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37"/>
  </p:notesMasterIdLst>
  <p:sldIdLst>
    <p:sldId id="274" r:id="rId2"/>
    <p:sldId id="311" r:id="rId3"/>
    <p:sldId id="281" r:id="rId4"/>
    <p:sldId id="300" r:id="rId5"/>
    <p:sldId id="301" r:id="rId6"/>
    <p:sldId id="279" r:id="rId7"/>
    <p:sldId id="315" r:id="rId8"/>
    <p:sldId id="316" r:id="rId9"/>
    <p:sldId id="314" r:id="rId10"/>
    <p:sldId id="336" r:id="rId11"/>
    <p:sldId id="337" r:id="rId12"/>
    <p:sldId id="338" r:id="rId13"/>
    <p:sldId id="339" r:id="rId14"/>
    <p:sldId id="340" r:id="rId15"/>
    <p:sldId id="318" r:id="rId16"/>
    <p:sldId id="319" r:id="rId17"/>
    <p:sldId id="327" r:id="rId18"/>
    <p:sldId id="326" r:id="rId19"/>
    <p:sldId id="293" r:id="rId20"/>
    <p:sldId id="331" r:id="rId21"/>
    <p:sldId id="342" r:id="rId22"/>
    <p:sldId id="344" r:id="rId23"/>
    <p:sldId id="345" r:id="rId24"/>
    <p:sldId id="323" r:id="rId25"/>
    <p:sldId id="325" r:id="rId26"/>
    <p:sldId id="332" r:id="rId27"/>
    <p:sldId id="341" r:id="rId28"/>
    <p:sldId id="333" r:id="rId29"/>
    <p:sldId id="335" r:id="rId30"/>
    <p:sldId id="298" r:id="rId31"/>
    <p:sldId id="299" r:id="rId32"/>
    <p:sldId id="304" r:id="rId33"/>
    <p:sldId id="305" r:id="rId34"/>
    <p:sldId id="284" r:id="rId35"/>
    <p:sldId id="27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23"/>
    <p:restoredTop sz="72738" autoAdjust="0"/>
  </p:normalViewPr>
  <p:slideViewPr>
    <p:cSldViewPr snapToGrid="0" snapToObjects="1" showGuides="1">
      <p:cViewPr varScale="1">
        <p:scale>
          <a:sx n="83" d="100"/>
          <a:sy n="83" d="100"/>
        </p:scale>
        <p:origin x="87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2/15/2024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1</a:t>
            </a:fld>
            <a:endParaRPr lang="en-US" dirty="0"/>
          </a:p>
        </p:txBody>
      </p:sp>
    </p:spTree>
    <p:extLst>
      <p:ext uri="{BB962C8B-B14F-4D97-AF65-F5344CB8AC3E}">
        <p14:creationId xmlns:p14="http://schemas.microsoft.com/office/powerpoint/2010/main" val="3081078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10</a:t>
            </a:fld>
            <a:endParaRPr lang="en-US" dirty="0"/>
          </a:p>
        </p:txBody>
      </p:sp>
    </p:spTree>
    <p:extLst>
      <p:ext uri="{BB962C8B-B14F-4D97-AF65-F5344CB8AC3E}">
        <p14:creationId xmlns:p14="http://schemas.microsoft.com/office/powerpoint/2010/main" val="244235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11</a:t>
            </a:fld>
            <a:endParaRPr lang="en-US" dirty="0"/>
          </a:p>
        </p:txBody>
      </p:sp>
    </p:spTree>
    <p:extLst>
      <p:ext uri="{BB962C8B-B14F-4D97-AF65-F5344CB8AC3E}">
        <p14:creationId xmlns:p14="http://schemas.microsoft.com/office/powerpoint/2010/main" val="410214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12</a:t>
            </a:fld>
            <a:endParaRPr lang="en-US" dirty="0"/>
          </a:p>
        </p:txBody>
      </p:sp>
    </p:spTree>
    <p:extLst>
      <p:ext uri="{BB962C8B-B14F-4D97-AF65-F5344CB8AC3E}">
        <p14:creationId xmlns:p14="http://schemas.microsoft.com/office/powerpoint/2010/main" val="333260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13</a:t>
            </a:fld>
            <a:endParaRPr lang="en-US" dirty="0"/>
          </a:p>
        </p:txBody>
      </p:sp>
    </p:spTree>
    <p:extLst>
      <p:ext uri="{BB962C8B-B14F-4D97-AF65-F5344CB8AC3E}">
        <p14:creationId xmlns:p14="http://schemas.microsoft.com/office/powerpoint/2010/main" val="380540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14</a:t>
            </a:fld>
            <a:endParaRPr lang="en-US" dirty="0"/>
          </a:p>
        </p:txBody>
      </p:sp>
    </p:spTree>
    <p:extLst>
      <p:ext uri="{BB962C8B-B14F-4D97-AF65-F5344CB8AC3E}">
        <p14:creationId xmlns:p14="http://schemas.microsoft.com/office/powerpoint/2010/main" val="4137417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15</a:t>
            </a:fld>
            <a:endParaRPr lang="en-US" dirty="0"/>
          </a:p>
        </p:txBody>
      </p:sp>
    </p:spTree>
    <p:extLst>
      <p:ext uri="{BB962C8B-B14F-4D97-AF65-F5344CB8AC3E}">
        <p14:creationId xmlns:p14="http://schemas.microsoft.com/office/powerpoint/2010/main" val="4039984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16</a:t>
            </a:fld>
            <a:endParaRPr lang="en-US" dirty="0"/>
          </a:p>
        </p:txBody>
      </p:sp>
    </p:spTree>
    <p:extLst>
      <p:ext uri="{BB962C8B-B14F-4D97-AF65-F5344CB8AC3E}">
        <p14:creationId xmlns:p14="http://schemas.microsoft.com/office/powerpoint/2010/main" val="3202115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17</a:t>
            </a:fld>
            <a:endParaRPr lang="en-US" dirty="0"/>
          </a:p>
        </p:txBody>
      </p:sp>
    </p:spTree>
    <p:extLst>
      <p:ext uri="{BB962C8B-B14F-4D97-AF65-F5344CB8AC3E}">
        <p14:creationId xmlns:p14="http://schemas.microsoft.com/office/powerpoint/2010/main" val="2299338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18</a:t>
            </a:fld>
            <a:endParaRPr lang="en-US" dirty="0"/>
          </a:p>
        </p:txBody>
      </p:sp>
    </p:spTree>
    <p:extLst>
      <p:ext uri="{BB962C8B-B14F-4D97-AF65-F5344CB8AC3E}">
        <p14:creationId xmlns:p14="http://schemas.microsoft.com/office/powerpoint/2010/main" val="3595997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19</a:t>
            </a:fld>
            <a:endParaRPr lang="en-US" dirty="0"/>
          </a:p>
        </p:txBody>
      </p:sp>
    </p:spTree>
    <p:extLst>
      <p:ext uri="{BB962C8B-B14F-4D97-AF65-F5344CB8AC3E}">
        <p14:creationId xmlns:p14="http://schemas.microsoft.com/office/powerpoint/2010/main" val="300595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2</a:t>
            </a:fld>
            <a:endParaRPr lang="en-US" dirty="0"/>
          </a:p>
        </p:txBody>
      </p:sp>
    </p:spTree>
    <p:extLst>
      <p:ext uri="{BB962C8B-B14F-4D97-AF65-F5344CB8AC3E}">
        <p14:creationId xmlns:p14="http://schemas.microsoft.com/office/powerpoint/2010/main" val="3600020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20</a:t>
            </a:fld>
            <a:endParaRPr lang="en-US" dirty="0"/>
          </a:p>
        </p:txBody>
      </p:sp>
    </p:spTree>
    <p:extLst>
      <p:ext uri="{BB962C8B-B14F-4D97-AF65-F5344CB8AC3E}">
        <p14:creationId xmlns:p14="http://schemas.microsoft.com/office/powerpoint/2010/main" val="2616234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21</a:t>
            </a:fld>
            <a:endParaRPr lang="en-US" dirty="0"/>
          </a:p>
        </p:txBody>
      </p:sp>
    </p:spTree>
    <p:extLst>
      <p:ext uri="{BB962C8B-B14F-4D97-AF65-F5344CB8AC3E}">
        <p14:creationId xmlns:p14="http://schemas.microsoft.com/office/powerpoint/2010/main" val="2471035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22</a:t>
            </a:fld>
            <a:endParaRPr lang="en-US" dirty="0"/>
          </a:p>
        </p:txBody>
      </p:sp>
    </p:spTree>
    <p:extLst>
      <p:ext uri="{BB962C8B-B14F-4D97-AF65-F5344CB8AC3E}">
        <p14:creationId xmlns:p14="http://schemas.microsoft.com/office/powerpoint/2010/main" val="1833905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23</a:t>
            </a:fld>
            <a:endParaRPr lang="en-US" dirty="0"/>
          </a:p>
        </p:txBody>
      </p:sp>
    </p:spTree>
    <p:extLst>
      <p:ext uri="{BB962C8B-B14F-4D97-AF65-F5344CB8AC3E}">
        <p14:creationId xmlns:p14="http://schemas.microsoft.com/office/powerpoint/2010/main" val="3709506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24</a:t>
            </a:fld>
            <a:endParaRPr lang="en-US" dirty="0"/>
          </a:p>
        </p:txBody>
      </p:sp>
    </p:spTree>
    <p:extLst>
      <p:ext uri="{BB962C8B-B14F-4D97-AF65-F5344CB8AC3E}">
        <p14:creationId xmlns:p14="http://schemas.microsoft.com/office/powerpoint/2010/main" val="907251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25</a:t>
            </a:fld>
            <a:endParaRPr lang="en-US" dirty="0"/>
          </a:p>
        </p:txBody>
      </p:sp>
    </p:spTree>
    <p:extLst>
      <p:ext uri="{BB962C8B-B14F-4D97-AF65-F5344CB8AC3E}">
        <p14:creationId xmlns:p14="http://schemas.microsoft.com/office/powerpoint/2010/main" val="856671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26</a:t>
            </a:fld>
            <a:endParaRPr lang="en-US" dirty="0"/>
          </a:p>
        </p:txBody>
      </p:sp>
    </p:spTree>
    <p:extLst>
      <p:ext uri="{BB962C8B-B14F-4D97-AF65-F5344CB8AC3E}">
        <p14:creationId xmlns:p14="http://schemas.microsoft.com/office/powerpoint/2010/main" val="4118421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27</a:t>
            </a:fld>
            <a:endParaRPr lang="en-US" dirty="0"/>
          </a:p>
        </p:txBody>
      </p:sp>
    </p:spTree>
    <p:extLst>
      <p:ext uri="{BB962C8B-B14F-4D97-AF65-F5344CB8AC3E}">
        <p14:creationId xmlns:p14="http://schemas.microsoft.com/office/powerpoint/2010/main" val="1571580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28</a:t>
            </a:fld>
            <a:endParaRPr lang="en-US" dirty="0"/>
          </a:p>
        </p:txBody>
      </p:sp>
    </p:spTree>
    <p:extLst>
      <p:ext uri="{BB962C8B-B14F-4D97-AF65-F5344CB8AC3E}">
        <p14:creationId xmlns:p14="http://schemas.microsoft.com/office/powerpoint/2010/main" val="3358988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29</a:t>
            </a:fld>
            <a:endParaRPr lang="en-US" dirty="0"/>
          </a:p>
        </p:txBody>
      </p:sp>
    </p:spTree>
    <p:extLst>
      <p:ext uri="{BB962C8B-B14F-4D97-AF65-F5344CB8AC3E}">
        <p14:creationId xmlns:p14="http://schemas.microsoft.com/office/powerpoint/2010/main" val="1495720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3</a:t>
            </a:fld>
            <a:endParaRPr lang="en-US" dirty="0"/>
          </a:p>
        </p:txBody>
      </p:sp>
    </p:spTree>
    <p:extLst>
      <p:ext uri="{BB962C8B-B14F-4D97-AF65-F5344CB8AC3E}">
        <p14:creationId xmlns:p14="http://schemas.microsoft.com/office/powerpoint/2010/main" val="3262302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30</a:t>
            </a:fld>
            <a:endParaRPr lang="en-US" dirty="0"/>
          </a:p>
        </p:txBody>
      </p:sp>
    </p:spTree>
    <p:extLst>
      <p:ext uri="{BB962C8B-B14F-4D97-AF65-F5344CB8AC3E}">
        <p14:creationId xmlns:p14="http://schemas.microsoft.com/office/powerpoint/2010/main" val="1291395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31</a:t>
            </a:fld>
            <a:endParaRPr lang="en-US" dirty="0"/>
          </a:p>
        </p:txBody>
      </p:sp>
    </p:spTree>
    <p:extLst>
      <p:ext uri="{BB962C8B-B14F-4D97-AF65-F5344CB8AC3E}">
        <p14:creationId xmlns:p14="http://schemas.microsoft.com/office/powerpoint/2010/main" val="256438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32</a:t>
            </a:fld>
            <a:endParaRPr lang="en-US" dirty="0"/>
          </a:p>
        </p:txBody>
      </p:sp>
    </p:spTree>
    <p:extLst>
      <p:ext uri="{BB962C8B-B14F-4D97-AF65-F5344CB8AC3E}">
        <p14:creationId xmlns:p14="http://schemas.microsoft.com/office/powerpoint/2010/main" val="3981526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33</a:t>
            </a:fld>
            <a:endParaRPr lang="en-US" dirty="0"/>
          </a:p>
        </p:txBody>
      </p:sp>
    </p:spTree>
    <p:extLst>
      <p:ext uri="{BB962C8B-B14F-4D97-AF65-F5344CB8AC3E}">
        <p14:creationId xmlns:p14="http://schemas.microsoft.com/office/powerpoint/2010/main" val="1323888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0" name="Google Shape;480;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4</a:t>
            </a:fld>
            <a:endParaRPr lang="en-US" dirty="0"/>
          </a:p>
        </p:txBody>
      </p:sp>
    </p:spTree>
    <p:extLst>
      <p:ext uri="{BB962C8B-B14F-4D97-AF65-F5344CB8AC3E}">
        <p14:creationId xmlns:p14="http://schemas.microsoft.com/office/powerpoint/2010/main" val="3221816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5</a:t>
            </a:fld>
            <a:endParaRPr lang="en-US" dirty="0"/>
          </a:p>
        </p:txBody>
      </p:sp>
    </p:spTree>
    <p:extLst>
      <p:ext uri="{BB962C8B-B14F-4D97-AF65-F5344CB8AC3E}">
        <p14:creationId xmlns:p14="http://schemas.microsoft.com/office/powerpoint/2010/main" val="1025362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6</a:t>
            </a:fld>
            <a:endParaRPr lang="en-US" dirty="0"/>
          </a:p>
        </p:txBody>
      </p:sp>
    </p:spTree>
    <p:extLst>
      <p:ext uri="{BB962C8B-B14F-4D97-AF65-F5344CB8AC3E}">
        <p14:creationId xmlns:p14="http://schemas.microsoft.com/office/powerpoint/2010/main" val="1876106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7</a:t>
            </a:fld>
            <a:endParaRPr lang="en-US" dirty="0"/>
          </a:p>
        </p:txBody>
      </p:sp>
    </p:spTree>
    <p:extLst>
      <p:ext uri="{BB962C8B-B14F-4D97-AF65-F5344CB8AC3E}">
        <p14:creationId xmlns:p14="http://schemas.microsoft.com/office/powerpoint/2010/main" val="2742183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8</a:t>
            </a:fld>
            <a:endParaRPr lang="en-US" dirty="0"/>
          </a:p>
        </p:txBody>
      </p:sp>
    </p:spTree>
    <p:extLst>
      <p:ext uri="{BB962C8B-B14F-4D97-AF65-F5344CB8AC3E}">
        <p14:creationId xmlns:p14="http://schemas.microsoft.com/office/powerpoint/2010/main" val="3077427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52A25F9-16D3-E64A-8639-7B020C319E7B}" type="slidenum">
              <a:rPr lang="en-US" smtClean="0"/>
              <a:pPr/>
              <a:t>9</a:t>
            </a:fld>
            <a:endParaRPr lang="en-US" dirty="0"/>
          </a:p>
        </p:txBody>
      </p:sp>
    </p:spTree>
    <p:extLst>
      <p:ext uri="{BB962C8B-B14F-4D97-AF65-F5344CB8AC3E}">
        <p14:creationId xmlns:p14="http://schemas.microsoft.com/office/powerpoint/2010/main" val="4223141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Presentation</a:t>
            </a:r>
            <a:br>
              <a:rPr lang="en-US" dirty="0"/>
            </a:br>
            <a:r>
              <a:rPr lang="en-US" dirty="0"/>
              <a:t>Title</a:t>
            </a:r>
          </a:p>
        </p:txBody>
      </p:sp>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6167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5408519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6A37-D6A5-0C40-A676-03633A9FD245}"/>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276045891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vider Slide">
  <p:cSld name="Divider Slide">
    <p:bg>
      <p:bgPr>
        <a:solidFill>
          <a:schemeClr val="accent1"/>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ctrTitle"/>
          </p:nvPr>
        </p:nvSpPr>
        <p:spPr>
          <a:xfrm>
            <a:off x="658368" y="1490663"/>
            <a:ext cx="6638544" cy="2387600"/>
          </a:xfrm>
          <a:prstGeom prst="rect">
            <a:avLst/>
          </a:prstGeom>
          <a:noFill/>
          <a:ln>
            <a:noFill/>
          </a:ln>
        </p:spPr>
        <p:txBody>
          <a:bodyPr spcFirstLastPara="1" wrap="square" lIns="0" tIns="45700" rIns="91425" bIns="45700" anchor="b" anchorCtr="0">
            <a:noAutofit/>
          </a:bodyPr>
          <a:lstStyle>
            <a:lvl1pPr lvl="0" algn="l">
              <a:lnSpc>
                <a:spcPct val="96666"/>
              </a:lnSpc>
              <a:spcBef>
                <a:spcPts val="0"/>
              </a:spcBef>
              <a:spcAft>
                <a:spcPts val="0"/>
              </a:spcAft>
              <a:buClr>
                <a:schemeClr val="lt1"/>
              </a:buClr>
              <a:buSzPts val="6000"/>
              <a:buFont typeface="Arial"/>
              <a:buNone/>
              <a:defRPr sz="6000" b="1" i="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
          <p:cNvSpPr txBox="1">
            <a:spLocks noGrp="1"/>
          </p:cNvSpPr>
          <p:nvPr>
            <p:ph type="subTitle" idx="1"/>
          </p:nvPr>
        </p:nvSpPr>
        <p:spPr>
          <a:xfrm>
            <a:off x="658368" y="3970337"/>
            <a:ext cx="6638544" cy="2212976"/>
          </a:xfrm>
          <a:prstGeom prst="rect">
            <a:avLst/>
          </a:prstGeom>
          <a:noFill/>
          <a:ln>
            <a:noFill/>
          </a:ln>
        </p:spPr>
        <p:txBody>
          <a:bodyPr spcFirstLastPara="1" wrap="square" lIns="0" tIns="45700" rIns="91425" bIns="45700" anchor="t" anchorCtr="0">
            <a:noAutofit/>
          </a:bodyPr>
          <a:lstStyle>
            <a:lvl1pPr lvl="0" algn="l">
              <a:lnSpc>
                <a:spcPct val="130000"/>
              </a:lnSpc>
              <a:spcBef>
                <a:spcPts val="600"/>
              </a:spcBef>
              <a:spcAft>
                <a:spcPts val="0"/>
              </a:spcAft>
              <a:buSzPts val="3360"/>
              <a:buNone/>
              <a:defRPr sz="2800" b="0">
                <a:solidFill>
                  <a:schemeClr val="lt1"/>
                </a:solidFill>
                <a:latin typeface="Georgia"/>
                <a:ea typeface="Georgia"/>
                <a:cs typeface="Georgia"/>
                <a:sym typeface="Georgia"/>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362347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spTree>
    <p:extLst>
      <p:ext uri="{BB962C8B-B14F-4D97-AF65-F5344CB8AC3E}">
        <p14:creationId xmlns:p14="http://schemas.microsoft.com/office/powerpoint/2010/main" val="391094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accent1"/>
        </a:solid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spTree>
    <p:extLst>
      <p:ext uri="{BB962C8B-B14F-4D97-AF65-F5344CB8AC3E}">
        <p14:creationId xmlns:p14="http://schemas.microsoft.com/office/powerpoint/2010/main" val="25275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tx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spTree>
    <p:extLst>
      <p:ext uri="{BB962C8B-B14F-4D97-AF65-F5344CB8AC3E}">
        <p14:creationId xmlns:p14="http://schemas.microsoft.com/office/powerpoint/2010/main" val="207956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240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321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946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84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Tree>
    <p:extLst>
      <p:ext uri="{BB962C8B-B14F-4D97-AF65-F5344CB8AC3E}">
        <p14:creationId xmlns:p14="http://schemas.microsoft.com/office/powerpoint/2010/main" val="120925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8" r:id="rId2"/>
    <p:sldLayoutId id="2147483663" r:id="rId3"/>
    <p:sldLayoutId id="2147483669" r:id="rId4"/>
    <p:sldLayoutId id="2147483650" r:id="rId5"/>
    <p:sldLayoutId id="2147483664" r:id="rId6"/>
    <p:sldLayoutId id="2147483652" r:id="rId7"/>
    <p:sldLayoutId id="2147483653" r:id="rId8"/>
    <p:sldLayoutId id="2147483654" r:id="rId9"/>
    <p:sldLayoutId id="2147483655" r:id="rId10"/>
    <p:sldLayoutId id="2147483665" r:id="rId11"/>
    <p:sldLayoutId id="2147483666" r:id="rId12"/>
    <p:sldLayoutId id="2147483660" r:id="rId13"/>
    <p:sldLayoutId id="2147483667" r:id="rId14"/>
    <p:sldLayoutId id="2147483670" r:id="rId15"/>
  </p:sldLayoutIdLst>
  <p:hf hdr="0" dt="0"/>
  <p:txStyles>
    <p:title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6.jpe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BD2CD1-B530-CE4B-B9B5-978E253881B5}"/>
              </a:ext>
            </a:extLst>
          </p:cNvPr>
          <p:cNvSpPr>
            <a:spLocks noGrp="1"/>
          </p:cNvSpPr>
          <p:nvPr>
            <p:ph type="ctrTitle"/>
          </p:nvPr>
        </p:nvSpPr>
        <p:spPr>
          <a:xfrm>
            <a:off x="658367" y="1367570"/>
            <a:ext cx="10517633" cy="2386584"/>
          </a:xfrm>
        </p:spPr>
        <p:txBody>
          <a:bodyPr/>
          <a:lstStyle/>
          <a:p>
            <a:r>
              <a:rPr lang="en-US" sz="4000" dirty="0"/>
              <a:t>Understanding the Performance of WebAssembly Applications</a:t>
            </a:r>
          </a:p>
        </p:txBody>
      </p:sp>
      <p:sp>
        <p:nvSpPr>
          <p:cNvPr id="6" name="Google Shape;75;p14">
            <a:extLst>
              <a:ext uri="{FF2B5EF4-FFF2-40B4-BE49-F238E27FC236}">
                <a16:creationId xmlns:a16="http://schemas.microsoft.com/office/drawing/2014/main" id="{AF4A1470-7835-4E1C-BD38-C8729E9AA306}"/>
              </a:ext>
            </a:extLst>
          </p:cNvPr>
          <p:cNvSpPr txBox="1"/>
          <p:nvPr/>
        </p:nvSpPr>
        <p:spPr>
          <a:xfrm>
            <a:off x="658367" y="3778392"/>
            <a:ext cx="9621498" cy="501600"/>
          </a:xfrm>
          <a:prstGeom prst="rect">
            <a:avLst/>
          </a:prstGeom>
          <a:noFill/>
          <a:ln>
            <a:noFill/>
          </a:ln>
        </p:spPr>
        <p:txBody>
          <a:bodyPr spcFirstLastPara="1" wrap="square" lIns="0" tIns="34275" rIns="68575" bIns="34275" anchor="t" anchorCtr="0">
            <a:noAutofit/>
          </a:bodyPr>
          <a:lstStyle/>
          <a:p>
            <a:pPr lvl="0">
              <a:lnSpc>
                <a:spcPct val="130000"/>
              </a:lnSpc>
              <a:spcBef>
                <a:spcPts val="500"/>
              </a:spcBef>
              <a:spcAft>
                <a:spcPts val="1600"/>
              </a:spcAft>
              <a:buClr>
                <a:srgbClr val="595959"/>
              </a:buClr>
              <a:buSzPts val="2500"/>
            </a:pPr>
            <a:r>
              <a:rPr lang="en-US" sz="2100" dirty="0">
                <a:solidFill>
                  <a:srgbClr val="FFFFFF"/>
                </a:solidFill>
                <a:latin typeface="Georgia"/>
                <a:ea typeface="Georgia"/>
                <a:cs typeface="Georgia"/>
                <a:sym typeface="Georgia"/>
              </a:rPr>
              <a:t>Yutian Yan, </a:t>
            </a:r>
            <a:r>
              <a:rPr lang="en-US" sz="2100" dirty="0" err="1">
                <a:solidFill>
                  <a:srgbClr val="FFFFFF"/>
                </a:solidFill>
                <a:latin typeface="Georgia"/>
                <a:ea typeface="Georgia"/>
                <a:cs typeface="Georgia"/>
                <a:sym typeface="Georgia"/>
              </a:rPr>
              <a:t>Tengfei</a:t>
            </a:r>
            <a:r>
              <a:rPr lang="en-US" sz="2100" dirty="0">
                <a:solidFill>
                  <a:srgbClr val="FFFFFF"/>
                </a:solidFill>
                <a:latin typeface="Georgia"/>
                <a:ea typeface="Georgia"/>
                <a:cs typeface="Georgia"/>
                <a:sym typeface="Georgia"/>
              </a:rPr>
              <a:t> Tu, </a:t>
            </a:r>
            <a:r>
              <a:rPr lang="en-US" sz="2100" dirty="0" err="1">
                <a:solidFill>
                  <a:srgbClr val="FFFFFF"/>
                </a:solidFill>
                <a:latin typeface="Georgia"/>
                <a:ea typeface="Georgia"/>
                <a:cs typeface="Georgia"/>
                <a:sym typeface="Georgia"/>
              </a:rPr>
              <a:t>Lijian</a:t>
            </a:r>
            <a:r>
              <a:rPr lang="en-US" sz="2100" dirty="0">
                <a:solidFill>
                  <a:srgbClr val="FFFFFF"/>
                </a:solidFill>
                <a:latin typeface="Georgia"/>
                <a:ea typeface="Georgia"/>
                <a:cs typeface="Georgia"/>
                <a:sym typeface="Georgia"/>
              </a:rPr>
              <a:t> Zhao, </a:t>
            </a:r>
            <a:r>
              <a:rPr lang="en-US" sz="2100" dirty="0" err="1">
                <a:solidFill>
                  <a:srgbClr val="FFFFFF"/>
                </a:solidFill>
                <a:latin typeface="Georgia"/>
                <a:ea typeface="Georgia"/>
                <a:cs typeface="Georgia"/>
                <a:sym typeface="Georgia"/>
              </a:rPr>
              <a:t>Yuchen</a:t>
            </a:r>
            <a:r>
              <a:rPr lang="en-US" sz="2100" dirty="0">
                <a:solidFill>
                  <a:srgbClr val="FFFFFF"/>
                </a:solidFill>
                <a:latin typeface="Georgia"/>
                <a:ea typeface="Georgia"/>
                <a:cs typeface="Georgia"/>
                <a:sym typeface="Georgia"/>
              </a:rPr>
              <a:t> Zhou, Weihang Wang</a:t>
            </a:r>
            <a:endParaRPr baseline="30000" dirty="0"/>
          </a:p>
        </p:txBody>
      </p:sp>
      <p:sp>
        <p:nvSpPr>
          <p:cNvPr id="11" name="矩形 10">
            <a:extLst>
              <a:ext uri="{FF2B5EF4-FFF2-40B4-BE49-F238E27FC236}">
                <a16:creationId xmlns:a16="http://schemas.microsoft.com/office/drawing/2014/main" id="{EB9095DA-01C5-4214-B475-CC7EB75E3DF0}"/>
              </a:ext>
            </a:extLst>
          </p:cNvPr>
          <p:cNvSpPr/>
          <p:nvPr/>
        </p:nvSpPr>
        <p:spPr>
          <a:xfrm>
            <a:off x="573266" y="4346125"/>
            <a:ext cx="9791700" cy="415498"/>
          </a:xfrm>
          <a:prstGeom prst="rect">
            <a:avLst/>
          </a:prstGeom>
        </p:spPr>
        <p:txBody>
          <a:bodyPr wrap="square">
            <a:spAutoFit/>
          </a:bodyPr>
          <a:lstStyle/>
          <a:p>
            <a:r>
              <a:rPr lang="en-US" sz="2100" dirty="0">
                <a:solidFill>
                  <a:srgbClr val="FFFFFF"/>
                </a:solidFill>
                <a:latin typeface="Georgia"/>
              </a:rPr>
              <a:t>Internet Measurement Conference (IMC) 2021</a:t>
            </a:r>
          </a:p>
        </p:txBody>
      </p:sp>
      <p:cxnSp>
        <p:nvCxnSpPr>
          <p:cNvPr id="4" name="直接连接符 3">
            <a:extLst>
              <a:ext uri="{FF2B5EF4-FFF2-40B4-BE49-F238E27FC236}">
                <a16:creationId xmlns:a16="http://schemas.microsoft.com/office/drawing/2014/main" id="{DDBB061D-8EBB-459C-A800-583826297C75}"/>
              </a:ext>
            </a:extLst>
          </p:cNvPr>
          <p:cNvCxnSpPr/>
          <p:nvPr/>
        </p:nvCxnSpPr>
        <p:spPr>
          <a:xfrm>
            <a:off x="573266" y="3778392"/>
            <a:ext cx="103705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09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2DFE2-7B0E-4836-A107-FC1F52DB9919}"/>
              </a:ext>
            </a:extLst>
          </p:cNvPr>
          <p:cNvSpPr>
            <a:spLocks noGrp="1"/>
          </p:cNvSpPr>
          <p:nvPr>
            <p:ph type="title"/>
          </p:nvPr>
        </p:nvSpPr>
        <p:spPr/>
        <p:txBody>
          <a:bodyPr/>
          <a:lstStyle/>
          <a:p>
            <a:r>
              <a:rPr lang="en-US" dirty="0"/>
              <a:t>Evaluation</a:t>
            </a:r>
          </a:p>
        </p:txBody>
      </p:sp>
      <p:sp>
        <p:nvSpPr>
          <p:cNvPr id="3" name="内容占位符 2">
            <a:extLst>
              <a:ext uri="{FF2B5EF4-FFF2-40B4-BE49-F238E27FC236}">
                <a16:creationId xmlns:a16="http://schemas.microsoft.com/office/drawing/2014/main" id="{302545CA-1052-4490-9A90-82B14C2B1C17}"/>
              </a:ext>
            </a:extLst>
          </p:cNvPr>
          <p:cNvSpPr>
            <a:spLocks noGrp="1"/>
          </p:cNvSpPr>
          <p:nvPr>
            <p:ph idx="1"/>
          </p:nvPr>
        </p:nvSpPr>
        <p:spPr>
          <a:xfrm>
            <a:off x="566927" y="2185416"/>
            <a:ext cx="10251869" cy="3968249"/>
          </a:xfrm>
        </p:spPr>
        <p:txBody>
          <a:bodyPr/>
          <a:lstStyle/>
          <a:p>
            <a:r>
              <a:rPr lang="en-US" dirty="0"/>
              <a:t>Subject Programs</a:t>
            </a:r>
          </a:p>
          <a:p>
            <a:pPr lvl="1"/>
            <a:r>
              <a:rPr lang="en-US" dirty="0"/>
              <a:t>41 WebAssembly binaries and 41 JavaScript programs </a:t>
            </a:r>
          </a:p>
          <a:p>
            <a:pPr lvl="1"/>
            <a:r>
              <a:rPr lang="en-US" dirty="0"/>
              <a:t>Compiled from 41 widely-used C benchmarks, 30 from PolyBenchC and 11 from CHStone</a:t>
            </a:r>
          </a:p>
          <a:p>
            <a:pPr lvl="1"/>
            <a:r>
              <a:rPr lang="en-US" dirty="0"/>
              <a:t>Line of Code: 423 to 33,933</a:t>
            </a:r>
          </a:p>
          <a:p>
            <a:pPr lvl="1"/>
            <a:r>
              <a:rPr lang="en-US" dirty="0"/>
              <a:t>Include scientific simulation, image/video editing, media/signal processing, encryption, platform simulation, and math-oriented applications</a:t>
            </a:r>
          </a:p>
          <a:p>
            <a:r>
              <a:rPr lang="en-US" dirty="0"/>
              <a:t>Experimental setup</a:t>
            </a:r>
          </a:p>
          <a:p>
            <a:pPr lvl="1"/>
            <a:r>
              <a:rPr lang="en-US" dirty="0"/>
              <a:t>Desktop: Intel Core i7 (4 cores), 16 GB memory, Ubuntu 18.04</a:t>
            </a:r>
          </a:p>
          <a:p>
            <a:pPr lvl="1"/>
            <a:r>
              <a:rPr lang="en-US" dirty="0"/>
              <a:t>Mobile: Qualcomm Snapdragon 835 (8 cores), 6 GB memory, Android 9.0</a:t>
            </a:r>
          </a:p>
        </p:txBody>
      </p:sp>
    </p:spTree>
    <p:extLst>
      <p:ext uri="{BB962C8B-B14F-4D97-AF65-F5344CB8AC3E}">
        <p14:creationId xmlns:p14="http://schemas.microsoft.com/office/powerpoint/2010/main" val="26610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2DFE2-7B0E-4836-A107-FC1F52DB9919}"/>
              </a:ext>
            </a:extLst>
          </p:cNvPr>
          <p:cNvSpPr>
            <a:spLocks noGrp="1"/>
          </p:cNvSpPr>
          <p:nvPr>
            <p:ph type="title"/>
          </p:nvPr>
        </p:nvSpPr>
        <p:spPr>
          <a:xfrm>
            <a:off x="566928" y="1499616"/>
            <a:ext cx="10665754" cy="590931"/>
          </a:xfrm>
        </p:spPr>
        <p:txBody>
          <a:bodyPr/>
          <a:lstStyle/>
          <a:p>
            <a:r>
              <a:rPr lang="en-US" dirty="0"/>
              <a:t>Metrics: </a:t>
            </a:r>
            <a:r>
              <a:rPr lang="en-US" b="1" dirty="0"/>
              <a:t>Page Load Time </a:t>
            </a:r>
            <a:r>
              <a:rPr lang="en-US" dirty="0"/>
              <a:t>and </a:t>
            </a:r>
            <a:r>
              <a:rPr lang="en-US" b="1" dirty="0"/>
              <a:t>Memory Usage</a:t>
            </a:r>
          </a:p>
        </p:txBody>
      </p:sp>
      <p:sp>
        <p:nvSpPr>
          <p:cNvPr id="3" name="内容占位符 2">
            <a:extLst>
              <a:ext uri="{FF2B5EF4-FFF2-40B4-BE49-F238E27FC236}">
                <a16:creationId xmlns:a16="http://schemas.microsoft.com/office/drawing/2014/main" id="{302545CA-1052-4490-9A90-82B14C2B1C17}"/>
              </a:ext>
            </a:extLst>
          </p:cNvPr>
          <p:cNvSpPr>
            <a:spLocks noGrp="1"/>
          </p:cNvSpPr>
          <p:nvPr>
            <p:ph idx="1"/>
          </p:nvPr>
        </p:nvSpPr>
        <p:spPr>
          <a:xfrm>
            <a:off x="566927" y="2185416"/>
            <a:ext cx="10261494" cy="3968249"/>
          </a:xfrm>
        </p:spPr>
        <p:txBody>
          <a:bodyPr/>
          <a:lstStyle/>
          <a:p>
            <a:r>
              <a:rPr lang="en-US" dirty="0"/>
              <a:t>With diverse program input sizes</a:t>
            </a:r>
          </a:p>
          <a:p>
            <a:pPr lvl="1"/>
            <a:r>
              <a:rPr lang="en-US" dirty="0"/>
              <a:t>Input size: the value of a program’s input that affects the amount of calculations</a:t>
            </a:r>
          </a:p>
          <a:p>
            <a:pPr lvl="2"/>
            <a:r>
              <a:rPr lang="en-US" dirty="0"/>
              <a:t>Five levels in our study: XS, S, M, L, and XL</a:t>
            </a:r>
          </a:p>
          <a:p>
            <a:pPr lvl="2"/>
            <a:r>
              <a:rPr lang="en-US" dirty="0"/>
              <a:t>‘Lu’ benchmark: XS: N=40  S: N=120  M: N=400  L: N=2000  XL: N=4000</a:t>
            </a:r>
          </a:p>
          <a:p>
            <a:pPr lvl="1"/>
            <a:r>
              <a:rPr lang="en-US" dirty="0"/>
              <a:t>Programs taking a larger input </a:t>
            </a:r>
          </a:p>
          <a:p>
            <a:pPr lvl="2"/>
            <a:r>
              <a:rPr lang="en-US" dirty="0"/>
              <a:t>Typically would lead to more calculations</a:t>
            </a:r>
          </a:p>
          <a:p>
            <a:pPr lvl="2"/>
            <a:r>
              <a:rPr lang="en-US" dirty="0"/>
              <a:t>Have higher chances to be better benefited from optimization techniques</a:t>
            </a:r>
          </a:p>
        </p:txBody>
      </p:sp>
    </p:spTree>
    <p:extLst>
      <p:ext uri="{BB962C8B-B14F-4D97-AF65-F5344CB8AC3E}">
        <p14:creationId xmlns:p14="http://schemas.microsoft.com/office/powerpoint/2010/main" val="3208244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2DFE2-7B0E-4836-A107-FC1F52DB9919}"/>
              </a:ext>
            </a:extLst>
          </p:cNvPr>
          <p:cNvSpPr>
            <a:spLocks noGrp="1"/>
          </p:cNvSpPr>
          <p:nvPr>
            <p:ph type="title"/>
          </p:nvPr>
        </p:nvSpPr>
        <p:spPr>
          <a:xfrm>
            <a:off x="566928" y="1499616"/>
            <a:ext cx="10665754" cy="590931"/>
          </a:xfrm>
        </p:spPr>
        <p:txBody>
          <a:bodyPr/>
          <a:lstStyle/>
          <a:p>
            <a:r>
              <a:rPr lang="en-US" dirty="0"/>
              <a:t>Metrics: </a:t>
            </a:r>
            <a:r>
              <a:rPr lang="en-US" b="1" dirty="0"/>
              <a:t>Page Load Time </a:t>
            </a:r>
            <a:r>
              <a:rPr lang="en-US" dirty="0"/>
              <a:t>and </a:t>
            </a:r>
            <a:r>
              <a:rPr lang="en-US" b="1" dirty="0"/>
              <a:t>Memory Usage</a:t>
            </a:r>
          </a:p>
        </p:txBody>
      </p:sp>
      <p:sp>
        <p:nvSpPr>
          <p:cNvPr id="3" name="内容占位符 2">
            <a:extLst>
              <a:ext uri="{FF2B5EF4-FFF2-40B4-BE49-F238E27FC236}">
                <a16:creationId xmlns:a16="http://schemas.microsoft.com/office/drawing/2014/main" id="{302545CA-1052-4490-9A90-82B14C2B1C17}"/>
              </a:ext>
            </a:extLst>
          </p:cNvPr>
          <p:cNvSpPr>
            <a:spLocks noGrp="1"/>
          </p:cNvSpPr>
          <p:nvPr>
            <p:ph idx="1"/>
          </p:nvPr>
        </p:nvSpPr>
        <p:spPr>
          <a:xfrm>
            <a:off x="566927" y="2185416"/>
            <a:ext cx="10261494" cy="3968249"/>
          </a:xfrm>
        </p:spPr>
        <p:txBody>
          <a:bodyPr/>
          <a:lstStyle/>
          <a:p>
            <a:r>
              <a:rPr lang="en-US" dirty="0"/>
              <a:t>With JIT optimizations enabled vs. disabled</a:t>
            </a:r>
          </a:p>
          <a:p>
            <a:pPr lvl="1"/>
            <a:r>
              <a:rPr lang="en-US" dirty="0"/>
              <a:t>The JavaScript engines in modern browsers leverage JIT compilation to improve the performance of the frequently executed code in JavaScript/WebAssembly programs</a:t>
            </a:r>
          </a:p>
          <a:p>
            <a:pPr lvl="1"/>
            <a:r>
              <a:rPr lang="en-US" dirty="0"/>
              <a:t>Disable JIT for Wasm</a:t>
            </a:r>
          </a:p>
          <a:p>
            <a:pPr lvl="2"/>
            <a:r>
              <a:rPr lang="en-US" dirty="0"/>
              <a:t>(Chrome) chrome –</a:t>
            </a:r>
            <a:r>
              <a:rPr lang="en-US" dirty="0" err="1"/>
              <a:t>js</a:t>
            </a:r>
            <a:r>
              <a:rPr lang="en-US" dirty="0"/>
              <a:t>-flags="–liftoff –no-wasm-tier-up" –incognito</a:t>
            </a:r>
          </a:p>
          <a:p>
            <a:pPr lvl="2"/>
            <a:r>
              <a:rPr lang="en-US" dirty="0"/>
              <a:t>(Firefox) In </a:t>
            </a:r>
            <a:r>
              <a:rPr lang="en-US" dirty="0" err="1"/>
              <a:t>about:config</a:t>
            </a:r>
            <a:r>
              <a:rPr lang="en-US" dirty="0"/>
              <a:t>, set "</a:t>
            </a:r>
            <a:r>
              <a:rPr lang="en-US" dirty="0" err="1"/>
              <a:t>javascript.options.wasm_ionjit</a:t>
            </a:r>
            <a:r>
              <a:rPr lang="en-US" dirty="0"/>
              <a:t>" as false</a:t>
            </a:r>
          </a:p>
          <a:p>
            <a:pPr lvl="2"/>
            <a:endParaRPr lang="en-US" dirty="0"/>
          </a:p>
        </p:txBody>
      </p:sp>
    </p:spTree>
    <p:extLst>
      <p:ext uri="{BB962C8B-B14F-4D97-AF65-F5344CB8AC3E}">
        <p14:creationId xmlns:p14="http://schemas.microsoft.com/office/powerpoint/2010/main" val="166717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2DFE2-7B0E-4836-A107-FC1F52DB9919}"/>
              </a:ext>
            </a:extLst>
          </p:cNvPr>
          <p:cNvSpPr>
            <a:spLocks noGrp="1"/>
          </p:cNvSpPr>
          <p:nvPr>
            <p:ph type="title"/>
          </p:nvPr>
        </p:nvSpPr>
        <p:spPr>
          <a:xfrm>
            <a:off x="566928" y="1499616"/>
            <a:ext cx="10665754" cy="590931"/>
          </a:xfrm>
        </p:spPr>
        <p:txBody>
          <a:bodyPr/>
          <a:lstStyle/>
          <a:p>
            <a:r>
              <a:rPr lang="en-US" dirty="0"/>
              <a:t>Metrics: </a:t>
            </a:r>
            <a:r>
              <a:rPr lang="en-US" b="1" dirty="0"/>
              <a:t>Page Load Time </a:t>
            </a:r>
            <a:r>
              <a:rPr lang="en-US" dirty="0"/>
              <a:t>and </a:t>
            </a:r>
            <a:r>
              <a:rPr lang="en-US" b="1" dirty="0"/>
              <a:t>Memory Usage</a:t>
            </a:r>
          </a:p>
        </p:txBody>
      </p:sp>
      <p:sp>
        <p:nvSpPr>
          <p:cNvPr id="3" name="内容占位符 2">
            <a:extLst>
              <a:ext uri="{FF2B5EF4-FFF2-40B4-BE49-F238E27FC236}">
                <a16:creationId xmlns:a16="http://schemas.microsoft.com/office/drawing/2014/main" id="{302545CA-1052-4490-9A90-82B14C2B1C17}"/>
              </a:ext>
            </a:extLst>
          </p:cNvPr>
          <p:cNvSpPr>
            <a:spLocks noGrp="1"/>
          </p:cNvSpPr>
          <p:nvPr>
            <p:ph idx="1"/>
          </p:nvPr>
        </p:nvSpPr>
        <p:spPr>
          <a:xfrm>
            <a:off x="566927" y="2185416"/>
            <a:ext cx="10261494" cy="3968249"/>
          </a:xfrm>
        </p:spPr>
        <p:txBody>
          <a:bodyPr/>
          <a:lstStyle/>
          <a:p>
            <a:r>
              <a:rPr lang="en-US" dirty="0"/>
              <a:t>With multiple compiler optimizations</a:t>
            </a:r>
          </a:p>
          <a:p>
            <a:pPr lvl="1"/>
            <a:r>
              <a:rPr lang="en-US" dirty="0"/>
              <a:t>Cheerp supports various optimization levels </a:t>
            </a:r>
          </a:p>
          <a:p>
            <a:pPr lvl="2"/>
            <a:r>
              <a:rPr lang="en-US" dirty="0"/>
              <a:t>Four levels in our study: O1, O2, Ofast, and Oz</a:t>
            </a:r>
          </a:p>
          <a:p>
            <a:pPr lvl="1"/>
            <a:r>
              <a:rPr lang="en-US" b="1" dirty="0"/>
              <a:t>Expected order</a:t>
            </a:r>
            <a:r>
              <a:rPr lang="en-US" dirty="0"/>
              <a:t>	</a:t>
            </a:r>
          </a:p>
          <a:p>
            <a:pPr lvl="2"/>
            <a:r>
              <a:rPr lang="en-US" b="1" dirty="0"/>
              <a:t>Page load time: Ofast &lt; O2 &lt; Oz &lt; O1</a:t>
            </a:r>
          </a:p>
          <a:p>
            <a:pPr lvl="2"/>
            <a:r>
              <a:rPr lang="en-US" b="1" dirty="0"/>
              <a:t>Code size:  Oz &lt; O2 &lt; O1 and Ofast</a:t>
            </a:r>
          </a:p>
        </p:txBody>
      </p:sp>
      <p:pic>
        <p:nvPicPr>
          <p:cNvPr id="4" name="图片 3">
            <a:extLst>
              <a:ext uri="{FF2B5EF4-FFF2-40B4-BE49-F238E27FC236}">
                <a16:creationId xmlns:a16="http://schemas.microsoft.com/office/drawing/2014/main" id="{3386B007-16CD-4768-88EB-965AD4AA9232}"/>
              </a:ext>
            </a:extLst>
          </p:cNvPr>
          <p:cNvPicPr>
            <a:picLocks noChangeAspect="1"/>
          </p:cNvPicPr>
          <p:nvPr/>
        </p:nvPicPr>
        <p:blipFill rotWithShape="1">
          <a:blip r:embed="rId3"/>
          <a:srcRect r="38759" b="9897"/>
          <a:stretch/>
        </p:blipFill>
        <p:spPr>
          <a:xfrm>
            <a:off x="7712239" y="2691353"/>
            <a:ext cx="3507908" cy="2497349"/>
          </a:xfrm>
          <a:prstGeom prst="rect">
            <a:avLst/>
          </a:prstGeom>
        </p:spPr>
      </p:pic>
      <p:sp>
        <p:nvSpPr>
          <p:cNvPr id="5" name="矩形 4">
            <a:extLst>
              <a:ext uri="{FF2B5EF4-FFF2-40B4-BE49-F238E27FC236}">
                <a16:creationId xmlns:a16="http://schemas.microsoft.com/office/drawing/2014/main" id="{03851531-8223-4BCB-9FAA-31DE83909AAD}"/>
              </a:ext>
            </a:extLst>
          </p:cNvPr>
          <p:cNvSpPr/>
          <p:nvPr/>
        </p:nvSpPr>
        <p:spPr>
          <a:xfrm>
            <a:off x="8277725" y="4800601"/>
            <a:ext cx="2731169" cy="458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58FE8F21-36A2-434D-A6DE-093CA4E28259}"/>
              </a:ext>
            </a:extLst>
          </p:cNvPr>
          <p:cNvSpPr txBox="1"/>
          <p:nvPr/>
        </p:nvSpPr>
        <p:spPr>
          <a:xfrm>
            <a:off x="8491992" y="5008685"/>
            <a:ext cx="2441694" cy="338554"/>
          </a:xfrm>
          <a:prstGeom prst="rect">
            <a:avLst/>
          </a:prstGeom>
          <a:noFill/>
        </p:spPr>
        <p:txBody>
          <a:bodyPr wrap="none" rtlCol="0">
            <a:spAutoFit/>
          </a:bodyPr>
          <a:lstStyle/>
          <a:p>
            <a:r>
              <a:rPr lang="en-US" sz="1600" dirty="0"/>
              <a:t>Expected page load time</a:t>
            </a:r>
          </a:p>
        </p:txBody>
      </p:sp>
      <p:sp>
        <p:nvSpPr>
          <p:cNvPr id="7" name="文本框 6">
            <a:extLst>
              <a:ext uri="{FF2B5EF4-FFF2-40B4-BE49-F238E27FC236}">
                <a16:creationId xmlns:a16="http://schemas.microsoft.com/office/drawing/2014/main" id="{4CD81488-A1A7-4D64-92BF-5B1458D9629F}"/>
              </a:ext>
            </a:extLst>
          </p:cNvPr>
          <p:cNvSpPr txBox="1"/>
          <p:nvPr/>
        </p:nvSpPr>
        <p:spPr>
          <a:xfrm>
            <a:off x="8217207" y="4756616"/>
            <a:ext cx="2942422" cy="307777"/>
          </a:xfrm>
          <a:prstGeom prst="rect">
            <a:avLst/>
          </a:prstGeom>
          <a:noFill/>
        </p:spPr>
        <p:txBody>
          <a:bodyPr wrap="square" rtlCol="0">
            <a:spAutoFit/>
          </a:bodyPr>
          <a:lstStyle/>
          <a:p>
            <a:r>
              <a:rPr lang="en-US" sz="1400" dirty="0"/>
              <a:t>Large                                     Small </a:t>
            </a:r>
          </a:p>
        </p:txBody>
      </p:sp>
      <p:sp>
        <p:nvSpPr>
          <p:cNvPr id="8" name="矩形 7">
            <a:extLst>
              <a:ext uri="{FF2B5EF4-FFF2-40B4-BE49-F238E27FC236}">
                <a16:creationId xmlns:a16="http://schemas.microsoft.com/office/drawing/2014/main" id="{0E7B0534-9BBE-498A-BD71-CE1F9D5878D3}"/>
              </a:ext>
            </a:extLst>
          </p:cNvPr>
          <p:cNvSpPr/>
          <p:nvPr/>
        </p:nvSpPr>
        <p:spPr>
          <a:xfrm rot="16200000">
            <a:off x="6599140" y="3848843"/>
            <a:ext cx="2731169" cy="458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a:extLst>
              <a:ext uri="{FF2B5EF4-FFF2-40B4-BE49-F238E27FC236}">
                <a16:creationId xmlns:a16="http://schemas.microsoft.com/office/drawing/2014/main" id="{334A34D4-6D35-435C-B1D2-E25AD344A0AC}"/>
              </a:ext>
            </a:extLst>
          </p:cNvPr>
          <p:cNvSpPr txBox="1"/>
          <p:nvPr/>
        </p:nvSpPr>
        <p:spPr>
          <a:xfrm rot="16200000">
            <a:off x="6771377" y="3616978"/>
            <a:ext cx="1962397" cy="338554"/>
          </a:xfrm>
          <a:prstGeom prst="rect">
            <a:avLst/>
          </a:prstGeom>
          <a:noFill/>
        </p:spPr>
        <p:txBody>
          <a:bodyPr wrap="none" rtlCol="0">
            <a:spAutoFit/>
          </a:bodyPr>
          <a:lstStyle/>
          <a:p>
            <a:r>
              <a:rPr lang="en-US" sz="1600" dirty="0"/>
              <a:t>Expected code size</a:t>
            </a:r>
          </a:p>
        </p:txBody>
      </p:sp>
      <p:sp>
        <p:nvSpPr>
          <p:cNvPr id="10" name="文本框 9">
            <a:extLst>
              <a:ext uri="{FF2B5EF4-FFF2-40B4-BE49-F238E27FC236}">
                <a16:creationId xmlns:a16="http://schemas.microsoft.com/office/drawing/2014/main" id="{F4357C1F-C1C7-418F-B09F-F21AFE6F8D64}"/>
              </a:ext>
            </a:extLst>
          </p:cNvPr>
          <p:cNvSpPr txBox="1"/>
          <p:nvPr/>
        </p:nvSpPr>
        <p:spPr>
          <a:xfrm rot="16200000">
            <a:off x="6604818" y="3190721"/>
            <a:ext cx="2942422" cy="307777"/>
          </a:xfrm>
          <a:prstGeom prst="rect">
            <a:avLst/>
          </a:prstGeom>
          <a:noFill/>
        </p:spPr>
        <p:txBody>
          <a:bodyPr wrap="square" rtlCol="0">
            <a:spAutoFit/>
          </a:bodyPr>
          <a:lstStyle/>
          <a:p>
            <a:r>
              <a:rPr lang="en-US" sz="1400" dirty="0"/>
              <a:t>Large                    Small </a:t>
            </a:r>
          </a:p>
        </p:txBody>
      </p:sp>
    </p:spTree>
    <p:extLst>
      <p:ext uri="{BB962C8B-B14F-4D97-AF65-F5344CB8AC3E}">
        <p14:creationId xmlns:p14="http://schemas.microsoft.com/office/powerpoint/2010/main" val="131660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2DFE2-7B0E-4836-A107-FC1F52DB9919}"/>
              </a:ext>
            </a:extLst>
          </p:cNvPr>
          <p:cNvSpPr>
            <a:spLocks noGrp="1"/>
          </p:cNvSpPr>
          <p:nvPr>
            <p:ph type="title"/>
          </p:nvPr>
        </p:nvSpPr>
        <p:spPr>
          <a:xfrm>
            <a:off x="566928" y="1499616"/>
            <a:ext cx="10665754" cy="590931"/>
          </a:xfrm>
        </p:spPr>
        <p:txBody>
          <a:bodyPr/>
          <a:lstStyle/>
          <a:p>
            <a:r>
              <a:rPr lang="en-US" dirty="0"/>
              <a:t>Metrics: </a:t>
            </a:r>
            <a:r>
              <a:rPr lang="en-US" b="1" dirty="0"/>
              <a:t>Page Load Time </a:t>
            </a:r>
            <a:r>
              <a:rPr lang="en-US" dirty="0"/>
              <a:t>and </a:t>
            </a:r>
            <a:r>
              <a:rPr lang="en-US" b="1" dirty="0"/>
              <a:t>Memory Usage</a:t>
            </a:r>
          </a:p>
        </p:txBody>
      </p:sp>
      <p:sp>
        <p:nvSpPr>
          <p:cNvPr id="3" name="内容占位符 2">
            <a:extLst>
              <a:ext uri="{FF2B5EF4-FFF2-40B4-BE49-F238E27FC236}">
                <a16:creationId xmlns:a16="http://schemas.microsoft.com/office/drawing/2014/main" id="{302545CA-1052-4490-9A90-82B14C2B1C17}"/>
              </a:ext>
            </a:extLst>
          </p:cNvPr>
          <p:cNvSpPr>
            <a:spLocks noGrp="1"/>
          </p:cNvSpPr>
          <p:nvPr>
            <p:ph idx="1"/>
          </p:nvPr>
        </p:nvSpPr>
        <p:spPr>
          <a:xfrm>
            <a:off x="566927" y="2185416"/>
            <a:ext cx="10261494" cy="3968249"/>
          </a:xfrm>
        </p:spPr>
        <p:txBody>
          <a:bodyPr/>
          <a:lstStyle/>
          <a:p>
            <a:r>
              <a:rPr lang="en-US" dirty="0"/>
              <a:t>On different browsers and platforms</a:t>
            </a:r>
          </a:p>
          <a:p>
            <a:pPr lvl="1"/>
            <a:r>
              <a:rPr lang="en-US" dirty="0"/>
              <a:t>Six deployment settings</a:t>
            </a:r>
          </a:p>
        </p:txBody>
      </p:sp>
      <p:graphicFrame>
        <p:nvGraphicFramePr>
          <p:cNvPr id="5" name="表格 4">
            <a:extLst>
              <a:ext uri="{FF2B5EF4-FFF2-40B4-BE49-F238E27FC236}">
                <a16:creationId xmlns:a16="http://schemas.microsoft.com/office/drawing/2014/main" id="{111338BA-FE7B-4D3B-AFF9-5F16F95947C0}"/>
              </a:ext>
            </a:extLst>
          </p:cNvPr>
          <p:cNvGraphicFramePr>
            <a:graphicFrameLocks noGrp="1"/>
          </p:cNvGraphicFramePr>
          <p:nvPr>
            <p:extLst>
              <p:ext uri="{D42A27DB-BD31-4B8C-83A1-F6EECF244321}">
                <p14:modId xmlns:p14="http://schemas.microsoft.com/office/powerpoint/2010/main" val="1778440915"/>
              </p:ext>
            </p:extLst>
          </p:nvPr>
        </p:nvGraphicFramePr>
        <p:xfrm>
          <a:off x="2620264" y="3204259"/>
          <a:ext cx="6951472" cy="1930562"/>
        </p:xfrm>
        <a:graphic>
          <a:graphicData uri="http://schemas.openxmlformats.org/drawingml/2006/table">
            <a:tbl>
              <a:tblPr firstRow="1" bandRow="1">
                <a:tableStyleId>{5C22544A-7EE6-4342-B048-85BDC9FD1C3A}</a:tableStyleId>
              </a:tblPr>
              <a:tblGrid>
                <a:gridCol w="1132306">
                  <a:extLst>
                    <a:ext uri="{9D8B030D-6E8A-4147-A177-3AD203B41FA5}">
                      <a16:colId xmlns:a16="http://schemas.microsoft.com/office/drawing/2014/main" val="1606509028"/>
                    </a:ext>
                  </a:extLst>
                </a:gridCol>
                <a:gridCol w="1939722">
                  <a:extLst>
                    <a:ext uri="{9D8B030D-6E8A-4147-A177-3AD203B41FA5}">
                      <a16:colId xmlns:a16="http://schemas.microsoft.com/office/drawing/2014/main" val="3791194214"/>
                    </a:ext>
                  </a:extLst>
                </a:gridCol>
                <a:gridCol w="1939722">
                  <a:extLst>
                    <a:ext uri="{9D8B030D-6E8A-4147-A177-3AD203B41FA5}">
                      <a16:colId xmlns:a16="http://schemas.microsoft.com/office/drawing/2014/main" val="1984784085"/>
                    </a:ext>
                  </a:extLst>
                </a:gridCol>
                <a:gridCol w="1939722">
                  <a:extLst>
                    <a:ext uri="{9D8B030D-6E8A-4147-A177-3AD203B41FA5}">
                      <a16:colId xmlns:a16="http://schemas.microsoft.com/office/drawing/2014/main" val="1087690055"/>
                    </a:ext>
                  </a:extLst>
                </a:gridCol>
              </a:tblGrid>
              <a:tr h="197923">
                <a:tc>
                  <a:txBody>
                    <a:bodyPr/>
                    <a:lstStyle/>
                    <a:p>
                      <a:pPr marL="45720" lvl="0" indent="0" algn="ctr" defTabSz="914400" rtl="0" eaLnBrk="1" latinLnBrk="0" hangingPunct="1">
                        <a:lnSpc>
                          <a:spcPct val="130000"/>
                        </a:lnSpc>
                        <a:spcBef>
                          <a:spcPts val="600"/>
                        </a:spcBef>
                        <a:buClr>
                          <a:schemeClr val="tx2"/>
                        </a:buClr>
                        <a:buSzPct val="120000"/>
                        <a:buFont typeface="System Font Regular"/>
                        <a:buNone/>
                      </a:pPr>
                      <a:endParaRPr lang="en-US" sz="1800" b="1" kern="1200" dirty="0">
                        <a:solidFill>
                          <a:schemeClr val="tx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 lvl="0" indent="0" algn="ctr" defTabSz="914400" rtl="0" eaLnBrk="1" latinLnBrk="0" hangingPunct="1">
                        <a:lnSpc>
                          <a:spcPct val="130000"/>
                        </a:lnSpc>
                        <a:spcBef>
                          <a:spcPts val="600"/>
                        </a:spcBef>
                        <a:buClr>
                          <a:schemeClr val="tx2"/>
                        </a:buClr>
                        <a:buSzPct val="120000"/>
                        <a:buFont typeface="System Font Regular"/>
                        <a:buNone/>
                      </a:pPr>
                      <a:r>
                        <a:rPr lang="en-US" sz="1800" b="0" kern="1200" dirty="0">
                          <a:solidFill>
                            <a:schemeClr val="tx1"/>
                          </a:solidFill>
                          <a:latin typeface="+mn-lt"/>
                          <a:ea typeface="+mn-ea"/>
                          <a:cs typeface="+mn-cs"/>
                        </a:rPr>
                        <a:t>Chrome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 lvl="0" indent="0" algn="ctr" defTabSz="914400" rtl="0" eaLnBrk="1" latinLnBrk="0" hangingPunct="1">
                        <a:lnSpc>
                          <a:spcPct val="130000"/>
                        </a:lnSpc>
                        <a:spcBef>
                          <a:spcPts val="600"/>
                        </a:spcBef>
                        <a:buClr>
                          <a:schemeClr val="tx2"/>
                        </a:buClr>
                        <a:buSzPct val="120000"/>
                        <a:buFont typeface="System Font Regular"/>
                        <a:buNone/>
                      </a:pPr>
                      <a:r>
                        <a:rPr lang="en-US" sz="1800" b="0" kern="1200" dirty="0">
                          <a:solidFill>
                            <a:schemeClr val="tx1"/>
                          </a:solidFill>
                          <a:latin typeface="+mn-lt"/>
                          <a:ea typeface="+mn-ea"/>
                          <a:cs typeface="+mn-cs"/>
                        </a:rPr>
                        <a:t>Firefox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 lvl="0" indent="0" algn="ctr" defTabSz="914400" rtl="0" eaLnBrk="1" latinLnBrk="0" hangingPunct="1">
                        <a:lnSpc>
                          <a:spcPct val="130000"/>
                        </a:lnSpc>
                        <a:spcBef>
                          <a:spcPts val="600"/>
                        </a:spcBef>
                        <a:buClr>
                          <a:schemeClr val="tx2"/>
                        </a:buClr>
                        <a:buSzPct val="120000"/>
                        <a:buFont typeface="System Font Regular"/>
                        <a:buNone/>
                      </a:pPr>
                      <a:r>
                        <a:rPr lang="en-US" sz="1800" b="0" kern="1200" dirty="0">
                          <a:solidFill>
                            <a:schemeClr val="tx1"/>
                          </a:solidFill>
                          <a:latin typeface="+mn-lt"/>
                          <a:ea typeface="+mn-ea"/>
                          <a:cs typeface="+mn-cs"/>
                        </a:rPr>
                        <a:t>Edge</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3688397"/>
                  </a:ext>
                </a:extLst>
              </a:tr>
              <a:tr h="759795">
                <a:tc>
                  <a:txBody>
                    <a:bodyPr/>
                    <a:lstStyle/>
                    <a:p>
                      <a:pPr marL="45720" lvl="0" indent="0" algn="ctr" defTabSz="914400" rtl="0" eaLnBrk="1" latinLnBrk="0" hangingPunct="1">
                        <a:lnSpc>
                          <a:spcPct val="130000"/>
                        </a:lnSpc>
                        <a:spcBef>
                          <a:spcPts val="600"/>
                        </a:spcBef>
                        <a:buClr>
                          <a:schemeClr val="tx2"/>
                        </a:buClr>
                        <a:buSzPct val="120000"/>
                        <a:buFont typeface="System Font Regular"/>
                        <a:buNone/>
                      </a:pPr>
                      <a:r>
                        <a:rPr lang="en-US" sz="1800" b="0" kern="1200" dirty="0">
                          <a:solidFill>
                            <a:schemeClr val="tx1"/>
                          </a:solidFill>
                          <a:latin typeface="+mn-lt"/>
                          <a:ea typeface="+mn-ea"/>
                          <a:cs typeface="+mn-cs"/>
                        </a:rPr>
                        <a:t>Desktop</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4093363"/>
                  </a:ext>
                </a:extLst>
              </a:tr>
              <a:tr h="759795">
                <a:tc>
                  <a:txBody>
                    <a:bodyPr/>
                    <a:lstStyle/>
                    <a:p>
                      <a:pPr marL="45720" lvl="0" indent="0" algn="ctr" defTabSz="914400" rtl="0" eaLnBrk="1" latinLnBrk="0" hangingPunct="1">
                        <a:lnSpc>
                          <a:spcPct val="130000"/>
                        </a:lnSpc>
                        <a:spcBef>
                          <a:spcPts val="600"/>
                        </a:spcBef>
                        <a:buClr>
                          <a:schemeClr val="tx2"/>
                        </a:buClr>
                        <a:buSzPct val="120000"/>
                        <a:buFont typeface="System Font Regular"/>
                        <a:buNone/>
                      </a:pPr>
                      <a:r>
                        <a:rPr lang="en-US" sz="1800" b="0" kern="1200" dirty="0">
                          <a:solidFill>
                            <a:schemeClr val="tx1"/>
                          </a:solidFill>
                          <a:latin typeface="+mn-lt"/>
                          <a:ea typeface="+mn-ea"/>
                          <a:cs typeface="+mn-cs"/>
                        </a:rPr>
                        <a:t>Mobile</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879962"/>
                  </a:ext>
                </a:extLst>
              </a:tr>
            </a:tbl>
          </a:graphicData>
        </a:graphic>
      </p:graphicFrame>
      <p:pic>
        <p:nvPicPr>
          <p:cNvPr id="6" name="Picture 2" descr="File:Google Chrome icon (September 2014).svg - Wikimedia Commons">
            <a:extLst>
              <a:ext uri="{FF2B5EF4-FFF2-40B4-BE49-F238E27FC236}">
                <a16:creationId xmlns:a16="http://schemas.microsoft.com/office/drawing/2014/main" id="{BEBA0690-0255-4C3E-BCA3-A18EF6D7D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319" y="3736807"/>
            <a:ext cx="492758" cy="4927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irefox - Wikipedia">
            <a:extLst>
              <a:ext uri="{FF2B5EF4-FFF2-40B4-BE49-F238E27FC236}">
                <a16:creationId xmlns:a16="http://schemas.microsoft.com/office/drawing/2014/main" id="{250C02F5-7BB2-484C-8174-519275173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6655" y="3736808"/>
            <a:ext cx="492758" cy="4927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Microsoft unveils new Edge browser logo that no longer looks like Internet  Explorer - The Verge">
            <a:extLst>
              <a:ext uri="{FF2B5EF4-FFF2-40B4-BE49-F238E27FC236}">
                <a16:creationId xmlns:a16="http://schemas.microsoft.com/office/drawing/2014/main" id="{C460C55F-5F08-484E-81EB-716825A104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7068" y="3668320"/>
            <a:ext cx="616027" cy="6160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ile:Google Chrome icon (September 2014).svg - Wikimedia Commons">
            <a:extLst>
              <a:ext uri="{FF2B5EF4-FFF2-40B4-BE49-F238E27FC236}">
                <a16:creationId xmlns:a16="http://schemas.microsoft.com/office/drawing/2014/main" id="{EB81CB56-BDDC-411E-84CE-423C81AA4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319" y="4493374"/>
            <a:ext cx="492758" cy="4927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irefox - Wikipedia">
            <a:extLst>
              <a:ext uri="{FF2B5EF4-FFF2-40B4-BE49-F238E27FC236}">
                <a16:creationId xmlns:a16="http://schemas.microsoft.com/office/drawing/2014/main" id="{BBBBCBF8-B105-4558-B365-6E385C789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6655" y="4493375"/>
            <a:ext cx="492758" cy="4927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Microsoft unveils new Edge browser logo that no longer looks like Internet  Explorer - The Verge">
            <a:extLst>
              <a:ext uri="{FF2B5EF4-FFF2-40B4-BE49-F238E27FC236}">
                <a16:creationId xmlns:a16="http://schemas.microsoft.com/office/drawing/2014/main" id="{9D5B6194-1F44-4DA3-83B1-A6BD8537D5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7068" y="4424887"/>
            <a:ext cx="616027" cy="6160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esktop Free Icon of Zwicon">
            <a:extLst>
              <a:ext uri="{FF2B5EF4-FFF2-40B4-BE49-F238E27FC236}">
                <a16:creationId xmlns:a16="http://schemas.microsoft.com/office/drawing/2014/main" id="{D31F8884-C2BC-4548-AFE7-4531FFC497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2664" y="3691680"/>
            <a:ext cx="637794" cy="63779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esktop Free Icon of Zwicon">
            <a:extLst>
              <a:ext uri="{FF2B5EF4-FFF2-40B4-BE49-F238E27FC236}">
                <a16:creationId xmlns:a16="http://schemas.microsoft.com/office/drawing/2014/main" id="{6A7DBB09-B577-4CEE-B0B2-347E9F5FCD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7381" y="3696777"/>
            <a:ext cx="637794" cy="63779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esktop Free Icon of Zwicon">
            <a:extLst>
              <a:ext uri="{FF2B5EF4-FFF2-40B4-BE49-F238E27FC236}">
                <a16:creationId xmlns:a16="http://schemas.microsoft.com/office/drawing/2014/main" id="{04926F6C-0D11-4A54-8D6F-FCF1062303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2392" y="3696777"/>
            <a:ext cx="637794" cy="63779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Mobile phone multimedia phone smartphone icon - Free Multimedia Line">
            <a:extLst>
              <a:ext uri="{FF2B5EF4-FFF2-40B4-BE49-F238E27FC236}">
                <a16:creationId xmlns:a16="http://schemas.microsoft.com/office/drawing/2014/main" id="{58CD99AB-F221-4280-8260-8F504049E2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1107" y="4424887"/>
            <a:ext cx="600907" cy="60090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Mobile phone multimedia phone smartphone icon - Free Multimedia Line">
            <a:extLst>
              <a:ext uri="{FF2B5EF4-FFF2-40B4-BE49-F238E27FC236}">
                <a16:creationId xmlns:a16="http://schemas.microsoft.com/office/drawing/2014/main" id="{C358C20A-EAE8-4214-A50C-7DCB7165DA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7381" y="4422117"/>
            <a:ext cx="600907" cy="60090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obile phone multimedia phone smartphone icon - Free Multimedia Line">
            <a:extLst>
              <a:ext uri="{FF2B5EF4-FFF2-40B4-BE49-F238E27FC236}">
                <a16:creationId xmlns:a16="http://schemas.microsoft.com/office/drawing/2014/main" id="{32904F5B-E8A2-44CB-B1AE-3D2BAD70BA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5543" y="4422116"/>
            <a:ext cx="600907" cy="600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532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83DEA-D6D1-4479-97A8-A473518FCB48}"/>
              </a:ext>
            </a:extLst>
          </p:cNvPr>
          <p:cNvSpPr>
            <a:spLocks noGrp="1"/>
          </p:cNvSpPr>
          <p:nvPr>
            <p:ph type="title"/>
          </p:nvPr>
        </p:nvSpPr>
        <p:spPr>
          <a:xfrm>
            <a:off x="566928" y="1499616"/>
            <a:ext cx="6951472" cy="590931"/>
          </a:xfrm>
        </p:spPr>
        <p:txBody>
          <a:bodyPr/>
          <a:lstStyle/>
          <a:p>
            <a:r>
              <a:rPr lang="en-US" dirty="0"/>
              <a:t>Input Size</a:t>
            </a:r>
          </a:p>
        </p:txBody>
      </p:sp>
      <p:sp>
        <p:nvSpPr>
          <p:cNvPr id="3" name="内容占位符 2">
            <a:extLst>
              <a:ext uri="{FF2B5EF4-FFF2-40B4-BE49-F238E27FC236}">
                <a16:creationId xmlns:a16="http://schemas.microsoft.com/office/drawing/2014/main" id="{58456F3D-95B9-4C3A-A0DF-A39E624A62A8}"/>
              </a:ext>
            </a:extLst>
          </p:cNvPr>
          <p:cNvSpPr>
            <a:spLocks noGrp="1"/>
          </p:cNvSpPr>
          <p:nvPr>
            <p:ph idx="1"/>
          </p:nvPr>
        </p:nvSpPr>
        <p:spPr>
          <a:xfrm>
            <a:off x="566929" y="2185416"/>
            <a:ext cx="4705716" cy="3968249"/>
          </a:xfrm>
        </p:spPr>
        <p:txBody>
          <a:bodyPr/>
          <a:lstStyle/>
          <a:p>
            <a:r>
              <a:rPr lang="en-US" dirty="0"/>
              <a:t>Page load time</a:t>
            </a:r>
          </a:p>
          <a:p>
            <a:pPr lvl="1"/>
            <a:r>
              <a:rPr lang="en-US" dirty="0"/>
              <a:t>XS and S: Wasm is faster</a:t>
            </a:r>
          </a:p>
          <a:p>
            <a:pPr lvl="1"/>
            <a:r>
              <a:rPr lang="en-US" dirty="0"/>
              <a:t>M, L, and XL: Wasm is still faster, but JavaScript sometimes outperforms Wasm</a:t>
            </a:r>
          </a:p>
          <a:p>
            <a:pPr lvl="1"/>
            <a:endParaRPr lang="en-US" dirty="0"/>
          </a:p>
        </p:txBody>
      </p:sp>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7A29ED6F-0348-4DB2-A1D5-AA85EC7AA52F}"/>
                  </a:ext>
                </a:extLst>
              </p:cNvPr>
              <p:cNvGraphicFramePr>
                <a:graphicFrameLocks noGrp="1"/>
              </p:cNvGraphicFramePr>
              <p:nvPr>
                <p:extLst>
                  <p:ext uri="{D42A27DB-BD31-4B8C-83A1-F6EECF244321}">
                    <p14:modId xmlns:p14="http://schemas.microsoft.com/office/powerpoint/2010/main" val="2034536010"/>
                  </p:ext>
                </p:extLst>
              </p:nvPr>
            </p:nvGraphicFramePr>
            <p:xfrm>
              <a:off x="5379522" y="2383173"/>
              <a:ext cx="6504504" cy="2042160"/>
            </p:xfrm>
            <a:graphic>
              <a:graphicData uri="http://schemas.openxmlformats.org/drawingml/2006/table">
                <a:tbl>
                  <a:tblPr firstRow="1" bandRow="1">
                    <a:tableStyleId>{5C22544A-7EE6-4342-B048-85BDC9FD1C3A}</a:tableStyleId>
                  </a:tblPr>
                  <a:tblGrid>
                    <a:gridCol w="1084084">
                      <a:extLst>
                        <a:ext uri="{9D8B030D-6E8A-4147-A177-3AD203B41FA5}">
                          <a16:colId xmlns:a16="http://schemas.microsoft.com/office/drawing/2014/main" val="826699831"/>
                        </a:ext>
                      </a:extLst>
                    </a:gridCol>
                    <a:gridCol w="1084084">
                      <a:extLst>
                        <a:ext uri="{9D8B030D-6E8A-4147-A177-3AD203B41FA5}">
                          <a16:colId xmlns:a16="http://schemas.microsoft.com/office/drawing/2014/main" val="3586577018"/>
                        </a:ext>
                      </a:extLst>
                    </a:gridCol>
                    <a:gridCol w="1084084">
                      <a:extLst>
                        <a:ext uri="{9D8B030D-6E8A-4147-A177-3AD203B41FA5}">
                          <a16:colId xmlns:a16="http://schemas.microsoft.com/office/drawing/2014/main" val="1199585080"/>
                        </a:ext>
                      </a:extLst>
                    </a:gridCol>
                    <a:gridCol w="1084084">
                      <a:extLst>
                        <a:ext uri="{9D8B030D-6E8A-4147-A177-3AD203B41FA5}">
                          <a16:colId xmlns:a16="http://schemas.microsoft.com/office/drawing/2014/main" val="2038358691"/>
                        </a:ext>
                      </a:extLst>
                    </a:gridCol>
                    <a:gridCol w="1084084">
                      <a:extLst>
                        <a:ext uri="{9D8B030D-6E8A-4147-A177-3AD203B41FA5}">
                          <a16:colId xmlns:a16="http://schemas.microsoft.com/office/drawing/2014/main" val="2014498628"/>
                        </a:ext>
                      </a:extLst>
                    </a:gridCol>
                    <a:gridCol w="1084084">
                      <a:extLst>
                        <a:ext uri="{9D8B030D-6E8A-4147-A177-3AD203B41FA5}">
                          <a16:colId xmlns:a16="http://schemas.microsoft.com/office/drawing/2014/main" val="1546550643"/>
                        </a:ext>
                      </a:extLst>
                    </a:gridCol>
                  </a:tblGrid>
                  <a:tr h="0">
                    <a:tc>
                      <a:txBody>
                        <a:bodyPr/>
                        <a:lstStyle/>
                        <a:p>
                          <a:pPr algn="ctr"/>
                          <a:r>
                            <a:rPr lang="en-US" sz="1400" dirty="0"/>
                            <a:t>Input Size</a:t>
                          </a:r>
                        </a:p>
                      </a:txBody>
                      <a:tcPr/>
                    </a:tc>
                    <a:tc>
                      <a:txBody>
                        <a:bodyPr/>
                        <a:lstStyle/>
                        <a:p>
                          <a:pPr algn="ctr"/>
                          <a:r>
                            <a:rPr lang="en-US" sz="1400" dirty="0"/>
                            <a:t>Slowdown</a:t>
                          </a:r>
                        </a:p>
                        <a:p>
                          <a:pPr algn="ctr"/>
                          <a:r>
                            <a:rPr lang="en-US" sz="1400" dirty="0"/>
                            <a:t>#</a:t>
                          </a:r>
                          <a:r>
                            <a:rPr lang="en-US" sz="1400" baseline="30000" dirty="0"/>
                            <a:t>1</a:t>
                          </a:r>
                          <a:endParaRPr lang="en-US" sz="1400" dirty="0"/>
                        </a:p>
                      </a:txBody>
                      <a:tcPr/>
                    </a:tc>
                    <a:tc>
                      <a:txBody>
                        <a:bodyPr/>
                        <a:lstStyle/>
                        <a:p>
                          <a:pPr algn="ctr"/>
                          <a:r>
                            <a:rPr lang="en-US" sz="1400" dirty="0"/>
                            <a:t>Slowdown</a:t>
                          </a:r>
                        </a:p>
                        <a:p>
                          <a:pPr algn="ctr"/>
                          <a:r>
                            <a:rPr lang="en-US" sz="1400" dirty="0"/>
                            <a:t>gmean</a:t>
                          </a:r>
                          <a:r>
                            <a:rPr lang="en-US" sz="1400" baseline="30000" dirty="0"/>
                            <a:t>2</a:t>
                          </a:r>
                          <a:endParaRPr lang="en-US" sz="1400" dirty="0"/>
                        </a:p>
                      </a:txBody>
                      <a:tcPr/>
                    </a:tc>
                    <a:tc>
                      <a:txBody>
                        <a:bodyPr/>
                        <a:lstStyle/>
                        <a:p>
                          <a:pPr algn="ctr"/>
                          <a:r>
                            <a:rPr lang="en-US" sz="1400" dirty="0"/>
                            <a:t>Speedup </a:t>
                          </a:r>
                        </a:p>
                        <a:p>
                          <a:pPr algn="ctr"/>
                          <a:r>
                            <a:rPr lang="en-US" sz="1400" dirty="0"/>
                            <a:t>#</a:t>
                          </a:r>
                          <a:r>
                            <a:rPr lang="en-US" sz="1400" baseline="30000" dirty="0"/>
                            <a:t>3</a:t>
                          </a:r>
                          <a:endParaRPr lang="en-US" sz="1400" dirty="0"/>
                        </a:p>
                      </a:txBody>
                      <a:tcPr/>
                    </a:tc>
                    <a:tc>
                      <a:txBody>
                        <a:bodyPr/>
                        <a:lstStyle/>
                        <a:p>
                          <a:pPr algn="ctr"/>
                          <a:r>
                            <a:rPr lang="en-US" sz="1400" dirty="0"/>
                            <a:t>Speedup</a:t>
                          </a:r>
                        </a:p>
                        <a:p>
                          <a:pPr algn="ctr"/>
                          <a:r>
                            <a:rPr lang="en-US" sz="1400" dirty="0"/>
                            <a:t>gmean</a:t>
                          </a:r>
                          <a:r>
                            <a:rPr lang="en-US" sz="1400" baseline="30000" dirty="0"/>
                            <a:t>4</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All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gmean</a:t>
                          </a:r>
                          <a:r>
                            <a:rPr lang="en-US" sz="1400" baseline="30000" dirty="0"/>
                            <a:t>5</a:t>
                          </a:r>
                          <a:endParaRPr lang="en-US" sz="1400" dirty="0"/>
                        </a:p>
                      </a:txBody>
                      <a:tcPr/>
                    </a:tc>
                    <a:extLst>
                      <a:ext uri="{0D108BD9-81ED-4DB2-BD59-A6C34878D82A}">
                        <a16:rowId xmlns:a16="http://schemas.microsoft.com/office/drawing/2014/main" val="2719101322"/>
                      </a:ext>
                    </a:extLst>
                  </a:tr>
                  <a:tr h="204181">
                    <a:tc>
                      <a:txBody>
                        <a:bodyPr/>
                        <a:lstStyle/>
                        <a:p>
                          <a:r>
                            <a:rPr lang="en-US" sz="1400" dirty="0"/>
                            <a:t>XS</a:t>
                          </a:r>
                        </a:p>
                      </a:txBody>
                      <a:tcPr>
                        <a:solidFill>
                          <a:schemeClr val="bg1">
                            <a:lumMod val="95000"/>
                          </a:schemeClr>
                        </a:solidFill>
                      </a:tcPr>
                    </a:tc>
                    <a:tc>
                      <a:txBody>
                        <a:bodyPr/>
                        <a:lstStyle/>
                        <a:p>
                          <a:pPr algn="r"/>
                          <a:r>
                            <a:rPr lang="en-US" sz="1400" dirty="0"/>
                            <a:t>1</a:t>
                          </a:r>
                        </a:p>
                      </a:txBody>
                      <a:tcPr>
                        <a:solidFill>
                          <a:schemeClr val="bg1">
                            <a:lumMod val="95000"/>
                          </a:schemeClr>
                        </a:solidFill>
                      </a:tcPr>
                    </a:tc>
                    <a:tc>
                      <a:txBody>
                        <a:bodyPr/>
                        <a:lstStyle/>
                        <a:p>
                          <a:pPr algn="r"/>
                          <a:r>
                            <a:rPr lang="en-US" sz="1400" dirty="0"/>
                            <a:t>14.42x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95000"/>
                          </a:schemeClr>
                        </a:solidFill>
                      </a:tcPr>
                    </a:tc>
                    <a:tc>
                      <a:txBody>
                        <a:bodyPr/>
                        <a:lstStyle/>
                        <a:p>
                          <a:pPr algn="r"/>
                          <a:r>
                            <a:rPr lang="en-US" sz="1400" dirty="0"/>
                            <a:t>40</a:t>
                          </a:r>
                        </a:p>
                      </a:txBody>
                      <a:tcPr>
                        <a:solidFill>
                          <a:schemeClr val="bg1">
                            <a:lumMod val="95000"/>
                          </a:schemeClr>
                        </a:solidFill>
                      </a:tcPr>
                    </a:tc>
                    <a:tc>
                      <a:txBody>
                        <a:bodyPr/>
                        <a:lstStyle/>
                        <a:p>
                          <a:pPr algn="r"/>
                          <a:r>
                            <a:rPr lang="en-US" sz="1400" dirty="0"/>
                            <a:t>31.33x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95000"/>
                          </a:schemeClr>
                        </a:solidFill>
                      </a:tcPr>
                    </a:tc>
                    <a:tc>
                      <a:txBody>
                        <a:bodyPr/>
                        <a:lstStyle/>
                        <a:p>
                          <a:pPr algn="r"/>
                          <a:r>
                            <a:rPr lang="en-US" sz="1400" dirty="0"/>
                            <a:t>26.99x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95000"/>
                          </a:schemeClr>
                        </a:solidFill>
                      </a:tcPr>
                    </a:tc>
                    <a:extLst>
                      <a:ext uri="{0D108BD9-81ED-4DB2-BD59-A6C34878D82A}">
                        <a16:rowId xmlns:a16="http://schemas.microsoft.com/office/drawing/2014/main" val="2440814842"/>
                      </a:ext>
                    </a:extLst>
                  </a:tr>
                  <a:tr h="204181">
                    <a:tc>
                      <a:txBody>
                        <a:bodyPr/>
                        <a:lstStyle/>
                        <a:p>
                          <a:r>
                            <a:rPr lang="en-US" sz="1400" dirty="0"/>
                            <a:t>S</a:t>
                          </a:r>
                        </a:p>
                      </a:txBody>
                      <a:tcPr>
                        <a:solidFill>
                          <a:schemeClr val="bg1">
                            <a:lumMod val="95000"/>
                          </a:schemeClr>
                        </a:solidFill>
                      </a:tcPr>
                    </a:tc>
                    <a:tc>
                      <a:txBody>
                        <a:bodyPr/>
                        <a:lstStyle/>
                        <a:p>
                          <a:pPr algn="r"/>
                          <a:r>
                            <a:rPr lang="en-US" sz="1400" dirty="0"/>
                            <a:t>2</a:t>
                          </a:r>
                        </a:p>
                      </a:txBody>
                      <a:tcPr>
                        <a:solidFill>
                          <a:schemeClr val="bg1">
                            <a:lumMod val="95000"/>
                          </a:schemeClr>
                        </a:solidFill>
                      </a:tcPr>
                    </a:tc>
                    <a:tc>
                      <a:txBody>
                        <a:bodyPr/>
                        <a:lstStyle/>
                        <a:p>
                          <a:pPr algn="r"/>
                          <a:r>
                            <a:rPr lang="en-US" sz="1400" dirty="0"/>
                            <a:t>4.78x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95000"/>
                          </a:schemeClr>
                        </a:solidFill>
                      </a:tcPr>
                    </a:tc>
                    <a:tc>
                      <a:txBody>
                        <a:bodyPr/>
                        <a:lstStyle/>
                        <a:p>
                          <a:pPr algn="r"/>
                          <a:r>
                            <a:rPr lang="en-US" sz="1400" dirty="0"/>
                            <a:t>39</a:t>
                          </a:r>
                        </a:p>
                      </a:txBody>
                      <a:tcPr>
                        <a:solidFill>
                          <a:schemeClr val="bg1">
                            <a:lumMod val="95000"/>
                          </a:schemeClr>
                        </a:solidFill>
                      </a:tcPr>
                    </a:tc>
                    <a:tc>
                      <a:txBody>
                        <a:bodyPr/>
                        <a:lstStyle/>
                        <a:p>
                          <a:pPr algn="r"/>
                          <a:r>
                            <a:rPr lang="en-US" sz="1400" dirty="0"/>
                            <a:t>9.92x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95000"/>
                          </a:schemeClr>
                        </a:solidFill>
                      </a:tcPr>
                    </a:tc>
                    <a:tc>
                      <a:txBody>
                        <a:bodyPr/>
                        <a:lstStyle/>
                        <a:p>
                          <a:pPr algn="r"/>
                          <a:r>
                            <a:rPr lang="en-US" sz="1400" dirty="0"/>
                            <a:t>8.22x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95000"/>
                          </a:schemeClr>
                        </a:solidFill>
                      </a:tcPr>
                    </a:tc>
                    <a:extLst>
                      <a:ext uri="{0D108BD9-81ED-4DB2-BD59-A6C34878D82A}">
                        <a16:rowId xmlns:a16="http://schemas.microsoft.com/office/drawing/2014/main" val="3923485521"/>
                      </a:ext>
                    </a:extLst>
                  </a:tr>
                  <a:tr h="204181">
                    <a:tc>
                      <a:txBody>
                        <a:bodyPr/>
                        <a:lstStyle/>
                        <a:p>
                          <a:r>
                            <a:rPr lang="en-US" sz="1400" dirty="0"/>
                            <a:t>M</a:t>
                          </a:r>
                        </a:p>
                      </a:txBody>
                      <a:tcPr>
                        <a:solidFill>
                          <a:schemeClr val="bg1">
                            <a:lumMod val="95000"/>
                          </a:schemeClr>
                        </a:solidFill>
                      </a:tcPr>
                    </a:tc>
                    <a:tc>
                      <a:txBody>
                        <a:bodyPr/>
                        <a:lstStyle/>
                        <a:p>
                          <a:pPr algn="r"/>
                          <a:r>
                            <a:rPr lang="en-US" sz="1400" dirty="0"/>
                            <a:t>18</a:t>
                          </a:r>
                        </a:p>
                      </a:txBody>
                      <a:tcPr>
                        <a:solidFill>
                          <a:schemeClr val="bg1">
                            <a:lumMod val="85000"/>
                          </a:schemeClr>
                        </a:solidFill>
                      </a:tcPr>
                    </a:tc>
                    <a:tc>
                      <a:txBody>
                        <a:bodyPr/>
                        <a:lstStyle/>
                        <a:p>
                          <a:pPr algn="r"/>
                          <a:r>
                            <a:rPr lang="en-US" sz="1400" dirty="0"/>
                            <a:t>1.71x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85000"/>
                          </a:schemeClr>
                        </a:solidFill>
                      </a:tcPr>
                    </a:tc>
                    <a:tc>
                      <a:txBody>
                        <a:bodyPr/>
                        <a:lstStyle/>
                        <a:p>
                          <a:pPr algn="r"/>
                          <a:r>
                            <a:rPr lang="en-US" sz="1400" dirty="0"/>
                            <a:t>23</a:t>
                          </a:r>
                        </a:p>
                      </a:txBody>
                      <a:tcPr>
                        <a:solidFill>
                          <a:schemeClr val="bg1">
                            <a:lumMod val="85000"/>
                          </a:schemeClr>
                        </a:solidFill>
                      </a:tcPr>
                    </a:tc>
                    <a:tc>
                      <a:txBody>
                        <a:bodyPr/>
                        <a:lstStyle/>
                        <a:p>
                          <a:pPr algn="r"/>
                          <a:r>
                            <a:rPr lang="en-US" sz="1400" dirty="0"/>
                            <a:t>6.70x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85000"/>
                          </a:schemeClr>
                        </a:solidFill>
                      </a:tcPr>
                    </a:tc>
                    <a:tc>
                      <a:txBody>
                        <a:bodyPr/>
                        <a:lstStyle/>
                        <a:p>
                          <a:pPr algn="r"/>
                          <a:r>
                            <a:rPr lang="en-US" sz="1400" dirty="0"/>
                            <a:t>2.30x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85000"/>
                          </a:schemeClr>
                        </a:solidFill>
                      </a:tcPr>
                    </a:tc>
                    <a:extLst>
                      <a:ext uri="{0D108BD9-81ED-4DB2-BD59-A6C34878D82A}">
                        <a16:rowId xmlns:a16="http://schemas.microsoft.com/office/drawing/2014/main" val="379604449"/>
                      </a:ext>
                    </a:extLst>
                  </a:tr>
                  <a:tr h="204181">
                    <a:tc>
                      <a:txBody>
                        <a:bodyPr/>
                        <a:lstStyle/>
                        <a:p>
                          <a:r>
                            <a:rPr lang="en-US" sz="1400" dirty="0"/>
                            <a:t>L</a:t>
                          </a:r>
                        </a:p>
                      </a:txBody>
                      <a:tcPr>
                        <a:solidFill>
                          <a:schemeClr val="bg1">
                            <a:lumMod val="95000"/>
                          </a:schemeClr>
                        </a:solidFill>
                      </a:tcPr>
                    </a:tc>
                    <a:tc>
                      <a:txBody>
                        <a:bodyPr/>
                        <a:lstStyle/>
                        <a:p>
                          <a:pPr algn="r"/>
                          <a:r>
                            <a:rPr lang="en-US" sz="1400" dirty="0"/>
                            <a:t>16</a:t>
                          </a:r>
                        </a:p>
                      </a:txBody>
                      <a:tcPr>
                        <a:solidFill>
                          <a:schemeClr val="bg1">
                            <a:lumMod val="85000"/>
                          </a:schemeClr>
                        </a:solidFill>
                      </a:tcPr>
                    </a:tc>
                    <a:tc>
                      <a:txBody>
                        <a:bodyPr/>
                        <a:lstStyle/>
                        <a:p>
                          <a:pPr algn="r"/>
                          <a:r>
                            <a:rPr lang="en-US" sz="1400" dirty="0"/>
                            <a:t>1.88x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85000"/>
                          </a:schemeClr>
                        </a:solidFill>
                      </a:tcPr>
                    </a:tc>
                    <a:tc>
                      <a:txBody>
                        <a:bodyPr/>
                        <a:lstStyle/>
                        <a:p>
                          <a:pPr algn="r"/>
                          <a:r>
                            <a:rPr lang="en-US" sz="1400" dirty="0"/>
                            <a:t>25</a:t>
                          </a:r>
                        </a:p>
                      </a:txBody>
                      <a:tcPr>
                        <a:solidFill>
                          <a:schemeClr val="bg1">
                            <a:lumMod val="85000"/>
                          </a:schemeClr>
                        </a:solidFill>
                      </a:tcPr>
                    </a:tc>
                    <a:tc>
                      <a:txBody>
                        <a:bodyPr/>
                        <a:lstStyle/>
                        <a:p>
                          <a:pPr algn="r"/>
                          <a:r>
                            <a:rPr lang="en-US" sz="1400" dirty="0"/>
                            <a:t>2.72x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85000"/>
                          </a:schemeClr>
                        </a:solidFill>
                      </a:tcPr>
                    </a:tc>
                    <a:tc>
                      <a:txBody>
                        <a:bodyPr/>
                        <a:lstStyle/>
                        <a:p>
                          <a:pPr algn="r"/>
                          <a:r>
                            <a:rPr lang="en-US" sz="1400" dirty="0"/>
                            <a:t>1.44x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85000"/>
                          </a:schemeClr>
                        </a:solidFill>
                      </a:tcPr>
                    </a:tc>
                    <a:extLst>
                      <a:ext uri="{0D108BD9-81ED-4DB2-BD59-A6C34878D82A}">
                        <a16:rowId xmlns:a16="http://schemas.microsoft.com/office/drawing/2014/main" val="2511349078"/>
                      </a:ext>
                    </a:extLst>
                  </a:tr>
                  <a:tr h="213537">
                    <a:tc>
                      <a:txBody>
                        <a:bodyPr/>
                        <a:lstStyle/>
                        <a:p>
                          <a:r>
                            <a:rPr lang="en-US" sz="1400" dirty="0"/>
                            <a:t>XL</a:t>
                          </a:r>
                        </a:p>
                      </a:txBody>
                      <a:tcPr>
                        <a:solidFill>
                          <a:schemeClr val="bg1">
                            <a:lumMod val="95000"/>
                          </a:schemeClr>
                        </a:solidFill>
                      </a:tcPr>
                    </a:tc>
                    <a:tc>
                      <a:txBody>
                        <a:bodyPr/>
                        <a:lstStyle/>
                        <a:p>
                          <a:pPr algn="r"/>
                          <a:r>
                            <a:rPr lang="en-US" sz="1400" dirty="0"/>
                            <a:t>18</a:t>
                          </a:r>
                        </a:p>
                      </a:txBody>
                      <a:tcPr>
                        <a:solidFill>
                          <a:schemeClr val="bg1">
                            <a:lumMod val="85000"/>
                          </a:schemeClr>
                        </a:solidFill>
                      </a:tcPr>
                    </a:tc>
                    <a:tc>
                      <a:txBody>
                        <a:bodyPr/>
                        <a:lstStyle/>
                        <a:p>
                          <a:pPr algn="r"/>
                          <a:r>
                            <a:rPr lang="en-US" sz="1400" dirty="0"/>
                            <a:t>1.39x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85000"/>
                          </a:schemeClr>
                        </a:solidFill>
                      </a:tcPr>
                    </a:tc>
                    <a:tc>
                      <a:txBody>
                        <a:bodyPr/>
                        <a:lstStyle/>
                        <a:p>
                          <a:pPr algn="r"/>
                          <a:r>
                            <a:rPr lang="en-US" sz="1400" dirty="0"/>
                            <a:t>23</a:t>
                          </a:r>
                        </a:p>
                      </a:txBody>
                      <a:tcPr>
                        <a:solidFill>
                          <a:schemeClr val="bg1">
                            <a:lumMod val="85000"/>
                          </a:schemeClr>
                        </a:solidFill>
                      </a:tcPr>
                    </a:tc>
                    <a:tc>
                      <a:txBody>
                        <a:bodyPr/>
                        <a:lstStyle/>
                        <a:p>
                          <a:pPr algn="r"/>
                          <a:r>
                            <a:rPr lang="en-US" sz="1400" dirty="0"/>
                            <a:t>2.91x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85000"/>
                          </a:schemeClr>
                        </a:solidFill>
                      </a:tcPr>
                    </a:tc>
                    <a:tc>
                      <a:txBody>
                        <a:bodyPr/>
                        <a:lstStyle/>
                        <a:p>
                          <a:pPr algn="r"/>
                          <a:r>
                            <a:rPr lang="en-US" sz="1400" dirty="0"/>
                            <a:t>1.58x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txBody>
                      <a:tcPr>
                        <a:solidFill>
                          <a:schemeClr val="bg1">
                            <a:lumMod val="85000"/>
                          </a:schemeClr>
                        </a:solidFill>
                      </a:tcPr>
                    </a:tc>
                    <a:extLst>
                      <a:ext uri="{0D108BD9-81ED-4DB2-BD59-A6C34878D82A}">
                        <a16:rowId xmlns:a16="http://schemas.microsoft.com/office/drawing/2014/main" val="2784041884"/>
                      </a:ext>
                    </a:extLst>
                  </a:tr>
                </a:tbl>
              </a:graphicData>
            </a:graphic>
          </p:graphicFrame>
        </mc:Choice>
        <mc:Fallback xmlns="">
          <p:graphicFrame>
            <p:nvGraphicFramePr>
              <p:cNvPr id="9" name="表格 8">
                <a:extLst>
                  <a:ext uri="{FF2B5EF4-FFF2-40B4-BE49-F238E27FC236}">
                    <a16:creationId xmlns:a16="http://schemas.microsoft.com/office/drawing/2014/main" id="{7A29ED6F-0348-4DB2-A1D5-AA85EC7AA52F}"/>
                  </a:ext>
                </a:extLst>
              </p:cNvPr>
              <p:cNvGraphicFramePr>
                <a:graphicFrameLocks noGrp="1"/>
              </p:cNvGraphicFramePr>
              <p:nvPr>
                <p:extLst>
                  <p:ext uri="{D42A27DB-BD31-4B8C-83A1-F6EECF244321}">
                    <p14:modId xmlns:p14="http://schemas.microsoft.com/office/powerpoint/2010/main" val="2034536010"/>
                  </p:ext>
                </p:extLst>
              </p:nvPr>
            </p:nvGraphicFramePr>
            <p:xfrm>
              <a:off x="5379522" y="2383173"/>
              <a:ext cx="6504504" cy="2042160"/>
            </p:xfrm>
            <a:graphic>
              <a:graphicData uri="http://schemas.openxmlformats.org/drawingml/2006/table">
                <a:tbl>
                  <a:tblPr firstRow="1" bandRow="1">
                    <a:tableStyleId>{5C22544A-7EE6-4342-B048-85BDC9FD1C3A}</a:tableStyleId>
                  </a:tblPr>
                  <a:tblGrid>
                    <a:gridCol w="1084084">
                      <a:extLst>
                        <a:ext uri="{9D8B030D-6E8A-4147-A177-3AD203B41FA5}">
                          <a16:colId xmlns:a16="http://schemas.microsoft.com/office/drawing/2014/main" val="826699831"/>
                        </a:ext>
                      </a:extLst>
                    </a:gridCol>
                    <a:gridCol w="1084084">
                      <a:extLst>
                        <a:ext uri="{9D8B030D-6E8A-4147-A177-3AD203B41FA5}">
                          <a16:colId xmlns:a16="http://schemas.microsoft.com/office/drawing/2014/main" val="3586577018"/>
                        </a:ext>
                      </a:extLst>
                    </a:gridCol>
                    <a:gridCol w="1084084">
                      <a:extLst>
                        <a:ext uri="{9D8B030D-6E8A-4147-A177-3AD203B41FA5}">
                          <a16:colId xmlns:a16="http://schemas.microsoft.com/office/drawing/2014/main" val="1199585080"/>
                        </a:ext>
                      </a:extLst>
                    </a:gridCol>
                    <a:gridCol w="1084084">
                      <a:extLst>
                        <a:ext uri="{9D8B030D-6E8A-4147-A177-3AD203B41FA5}">
                          <a16:colId xmlns:a16="http://schemas.microsoft.com/office/drawing/2014/main" val="2038358691"/>
                        </a:ext>
                      </a:extLst>
                    </a:gridCol>
                    <a:gridCol w="1084084">
                      <a:extLst>
                        <a:ext uri="{9D8B030D-6E8A-4147-A177-3AD203B41FA5}">
                          <a16:colId xmlns:a16="http://schemas.microsoft.com/office/drawing/2014/main" val="2014498628"/>
                        </a:ext>
                      </a:extLst>
                    </a:gridCol>
                    <a:gridCol w="1084084">
                      <a:extLst>
                        <a:ext uri="{9D8B030D-6E8A-4147-A177-3AD203B41FA5}">
                          <a16:colId xmlns:a16="http://schemas.microsoft.com/office/drawing/2014/main" val="1546550643"/>
                        </a:ext>
                      </a:extLst>
                    </a:gridCol>
                  </a:tblGrid>
                  <a:tr h="518160">
                    <a:tc>
                      <a:txBody>
                        <a:bodyPr/>
                        <a:lstStyle/>
                        <a:p>
                          <a:pPr algn="ctr"/>
                          <a:r>
                            <a:rPr lang="en-US" sz="1400" dirty="0"/>
                            <a:t>Input Size</a:t>
                          </a:r>
                        </a:p>
                      </a:txBody>
                      <a:tcPr/>
                    </a:tc>
                    <a:tc>
                      <a:txBody>
                        <a:bodyPr/>
                        <a:lstStyle/>
                        <a:p>
                          <a:pPr algn="ctr"/>
                          <a:r>
                            <a:rPr lang="en-US" sz="1400" dirty="0"/>
                            <a:t>Slowdown</a:t>
                          </a:r>
                        </a:p>
                        <a:p>
                          <a:pPr algn="ctr"/>
                          <a:r>
                            <a:rPr lang="en-US" sz="1400" dirty="0"/>
                            <a:t>#</a:t>
                          </a:r>
                          <a:r>
                            <a:rPr lang="en-US" sz="1400" baseline="30000" dirty="0"/>
                            <a:t>1</a:t>
                          </a:r>
                          <a:endParaRPr lang="en-US" sz="1400" dirty="0"/>
                        </a:p>
                      </a:txBody>
                      <a:tcPr/>
                    </a:tc>
                    <a:tc>
                      <a:txBody>
                        <a:bodyPr/>
                        <a:lstStyle/>
                        <a:p>
                          <a:pPr algn="ctr"/>
                          <a:r>
                            <a:rPr lang="en-US" sz="1400" dirty="0"/>
                            <a:t>Slowdown</a:t>
                          </a:r>
                        </a:p>
                        <a:p>
                          <a:pPr algn="ctr"/>
                          <a:r>
                            <a:rPr lang="en-US" sz="1400" dirty="0"/>
                            <a:t>gmean</a:t>
                          </a:r>
                          <a:r>
                            <a:rPr lang="en-US" sz="1400" baseline="30000" dirty="0"/>
                            <a:t>2</a:t>
                          </a:r>
                          <a:endParaRPr lang="en-US" sz="1400" dirty="0"/>
                        </a:p>
                      </a:txBody>
                      <a:tcPr/>
                    </a:tc>
                    <a:tc>
                      <a:txBody>
                        <a:bodyPr/>
                        <a:lstStyle/>
                        <a:p>
                          <a:pPr algn="ctr"/>
                          <a:r>
                            <a:rPr lang="en-US" sz="1400" dirty="0"/>
                            <a:t>Speedup </a:t>
                          </a:r>
                        </a:p>
                        <a:p>
                          <a:pPr algn="ctr"/>
                          <a:r>
                            <a:rPr lang="en-US" sz="1400" dirty="0"/>
                            <a:t>#</a:t>
                          </a:r>
                          <a:r>
                            <a:rPr lang="en-US" sz="1400" baseline="30000" dirty="0"/>
                            <a:t>3</a:t>
                          </a:r>
                          <a:endParaRPr lang="en-US" sz="1400" dirty="0"/>
                        </a:p>
                      </a:txBody>
                      <a:tcPr/>
                    </a:tc>
                    <a:tc>
                      <a:txBody>
                        <a:bodyPr/>
                        <a:lstStyle/>
                        <a:p>
                          <a:pPr algn="ctr"/>
                          <a:r>
                            <a:rPr lang="en-US" sz="1400" dirty="0"/>
                            <a:t>Speedup</a:t>
                          </a:r>
                        </a:p>
                        <a:p>
                          <a:pPr algn="ctr"/>
                          <a:r>
                            <a:rPr lang="en-US" sz="1400" dirty="0"/>
                            <a:t>gmean</a:t>
                          </a:r>
                          <a:r>
                            <a:rPr lang="en-US" sz="1400" baseline="30000" dirty="0"/>
                            <a:t>4</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All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gmean</a:t>
                          </a:r>
                          <a:r>
                            <a:rPr lang="en-US" sz="1400" baseline="30000" dirty="0"/>
                            <a:t>5</a:t>
                          </a:r>
                          <a:endParaRPr lang="en-US" sz="1400" dirty="0"/>
                        </a:p>
                      </a:txBody>
                      <a:tcPr/>
                    </a:tc>
                    <a:extLst>
                      <a:ext uri="{0D108BD9-81ED-4DB2-BD59-A6C34878D82A}">
                        <a16:rowId xmlns:a16="http://schemas.microsoft.com/office/drawing/2014/main" val="2719101322"/>
                      </a:ext>
                    </a:extLst>
                  </a:tr>
                  <a:tr h="304800">
                    <a:tc>
                      <a:txBody>
                        <a:bodyPr/>
                        <a:lstStyle/>
                        <a:p>
                          <a:r>
                            <a:rPr lang="en-US" sz="1400" dirty="0"/>
                            <a:t>XS</a:t>
                          </a:r>
                        </a:p>
                      </a:txBody>
                      <a:tcPr>
                        <a:solidFill>
                          <a:schemeClr val="bg1">
                            <a:lumMod val="95000"/>
                          </a:schemeClr>
                        </a:solidFill>
                      </a:tcPr>
                    </a:tc>
                    <a:tc>
                      <a:txBody>
                        <a:bodyPr/>
                        <a:lstStyle/>
                        <a:p>
                          <a:pPr algn="r"/>
                          <a:r>
                            <a:rPr lang="en-US" sz="1400" dirty="0"/>
                            <a:t>1</a:t>
                          </a:r>
                        </a:p>
                      </a:txBody>
                      <a:tcPr>
                        <a:solidFill>
                          <a:schemeClr val="bg1">
                            <a:lumMod val="95000"/>
                          </a:schemeClr>
                        </a:solidFill>
                      </a:tcPr>
                    </a:tc>
                    <a:tc>
                      <a:txBody>
                        <a:bodyPr/>
                        <a:lstStyle/>
                        <a:p>
                          <a:endParaRPr lang="en-US"/>
                        </a:p>
                      </a:txBody>
                      <a:tcPr>
                        <a:blipFill>
                          <a:blip r:embed="rId3"/>
                          <a:stretch>
                            <a:fillRect l="-200562" t="-172000" r="-302247" b="-422000"/>
                          </a:stretch>
                        </a:blipFill>
                      </a:tcPr>
                    </a:tc>
                    <a:tc>
                      <a:txBody>
                        <a:bodyPr/>
                        <a:lstStyle/>
                        <a:p>
                          <a:pPr algn="r"/>
                          <a:r>
                            <a:rPr lang="en-US" sz="1400" dirty="0"/>
                            <a:t>40</a:t>
                          </a:r>
                        </a:p>
                      </a:txBody>
                      <a:tcPr>
                        <a:solidFill>
                          <a:schemeClr val="bg1">
                            <a:lumMod val="95000"/>
                          </a:schemeClr>
                        </a:solidFill>
                      </a:tcPr>
                    </a:tc>
                    <a:tc>
                      <a:txBody>
                        <a:bodyPr/>
                        <a:lstStyle/>
                        <a:p>
                          <a:endParaRPr lang="en-US"/>
                        </a:p>
                      </a:txBody>
                      <a:tcPr>
                        <a:blipFill>
                          <a:blip r:embed="rId3"/>
                          <a:stretch>
                            <a:fillRect l="-400562" t="-172000" r="-102247" b="-422000"/>
                          </a:stretch>
                        </a:blipFill>
                      </a:tcPr>
                    </a:tc>
                    <a:tc>
                      <a:txBody>
                        <a:bodyPr/>
                        <a:lstStyle/>
                        <a:p>
                          <a:endParaRPr lang="en-US"/>
                        </a:p>
                      </a:txBody>
                      <a:tcPr>
                        <a:blipFill>
                          <a:blip r:embed="rId3"/>
                          <a:stretch>
                            <a:fillRect l="-500562" t="-172000" r="-2247" b="-422000"/>
                          </a:stretch>
                        </a:blipFill>
                      </a:tcPr>
                    </a:tc>
                    <a:extLst>
                      <a:ext uri="{0D108BD9-81ED-4DB2-BD59-A6C34878D82A}">
                        <a16:rowId xmlns:a16="http://schemas.microsoft.com/office/drawing/2014/main" val="2440814842"/>
                      </a:ext>
                    </a:extLst>
                  </a:tr>
                  <a:tr h="304800">
                    <a:tc>
                      <a:txBody>
                        <a:bodyPr/>
                        <a:lstStyle/>
                        <a:p>
                          <a:r>
                            <a:rPr lang="en-US" sz="1400" dirty="0"/>
                            <a:t>S</a:t>
                          </a:r>
                        </a:p>
                      </a:txBody>
                      <a:tcPr>
                        <a:solidFill>
                          <a:schemeClr val="bg1">
                            <a:lumMod val="95000"/>
                          </a:schemeClr>
                        </a:solidFill>
                      </a:tcPr>
                    </a:tc>
                    <a:tc>
                      <a:txBody>
                        <a:bodyPr/>
                        <a:lstStyle/>
                        <a:p>
                          <a:pPr algn="r"/>
                          <a:r>
                            <a:rPr lang="en-US" sz="1400" dirty="0"/>
                            <a:t>2</a:t>
                          </a:r>
                        </a:p>
                      </a:txBody>
                      <a:tcPr>
                        <a:solidFill>
                          <a:schemeClr val="bg1">
                            <a:lumMod val="95000"/>
                          </a:schemeClr>
                        </a:solidFill>
                      </a:tcPr>
                    </a:tc>
                    <a:tc>
                      <a:txBody>
                        <a:bodyPr/>
                        <a:lstStyle/>
                        <a:p>
                          <a:endParaRPr lang="en-US"/>
                        </a:p>
                      </a:txBody>
                      <a:tcPr>
                        <a:blipFill>
                          <a:blip r:embed="rId3"/>
                          <a:stretch>
                            <a:fillRect l="-200562" t="-266667" r="-302247" b="-313725"/>
                          </a:stretch>
                        </a:blipFill>
                      </a:tcPr>
                    </a:tc>
                    <a:tc>
                      <a:txBody>
                        <a:bodyPr/>
                        <a:lstStyle/>
                        <a:p>
                          <a:pPr algn="r"/>
                          <a:r>
                            <a:rPr lang="en-US" sz="1400" dirty="0"/>
                            <a:t>39</a:t>
                          </a:r>
                        </a:p>
                      </a:txBody>
                      <a:tcPr>
                        <a:solidFill>
                          <a:schemeClr val="bg1">
                            <a:lumMod val="95000"/>
                          </a:schemeClr>
                        </a:solidFill>
                      </a:tcPr>
                    </a:tc>
                    <a:tc>
                      <a:txBody>
                        <a:bodyPr/>
                        <a:lstStyle/>
                        <a:p>
                          <a:endParaRPr lang="en-US"/>
                        </a:p>
                      </a:txBody>
                      <a:tcPr>
                        <a:blipFill>
                          <a:blip r:embed="rId3"/>
                          <a:stretch>
                            <a:fillRect l="-400562" t="-266667" r="-102247" b="-313725"/>
                          </a:stretch>
                        </a:blipFill>
                      </a:tcPr>
                    </a:tc>
                    <a:tc>
                      <a:txBody>
                        <a:bodyPr/>
                        <a:lstStyle/>
                        <a:p>
                          <a:endParaRPr lang="en-US"/>
                        </a:p>
                      </a:txBody>
                      <a:tcPr>
                        <a:blipFill>
                          <a:blip r:embed="rId3"/>
                          <a:stretch>
                            <a:fillRect l="-500562" t="-266667" r="-2247" b="-313725"/>
                          </a:stretch>
                        </a:blipFill>
                      </a:tcPr>
                    </a:tc>
                    <a:extLst>
                      <a:ext uri="{0D108BD9-81ED-4DB2-BD59-A6C34878D82A}">
                        <a16:rowId xmlns:a16="http://schemas.microsoft.com/office/drawing/2014/main" val="3923485521"/>
                      </a:ext>
                    </a:extLst>
                  </a:tr>
                  <a:tr h="304800">
                    <a:tc>
                      <a:txBody>
                        <a:bodyPr/>
                        <a:lstStyle/>
                        <a:p>
                          <a:r>
                            <a:rPr lang="en-US" sz="1400" dirty="0"/>
                            <a:t>M</a:t>
                          </a:r>
                        </a:p>
                      </a:txBody>
                      <a:tcPr>
                        <a:solidFill>
                          <a:schemeClr val="bg1">
                            <a:lumMod val="95000"/>
                          </a:schemeClr>
                        </a:solidFill>
                      </a:tcPr>
                    </a:tc>
                    <a:tc>
                      <a:txBody>
                        <a:bodyPr/>
                        <a:lstStyle/>
                        <a:p>
                          <a:pPr algn="r"/>
                          <a:r>
                            <a:rPr lang="en-US" sz="1400" dirty="0"/>
                            <a:t>18</a:t>
                          </a:r>
                        </a:p>
                      </a:txBody>
                      <a:tcPr>
                        <a:solidFill>
                          <a:schemeClr val="bg1">
                            <a:lumMod val="85000"/>
                          </a:schemeClr>
                        </a:solidFill>
                      </a:tcPr>
                    </a:tc>
                    <a:tc>
                      <a:txBody>
                        <a:bodyPr/>
                        <a:lstStyle/>
                        <a:p>
                          <a:endParaRPr lang="en-US"/>
                        </a:p>
                      </a:txBody>
                      <a:tcPr>
                        <a:blipFill>
                          <a:blip r:embed="rId3"/>
                          <a:stretch>
                            <a:fillRect l="-200562" t="-374000" r="-302247" b="-220000"/>
                          </a:stretch>
                        </a:blipFill>
                      </a:tcPr>
                    </a:tc>
                    <a:tc>
                      <a:txBody>
                        <a:bodyPr/>
                        <a:lstStyle/>
                        <a:p>
                          <a:pPr algn="r"/>
                          <a:r>
                            <a:rPr lang="en-US" sz="1400" dirty="0"/>
                            <a:t>23</a:t>
                          </a:r>
                        </a:p>
                      </a:txBody>
                      <a:tcPr>
                        <a:solidFill>
                          <a:schemeClr val="bg1">
                            <a:lumMod val="85000"/>
                          </a:schemeClr>
                        </a:solidFill>
                      </a:tcPr>
                    </a:tc>
                    <a:tc>
                      <a:txBody>
                        <a:bodyPr/>
                        <a:lstStyle/>
                        <a:p>
                          <a:endParaRPr lang="en-US"/>
                        </a:p>
                      </a:txBody>
                      <a:tcPr>
                        <a:blipFill>
                          <a:blip r:embed="rId3"/>
                          <a:stretch>
                            <a:fillRect l="-400562" t="-374000" r="-102247" b="-220000"/>
                          </a:stretch>
                        </a:blipFill>
                      </a:tcPr>
                    </a:tc>
                    <a:tc>
                      <a:txBody>
                        <a:bodyPr/>
                        <a:lstStyle/>
                        <a:p>
                          <a:endParaRPr lang="en-US"/>
                        </a:p>
                      </a:txBody>
                      <a:tcPr>
                        <a:blipFill>
                          <a:blip r:embed="rId3"/>
                          <a:stretch>
                            <a:fillRect l="-500562" t="-374000" r="-2247" b="-220000"/>
                          </a:stretch>
                        </a:blipFill>
                      </a:tcPr>
                    </a:tc>
                    <a:extLst>
                      <a:ext uri="{0D108BD9-81ED-4DB2-BD59-A6C34878D82A}">
                        <a16:rowId xmlns:a16="http://schemas.microsoft.com/office/drawing/2014/main" val="379604449"/>
                      </a:ext>
                    </a:extLst>
                  </a:tr>
                  <a:tr h="304800">
                    <a:tc>
                      <a:txBody>
                        <a:bodyPr/>
                        <a:lstStyle/>
                        <a:p>
                          <a:r>
                            <a:rPr lang="en-US" sz="1400" dirty="0"/>
                            <a:t>L</a:t>
                          </a:r>
                        </a:p>
                      </a:txBody>
                      <a:tcPr>
                        <a:solidFill>
                          <a:schemeClr val="bg1">
                            <a:lumMod val="95000"/>
                          </a:schemeClr>
                        </a:solidFill>
                      </a:tcPr>
                    </a:tc>
                    <a:tc>
                      <a:txBody>
                        <a:bodyPr/>
                        <a:lstStyle/>
                        <a:p>
                          <a:pPr algn="r"/>
                          <a:r>
                            <a:rPr lang="en-US" sz="1400" dirty="0"/>
                            <a:t>16</a:t>
                          </a:r>
                        </a:p>
                      </a:txBody>
                      <a:tcPr>
                        <a:solidFill>
                          <a:schemeClr val="bg1">
                            <a:lumMod val="85000"/>
                          </a:schemeClr>
                        </a:solidFill>
                      </a:tcPr>
                    </a:tc>
                    <a:tc>
                      <a:txBody>
                        <a:bodyPr/>
                        <a:lstStyle/>
                        <a:p>
                          <a:endParaRPr lang="en-US"/>
                        </a:p>
                      </a:txBody>
                      <a:tcPr>
                        <a:blipFill>
                          <a:blip r:embed="rId3"/>
                          <a:stretch>
                            <a:fillRect l="-200562" t="-474000" r="-302247" b="-120000"/>
                          </a:stretch>
                        </a:blipFill>
                      </a:tcPr>
                    </a:tc>
                    <a:tc>
                      <a:txBody>
                        <a:bodyPr/>
                        <a:lstStyle/>
                        <a:p>
                          <a:pPr algn="r"/>
                          <a:r>
                            <a:rPr lang="en-US" sz="1400" dirty="0"/>
                            <a:t>25</a:t>
                          </a:r>
                        </a:p>
                      </a:txBody>
                      <a:tcPr>
                        <a:solidFill>
                          <a:schemeClr val="bg1">
                            <a:lumMod val="85000"/>
                          </a:schemeClr>
                        </a:solidFill>
                      </a:tcPr>
                    </a:tc>
                    <a:tc>
                      <a:txBody>
                        <a:bodyPr/>
                        <a:lstStyle/>
                        <a:p>
                          <a:endParaRPr lang="en-US"/>
                        </a:p>
                      </a:txBody>
                      <a:tcPr>
                        <a:blipFill>
                          <a:blip r:embed="rId3"/>
                          <a:stretch>
                            <a:fillRect l="-400562" t="-474000" r="-102247" b="-120000"/>
                          </a:stretch>
                        </a:blipFill>
                      </a:tcPr>
                    </a:tc>
                    <a:tc>
                      <a:txBody>
                        <a:bodyPr/>
                        <a:lstStyle/>
                        <a:p>
                          <a:endParaRPr lang="en-US"/>
                        </a:p>
                      </a:txBody>
                      <a:tcPr>
                        <a:blipFill>
                          <a:blip r:embed="rId3"/>
                          <a:stretch>
                            <a:fillRect l="-500562" t="-474000" r="-2247" b="-120000"/>
                          </a:stretch>
                        </a:blipFill>
                      </a:tcPr>
                    </a:tc>
                    <a:extLst>
                      <a:ext uri="{0D108BD9-81ED-4DB2-BD59-A6C34878D82A}">
                        <a16:rowId xmlns:a16="http://schemas.microsoft.com/office/drawing/2014/main" val="2511349078"/>
                      </a:ext>
                    </a:extLst>
                  </a:tr>
                  <a:tr h="304800">
                    <a:tc>
                      <a:txBody>
                        <a:bodyPr/>
                        <a:lstStyle/>
                        <a:p>
                          <a:r>
                            <a:rPr lang="en-US" sz="1400" dirty="0"/>
                            <a:t>XL</a:t>
                          </a:r>
                        </a:p>
                      </a:txBody>
                      <a:tcPr>
                        <a:solidFill>
                          <a:schemeClr val="bg1">
                            <a:lumMod val="95000"/>
                          </a:schemeClr>
                        </a:solidFill>
                      </a:tcPr>
                    </a:tc>
                    <a:tc>
                      <a:txBody>
                        <a:bodyPr/>
                        <a:lstStyle/>
                        <a:p>
                          <a:pPr algn="r"/>
                          <a:r>
                            <a:rPr lang="en-US" sz="1400" dirty="0"/>
                            <a:t>18</a:t>
                          </a:r>
                        </a:p>
                      </a:txBody>
                      <a:tcPr>
                        <a:solidFill>
                          <a:schemeClr val="bg1">
                            <a:lumMod val="85000"/>
                          </a:schemeClr>
                        </a:solidFill>
                      </a:tcPr>
                    </a:tc>
                    <a:tc>
                      <a:txBody>
                        <a:bodyPr/>
                        <a:lstStyle/>
                        <a:p>
                          <a:endParaRPr lang="en-US"/>
                        </a:p>
                      </a:txBody>
                      <a:tcPr>
                        <a:blipFill>
                          <a:blip r:embed="rId3"/>
                          <a:stretch>
                            <a:fillRect l="-200562" t="-574000" r="-302247" b="-20000"/>
                          </a:stretch>
                        </a:blipFill>
                      </a:tcPr>
                    </a:tc>
                    <a:tc>
                      <a:txBody>
                        <a:bodyPr/>
                        <a:lstStyle/>
                        <a:p>
                          <a:pPr algn="r"/>
                          <a:r>
                            <a:rPr lang="en-US" sz="1400" dirty="0"/>
                            <a:t>23</a:t>
                          </a:r>
                        </a:p>
                      </a:txBody>
                      <a:tcPr>
                        <a:solidFill>
                          <a:schemeClr val="bg1">
                            <a:lumMod val="85000"/>
                          </a:schemeClr>
                        </a:solidFill>
                      </a:tcPr>
                    </a:tc>
                    <a:tc>
                      <a:txBody>
                        <a:bodyPr/>
                        <a:lstStyle/>
                        <a:p>
                          <a:endParaRPr lang="en-US"/>
                        </a:p>
                      </a:txBody>
                      <a:tcPr>
                        <a:blipFill>
                          <a:blip r:embed="rId3"/>
                          <a:stretch>
                            <a:fillRect l="-400562" t="-574000" r="-102247" b="-20000"/>
                          </a:stretch>
                        </a:blipFill>
                      </a:tcPr>
                    </a:tc>
                    <a:tc>
                      <a:txBody>
                        <a:bodyPr/>
                        <a:lstStyle/>
                        <a:p>
                          <a:endParaRPr lang="en-US"/>
                        </a:p>
                      </a:txBody>
                      <a:tcPr>
                        <a:blipFill>
                          <a:blip r:embed="rId3"/>
                          <a:stretch>
                            <a:fillRect l="-500562" t="-574000" r="-2247" b="-20000"/>
                          </a:stretch>
                        </a:blipFill>
                      </a:tcPr>
                    </a:tc>
                    <a:extLst>
                      <a:ext uri="{0D108BD9-81ED-4DB2-BD59-A6C34878D82A}">
                        <a16:rowId xmlns:a16="http://schemas.microsoft.com/office/drawing/2014/main" val="2784041884"/>
                      </a:ext>
                    </a:extLst>
                  </a:tr>
                </a:tbl>
              </a:graphicData>
            </a:graphic>
          </p:graphicFrame>
        </mc:Fallback>
      </mc:AlternateContent>
      <p:sp>
        <p:nvSpPr>
          <p:cNvPr id="12" name="矩形 11">
            <a:extLst>
              <a:ext uri="{FF2B5EF4-FFF2-40B4-BE49-F238E27FC236}">
                <a16:creationId xmlns:a16="http://schemas.microsoft.com/office/drawing/2014/main" id="{30926A13-F612-4399-98CC-6C09291A8E4C}"/>
              </a:ext>
            </a:extLst>
          </p:cNvPr>
          <p:cNvSpPr/>
          <p:nvPr/>
        </p:nvSpPr>
        <p:spPr>
          <a:xfrm>
            <a:off x="7433362" y="2060258"/>
            <a:ext cx="2396811" cy="338554"/>
          </a:xfrm>
          <a:prstGeom prst="rect">
            <a:avLst/>
          </a:prstGeom>
        </p:spPr>
        <p:txBody>
          <a:bodyPr wrap="none">
            <a:spAutoFit/>
          </a:bodyPr>
          <a:lstStyle/>
          <a:p>
            <a:pPr algn="ctr"/>
            <a:r>
              <a:rPr lang="en-US" sz="1600" dirty="0">
                <a:latin typeface="Arial" panose="020B0604020202020204" pitchFamily="34" charset="0"/>
              </a:rPr>
              <a:t>Page load time statistics</a:t>
            </a:r>
            <a:endParaRPr lang="en-US" sz="1600" dirty="0"/>
          </a:p>
        </p:txBody>
      </p:sp>
      <p:sp>
        <p:nvSpPr>
          <p:cNvPr id="8" name="矩形 7">
            <a:extLst>
              <a:ext uri="{FF2B5EF4-FFF2-40B4-BE49-F238E27FC236}">
                <a16:creationId xmlns:a16="http://schemas.microsoft.com/office/drawing/2014/main" id="{86B59875-F4EC-488E-BF98-DE1B69AC7F71}"/>
              </a:ext>
            </a:extLst>
          </p:cNvPr>
          <p:cNvSpPr/>
          <p:nvPr/>
        </p:nvSpPr>
        <p:spPr>
          <a:xfrm flipH="1">
            <a:off x="5379520" y="3515096"/>
            <a:ext cx="6504503" cy="9102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7696D634-CF26-4561-B94A-4CE029ADB22C}"/>
              </a:ext>
            </a:extLst>
          </p:cNvPr>
          <p:cNvSpPr/>
          <p:nvPr/>
        </p:nvSpPr>
        <p:spPr>
          <a:xfrm flipH="1">
            <a:off x="5379516" y="2887786"/>
            <a:ext cx="6504503" cy="642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989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83DEA-D6D1-4479-97A8-A473518FCB48}"/>
              </a:ext>
            </a:extLst>
          </p:cNvPr>
          <p:cNvSpPr>
            <a:spLocks noGrp="1"/>
          </p:cNvSpPr>
          <p:nvPr>
            <p:ph type="title"/>
          </p:nvPr>
        </p:nvSpPr>
        <p:spPr/>
        <p:txBody>
          <a:bodyPr/>
          <a:lstStyle/>
          <a:p>
            <a:r>
              <a:rPr lang="en-US" dirty="0"/>
              <a:t>Input Size</a:t>
            </a:r>
          </a:p>
        </p:txBody>
      </p:sp>
      <p:sp>
        <p:nvSpPr>
          <p:cNvPr id="3" name="内容占位符 2">
            <a:extLst>
              <a:ext uri="{FF2B5EF4-FFF2-40B4-BE49-F238E27FC236}">
                <a16:creationId xmlns:a16="http://schemas.microsoft.com/office/drawing/2014/main" id="{58456F3D-95B9-4C3A-A0DF-A39E624A62A8}"/>
              </a:ext>
            </a:extLst>
          </p:cNvPr>
          <p:cNvSpPr>
            <a:spLocks noGrp="1"/>
          </p:cNvSpPr>
          <p:nvPr>
            <p:ph idx="1"/>
          </p:nvPr>
        </p:nvSpPr>
        <p:spPr>
          <a:xfrm>
            <a:off x="566928" y="2185416"/>
            <a:ext cx="4740085" cy="3968249"/>
          </a:xfrm>
        </p:spPr>
        <p:txBody>
          <a:bodyPr/>
          <a:lstStyle/>
          <a:p>
            <a:r>
              <a:rPr lang="en-US" dirty="0"/>
              <a:t>Page load time</a:t>
            </a:r>
          </a:p>
          <a:p>
            <a:pPr lvl="1"/>
            <a:r>
              <a:rPr lang="en-US" dirty="0"/>
              <a:t>XS and S: Wasm is faster</a:t>
            </a:r>
          </a:p>
          <a:p>
            <a:pPr lvl="1"/>
            <a:r>
              <a:rPr lang="en-US" dirty="0"/>
              <a:t>M, L, and XL: Wasm is still faster, but JavaScript sometimes outperforms Wasm</a:t>
            </a:r>
          </a:p>
          <a:p>
            <a:r>
              <a:rPr lang="en-US" dirty="0"/>
              <a:t>Memory</a:t>
            </a:r>
          </a:p>
          <a:p>
            <a:pPr lvl="1"/>
            <a:r>
              <a:rPr lang="en-US" dirty="0"/>
              <a:t>JavaScript: similar memory usage</a:t>
            </a:r>
          </a:p>
          <a:p>
            <a:pPr lvl="1"/>
            <a:r>
              <a:rPr lang="en-US" dirty="0"/>
              <a:t>Wasm: more than JavaScript, more memory when the input size increases</a:t>
            </a:r>
          </a:p>
        </p:txBody>
      </p:sp>
      <p:graphicFrame>
        <p:nvGraphicFramePr>
          <p:cNvPr id="5" name="表格 4">
            <a:extLst>
              <a:ext uri="{FF2B5EF4-FFF2-40B4-BE49-F238E27FC236}">
                <a16:creationId xmlns:a16="http://schemas.microsoft.com/office/drawing/2014/main" id="{0FF8F792-0E32-42CA-97B9-6C8E6ED1E4DF}"/>
              </a:ext>
            </a:extLst>
          </p:cNvPr>
          <p:cNvGraphicFramePr>
            <a:graphicFrameLocks noGrp="1"/>
          </p:cNvGraphicFramePr>
          <p:nvPr>
            <p:extLst>
              <p:ext uri="{D42A27DB-BD31-4B8C-83A1-F6EECF244321}">
                <p14:modId xmlns:p14="http://schemas.microsoft.com/office/powerpoint/2010/main" val="794847649"/>
              </p:ext>
            </p:extLst>
          </p:nvPr>
        </p:nvGraphicFramePr>
        <p:xfrm>
          <a:off x="6884988" y="3096662"/>
          <a:ext cx="3594097" cy="1828800"/>
        </p:xfrm>
        <a:graphic>
          <a:graphicData uri="http://schemas.openxmlformats.org/drawingml/2006/table">
            <a:tbl>
              <a:tblPr firstRow="1" bandRow="1">
                <a:tableStyleId>{5C22544A-7EE6-4342-B048-85BDC9FD1C3A}</a:tableStyleId>
              </a:tblPr>
              <a:tblGrid>
                <a:gridCol w="1041397">
                  <a:extLst>
                    <a:ext uri="{9D8B030D-6E8A-4147-A177-3AD203B41FA5}">
                      <a16:colId xmlns:a16="http://schemas.microsoft.com/office/drawing/2014/main" val="826699831"/>
                    </a:ext>
                  </a:extLst>
                </a:gridCol>
                <a:gridCol w="1152525">
                  <a:extLst>
                    <a:ext uri="{9D8B030D-6E8A-4147-A177-3AD203B41FA5}">
                      <a16:colId xmlns:a16="http://schemas.microsoft.com/office/drawing/2014/main" val="3586577018"/>
                    </a:ext>
                  </a:extLst>
                </a:gridCol>
                <a:gridCol w="1400175">
                  <a:extLst>
                    <a:ext uri="{9D8B030D-6E8A-4147-A177-3AD203B41FA5}">
                      <a16:colId xmlns:a16="http://schemas.microsoft.com/office/drawing/2014/main" val="1199585080"/>
                    </a:ext>
                  </a:extLst>
                </a:gridCol>
              </a:tblGrid>
              <a:tr h="0">
                <a:tc>
                  <a:txBody>
                    <a:bodyPr/>
                    <a:lstStyle/>
                    <a:p>
                      <a:pPr algn="ctr"/>
                      <a:r>
                        <a:rPr lang="en-US" sz="1400" dirty="0"/>
                        <a:t>Input Size</a:t>
                      </a:r>
                    </a:p>
                  </a:txBody>
                  <a:tcPr anchor="ctr"/>
                </a:tc>
                <a:tc>
                  <a:txBody>
                    <a:bodyPr/>
                    <a:lstStyle/>
                    <a:p>
                      <a:pPr algn="ctr"/>
                      <a:r>
                        <a:rPr lang="en-US" sz="1400" dirty="0"/>
                        <a:t>JavaScript</a:t>
                      </a:r>
                    </a:p>
                  </a:txBody>
                  <a:tcPr anchor="ctr"/>
                </a:tc>
                <a:tc>
                  <a:txBody>
                    <a:bodyPr/>
                    <a:lstStyle/>
                    <a:p>
                      <a:pPr algn="ctr"/>
                      <a:r>
                        <a:rPr lang="en-US" sz="1400" dirty="0"/>
                        <a:t>WebAssembly</a:t>
                      </a:r>
                    </a:p>
                  </a:txBody>
                  <a:tcPr anchor="ctr"/>
                </a:tc>
                <a:extLst>
                  <a:ext uri="{0D108BD9-81ED-4DB2-BD59-A6C34878D82A}">
                    <a16:rowId xmlns:a16="http://schemas.microsoft.com/office/drawing/2014/main" val="2719101322"/>
                  </a:ext>
                </a:extLst>
              </a:tr>
              <a:tr h="204181">
                <a:tc>
                  <a:txBody>
                    <a:bodyPr/>
                    <a:lstStyle/>
                    <a:p>
                      <a:r>
                        <a:rPr lang="en-US" sz="1400" dirty="0"/>
                        <a:t>XS</a:t>
                      </a:r>
                    </a:p>
                  </a:txBody>
                  <a:tcPr anchor="ctr">
                    <a:solidFill>
                      <a:schemeClr val="bg1">
                        <a:lumMod val="95000"/>
                      </a:schemeClr>
                    </a:solidFill>
                  </a:tcPr>
                </a:tc>
                <a:tc>
                  <a:txBody>
                    <a:bodyPr/>
                    <a:lstStyle/>
                    <a:p>
                      <a:pPr algn="r"/>
                      <a:r>
                        <a:rPr lang="en-US" sz="1400" dirty="0"/>
                        <a:t>879.41</a:t>
                      </a:r>
                    </a:p>
                  </a:txBody>
                  <a:tcPr anchor="ctr">
                    <a:solidFill>
                      <a:schemeClr val="bg1">
                        <a:lumMod val="95000"/>
                      </a:schemeClr>
                    </a:solidFill>
                  </a:tcPr>
                </a:tc>
                <a:tc>
                  <a:txBody>
                    <a:bodyPr/>
                    <a:lstStyle/>
                    <a:p>
                      <a:pPr algn="r"/>
                      <a:r>
                        <a:rPr lang="en-US" sz="1400" dirty="0"/>
                        <a:t>2,001.54</a:t>
                      </a:r>
                    </a:p>
                  </a:txBody>
                  <a:tcPr anchor="ctr">
                    <a:solidFill>
                      <a:schemeClr val="bg1">
                        <a:lumMod val="95000"/>
                      </a:schemeClr>
                    </a:solidFill>
                  </a:tcPr>
                </a:tc>
                <a:extLst>
                  <a:ext uri="{0D108BD9-81ED-4DB2-BD59-A6C34878D82A}">
                    <a16:rowId xmlns:a16="http://schemas.microsoft.com/office/drawing/2014/main" val="2440814842"/>
                  </a:ext>
                </a:extLst>
              </a:tr>
              <a:tr h="204181">
                <a:tc>
                  <a:txBody>
                    <a:bodyPr/>
                    <a:lstStyle/>
                    <a:p>
                      <a:r>
                        <a:rPr lang="en-US" sz="1400" dirty="0"/>
                        <a:t>S</a:t>
                      </a:r>
                    </a:p>
                  </a:txBody>
                  <a:tcPr anchor="ctr">
                    <a:solidFill>
                      <a:schemeClr val="bg1">
                        <a:lumMod val="95000"/>
                      </a:schemeClr>
                    </a:solidFill>
                  </a:tcPr>
                </a:tc>
                <a:tc>
                  <a:txBody>
                    <a:bodyPr/>
                    <a:lstStyle/>
                    <a:p>
                      <a:pPr algn="r"/>
                      <a:r>
                        <a:rPr lang="en-US" sz="1400" dirty="0"/>
                        <a:t>878.73</a:t>
                      </a:r>
                    </a:p>
                  </a:txBody>
                  <a:tcPr anchor="ctr">
                    <a:solidFill>
                      <a:schemeClr val="bg1">
                        <a:lumMod val="95000"/>
                      </a:schemeClr>
                    </a:solidFill>
                  </a:tcPr>
                </a:tc>
                <a:tc>
                  <a:txBody>
                    <a:bodyPr/>
                    <a:lstStyle/>
                    <a:p>
                      <a:pPr algn="r"/>
                      <a:r>
                        <a:rPr lang="en-US" sz="1400" dirty="0"/>
                        <a:t>2,077.27</a:t>
                      </a:r>
                    </a:p>
                  </a:txBody>
                  <a:tcPr anchor="ctr">
                    <a:solidFill>
                      <a:schemeClr val="bg1">
                        <a:lumMod val="95000"/>
                      </a:schemeClr>
                    </a:solidFill>
                  </a:tcPr>
                </a:tc>
                <a:extLst>
                  <a:ext uri="{0D108BD9-81ED-4DB2-BD59-A6C34878D82A}">
                    <a16:rowId xmlns:a16="http://schemas.microsoft.com/office/drawing/2014/main" val="3923485521"/>
                  </a:ext>
                </a:extLst>
              </a:tr>
              <a:tr h="204181">
                <a:tc>
                  <a:txBody>
                    <a:bodyPr/>
                    <a:lstStyle/>
                    <a:p>
                      <a:r>
                        <a:rPr lang="en-US" sz="1400" dirty="0"/>
                        <a:t>M</a:t>
                      </a:r>
                    </a:p>
                  </a:txBody>
                  <a:tcPr anchor="ctr">
                    <a:solidFill>
                      <a:schemeClr val="bg1">
                        <a:lumMod val="95000"/>
                      </a:schemeClr>
                    </a:solidFill>
                  </a:tcPr>
                </a:tc>
                <a:tc>
                  <a:txBody>
                    <a:bodyPr/>
                    <a:lstStyle/>
                    <a:p>
                      <a:pPr marL="0" algn="r" defTabSz="914400" rtl="0" eaLnBrk="1" latinLnBrk="0" hangingPunct="1"/>
                      <a:r>
                        <a:rPr lang="en-US" sz="1400" kern="1200" dirty="0">
                          <a:solidFill>
                            <a:schemeClr val="dk1"/>
                          </a:solidFill>
                          <a:latin typeface="+mn-lt"/>
                          <a:ea typeface="+mn-ea"/>
                          <a:cs typeface="+mn-cs"/>
                        </a:rPr>
                        <a:t>880.54</a:t>
                      </a:r>
                    </a:p>
                  </a:txBody>
                  <a:tcPr anchor="ctr">
                    <a:solidFill>
                      <a:schemeClr val="bg1">
                        <a:lumMod val="95000"/>
                      </a:schemeClr>
                    </a:solidFill>
                  </a:tcPr>
                </a:tc>
                <a:tc>
                  <a:txBody>
                    <a:bodyPr/>
                    <a:lstStyle/>
                    <a:p>
                      <a:pPr marL="0" algn="r" defTabSz="914400" rtl="0" eaLnBrk="1" latinLnBrk="0" hangingPunct="1"/>
                      <a:r>
                        <a:rPr lang="en-US" sz="1400" kern="1200" dirty="0">
                          <a:solidFill>
                            <a:schemeClr val="dk1"/>
                          </a:solidFill>
                          <a:latin typeface="+mn-lt"/>
                          <a:ea typeface="+mn-ea"/>
                          <a:cs typeface="+mn-cs"/>
                        </a:rPr>
                        <a:t>2,985.78</a:t>
                      </a:r>
                    </a:p>
                  </a:txBody>
                  <a:tcPr anchor="ctr">
                    <a:solidFill>
                      <a:schemeClr val="bg1">
                        <a:lumMod val="95000"/>
                      </a:schemeClr>
                    </a:solidFill>
                  </a:tcPr>
                </a:tc>
                <a:extLst>
                  <a:ext uri="{0D108BD9-81ED-4DB2-BD59-A6C34878D82A}">
                    <a16:rowId xmlns:a16="http://schemas.microsoft.com/office/drawing/2014/main" val="379604449"/>
                  </a:ext>
                </a:extLst>
              </a:tr>
              <a:tr h="204181">
                <a:tc>
                  <a:txBody>
                    <a:bodyPr/>
                    <a:lstStyle/>
                    <a:p>
                      <a:r>
                        <a:rPr lang="en-US" sz="1400" dirty="0"/>
                        <a:t>L</a:t>
                      </a:r>
                    </a:p>
                  </a:txBody>
                  <a:tcPr anchor="ctr">
                    <a:solidFill>
                      <a:schemeClr val="bg1">
                        <a:lumMod val="95000"/>
                      </a:schemeClr>
                    </a:solidFill>
                  </a:tcPr>
                </a:tc>
                <a:tc>
                  <a:txBody>
                    <a:bodyPr/>
                    <a:lstStyle/>
                    <a:p>
                      <a:pPr marL="0" algn="r" defTabSz="914400" rtl="0" eaLnBrk="1" latinLnBrk="0" hangingPunct="1"/>
                      <a:r>
                        <a:rPr lang="en-US" sz="1400" kern="1200" dirty="0">
                          <a:solidFill>
                            <a:schemeClr val="dk1"/>
                          </a:solidFill>
                          <a:latin typeface="+mn-lt"/>
                          <a:ea typeface="+mn-ea"/>
                          <a:cs typeface="+mn-cs"/>
                        </a:rPr>
                        <a:t>883.10</a:t>
                      </a:r>
                    </a:p>
                  </a:txBody>
                  <a:tcPr anchor="ctr">
                    <a:solidFill>
                      <a:schemeClr val="bg1">
                        <a:lumMod val="95000"/>
                      </a:schemeClr>
                    </a:solidFill>
                  </a:tcPr>
                </a:tc>
                <a:tc>
                  <a:txBody>
                    <a:bodyPr/>
                    <a:lstStyle/>
                    <a:p>
                      <a:pPr algn="r"/>
                      <a:r>
                        <a:rPr lang="en-US" sz="1400" dirty="0"/>
                        <a:t>26,991.05</a:t>
                      </a:r>
                    </a:p>
                  </a:txBody>
                  <a:tcPr anchor="ctr">
                    <a:solidFill>
                      <a:schemeClr val="bg1">
                        <a:lumMod val="85000"/>
                      </a:schemeClr>
                    </a:solidFill>
                  </a:tcPr>
                </a:tc>
                <a:extLst>
                  <a:ext uri="{0D108BD9-81ED-4DB2-BD59-A6C34878D82A}">
                    <a16:rowId xmlns:a16="http://schemas.microsoft.com/office/drawing/2014/main" val="2511349078"/>
                  </a:ext>
                </a:extLst>
              </a:tr>
              <a:tr h="213537">
                <a:tc>
                  <a:txBody>
                    <a:bodyPr/>
                    <a:lstStyle/>
                    <a:p>
                      <a:r>
                        <a:rPr lang="en-US" sz="1400" dirty="0"/>
                        <a:t>XL</a:t>
                      </a:r>
                    </a:p>
                  </a:txBody>
                  <a:tcPr anchor="ctr">
                    <a:solidFill>
                      <a:schemeClr val="bg1">
                        <a:lumMod val="95000"/>
                      </a:schemeClr>
                    </a:solidFill>
                  </a:tcPr>
                </a:tc>
                <a:tc>
                  <a:txBody>
                    <a:bodyPr/>
                    <a:lstStyle/>
                    <a:p>
                      <a:pPr marL="0" algn="r" defTabSz="914400" rtl="0" eaLnBrk="1" latinLnBrk="0" hangingPunct="1"/>
                      <a:r>
                        <a:rPr lang="en-US" sz="1400" kern="1200" dirty="0">
                          <a:solidFill>
                            <a:schemeClr val="dk1"/>
                          </a:solidFill>
                          <a:latin typeface="+mn-lt"/>
                          <a:ea typeface="+mn-ea"/>
                          <a:cs typeface="+mn-cs"/>
                        </a:rPr>
                        <a:t>889.20</a:t>
                      </a:r>
                    </a:p>
                  </a:txBody>
                  <a:tcPr anchor="ctr">
                    <a:solidFill>
                      <a:schemeClr val="bg1">
                        <a:lumMod val="95000"/>
                      </a:schemeClr>
                    </a:solidFill>
                  </a:tcPr>
                </a:tc>
                <a:tc>
                  <a:txBody>
                    <a:bodyPr/>
                    <a:lstStyle/>
                    <a:p>
                      <a:pPr algn="r"/>
                      <a:r>
                        <a:rPr lang="en-US" sz="1400" dirty="0"/>
                        <a:t>100,943.88</a:t>
                      </a:r>
                    </a:p>
                  </a:txBody>
                  <a:tcPr anchor="ctr">
                    <a:solidFill>
                      <a:schemeClr val="bg1">
                        <a:lumMod val="85000"/>
                      </a:schemeClr>
                    </a:solidFill>
                  </a:tcPr>
                </a:tc>
                <a:extLst>
                  <a:ext uri="{0D108BD9-81ED-4DB2-BD59-A6C34878D82A}">
                    <a16:rowId xmlns:a16="http://schemas.microsoft.com/office/drawing/2014/main" val="2784041884"/>
                  </a:ext>
                </a:extLst>
              </a:tr>
            </a:tbl>
          </a:graphicData>
        </a:graphic>
      </p:graphicFrame>
      <p:sp>
        <p:nvSpPr>
          <p:cNvPr id="6" name="矩形 5">
            <a:extLst>
              <a:ext uri="{FF2B5EF4-FFF2-40B4-BE49-F238E27FC236}">
                <a16:creationId xmlns:a16="http://schemas.microsoft.com/office/drawing/2014/main" id="{93A61881-4F15-44A7-99A2-D10CB577CAE9}"/>
              </a:ext>
            </a:extLst>
          </p:cNvPr>
          <p:cNvSpPr/>
          <p:nvPr/>
        </p:nvSpPr>
        <p:spPr>
          <a:xfrm>
            <a:off x="7488439" y="2749265"/>
            <a:ext cx="2387193" cy="338554"/>
          </a:xfrm>
          <a:prstGeom prst="rect">
            <a:avLst/>
          </a:prstGeom>
        </p:spPr>
        <p:txBody>
          <a:bodyPr wrap="none">
            <a:spAutoFit/>
          </a:bodyPr>
          <a:lstStyle/>
          <a:p>
            <a:pPr algn="ctr"/>
            <a:r>
              <a:rPr lang="en-US" sz="1600" dirty="0">
                <a:latin typeface="Arial" panose="020B0604020202020204" pitchFamily="34" charset="0"/>
              </a:rPr>
              <a:t>Memory usages (in KB) </a:t>
            </a:r>
            <a:endParaRPr lang="en-US" sz="1600" dirty="0"/>
          </a:p>
        </p:txBody>
      </p:sp>
      <p:sp>
        <p:nvSpPr>
          <p:cNvPr id="7" name="矩形 6">
            <a:extLst>
              <a:ext uri="{FF2B5EF4-FFF2-40B4-BE49-F238E27FC236}">
                <a16:creationId xmlns:a16="http://schemas.microsoft.com/office/drawing/2014/main" id="{E15F67AE-024A-4F2E-BF6A-A577A25C2137}"/>
              </a:ext>
            </a:extLst>
          </p:cNvPr>
          <p:cNvSpPr/>
          <p:nvPr/>
        </p:nvSpPr>
        <p:spPr>
          <a:xfrm>
            <a:off x="9077325" y="3096662"/>
            <a:ext cx="1401760" cy="1828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A23E56DE-BFD4-462C-B243-9CE7E1D5C2E8}"/>
              </a:ext>
            </a:extLst>
          </p:cNvPr>
          <p:cNvSpPr/>
          <p:nvPr/>
        </p:nvSpPr>
        <p:spPr>
          <a:xfrm>
            <a:off x="7933656" y="3096662"/>
            <a:ext cx="1143669" cy="1828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101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60BCE-F1CD-4382-A731-153FCFEF203A}"/>
              </a:ext>
            </a:extLst>
          </p:cNvPr>
          <p:cNvSpPr>
            <a:spLocks noGrp="1"/>
          </p:cNvSpPr>
          <p:nvPr>
            <p:ph type="title"/>
          </p:nvPr>
        </p:nvSpPr>
        <p:spPr/>
        <p:txBody>
          <a:bodyPr/>
          <a:lstStyle/>
          <a:p>
            <a:r>
              <a:rPr lang="en-US" dirty="0"/>
              <a:t>JIT Optimization: JS and Wasm</a:t>
            </a:r>
          </a:p>
        </p:txBody>
      </p:sp>
      <p:sp>
        <p:nvSpPr>
          <p:cNvPr id="3" name="内容占位符 2">
            <a:extLst>
              <a:ext uri="{FF2B5EF4-FFF2-40B4-BE49-F238E27FC236}">
                <a16:creationId xmlns:a16="http://schemas.microsoft.com/office/drawing/2014/main" id="{00EF2765-7271-4810-B2D0-A656D1C714E5}"/>
              </a:ext>
            </a:extLst>
          </p:cNvPr>
          <p:cNvSpPr>
            <a:spLocks noGrp="1"/>
          </p:cNvSpPr>
          <p:nvPr>
            <p:ph idx="1"/>
          </p:nvPr>
        </p:nvSpPr>
        <p:spPr>
          <a:xfrm>
            <a:off x="566927" y="2185416"/>
            <a:ext cx="5048059" cy="3968249"/>
          </a:xfrm>
        </p:spPr>
        <p:txBody>
          <a:bodyPr/>
          <a:lstStyle/>
          <a:p>
            <a:r>
              <a:rPr lang="en-US" dirty="0"/>
              <a:t>On desktop Chrome</a:t>
            </a:r>
          </a:p>
          <a:p>
            <a:endParaRPr lang="en-US" dirty="0"/>
          </a:p>
          <a:p>
            <a:r>
              <a:rPr lang="en-US" dirty="0"/>
              <a:t>JavaScript</a:t>
            </a:r>
          </a:p>
          <a:p>
            <a:pPr lvl="1"/>
            <a:r>
              <a:rPr lang="en-US" dirty="0"/>
              <a:t>Significantly affected by JIT</a:t>
            </a:r>
          </a:p>
          <a:p>
            <a:pPr lvl="1"/>
            <a:r>
              <a:rPr lang="en-US" dirty="0"/>
              <a:t>CHStone affected less than PolyBenchC</a:t>
            </a:r>
          </a:p>
        </p:txBody>
      </p:sp>
      <p:pic>
        <p:nvPicPr>
          <p:cNvPr id="4" name="图片 3">
            <a:extLst>
              <a:ext uri="{FF2B5EF4-FFF2-40B4-BE49-F238E27FC236}">
                <a16:creationId xmlns:a16="http://schemas.microsoft.com/office/drawing/2014/main" id="{87FBB925-E3EF-497F-8408-5B67411CE298}"/>
              </a:ext>
            </a:extLst>
          </p:cNvPr>
          <p:cNvPicPr>
            <a:picLocks noChangeAspect="1"/>
          </p:cNvPicPr>
          <p:nvPr/>
        </p:nvPicPr>
        <p:blipFill rotWithShape="1">
          <a:blip r:embed="rId3"/>
          <a:srcRect b="53167"/>
          <a:stretch/>
        </p:blipFill>
        <p:spPr>
          <a:xfrm>
            <a:off x="6000750" y="3105359"/>
            <a:ext cx="5624322" cy="1995678"/>
          </a:xfrm>
          <a:prstGeom prst="rect">
            <a:avLst/>
          </a:prstGeom>
        </p:spPr>
      </p:pic>
      <p:sp>
        <p:nvSpPr>
          <p:cNvPr id="6" name="矩形 5">
            <a:extLst>
              <a:ext uri="{FF2B5EF4-FFF2-40B4-BE49-F238E27FC236}">
                <a16:creationId xmlns:a16="http://schemas.microsoft.com/office/drawing/2014/main" id="{D1AFED40-4BDF-4892-A00C-824020D696EC}"/>
              </a:ext>
            </a:extLst>
          </p:cNvPr>
          <p:cNvSpPr/>
          <p:nvPr/>
        </p:nvSpPr>
        <p:spPr>
          <a:xfrm>
            <a:off x="9848850" y="3171701"/>
            <a:ext cx="1776222" cy="19956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9D4BCB55-2824-4603-9408-B6400CC58476}"/>
              </a:ext>
            </a:extLst>
          </p:cNvPr>
          <p:cNvSpPr/>
          <p:nvPr/>
        </p:nvSpPr>
        <p:spPr>
          <a:xfrm>
            <a:off x="7095649" y="2582138"/>
            <a:ext cx="1924050" cy="523220"/>
          </a:xfrm>
          <a:prstGeom prst="rect">
            <a:avLst/>
          </a:prstGeom>
        </p:spPr>
        <p:txBody>
          <a:bodyPr wrap="square">
            <a:spAutoFit/>
          </a:bodyPr>
          <a:lstStyle/>
          <a:p>
            <a:pPr algn="ctr"/>
            <a:r>
              <a:rPr lang="en-US" sz="1400" dirty="0">
                <a:latin typeface="Arial" panose="020B0604020202020204" pitchFamily="34" charset="0"/>
              </a:rPr>
              <a:t>Geo. Mean: 21.76x</a:t>
            </a:r>
          </a:p>
          <a:p>
            <a:pPr algn="ctr"/>
            <a:r>
              <a:rPr lang="en-US" sz="1400" dirty="0">
                <a:latin typeface="Arial" panose="020B0604020202020204" pitchFamily="34" charset="0"/>
              </a:rPr>
              <a:t>Average: 38.37x</a:t>
            </a:r>
            <a:endParaRPr lang="en-US" sz="1400" dirty="0"/>
          </a:p>
        </p:txBody>
      </p:sp>
      <p:sp>
        <p:nvSpPr>
          <p:cNvPr id="10" name="矩形 9">
            <a:extLst>
              <a:ext uri="{FF2B5EF4-FFF2-40B4-BE49-F238E27FC236}">
                <a16:creationId xmlns:a16="http://schemas.microsoft.com/office/drawing/2014/main" id="{E758211C-CC1B-42E1-B892-2A613E33293D}"/>
              </a:ext>
            </a:extLst>
          </p:cNvPr>
          <p:cNvSpPr/>
          <p:nvPr/>
        </p:nvSpPr>
        <p:spPr>
          <a:xfrm>
            <a:off x="9748647" y="2582139"/>
            <a:ext cx="1924050" cy="523220"/>
          </a:xfrm>
          <a:prstGeom prst="rect">
            <a:avLst/>
          </a:prstGeom>
        </p:spPr>
        <p:txBody>
          <a:bodyPr wrap="square">
            <a:spAutoFit/>
          </a:bodyPr>
          <a:lstStyle/>
          <a:p>
            <a:pPr algn="ctr"/>
            <a:r>
              <a:rPr lang="en-US" sz="1400" dirty="0">
                <a:latin typeface="Arial" panose="020B0604020202020204" pitchFamily="34" charset="0"/>
              </a:rPr>
              <a:t>Geo. Mean: 1.00x</a:t>
            </a:r>
          </a:p>
          <a:p>
            <a:pPr algn="ctr"/>
            <a:r>
              <a:rPr lang="en-US" sz="1400" dirty="0">
                <a:latin typeface="Arial" panose="020B0604020202020204" pitchFamily="34" charset="0"/>
              </a:rPr>
              <a:t>Average: 1.02x</a:t>
            </a:r>
            <a:endParaRPr lang="en-US" sz="1400" dirty="0"/>
          </a:p>
        </p:txBody>
      </p:sp>
      <p:sp>
        <p:nvSpPr>
          <p:cNvPr id="11" name="矩形 10">
            <a:extLst>
              <a:ext uri="{FF2B5EF4-FFF2-40B4-BE49-F238E27FC236}">
                <a16:creationId xmlns:a16="http://schemas.microsoft.com/office/drawing/2014/main" id="{586BAEAC-8F7D-4256-92AC-BC5B5BADEF62}"/>
              </a:ext>
            </a:extLst>
          </p:cNvPr>
          <p:cNvSpPr/>
          <p:nvPr/>
        </p:nvSpPr>
        <p:spPr>
          <a:xfrm>
            <a:off x="6265838" y="5163161"/>
            <a:ext cx="5507726" cy="338554"/>
          </a:xfrm>
          <a:prstGeom prst="rect">
            <a:avLst/>
          </a:prstGeom>
        </p:spPr>
        <p:txBody>
          <a:bodyPr wrap="none">
            <a:spAutoFit/>
          </a:bodyPr>
          <a:lstStyle/>
          <a:p>
            <a:pPr algn="ctr"/>
            <a:r>
              <a:rPr lang="en-US" sz="1600" dirty="0">
                <a:latin typeface="Arial" panose="020B0604020202020204" pitchFamily="34" charset="0"/>
              </a:rPr>
              <a:t>JavaScript performance improvement with JIT optimization</a:t>
            </a:r>
            <a:endParaRPr lang="en-US" sz="1600" dirty="0"/>
          </a:p>
        </p:txBody>
      </p:sp>
    </p:spTree>
    <p:extLst>
      <p:ext uri="{BB962C8B-B14F-4D97-AF65-F5344CB8AC3E}">
        <p14:creationId xmlns:p14="http://schemas.microsoft.com/office/powerpoint/2010/main" val="351508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7FBB925-E3EF-497F-8408-5B67411CE298}"/>
              </a:ext>
            </a:extLst>
          </p:cNvPr>
          <p:cNvPicPr>
            <a:picLocks noChangeAspect="1"/>
          </p:cNvPicPr>
          <p:nvPr/>
        </p:nvPicPr>
        <p:blipFill rotWithShape="1">
          <a:blip r:embed="rId3"/>
          <a:srcRect t="47083"/>
          <a:stretch/>
        </p:blipFill>
        <p:spPr>
          <a:xfrm>
            <a:off x="6000751" y="2933205"/>
            <a:ext cx="5624322" cy="2254971"/>
          </a:xfrm>
          <a:prstGeom prst="rect">
            <a:avLst/>
          </a:prstGeom>
        </p:spPr>
      </p:pic>
      <p:sp>
        <p:nvSpPr>
          <p:cNvPr id="2" name="标题 1">
            <a:extLst>
              <a:ext uri="{FF2B5EF4-FFF2-40B4-BE49-F238E27FC236}">
                <a16:creationId xmlns:a16="http://schemas.microsoft.com/office/drawing/2014/main" id="{B8160BCE-F1CD-4382-A731-153FCFEF203A}"/>
              </a:ext>
            </a:extLst>
          </p:cNvPr>
          <p:cNvSpPr>
            <a:spLocks noGrp="1"/>
          </p:cNvSpPr>
          <p:nvPr>
            <p:ph type="title"/>
          </p:nvPr>
        </p:nvSpPr>
        <p:spPr>
          <a:xfrm>
            <a:off x="566928" y="1499616"/>
            <a:ext cx="6951472" cy="590931"/>
          </a:xfrm>
        </p:spPr>
        <p:txBody>
          <a:bodyPr/>
          <a:lstStyle/>
          <a:p>
            <a:r>
              <a:rPr lang="en-US" dirty="0"/>
              <a:t>JIT Optimization: JS and Wasm</a:t>
            </a:r>
          </a:p>
        </p:txBody>
      </p:sp>
      <p:sp>
        <p:nvSpPr>
          <p:cNvPr id="3" name="内容占位符 2">
            <a:extLst>
              <a:ext uri="{FF2B5EF4-FFF2-40B4-BE49-F238E27FC236}">
                <a16:creationId xmlns:a16="http://schemas.microsoft.com/office/drawing/2014/main" id="{00EF2765-7271-4810-B2D0-A656D1C714E5}"/>
              </a:ext>
            </a:extLst>
          </p:cNvPr>
          <p:cNvSpPr>
            <a:spLocks noGrp="1"/>
          </p:cNvSpPr>
          <p:nvPr>
            <p:ph idx="1"/>
          </p:nvPr>
        </p:nvSpPr>
        <p:spPr>
          <a:xfrm>
            <a:off x="566927" y="2185416"/>
            <a:ext cx="5048059" cy="3968249"/>
          </a:xfrm>
        </p:spPr>
        <p:txBody>
          <a:bodyPr/>
          <a:lstStyle/>
          <a:p>
            <a:r>
              <a:rPr lang="en-US" dirty="0"/>
              <a:t>On desktop Chrome</a:t>
            </a:r>
          </a:p>
          <a:p>
            <a:endParaRPr lang="en-US" dirty="0"/>
          </a:p>
          <a:p>
            <a:r>
              <a:rPr lang="en-US" dirty="0"/>
              <a:t>JavaScript</a:t>
            </a:r>
          </a:p>
          <a:p>
            <a:pPr lvl="1"/>
            <a:r>
              <a:rPr lang="en-US" dirty="0"/>
              <a:t>Significantly affected by JIT</a:t>
            </a:r>
          </a:p>
          <a:p>
            <a:pPr lvl="1"/>
            <a:r>
              <a:rPr lang="en-US" dirty="0"/>
              <a:t>CHStone affected less than PolyBenchC</a:t>
            </a:r>
          </a:p>
          <a:p>
            <a:endParaRPr lang="en-US" dirty="0"/>
          </a:p>
          <a:p>
            <a:r>
              <a:rPr lang="en-US" dirty="0"/>
              <a:t>WebAssembly</a:t>
            </a:r>
          </a:p>
          <a:p>
            <a:pPr lvl="1"/>
            <a:r>
              <a:rPr lang="en-US" dirty="0"/>
              <a:t>No significant performance difference</a:t>
            </a:r>
          </a:p>
          <a:p>
            <a:pPr lvl="1"/>
            <a:endParaRPr lang="en-US" dirty="0"/>
          </a:p>
          <a:p>
            <a:pPr lvl="1"/>
            <a:endParaRPr lang="en-US" dirty="0"/>
          </a:p>
        </p:txBody>
      </p:sp>
      <p:sp>
        <p:nvSpPr>
          <p:cNvPr id="11" name="矩形 10">
            <a:extLst>
              <a:ext uri="{FF2B5EF4-FFF2-40B4-BE49-F238E27FC236}">
                <a16:creationId xmlns:a16="http://schemas.microsoft.com/office/drawing/2014/main" id="{F5D3219E-6AB4-4971-B7DA-48F74C894CF9}"/>
              </a:ext>
            </a:extLst>
          </p:cNvPr>
          <p:cNvSpPr/>
          <p:nvPr/>
        </p:nvSpPr>
        <p:spPr>
          <a:xfrm>
            <a:off x="6229350" y="4943475"/>
            <a:ext cx="5314950" cy="244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BAB69C07-B421-4F1A-A39F-EF747BD86780}"/>
              </a:ext>
            </a:extLst>
          </p:cNvPr>
          <p:cNvSpPr/>
          <p:nvPr/>
        </p:nvSpPr>
        <p:spPr>
          <a:xfrm>
            <a:off x="7108375" y="2401285"/>
            <a:ext cx="1924050" cy="523220"/>
          </a:xfrm>
          <a:prstGeom prst="rect">
            <a:avLst/>
          </a:prstGeom>
        </p:spPr>
        <p:txBody>
          <a:bodyPr wrap="square">
            <a:spAutoFit/>
          </a:bodyPr>
          <a:lstStyle/>
          <a:p>
            <a:pPr algn="ctr"/>
            <a:r>
              <a:rPr lang="en-US" sz="1400" dirty="0">
                <a:latin typeface="Arial" panose="020B0604020202020204" pitchFamily="34" charset="0"/>
              </a:rPr>
              <a:t>Geo. Mean: 1.10x</a:t>
            </a:r>
          </a:p>
          <a:p>
            <a:pPr algn="ctr"/>
            <a:r>
              <a:rPr lang="en-US" sz="1400" dirty="0">
                <a:latin typeface="Arial" panose="020B0604020202020204" pitchFamily="34" charset="0"/>
              </a:rPr>
              <a:t>Average: 1.11x</a:t>
            </a:r>
            <a:endParaRPr lang="en-US" sz="1400" dirty="0"/>
          </a:p>
        </p:txBody>
      </p:sp>
      <p:sp>
        <p:nvSpPr>
          <p:cNvPr id="9" name="矩形 8">
            <a:extLst>
              <a:ext uri="{FF2B5EF4-FFF2-40B4-BE49-F238E27FC236}">
                <a16:creationId xmlns:a16="http://schemas.microsoft.com/office/drawing/2014/main" id="{81F25DD8-4A32-479A-B06B-6624694230E3}"/>
              </a:ext>
            </a:extLst>
          </p:cNvPr>
          <p:cNvSpPr/>
          <p:nvPr/>
        </p:nvSpPr>
        <p:spPr>
          <a:xfrm>
            <a:off x="9848781" y="2376901"/>
            <a:ext cx="1924050" cy="523220"/>
          </a:xfrm>
          <a:prstGeom prst="rect">
            <a:avLst/>
          </a:prstGeom>
        </p:spPr>
        <p:txBody>
          <a:bodyPr wrap="square">
            <a:spAutoFit/>
          </a:bodyPr>
          <a:lstStyle/>
          <a:p>
            <a:pPr algn="ctr"/>
            <a:r>
              <a:rPr lang="en-US" sz="1400" dirty="0">
                <a:latin typeface="Arial" panose="020B0604020202020204" pitchFamily="34" charset="0"/>
              </a:rPr>
              <a:t>Geo. Mean: 1.10x</a:t>
            </a:r>
          </a:p>
          <a:p>
            <a:pPr algn="ctr"/>
            <a:r>
              <a:rPr lang="en-US" sz="1400" dirty="0">
                <a:latin typeface="Arial" panose="020B0604020202020204" pitchFamily="34" charset="0"/>
              </a:rPr>
              <a:t>Average: 1.11x</a:t>
            </a:r>
            <a:endParaRPr lang="en-US" sz="1400" dirty="0"/>
          </a:p>
        </p:txBody>
      </p:sp>
      <p:sp>
        <p:nvSpPr>
          <p:cNvPr id="10" name="矩形 9">
            <a:extLst>
              <a:ext uri="{FF2B5EF4-FFF2-40B4-BE49-F238E27FC236}">
                <a16:creationId xmlns:a16="http://schemas.microsoft.com/office/drawing/2014/main" id="{89C13EA2-B189-4FF6-9379-2309679FA2C3}"/>
              </a:ext>
            </a:extLst>
          </p:cNvPr>
          <p:cNvSpPr/>
          <p:nvPr/>
        </p:nvSpPr>
        <p:spPr>
          <a:xfrm>
            <a:off x="6091366" y="4943475"/>
            <a:ext cx="5856668" cy="338554"/>
          </a:xfrm>
          <a:prstGeom prst="rect">
            <a:avLst/>
          </a:prstGeom>
        </p:spPr>
        <p:txBody>
          <a:bodyPr wrap="none">
            <a:spAutoFit/>
          </a:bodyPr>
          <a:lstStyle/>
          <a:p>
            <a:pPr algn="ctr"/>
            <a:r>
              <a:rPr lang="en-US" sz="1600" dirty="0">
                <a:latin typeface="Arial" panose="020B0604020202020204" pitchFamily="34" charset="0"/>
              </a:rPr>
              <a:t>WebAssembly performance improvement with JIT optimization</a:t>
            </a:r>
            <a:endParaRPr lang="en-US" sz="1600" dirty="0"/>
          </a:p>
        </p:txBody>
      </p:sp>
    </p:spTree>
    <p:extLst>
      <p:ext uri="{BB962C8B-B14F-4D97-AF65-F5344CB8AC3E}">
        <p14:creationId xmlns:p14="http://schemas.microsoft.com/office/powerpoint/2010/main" val="236928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60BCE-F1CD-4382-A731-153FCFEF203A}"/>
              </a:ext>
            </a:extLst>
          </p:cNvPr>
          <p:cNvSpPr>
            <a:spLocks noGrp="1"/>
          </p:cNvSpPr>
          <p:nvPr>
            <p:ph type="title"/>
          </p:nvPr>
        </p:nvSpPr>
        <p:spPr>
          <a:xfrm>
            <a:off x="566928" y="1499616"/>
            <a:ext cx="8691372" cy="590931"/>
          </a:xfrm>
        </p:spPr>
        <p:txBody>
          <a:bodyPr/>
          <a:lstStyle/>
          <a:p>
            <a:r>
              <a:rPr lang="en-US" dirty="0"/>
              <a:t>JIT Optimization: Chrome vs Firefox</a:t>
            </a:r>
          </a:p>
        </p:txBody>
      </p:sp>
      <p:sp>
        <p:nvSpPr>
          <p:cNvPr id="3" name="内容占位符 2">
            <a:extLst>
              <a:ext uri="{FF2B5EF4-FFF2-40B4-BE49-F238E27FC236}">
                <a16:creationId xmlns:a16="http://schemas.microsoft.com/office/drawing/2014/main" id="{00EF2765-7271-4810-B2D0-A656D1C714E5}"/>
              </a:ext>
            </a:extLst>
          </p:cNvPr>
          <p:cNvSpPr>
            <a:spLocks noGrp="1"/>
          </p:cNvSpPr>
          <p:nvPr>
            <p:ph idx="1"/>
          </p:nvPr>
        </p:nvSpPr>
        <p:spPr>
          <a:xfrm>
            <a:off x="566928" y="2185415"/>
            <a:ext cx="7529323" cy="4464767"/>
          </a:xfrm>
        </p:spPr>
        <p:txBody>
          <a:bodyPr/>
          <a:lstStyle/>
          <a:p>
            <a:r>
              <a:rPr lang="en-US" dirty="0"/>
              <a:t>Both desktop Chrome and Firefox have a two-layer compiler structure for WebAssembly</a:t>
            </a:r>
          </a:p>
          <a:p>
            <a:pPr lvl="1"/>
            <a:r>
              <a:rPr lang="en-US" dirty="0"/>
              <a:t>Basic compiler </a:t>
            </a:r>
          </a:p>
          <a:p>
            <a:pPr lvl="2"/>
            <a:r>
              <a:rPr lang="en-US" dirty="0"/>
              <a:t>‘LiftOff’ in Chrome and ‘Baseline’ in Firefox</a:t>
            </a:r>
          </a:p>
          <a:p>
            <a:pPr lvl="2"/>
            <a:r>
              <a:rPr lang="en-US" dirty="0"/>
              <a:t>Quick compilation but less effective code</a:t>
            </a:r>
          </a:p>
          <a:p>
            <a:pPr lvl="1"/>
            <a:r>
              <a:rPr lang="en-US" dirty="0"/>
              <a:t>Optimizing compiler </a:t>
            </a:r>
          </a:p>
          <a:p>
            <a:pPr lvl="2"/>
            <a:r>
              <a:rPr lang="en-US" dirty="0"/>
              <a:t>‘TurboFan’ in Chrome and ‘Ion’ in Firefox</a:t>
            </a:r>
          </a:p>
          <a:p>
            <a:pPr lvl="2"/>
            <a:r>
              <a:rPr lang="en-US" dirty="0"/>
              <a:t>Slower compilation but performs JIT compilation to generate high-performance code</a:t>
            </a:r>
          </a:p>
          <a:p>
            <a:pPr lvl="1"/>
            <a:r>
              <a:rPr lang="en-US" dirty="0"/>
              <a:t>By default, both compilers are enabled</a:t>
            </a:r>
          </a:p>
        </p:txBody>
      </p:sp>
      <p:sp>
        <p:nvSpPr>
          <p:cNvPr id="7" name="矩形: 圆角 6">
            <a:extLst>
              <a:ext uri="{FF2B5EF4-FFF2-40B4-BE49-F238E27FC236}">
                <a16:creationId xmlns:a16="http://schemas.microsoft.com/office/drawing/2014/main" id="{C2FD0C10-58D7-49EB-9036-1942BD8A7A00}"/>
              </a:ext>
            </a:extLst>
          </p:cNvPr>
          <p:cNvSpPr/>
          <p:nvPr/>
        </p:nvSpPr>
        <p:spPr>
          <a:xfrm>
            <a:off x="8361528" y="1653000"/>
            <a:ext cx="1353787" cy="9262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Wasm Binary</a:t>
            </a:r>
          </a:p>
        </p:txBody>
      </p:sp>
      <p:sp>
        <p:nvSpPr>
          <p:cNvPr id="9" name="矩形: 圆角 8">
            <a:extLst>
              <a:ext uri="{FF2B5EF4-FFF2-40B4-BE49-F238E27FC236}">
                <a16:creationId xmlns:a16="http://schemas.microsoft.com/office/drawing/2014/main" id="{D7EE86A7-A9BD-4A7D-A8B4-7C5EDE344825}"/>
              </a:ext>
            </a:extLst>
          </p:cNvPr>
          <p:cNvSpPr/>
          <p:nvPr/>
        </p:nvSpPr>
        <p:spPr>
          <a:xfrm>
            <a:off x="10271284" y="2613922"/>
            <a:ext cx="1353787" cy="9262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Basic Compiler</a:t>
            </a:r>
          </a:p>
        </p:txBody>
      </p:sp>
      <p:sp>
        <p:nvSpPr>
          <p:cNvPr id="10" name="矩形: 圆角 9">
            <a:extLst>
              <a:ext uri="{FF2B5EF4-FFF2-40B4-BE49-F238E27FC236}">
                <a16:creationId xmlns:a16="http://schemas.microsoft.com/office/drawing/2014/main" id="{84F3F1D8-D045-4949-B984-2BDC19CC58A2}"/>
              </a:ext>
            </a:extLst>
          </p:cNvPr>
          <p:cNvSpPr/>
          <p:nvPr/>
        </p:nvSpPr>
        <p:spPr>
          <a:xfrm>
            <a:off x="8361529" y="3429000"/>
            <a:ext cx="1353787" cy="9262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Un-opt Code</a:t>
            </a:r>
          </a:p>
        </p:txBody>
      </p:sp>
      <p:sp>
        <p:nvSpPr>
          <p:cNvPr id="11" name="矩形: 圆角 10">
            <a:extLst>
              <a:ext uri="{FF2B5EF4-FFF2-40B4-BE49-F238E27FC236}">
                <a16:creationId xmlns:a16="http://schemas.microsoft.com/office/drawing/2014/main" id="{327139BD-A04F-44CF-971B-F71128E41209}"/>
              </a:ext>
            </a:extLst>
          </p:cNvPr>
          <p:cNvSpPr/>
          <p:nvPr/>
        </p:nvSpPr>
        <p:spPr>
          <a:xfrm>
            <a:off x="8373233" y="5062919"/>
            <a:ext cx="1353787" cy="9262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Optimized Code</a:t>
            </a:r>
          </a:p>
        </p:txBody>
      </p:sp>
      <p:sp>
        <p:nvSpPr>
          <p:cNvPr id="12" name="矩形: 圆角 11">
            <a:extLst>
              <a:ext uri="{FF2B5EF4-FFF2-40B4-BE49-F238E27FC236}">
                <a16:creationId xmlns:a16="http://schemas.microsoft.com/office/drawing/2014/main" id="{9F52480C-AD8F-4EBE-94EC-42B7891C96B0}"/>
              </a:ext>
            </a:extLst>
          </p:cNvPr>
          <p:cNvSpPr/>
          <p:nvPr/>
        </p:nvSpPr>
        <p:spPr>
          <a:xfrm>
            <a:off x="10271283" y="4244078"/>
            <a:ext cx="1353787" cy="9262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Optimizing Compiler</a:t>
            </a:r>
          </a:p>
        </p:txBody>
      </p:sp>
      <p:cxnSp>
        <p:nvCxnSpPr>
          <p:cNvPr id="17" name="连接符: 肘形 16">
            <a:extLst>
              <a:ext uri="{FF2B5EF4-FFF2-40B4-BE49-F238E27FC236}">
                <a16:creationId xmlns:a16="http://schemas.microsoft.com/office/drawing/2014/main" id="{0CA4DA35-9322-4489-911A-18660ECC70BC}"/>
              </a:ext>
            </a:extLst>
          </p:cNvPr>
          <p:cNvCxnSpPr>
            <a:stCxn id="7" idx="3"/>
            <a:endCxn id="9" idx="0"/>
          </p:cNvCxnSpPr>
          <p:nvPr/>
        </p:nvCxnSpPr>
        <p:spPr>
          <a:xfrm>
            <a:off x="9715315" y="2116138"/>
            <a:ext cx="1232863" cy="49778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AB570BB6-AD16-4F3B-B1C2-75345C73F495}"/>
              </a:ext>
            </a:extLst>
          </p:cNvPr>
          <p:cNvCxnSpPr>
            <a:stCxn id="9" idx="1"/>
            <a:endCxn id="10" idx="0"/>
          </p:cNvCxnSpPr>
          <p:nvPr/>
        </p:nvCxnSpPr>
        <p:spPr>
          <a:xfrm rot="10800000" flipV="1">
            <a:off x="9038424" y="3077060"/>
            <a:ext cx="1232861" cy="35194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5EC79DDC-4565-43F0-A5EF-B733FD936175}"/>
              </a:ext>
            </a:extLst>
          </p:cNvPr>
          <p:cNvCxnSpPr>
            <a:stCxn id="10" idx="3"/>
            <a:endCxn id="12" idx="0"/>
          </p:cNvCxnSpPr>
          <p:nvPr/>
        </p:nvCxnSpPr>
        <p:spPr>
          <a:xfrm>
            <a:off x="9715316" y="3892138"/>
            <a:ext cx="1232861" cy="35194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FF5E8ACA-9808-4E48-B5ED-4A481B798D34}"/>
              </a:ext>
            </a:extLst>
          </p:cNvPr>
          <p:cNvCxnSpPr>
            <a:stCxn id="12" idx="1"/>
            <a:endCxn id="11" idx="0"/>
          </p:cNvCxnSpPr>
          <p:nvPr/>
        </p:nvCxnSpPr>
        <p:spPr>
          <a:xfrm rot="10800000" flipV="1">
            <a:off x="9050127" y="4707215"/>
            <a:ext cx="1221156" cy="35570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4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06C6222-9343-4570-97D0-0A50CF349126}"/>
              </a:ext>
            </a:extLst>
          </p:cNvPr>
          <p:cNvSpPr>
            <a:spLocks noGrp="1"/>
          </p:cNvSpPr>
          <p:nvPr>
            <p:ph type="title"/>
          </p:nvPr>
        </p:nvSpPr>
        <p:spPr/>
        <p:txBody>
          <a:bodyPr/>
          <a:lstStyle/>
          <a:p>
            <a:r>
              <a:rPr lang="en-US" dirty="0"/>
              <a:t>What is WebAssembly?</a:t>
            </a:r>
          </a:p>
        </p:txBody>
      </p:sp>
      <p:sp>
        <p:nvSpPr>
          <p:cNvPr id="5" name="内容占位符 4">
            <a:extLst>
              <a:ext uri="{FF2B5EF4-FFF2-40B4-BE49-F238E27FC236}">
                <a16:creationId xmlns:a16="http://schemas.microsoft.com/office/drawing/2014/main" id="{D38D4BE7-C552-44A4-9EFE-612C27322370}"/>
              </a:ext>
            </a:extLst>
          </p:cNvPr>
          <p:cNvSpPr>
            <a:spLocks noGrp="1"/>
          </p:cNvSpPr>
          <p:nvPr>
            <p:ph idx="1"/>
          </p:nvPr>
        </p:nvSpPr>
        <p:spPr>
          <a:xfrm>
            <a:off x="566928" y="2185416"/>
            <a:ext cx="6951472" cy="3968249"/>
          </a:xfrm>
        </p:spPr>
        <p:txBody>
          <a:bodyPr/>
          <a:lstStyle/>
          <a:p>
            <a:r>
              <a:rPr lang="en-US" dirty="0"/>
              <a:t>A new programming language first proposed in 2017</a:t>
            </a:r>
            <a:r>
              <a:rPr lang="en-US" baseline="30000" dirty="0"/>
              <a:t>[1]</a:t>
            </a:r>
          </a:p>
          <a:p>
            <a:endParaRPr lang="en-US" dirty="0"/>
          </a:p>
          <a:p>
            <a:r>
              <a:rPr lang="en-US" dirty="0"/>
              <a:t>Fast, safe, portable low-level bytecode designed for the Web</a:t>
            </a:r>
          </a:p>
          <a:p>
            <a:endParaRPr lang="en-US" dirty="0"/>
          </a:p>
          <a:p>
            <a:r>
              <a:rPr lang="en-US" dirty="0"/>
              <a:t>Designed as a compilation target</a:t>
            </a:r>
          </a:p>
          <a:p>
            <a:pPr lvl="1"/>
            <a:r>
              <a:rPr lang="en-US" dirty="0"/>
              <a:t>Compiled from C, C++, Rust, etc.</a:t>
            </a:r>
          </a:p>
          <a:p>
            <a:endParaRPr lang="en-US" dirty="0"/>
          </a:p>
          <a:p>
            <a:r>
              <a:rPr lang="en-US" dirty="0"/>
              <a:t>Supported in major browsers</a:t>
            </a:r>
            <a:r>
              <a:rPr lang="en-US" baseline="30000" dirty="0"/>
              <a:t>[2]</a:t>
            </a:r>
            <a:endParaRPr lang="en-US" dirty="0"/>
          </a:p>
          <a:p>
            <a:endParaRPr lang="en-US" dirty="0"/>
          </a:p>
          <a:p>
            <a:pPr marL="0" indent="0">
              <a:buNone/>
            </a:pPr>
            <a:endParaRPr lang="en-US" dirty="0"/>
          </a:p>
        </p:txBody>
      </p:sp>
      <p:pic>
        <p:nvPicPr>
          <p:cNvPr id="1026" name="Picture 2" descr="File:Google Chrome icon (September 2014).svg - Wikimedia Commons">
            <a:extLst>
              <a:ext uri="{FF2B5EF4-FFF2-40B4-BE49-F238E27FC236}">
                <a16:creationId xmlns:a16="http://schemas.microsoft.com/office/drawing/2014/main" id="{1A007FAD-F3B4-4BA1-98B4-2F76BD422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347" y="5216691"/>
            <a:ext cx="547540" cy="5475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refox - Wikipedia">
            <a:extLst>
              <a:ext uri="{FF2B5EF4-FFF2-40B4-BE49-F238E27FC236}">
                <a16:creationId xmlns:a16="http://schemas.microsoft.com/office/drawing/2014/main" id="{75A8AC0F-3051-4DF8-AA48-04443DC6E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184" y="5216692"/>
            <a:ext cx="547540" cy="5475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icrosoft unveils new Edge browser logo that no longer looks like Internet  Explorer - The Verge">
            <a:extLst>
              <a:ext uri="{FF2B5EF4-FFF2-40B4-BE49-F238E27FC236}">
                <a16:creationId xmlns:a16="http://schemas.microsoft.com/office/drawing/2014/main" id="{5399D565-6451-4ABB-A943-8E7B844C82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0859" y="5156164"/>
            <a:ext cx="684514" cy="68451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pple - Support - Downloads">
            <a:extLst>
              <a:ext uri="{FF2B5EF4-FFF2-40B4-BE49-F238E27FC236}">
                <a16:creationId xmlns:a16="http://schemas.microsoft.com/office/drawing/2014/main" id="{AF72A638-5CAD-4F91-ACA7-6896FE5D2B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6611" y="5178246"/>
            <a:ext cx="660453" cy="66045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13">
            <a:extLst>
              <a:ext uri="{FF2B5EF4-FFF2-40B4-BE49-F238E27FC236}">
                <a16:creationId xmlns:a16="http://schemas.microsoft.com/office/drawing/2014/main" id="{CE9126F9-41F2-467A-B54C-F8CBB8B9D97B}"/>
              </a:ext>
            </a:extLst>
          </p:cNvPr>
          <p:cNvGrpSpPr/>
          <p:nvPr/>
        </p:nvGrpSpPr>
        <p:grpSpPr>
          <a:xfrm>
            <a:off x="7518400" y="3489869"/>
            <a:ext cx="3503046" cy="2171700"/>
            <a:chOff x="6593853" y="1795081"/>
            <a:chExt cx="4430010" cy="2663797"/>
          </a:xfrm>
        </p:grpSpPr>
        <p:pic>
          <p:nvPicPr>
            <p:cNvPr id="15" name="图片 14">
              <a:extLst>
                <a:ext uri="{FF2B5EF4-FFF2-40B4-BE49-F238E27FC236}">
                  <a16:creationId xmlns:a16="http://schemas.microsoft.com/office/drawing/2014/main" id="{CE990404-3D87-4659-81A8-A7D8DAEC5906}"/>
                </a:ext>
              </a:extLst>
            </p:cNvPr>
            <p:cNvPicPr>
              <a:picLocks noChangeAspect="1"/>
            </p:cNvPicPr>
            <p:nvPr/>
          </p:nvPicPr>
          <p:blipFill>
            <a:blip r:embed="rId7"/>
            <a:stretch>
              <a:fillRect/>
            </a:stretch>
          </p:blipFill>
          <p:spPr>
            <a:xfrm>
              <a:off x="6593853" y="1795081"/>
              <a:ext cx="4430010" cy="2663797"/>
            </a:xfrm>
            <a:prstGeom prst="rect">
              <a:avLst/>
            </a:prstGeom>
          </p:spPr>
        </p:pic>
        <p:pic>
          <p:nvPicPr>
            <p:cNvPr id="16" name="图片 15">
              <a:extLst>
                <a:ext uri="{FF2B5EF4-FFF2-40B4-BE49-F238E27FC236}">
                  <a16:creationId xmlns:a16="http://schemas.microsoft.com/office/drawing/2014/main" id="{DFB95054-7C90-4049-9F9E-88B3336C9D92}"/>
                </a:ext>
              </a:extLst>
            </p:cNvPr>
            <p:cNvPicPr>
              <a:picLocks noChangeAspect="1"/>
            </p:cNvPicPr>
            <p:nvPr/>
          </p:nvPicPr>
          <p:blipFill>
            <a:blip r:embed="rId8"/>
            <a:stretch>
              <a:fillRect/>
            </a:stretch>
          </p:blipFill>
          <p:spPr>
            <a:xfrm>
              <a:off x="6665786" y="1833035"/>
              <a:ext cx="292575" cy="2022528"/>
            </a:xfrm>
            <a:prstGeom prst="rect">
              <a:avLst/>
            </a:prstGeom>
          </p:spPr>
        </p:pic>
        <p:pic>
          <p:nvPicPr>
            <p:cNvPr id="17" name="图片 16">
              <a:extLst>
                <a:ext uri="{FF2B5EF4-FFF2-40B4-BE49-F238E27FC236}">
                  <a16:creationId xmlns:a16="http://schemas.microsoft.com/office/drawing/2014/main" id="{3A4A57C2-F9EF-42A5-8C7C-E10604F9D068}"/>
                </a:ext>
              </a:extLst>
            </p:cNvPr>
            <p:cNvPicPr>
              <a:picLocks noChangeAspect="1"/>
            </p:cNvPicPr>
            <p:nvPr/>
          </p:nvPicPr>
          <p:blipFill>
            <a:blip r:embed="rId9"/>
            <a:stretch>
              <a:fillRect/>
            </a:stretch>
          </p:blipFill>
          <p:spPr>
            <a:xfrm>
              <a:off x="6647592" y="3836709"/>
              <a:ext cx="233975" cy="553033"/>
            </a:xfrm>
            <a:prstGeom prst="rect">
              <a:avLst/>
            </a:prstGeom>
          </p:spPr>
        </p:pic>
      </p:grpSp>
      <p:sp>
        <p:nvSpPr>
          <p:cNvPr id="18" name="文本框 17">
            <a:extLst>
              <a:ext uri="{FF2B5EF4-FFF2-40B4-BE49-F238E27FC236}">
                <a16:creationId xmlns:a16="http://schemas.microsoft.com/office/drawing/2014/main" id="{D9FD433B-7E36-4D69-87F0-EC10BF90B7CE}"/>
              </a:ext>
            </a:extLst>
          </p:cNvPr>
          <p:cNvSpPr txBox="1"/>
          <p:nvPr/>
        </p:nvSpPr>
        <p:spPr>
          <a:xfrm>
            <a:off x="7745911" y="5682978"/>
            <a:ext cx="3115035" cy="307777"/>
          </a:xfrm>
          <a:prstGeom prst="rect">
            <a:avLst/>
          </a:prstGeom>
          <a:noFill/>
        </p:spPr>
        <p:txBody>
          <a:bodyPr wrap="square" rtlCol="0">
            <a:spAutoFit/>
          </a:bodyPr>
          <a:lstStyle/>
          <a:p>
            <a:pPr algn="ctr"/>
            <a:r>
              <a:rPr lang="en-US" sz="1400" dirty="0"/>
              <a:t>WebAssembly (Wasm) text format</a:t>
            </a:r>
          </a:p>
        </p:txBody>
      </p:sp>
      <p:pic>
        <p:nvPicPr>
          <p:cNvPr id="19" name="图片 18">
            <a:extLst>
              <a:ext uri="{FF2B5EF4-FFF2-40B4-BE49-F238E27FC236}">
                <a16:creationId xmlns:a16="http://schemas.microsoft.com/office/drawing/2014/main" id="{58AEC807-67BC-4FA7-9764-0B319729F272}"/>
              </a:ext>
            </a:extLst>
          </p:cNvPr>
          <p:cNvPicPr>
            <a:picLocks noChangeAspect="1"/>
          </p:cNvPicPr>
          <p:nvPr/>
        </p:nvPicPr>
        <p:blipFill>
          <a:blip r:embed="rId10"/>
          <a:stretch>
            <a:fillRect/>
          </a:stretch>
        </p:blipFill>
        <p:spPr>
          <a:xfrm>
            <a:off x="7535108" y="1207513"/>
            <a:ext cx="3392709" cy="1766068"/>
          </a:xfrm>
          <a:prstGeom prst="rect">
            <a:avLst/>
          </a:prstGeom>
        </p:spPr>
      </p:pic>
      <p:sp>
        <p:nvSpPr>
          <p:cNvPr id="20" name="文本框 19">
            <a:extLst>
              <a:ext uri="{FF2B5EF4-FFF2-40B4-BE49-F238E27FC236}">
                <a16:creationId xmlns:a16="http://schemas.microsoft.com/office/drawing/2014/main" id="{B4233153-85C3-40A6-AB39-41199DBEE463}"/>
              </a:ext>
            </a:extLst>
          </p:cNvPr>
          <p:cNvSpPr txBox="1"/>
          <p:nvPr/>
        </p:nvSpPr>
        <p:spPr>
          <a:xfrm>
            <a:off x="7712405" y="3016214"/>
            <a:ext cx="3115035" cy="307777"/>
          </a:xfrm>
          <a:prstGeom prst="rect">
            <a:avLst/>
          </a:prstGeom>
          <a:noFill/>
        </p:spPr>
        <p:txBody>
          <a:bodyPr wrap="square" rtlCol="0">
            <a:spAutoFit/>
          </a:bodyPr>
          <a:lstStyle/>
          <a:p>
            <a:pPr algn="ctr"/>
            <a:r>
              <a:rPr lang="en-US" sz="1400" dirty="0"/>
              <a:t>WebAssembly (Wasm) binary</a:t>
            </a:r>
          </a:p>
        </p:txBody>
      </p:sp>
    </p:spTree>
    <p:extLst>
      <p:ext uri="{BB962C8B-B14F-4D97-AF65-F5344CB8AC3E}">
        <p14:creationId xmlns:p14="http://schemas.microsoft.com/office/powerpoint/2010/main" val="212312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60BCE-F1CD-4382-A731-153FCFEF203A}"/>
              </a:ext>
            </a:extLst>
          </p:cNvPr>
          <p:cNvSpPr>
            <a:spLocks noGrp="1"/>
          </p:cNvSpPr>
          <p:nvPr>
            <p:ph type="title"/>
          </p:nvPr>
        </p:nvSpPr>
        <p:spPr>
          <a:xfrm>
            <a:off x="566928" y="1499616"/>
            <a:ext cx="8691372" cy="590931"/>
          </a:xfrm>
        </p:spPr>
        <p:txBody>
          <a:bodyPr/>
          <a:lstStyle/>
          <a:p>
            <a:r>
              <a:rPr lang="en-US" dirty="0"/>
              <a:t>JIT Optimization: Chrome vs Firefox</a:t>
            </a:r>
          </a:p>
        </p:txBody>
      </p:sp>
      <p:sp>
        <p:nvSpPr>
          <p:cNvPr id="3" name="内容占位符 2">
            <a:extLst>
              <a:ext uri="{FF2B5EF4-FFF2-40B4-BE49-F238E27FC236}">
                <a16:creationId xmlns:a16="http://schemas.microsoft.com/office/drawing/2014/main" id="{00EF2765-7271-4810-B2D0-A656D1C714E5}"/>
              </a:ext>
            </a:extLst>
          </p:cNvPr>
          <p:cNvSpPr>
            <a:spLocks noGrp="1"/>
          </p:cNvSpPr>
          <p:nvPr>
            <p:ph idx="1"/>
          </p:nvPr>
        </p:nvSpPr>
        <p:spPr>
          <a:xfrm>
            <a:off x="566927" y="2185416"/>
            <a:ext cx="5395723" cy="3968249"/>
          </a:xfrm>
        </p:spPr>
        <p:txBody>
          <a:bodyPr/>
          <a:lstStyle/>
          <a:p>
            <a:r>
              <a:rPr lang="en-US" dirty="0"/>
              <a:t>Three settings</a:t>
            </a:r>
          </a:p>
          <a:p>
            <a:pPr lvl="1"/>
            <a:r>
              <a:rPr lang="en-US" dirty="0"/>
              <a:t>Only enabling basic compiler</a:t>
            </a:r>
          </a:p>
          <a:p>
            <a:pPr lvl="1"/>
            <a:r>
              <a:rPr lang="en-US" dirty="0"/>
              <a:t>Only enabling optimizing compiler </a:t>
            </a:r>
          </a:p>
          <a:p>
            <a:pPr lvl="1"/>
            <a:r>
              <a:rPr lang="en-US" dirty="0"/>
              <a:t>Default (enabling both compilers)</a:t>
            </a:r>
          </a:p>
          <a:p>
            <a:endParaRPr lang="en-US" dirty="0"/>
          </a:p>
          <a:p>
            <a:r>
              <a:rPr lang="en-US" dirty="0"/>
              <a:t>Page load time ratio (smaller is faster)</a:t>
            </a:r>
          </a:p>
          <a:p>
            <a:pPr lvl="1"/>
            <a:r>
              <a:rPr lang="en-US" dirty="0"/>
              <a:t>Default is the baseline: ratio is 1</a:t>
            </a:r>
          </a:p>
          <a:p>
            <a:pPr lvl="1"/>
            <a:r>
              <a:rPr lang="en-US" dirty="0"/>
              <a:t>Optimizing Only &lt; Default &lt; Basic Only</a:t>
            </a:r>
          </a:p>
        </p:txBody>
      </p:sp>
      <p:graphicFrame>
        <p:nvGraphicFramePr>
          <p:cNvPr id="8" name="表格 7">
            <a:extLst>
              <a:ext uri="{FF2B5EF4-FFF2-40B4-BE49-F238E27FC236}">
                <a16:creationId xmlns:a16="http://schemas.microsoft.com/office/drawing/2014/main" id="{67002640-460F-41A5-B62D-B84D959188E8}"/>
              </a:ext>
            </a:extLst>
          </p:cNvPr>
          <p:cNvGraphicFramePr>
            <a:graphicFrameLocks noGrp="1"/>
          </p:cNvGraphicFramePr>
          <p:nvPr>
            <p:extLst>
              <p:ext uri="{D42A27DB-BD31-4B8C-83A1-F6EECF244321}">
                <p14:modId xmlns:p14="http://schemas.microsoft.com/office/powerpoint/2010/main" val="1025639994"/>
              </p:ext>
            </p:extLst>
          </p:nvPr>
        </p:nvGraphicFramePr>
        <p:xfrm>
          <a:off x="5962650" y="2658240"/>
          <a:ext cx="5583752" cy="3022600"/>
        </p:xfrm>
        <a:graphic>
          <a:graphicData uri="http://schemas.openxmlformats.org/drawingml/2006/table">
            <a:tbl>
              <a:tblPr firstRow="1" bandRow="1">
                <a:tableStyleId>{5C22544A-7EE6-4342-B048-85BDC9FD1C3A}</a:tableStyleId>
              </a:tblPr>
              <a:tblGrid>
                <a:gridCol w="1170099">
                  <a:extLst>
                    <a:ext uri="{9D8B030D-6E8A-4147-A177-3AD203B41FA5}">
                      <a16:colId xmlns:a16="http://schemas.microsoft.com/office/drawing/2014/main" val="872357788"/>
                    </a:ext>
                  </a:extLst>
                </a:gridCol>
                <a:gridCol w="1076325">
                  <a:extLst>
                    <a:ext uri="{9D8B030D-6E8A-4147-A177-3AD203B41FA5}">
                      <a16:colId xmlns:a16="http://schemas.microsoft.com/office/drawing/2014/main" val="1214464679"/>
                    </a:ext>
                  </a:extLst>
                </a:gridCol>
                <a:gridCol w="834332">
                  <a:extLst>
                    <a:ext uri="{9D8B030D-6E8A-4147-A177-3AD203B41FA5}">
                      <a16:colId xmlns:a16="http://schemas.microsoft.com/office/drawing/2014/main" val="3689502481"/>
                    </a:ext>
                  </a:extLst>
                </a:gridCol>
                <a:gridCol w="834332">
                  <a:extLst>
                    <a:ext uri="{9D8B030D-6E8A-4147-A177-3AD203B41FA5}">
                      <a16:colId xmlns:a16="http://schemas.microsoft.com/office/drawing/2014/main" val="227471152"/>
                    </a:ext>
                  </a:extLst>
                </a:gridCol>
                <a:gridCol w="834332">
                  <a:extLst>
                    <a:ext uri="{9D8B030D-6E8A-4147-A177-3AD203B41FA5}">
                      <a16:colId xmlns:a16="http://schemas.microsoft.com/office/drawing/2014/main" val="279787525"/>
                    </a:ext>
                  </a:extLst>
                </a:gridCol>
                <a:gridCol w="834332">
                  <a:extLst>
                    <a:ext uri="{9D8B030D-6E8A-4147-A177-3AD203B41FA5}">
                      <a16:colId xmlns:a16="http://schemas.microsoft.com/office/drawing/2014/main" val="3264955752"/>
                    </a:ext>
                  </a:extLst>
                </a:gridCol>
              </a:tblGrid>
              <a:tr h="370840">
                <a:tc rowSpan="2">
                  <a:txBody>
                    <a:bodyPr/>
                    <a:lstStyle/>
                    <a:p>
                      <a:pPr algn="l"/>
                      <a:r>
                        <a:rPr lang="en-US" sz="1400" dirty="0"/>
                        <a:t>Benchmark</a:t>
                      </a:r>
                    </a:p>
                  </a:txBody>
                  <a:tcPr anchor="ctr"/>
                </a:tc>
                <a:tc rowSpan="2">
                  <a:txBody>
                    <a:bodyPr/>
                    <a:lstStyle/>
                    <a:p>
                      <a:pPr algn="ctr"/>
                      <a:r>
                        <a:rPr lang="en-US" sz="1400" dirty="0"/>
                        <a:t>Metric</a:t>
                      </a:r>
                    </a:p>
                  </a:txBody>
                  <a:tcPr anchor="ctr"/>
                </a:tc>
                <a:tc gridSpan="2">
                  <a:txBody>
                    <a:bodyPr/>
                    <a:lstStyle/>
                    <a:p>
                      <a:pPr algn="ctr"/>
                      <a:r>
                        <a:rPr lang="en-US" sz="1400" dirty="0"/>
                        <a:t>Basic Only</a:t>
                      </a:r>
                    </a:p>
                  </a:txBody>
                  <a:tcPr anchor="ctr"/>
                </a:tc>
                <a:tc hMerge="1">
                  <a:txBody>
                    <a:bodyPr/>
                    <a:lstStyle/>
                    <a:p>
                      <a:pPr algn="ctr"/>
                      <a:endParaRPr lang="en-US" dirty="0"/>
                    </a:p>
                  </a:txBody>
                  <a:tcPr/>
                </a:tc>
                <a:tc gridSpan="2">
                  <a:txBody>
                    <a:bodyPr/>
                    <a:lstStyle/>
                    <a:p>
                      <a:pPr algn="ctr"/>
                      <a:r>
                        <a:rPr lang="en-US" sz="1400" dirty="0"/>
                        <a:t>Optimizing Only</a:t>
                      </a:r>
                    </a:p>
                  </a:txBody>
                  <a:tcPr anchor="ctr"/>
                </a:tc>
                <a:tc hMerge="1">
                  <a:txBody>
                    <a:bodyPr/>
                    <a:lstStyle/>
                    <a:p>
                      <a:pPr algn="ctr"/>
                      <a:endParaRPr lang="en-US" dirty="0"/>
                    </a:p>
                  </a:txBody>
                  <a:tcPr/>
                </a:tc>
                <a:extLst>
                  <a:ext uri="{0D108BD9-81ED-4DB2-BD59-A6C34878D82A}">
                    <a16:rowId xmlns:a16="http://schemas.microsoft.com/office/drawing/2014/main" val="4036919608"/>
                  </a:ext>
                </a:extLst>
              </a:tr>
              <a:tr h="370840">
                <a:tc vMerge="1">
                  <a:txBody>
                    <a:bodyPr/>
                    <a:lstStyle/>
                    <a:p>
                      <a:pPr algn="l"/>
                      <a:endParaRPr lang="en-US" sz="1400" dirty="0"/>
                    </a:p>
                  </a:txBody>
                  <a:tcPr anchor="ctr"/>
                </a:tc>
                <a:tc vMerge="1">
                  <a:txBody>
                    <a:bodyPr/>
                    <a:lstStyle/>
                    <a:p>
                      <a:pPr algn="r"/>
                      <a:endParaRPr lang="en-US" sz="1400" dirty="0"/>
                    </a:p>
                  </a:txBody>
                  <a:tcPr/>
                </a:tc>
                <a:tc>
                  <a:txBody>
                    <a:bodyPr/>
                    <a:lstStyle/>
                    <a:p>
                      <a:pPr marL="0" algn="ctr" defTabSz="914400" rtl="0" eaLnBrk="1" latinLnBrk="0" hangingPunct="1"/>
                      <a:r>
                        <a:rPr lang="en-US" sz="1100" b="1" kern="1200" dirty="0">
                          <a:solidFill>
                            <a:schemeClr val="lt1"/>
                          </a:solidFill>
                          <a:latin typeface="+mn-lt"/>
                          <a:ea typeface="+mn-ea"/>
                          <a:cs typeface="+mn-cs"/>
                        </a:rPr>
                        <a:t>Chrome</a:t>
                      </a:r>
                    </a:p>
                    <a:p>
                      <a:pPr marL="0" algn="ctr" defTabSz="914400" rtl="0" eaLnBrk="1" latinLnBrk="0" hangingPunct="1"/>
                      <a:r>
                        <a:rPr lang="en-US" sz="1100" b="0" kern="1200" dirty="0">
                          <a:solidFill>
                            <a:schemeClr val="lt1"/>
                          </a:solidFill>
                          <a:latin typeface="+mn-lt"/>
                          <a:ea typeface="+mn-ea"/>
                          <a:cs typeface="+mn-cs"/>
                        </a:rPr>
                        <a:t>LiftOff</a:t>
                      </a:r>
                    </a:p>
                  </a:txBody>
                  <a:tcPr anchor="ctr">
                    <a:solidFill>
                      <a:schemeClr val="tx2"/>
                    </a:solidFill>
                  </a:tcPr>
                </a:tc>
                <a:tc>
                  <a:txBody>
                    <a:bodyPr/>
                    <a:lstStyle/>
                    <a:p>
                      <a:pPr marL="0" algn="ctr" defTabSz="914400" rtl="0" eaLnBrk="1" latinLnBrk="0" hangingPunct="1"/>
                      <a:r>
                        <a:rPr lang="en-US" sz="1100" b="1" kern="1200" dirty="0">
                          <a:solidFill>
                            <a:schemeClr val="lt1"/>
                          </a:solidFill>
                          <a:latin typeface="+mn-lt"/>
                          <a:ea typeface="+mn-ea"/>
                          <a:cs typeface="+mn-cs"/>
                        </a:rPr>
                        <a:t>Firefox</a:t>
                      </a:r>
                    </a:p>
                    <a:p>
                      <a:pPr marL="0" algn="ctr" defTabSz="914400" rtl="0" eaLnBrk="1" latinLnBrk="0" hangingPunct="1"/>
                      <a:r>
                        <a:rPr lang="en-US" sz="1100" b="0" kern="1200" dirty="0">
                          <a:solidFill>
                            <a:schemeClr val="lt1"/>
                          </a:solidFill>
                          <a:latin typeface="+mn-lt"/>
                          <a:ea typeface="+mn-ea"/>
                          <a:cs typeface="+mn-cs"/>
                        </a:rPr>
                        <a:t>Baseline</a:t>
                      </a:r>
                    </a:p>
                  </a:txBody>
                  <a:tcPr anchor="ctr">
                    <a:solidFill>
                      <a:schemeClr val="tx2"/>
                    </a:solidFill>
                  </a:tcPr>
                </a:tc>
                <a:tc>
                  <a:txBody>
                    <a:bodyPr/>
                    <a:lstStyle/>
                    <a:p>
                      <a:pPr marL="0" algn="ctr" defTabSz="914400" rtl="0" eaLnBrk="1" latinLnBrk="0" hangingPunct="1"/>
                      <a:r>
                        <a:rPr lang="en-US" sz="1100" b="1" kern="1200" dirty="0">
                          <a:solidFill>
                            <a:schemeClr val="lt1"/>
                          </a:solidFill>
                          <a:latin typeface="+mn-lt"/>
                          <a:ea typeface="+mn-ea"/>
                          <a:cs typeface="+mn-cs"/>
                        </a:rPr>
                        <a:t>Chrome</a:t>
                      </a:r>
                    </a:p>
                    <a:p>
                      <a:pPr marL="0" algn="ctr" defTabSz="914400" rtl="0" eaLnBrk="1" latinLnBrk="0" hangingPunct="1"/>
                      <a:r>
                        <a:rPr lang="en-US" sz="1100" b="0" kern="1200" dirty="0">
                          <a:solidFill>
                            <a:schemeClr val="lt1"/>
                          </a:solidFill>
                          <a:latin typeface="+mn-lt"/>
                          <a:ea typeface="+mn-ea"/>
                          <a:cs typeface="+mn-cs"/>
                        </a:rPr>
                        <a:t>TurboFan</a:t>
                      </a:r>
                    </a:p>
                  </a:txBody>
                  <a:tcPr anchor="ctr">
                    <a:solidFill>
                      <a:schemeClr val="tx2"/>
                    </a:solidFill>
                  </a:tcPr>
                </a:tc>
                <a:tc>
                  <a:txBody>
                    <a:bodyPr/>
                    <a:lstStyle/>
                    <a:p>
                      <a:pPr marL="0" algn="ctr" defTabSz="914400" rtl="0" eaLnBrk="1" latinLnBrk="0" hangingPunct="1"/>
                      <a:r>
                        <a:rPr lang="en-US" sz="1100" b="1" kern="1200" dirty="0">
                          <a:solidFill>
                            <a:schemeClr val="lt1"/>
                          </a:solidFill>
                          <a:latin typeface="+mn-lt"/>
                          <a:ea typeface="+mn-ea"/>
                          <a:cs typeface="+mn-cs"/>
                        </a:rPr>
                        <a:t>Firefox</a:t>
                      </a:r>
                    </a:p>
                    <a:p>
                      <a:pPr marL="0" algn="ctr" defTabSz="914400" rtl="0" eaLnBrk="1" latinLnBrk="0" hangingPunct="1"/>
                      <a:r>
                        <a:rPr lang="en-US" sz="1100" b="0" kern="1200" dirty="0">
                          <a:solidFill>
                            <a:schemeClr val="lt1"/>
                          </a:solidFill>
                          <a:latin typeface="+mn-lt"/>
                          <a:ea typeface="+mn-ea"/>
                          <a:cs typeface="+mn-cs"/>
                        </a:rPr>
                        <a:t>Ion</a:t>
                      </a:r>
                    </a:p>
                  </a:txBody>
                  <a:tcPr anchor="ctr">
                    <a:solidFill>
                      <a:schemeClr val="tx2"/>
                    </a:solidFill>
                  </a:tcPr>
                </a:tc>
                <a:extLst>
                  <a:ext uri="{0D108BD9-81ED-4DB2-BD59-A6C34878D82A}">
                    <a16:rowId xmlns:a16="http://schemas.microsoft.com/office/drawing/2014/main" val="1336641971"/>
                  </a:ext>
                </a:extLst>
              </a:tr>
              <a:tr h="370840">
                <a:tc rowSpan="2">
                  <a:txBody>
                    <a:bodyPr/>
                    <a:lstStyle/>
                    <a:p>
                      <a:pPr algn="l"/>
                      <a:r>
                        <a:rPr lang="en-US" sz="1400" dirty="0"/>
                        <a:t>PolyBenchC</a:t>
                      </a:r>
                    </a:p>
                  </a:txBody>
                  <a:tcPr anchor="ctr">
                    <a:solidFill>
                      <a:schemeClr val="bg1">
                        <a:lumMod val="95000"/>
                      </a:schemeClr>
                    </a:solidFill>
                  </a:tcPr>
                </a:tc>
                <a:tc>
                  <a:txBody>
                    <a:bodyPr/>
                    <a:lstStyle/>
                    <a:p>
                      <a:pPr algn="r"/>
                      <a:r>
                        <a:rPr lang="en-US" sz="1400" dirty="0"/>
                        <a:t>Geo. mean</a:t>
                      </a:r>
                    </a:p>
                  </a:txBody>
                  <a:tcPr anchor="ctr">
                    <a:solidFill>
                      <a:schemeClr val="bg1">
                        <a:lumMod val="95000"/>
                      </a:schemeClr>
                    </a:solidFill>
                  </a:tcPr>
                </a:tc>
                <a:tc>
                  <a:txBody>
                    <a:bodyPr/>
                    <a:lstStyle/>
                    <a:p>
                      <a:pPr algn="r"/>
                      <a:r>
                        <a:rPr lang="en-US" sz="1400" dirty="0"/>
                        <a:t>1.10x</a:t>
                      </a:r>
                    </a:p>
                  </a:txBody>
                  <a:tcPr anchor="ctr">
                    <a:solidFill>
                      <a:schemeClr val="bg1">
                        <a:lumMod val="95000"/>
                      </a:schemeClr>
                    </a:solidFill>
                  </a:tcPr>
                </a:tc>
                <a:tc>
                  <a:txBody>
                    <a:bodyPr/>
                    <a:lstStyle/>
                    <a:p>
                      <a:pPr algn="r"/>
                      <a:r>
                        <a:rPr lang="en-US" sz="1400" dirty="0"/>
                        <a:t>1.15x</a:t>
                      </a:r>
                    </a:p>
                  </a:txBody>
                  <a:tcPr anchor="ctr">
                    <a:solidFill>
                      <a:schemeClr val="bg1">
                        <a:lumMod val="95000"/>
                      </a:schemeClr>
                    </a:solidFill>
                  </a:tcPr>
                </a:tc>
                <a:tc>
                  <a:txBody>
                    <a:bodyPr/>
                    <a:lstStyle/>
                    <a:p>
                      <a:pPr algn="r"/>
                      <a:r>
                        <a:rPr lang="en-US" sz="1400" dirty="0"/>
                        <a:t>0.88x</a:t>
                      </a:r>
                    </a:p>
                  </a:txBody>
                  <a:tcPr anchor="ctr">
                    <a:solidFill>
                      <a:schemeClr val="bg1">
                        <a:lumMod val="95000"/>
                      </a:schemeClr>
                    </a:solidFill>
                  </a:tcPr>
                </a:tc>
                <a:tc>
                  <a:txBody>
                    <a:bodyPr/>
                    <a:lstStyle/>
                    <a:p>
                      <a:pPr algn="r"/>
                      <a:r>
                        <a:rPr lang="en-US" sz="1400" dirty="0"/>
                        <a:t>0.90x</a:t>
                      </a:r>
                    </a:p>
                  </a:txBody>
                  <a:tcPr anchor="ctr">
                    <a:solidFill>
                      <a:schemeClr val="bg1">
                        <a:lumMod val="95000"/>
                      </a:schemeClr>
                    </a:solidFill>
                  </a:tcPr>
                </a:tc>
                <a:extLst>
                  <a:ext uri="{0D108BD9-81ED-4DB2-BD59-A6C34878D82A}">
                    <a16:rowId xmlns:a16="http://schemas.microsoft.com/office/drawing/2014/main" val="4101913416"/>
                  </a:ext>
                </a:extLst>
              </a:tr>
              <a:tr h="370840">
                <a:tc vMerge="1">
                  <a:txBody>
                    <a:bodyPr/>
                    <a:lstStyle/>
                    <a:p>
                      <a:pPr algn="l"/>
                      <a:endParaRPr lang="en-US" sz="1400" dirty="0"/>
                    </a:p>
                  </a:txBody>
                  <a:tcPr/>
                </a:tc>
                <a:tc>
                  <a:txBody>
                    <a:bodyPr/>
                    <a:lstStyle/>
                    <a:p>
                      <a:pPr algn="r"/>
                      <a:r>
                        <a:rPr lang="en-US" sz="1400" dirty="0"/>
                        <a:t>Average</a:t>
                      </a:r>
                    </a:p>
                  </a:txBody>
                  <a:tcPr anchor="ctr">
                    <a:solidFill>
                      <a:schemeClr val="bg1">
                        <a:lumMod val="95000"/>
                      </a:schemeClr>
                    </a:solidFill>
                  </a:tcPr>
                </a:tc>
                <a:tc>
                  <a:txBody>
                    <a:bodyPr/>
                    <a:lstStyle/>
                    <a:p>
                      <a:pPr algn="r"/>
                      <a:r>
                        <a:rPr lang="en-US" sz="1400" dirty="0"/>
                        <a:t>1.11x</a:t>
                      </a:r>
                    </a:p>
                  </a:txBody>
                  <a:tcPr anchor="ctr">
                    <a:solidFill>
                      <a:schemeClr val="bg1">
                        <a:lumMod val="95000"/>
                      </a:schemeClr>
                    </a:solidFill>
                  </a:tcPr>
                </a:tc>
                <a:tc>
                  <a:txBody>
                    <a:bodyPr/>
                    <a:lstStyle/>
                    <a:p>
                      <a:pPr algn="r"/>
                      <a:r>
                        <a:rPr lang="en-US" sz="1400" dirty="0"/>
                        <a:t>1.20x</a:t>
                      </a:r>
                    </a:p>
                  </a:txBody>
                  <a:tcPr anchor="ctr">
                    <a:solidFill>
                      <a:schemeClr val="bg1">
                        <a:lumMod val="95000"/>
                      </a:schemeClr>
                    </a:solidFill>
                  </a:tcPr>
                </a:tc>
                <a:tc>
                  <a:txBody>
                    <a:bodyPr/>
                    <a:lstStyle/>
                    <a:p>
                      <a:pPr algn="r"/>
                      <a:r>
                        <a:rPr lang="en-US" sz="1400" dirty="0"/>
                        <a:t>0.90x</a:t>
                      </a:r>
                    </a:p>
                  </a:txBody>
                  <a:tcPr anchor="ctr">
                    <a:solidFill>
                      <a:schemeClr val="bg1">
                        <a:lumMod val="95000"/>
                      </a:schemeClr>
                    </a:solidFill>
                  </a:tcPr>
                </a:tc>
                <a:tc>
                  <a:txBody>
                    <a:bodyPr/>
                    <a:lstStyle/>
                    <a:p>
                      <a:pPr algn="r"/>
                      <a:r>
                        <a:rPr lang="en-US" sz="1400" dirty="0"/>
                        <a:t>0.90x</a:t>
                      </a:r>
                    </a:p>
                  </a:txBody>
                  <a:tcPr anchor="ctr">
                    <a:solidFill>
                      <a:schemeClr val="bg1">
                        <a:lumMod val="95000"/>
                      </a:schemeClr>
                    </a:solidFill>
                  </a:tcPr>
                </a:tc>
                <a:extLst>
                  <a:ext uri="{0D108BD9-81ED-4DB2-BD59-A6C34878D82A}">
                    <a16:rowId xmlns:a16="http://schemas.microsoft.com/office/drawing/2014/main" val="3833701146"/>
                  </a:ext>
                </a:extLst>
              </a:tr>
              <a:tr h="370840">
                <a:tc rowSpan="2">
                  <a:txBody>
                    <a:bodyPr/>
                    <a:lstStyle/>
                    <a:p>
                      <a:pPr algn="l"/>
                      <a:r>
                        <a:rPr lang="en-US" sz="1400" dirty="0"/>
                        <a:t>CHStone</a:t>
                      </a:r>
                    </a:p>
                  </a:txBody>
                  <a:tcPr anchor="ctr">
                    <a:solidFill>
                      <a:schemeClr val="bg1">
                        <a:lumMod val="95000"/>
                      </a:schemeClr>
                    </a:solidFill>
                  </a:tcPr>
                </a:tc>
                <a:tc>
                  <a:txBody>
                    <a:bodyPr/>
                    <a:lstStyle/>
                    <a:p>
                      <a:pPr algn="r"/>
                      <a:r>
                        <a:rPr lang="en-US" sz="1400" dirty="0"/>
                        <a:t>Geo. mean</a:t>
                      </a:r>
                    </a:p>
                  </a:txBody>
                  <a:tcPr anchor="ctr">
                    <a:solidFill>
                      <a:schemeClr val="bg1">
                        <a:lumMod val="95000"/>
                      </a:schemeClr>
                    </a:solidFill>
                  </a:tcPr>
                </a:tc>
                <a:tc>
                  <a:txBody>
                    <a:bodyPr/>
                    <a:lstStyle/>
                    <a:p>
                      <a:pPr algn="r"/>
                      <a:r>
                        <a:rPr lang="en-US" sz="1400" dirty="0"/>
                        <a:t>1.09x</a:t>
                      </a:r>
                    </a:p>
                  </a:txBody>
                  <a:tcPr anchor="ctr">
                    <a:solidFill>
                      <a:schemeClr val="bg1">
                        <a:lumMod val="95000"/>
                      </a:schemeClr>
                    </a:solidFill>
                  </a:tcPr>
                </a:tc>
                <a:tc>
                  <a:txBody>
                    <a:bodyPr/>
                    <a:lstStyle/>
                    <a:p>
                      <a:pPr algn="r"/>
                      <a:r>
                        <a:rPr lang="en-US" sz="1400" dirty="0"/>
                        <a:t>1.03x</a:t>
                      </a:r>
                    </a:p>
                  </a:txBody>
                  <a:tcPr anchor="ctr">
                    <a:solidFill>
                      <a:schemeClr val="bg1">
                        <a:lumMod val="95000"/>
                      </a:schemeClr>
                    </a:solidFill>
                  </a:tcPr>
                </a:tc>
                <a:tc>
                  <a:txBody>
                    <a:bodyPr/>
                    <a:lstStyle/>
                    <a:p>
                      <a:pPr algn="r"/>
                      <a:r>
                        <a:rPr lang="en-US" sz="1400" dirty="0"/>
                        <a:t>1.07x</a:t>
                      </a:r>
                    </a:p>
                  </a:txBody>
                  <a:tcPr anchor="ctr">
                    <a:solidFill>
                      <a:schemeClr val="bg1">
                        <a:lumMod val="95000"/>
                      </a:schemeClr>
                    </a:solidFill>
                  </a:tcPr>
                </a:tc>
                <a:tc>
                  <a:txBody>
                    <a:bodyPr/>
                    <a:lstStyle/>
                    <a:p>
                      <a:pPr algn="r"/>
                      <a:r>
                        <a:rPr lang="en-US" sz="1400" dirty="0"/>
                        <a:t>0.92x</a:t>
                      </a:r>
                    </a:p>
                  </a:txBody>
                  <a:tcPr anchor="ctr">
                    <a:solidFill>
                      <a:schemeClr val="bg1">
                        <a:lumMod val="95000"/>
                      </a:schemeClr>
                    </a:solidFill>
                  </a:tcPr>
                </a:tc>
                <a:extLst>
                  <a:ext uri="{0D108BD9-81ED-4DB2-BD59-A6C34878D82A}">
                    <a16:rowId xmlns:a16="http://schemas.microsoft.com/office/drawing/2014/main" val="2883332107"/>
                  </a:ext>
                </a:extLst>
              </a:tr>
              <a:tr h="370840">
                <a:tc vMerge="1">
                  <a:txBody>
                    <a:bodyPr/>
                    <a:lstStyle/>
                    <a:p>
                      <a:pPr algn="l"/>
                      <a:endParaRPr lang="en-US" sz="1400" dirty="0"/>
                    </a:p>
                  </a:txBody>
                  <a:tcPr/>
                </a:tc>
                <a:tc>
                  <a:txBody>
                    <a:bodyPr/>
                    <a:lstStyle/>
                    <a:p>
                      <a:pPr algn="r"/>
                      <a:r>
                        <a:rPr lang="en-US" sz="1400" dirty="0"/>
                        <a:t>Average</a:t>
                      </a:r>
                    </a:p>
                  </a:txBody>
                  <a:tcPr anchor="ctr">
                    <a:solidFill>
                      <a:schemeClr val="bg1">
                        <a:lumMod val="95000"/>
                      </a:schemeClr>
                    </a:solidFill>
                  </a:tcPr>
                </a:tc>
                <a:tc>
                  <a:txBody>
                    <a:bodyPr/>
                    <a:lstStyle/>
                    <a:p>
                      <a:pPr algn="r"/>
                      <a:r>
                        <a:rPr lang="en-US" sz="1400" dirty="0"/>
                        <a:t>1.09x</a:t>
                      </a:r>
                    </a:p>
                  </a:txBody>
                  <a:tcPr anchor="ctr">
                    <a:solidFill>
                      <a:schemeClr val="bg1">
                        <a:lumMod val="95000"/>
                      </a:schemeClr>
                    </a:solidFill>
                  </a:tcPr>
                </a:tc>
                <a:tc>
                  <a:txBody>
                    <a:bodyPr/>
                    <a:lstStyle/>
                    <a:p>
                      <a:pPr algn="r"/>
                      <a:r>
                        <a:rPr lang="en-US" sz="1400" dirty="0"/>
                        <a:t>1.04x</a:t>
                      </a:r>
                    </a:p>
                  </a:txBody>
                  <a:tcPr anchor="ctr">
                    <a:solidFill>
                      <a:schemeClr val="bg1">
                        <a:lumMod val="95000"/>
                      </a:schemeClr>
                    </a:solidFill>
                  </a:tcPr>
                </a:tc>
                <a:tc>
                  <a:txBody>
                    <a:bodyPr/>
                    <a:lstStyle/>
                    <a:p>
                      <a:pPr algn="r"/>
                      <a:r>
                        <a:rPr lang="en-US" sz="1400" dirty="0"/>
                        <a:t>1.07x</a:t>
                      </a:r>
                    </a:p>
                  </a:txBody>
                  <a:tcPr anchor="ctr">
                    <a:solidFill>
                      <a:schemeClr val="bg1">
                        <a:lumMod val="95000"/>
                      </a:schemeClr>
                    </a:solidFill>
                  </a:tcPr>
                </a:tc>
                <a:tc>
                  <a:txBody>
                    <a:bodyPr/>
                    <a:lstStyle/>
                    <a:p>
                      <a:pPr algn="r"/>
                      <a:r>
                        <a:rPr lang="en-US" sz="1400" dirty="0"/>
                        <a:t>0.93x</a:t>
                      </a:r>
                    </a:p>
                  </a:txBody>
                  <a:tcPr anchor="ctr">
                    <a:solidFill>
                      <a:schemeClr val="bg1">
                        <a:lumMod val="95000"/>
                      </a:schemeClr>
                    </a:solidFill>
                  </a:tcPr>
                </a:tc>
                <a:extLst>
                  <a:ext uri="{0D108BD9-81ED-4DB2-BD59-A6C34878D82A}">
                    <a16:rowId xmlns:a16="http://schemas.microsoft.com/office/drawing/2014/main" val="495239428"/>
                  </a:ext>
                </a:extLst>
              </a:tr>
              <a:tr h="370840">
                <a:tc rowSpan="2">
                  <a:txBody>
                    <a:bodyPr/>
                    <a:lstStyle/>
                    <a:p>
                      <a:pPr algn="l"/>
                      <a:r>
                        <a:rPr lang="en-US" sz="1400" dirty="0"/>
                        <a:t>Overall</a:t>
                      </a:r>
                    </a:p>
                  </a:txBody>
                  <a:tcPr anchor="ctr">
                    <a:solidFill>
                      <a:schemeClr val="bg1">
                        <a:lumMod val="95000"/>
                      </a:schemeClr>
                    </a:solidFill>
                  </a:tcPr>
                </a:tc>
                <a:tc>
                  <a:txBody>
                    <a:bodyPr/>
                    <a:lstStyle/>
                    <a:p>
                      <a:pPr algn="r"/>
                      <a:r>
                        <a:rPr lang="en-US" sz="1400" dirty="0"/>
                        <a:t>Geo. mean</a:t>
                      </a:r>
                    </a:p>
                  </a:txBody>
                  <a:tcPr anchor="ctr">
                    <a:solidFill>
                      <a:schemeClr val="bg1">
                        <a:lumMod val="95000"/>
                      </a:schemeClr>
                    </a:solidFill>
                  </a:tcPr>
                </a:tc>
                <a:tc>
                  <a:txBody>
                    <a:bodyPr/>
                    <a:lstStyle/>
                    <a:p>
                      <a:pPr algn="r"/>
                      <a:r>
                        <a:rPr lang="en-US" sz="1400" dirty="0"/>
                        <a:t>1.09x</a:t>
                      </a:r>
                    </a:p>
                  </a:txBody>
                  <a:tcPr anchor="ctr">
                    <a:solidFill>
                      <a:schemeClr val="bg1">
                        <a:lumMod val="95000"/>
                      </a:schemeClr>
                    </a:solidFill>
                  </a:tcPr>
                </a:tc>
                <a:tc>
                  <a:txBody>
                    <a:bodyPr/>
                    <a:lstStyle/>
                    <a:p>
                      <a:pPr algn="r"/>
                      <a:r>
                        <a:rPr lang="en-US" sz="1400" dirty="0"/>
                        <a:t>1.12x</a:t>
                      </a:r>
                    </a:p>
                  </a:txBody>
                  <a:tcPr anchor="ctr">
                    <a:solidFill>
                      <a:schemeClr val="bg1">
                        <a:lumMod val="95000"/>
                      </a:schemeClr>
                    </a:solidFill>
                  </a:tcPr>
                </a:tc>
                <a:tc>
                  <a:txBody>
                    <a:bodyPr/>
                    <a:lstStyle/>
                    <a:p>
                      <a:pPr algn="r"/>
                      <a:r>
                        <a:rPr lang="en-US" sz="1400" dirty="0"/>
                        <a:t>0.93x</a:t>
                      </a:r>
                    </a:p>
                  </a:txBody>
                  <a:tcPr anchor="ctr">
                    <a:solidFill>
                      <a:schemeClr val="bg1">
                        <a:lumMod val="95000"/>
                      </a:schemeClr>
                    </a:solidFill>
                  </a:tcPr>
                </a:tc>
                <a:tc>
                  <a:txBody>
                    <a:bodyPr/>
                    <a:lstStyle/>
                    <a:p>
                      <a:pPr algn="r"/>
                      <a:r>
                        <a:rPr lang="en-US" sz="1400" dirty="0"/>
                        <a:t>0.91x</a:t>
                      </a:r>
                    </a:p>
                  </a:txBody>
                  <a:tcPr anchor="ctr">
                    <a:solidFill>
                      <a:schemeClr val="bg1">
                        <a:lumMod val="95000"/>
                      </a:schemeClr>
                    </a:solidFill>
                  </a:tcPr>
                </a:tc>
                <a:extLst>
                  <a:ext uri="{0D108BD9-81ED-4DB2-BD59-A6C34878D82A}">
                    <a16:rowId xmlns:a16="http://schemas.microsoft.com/office/drawing/2014/main" val="3238462899"/>
                  </a:ext>
                </a:extLst>
              </a:tr>
              <a:tr h="370840">
                <a:tc vMerge="1">
                  <a:txBody>
                    <a:bodyPr/>
                    <a:lstStyle/>
                    <a:p>
                      <a:pPr algn="l"/>
                      <a:endParaRPr lang="en-US" sz="1400" dirty="0"/>
                    </a:p>
                  </a:txBody>
                  <a:tcPr/>
                </a:tc>
                <a:tc>
                  <a:txBody>
                    <a:bodyPr/>
                    <a:lstStyle/>
                    <a:p>
                      <a:pPr algn="r"/>
                      <a:r>
                        <a:rPr lang="en-US" sz="1400" dirty="0"/>
                        <a:t>Average</a:t>
                      </a:r>
                    </a:p>
                  </a:txBody>
                  <a:tcPr anchor="ctr">
                    <a:solidFill>
                      <a:schemeClr val="bg1">
                        <a:lumMod val="95000"/>
                      </a:schemeClr>
                    </a:solidFill>
                  </a:tcPr>
                </a:tc>
                <a:tc>
                  <a:txBody>
                    <a:bodyPr/>
                    <a:lstStyle/>
                    <a:p>
                      <a:pPr algn="r"/>
                      <a:r>
                        <a:rPr lang="en-US" sz="1400" dirty="0"/>
                        <a:t>1.10x</a:t>
                      </a:r>
                    </a:p>
                  </a:txBody>
                  <a:tcPr anchor="ctr">
                    <a:solidFill>
                      <a:schemeClr val="bg1">
                        <a:lumMod val="95000"/>
                      </a:schemeClr>
                    </a:solidFill>
                  </a:tcPr>
                </a:tc>
                <a:tc>
                  <a:txBody>
                    <a:bodyPr/>
                    <a:lstStyle/>
                    <a:p>
                      <a:pPr algn="r"/>
                      <a:r>
                        <a:rPr lang="en-US" sz="1400" dirty="0"/>
                        <a:t>1.16x</a:t>
                      </a:r>
                    </a:p>
                  </a:txBody>
                  <a:tcPr anchor="ctr">
                    <a:solidFill>
                      <a:schemeClr val="bg1">
                        <a:lumMod val="95000"/>
                      </a:schemeClr>
                    </a:solidFill>
                  </a:tcPr>
                </a:tc>
                <a:tc>
                  <a:txBody>
                    <a:bodyPr/>
                    <a:lstStyle/>
                    <a:p>
                      <a:pPr algn="r"/>
                      <a:r>
                        <a:rPr lang="en-US" sz="1400" dirty="0"/>
                        <a:t>0.95x</a:t>
                      </a:r>
                    </a:p>
                  </a:txBody>
                  <a:tcPr anchor="ctr">
                    <a:solidFill>
                      <a:schemeClr val="bg1">
                        <a:lumMod val="95000"/>
                      </a:schemeClr>
                    </a:solidFill>
                  </a:tcPr>
                </a:tc>
                <a:tc>
                  <a:txBody>
                    <a:bodyPr/>
                    <a:lstStyle/>
                    <a:p>
                      <a:pPr algn="r"/>
                      <a:r>
                        <a:rPr lang="en-US" sz="1400" dirty="0"/>
                        <a:t>0.91x</a:t>
                      </a:r>
                    </a:p>
                  </a:txBody>
                  <a:tcPr anchor="ctr">
                    <a:solidFill>
                      <a:schemeClr val="bg1">
                        <a:lumMod val="95000"/>
                      </a:schemeClr>
                    </a:solidFill>
                  </a:tcPr>
                </a:tc>
                <a:extLst>
                  <a:ext uri="{0D108BD9-81ED-4DB2-BD59-A6C34878D82A}">
                    <a16:rowId xmlns:a16="http://schemas.microsoft.com/office/drawing/2014/main" val="3689425576"/>
                  </a:ext>
                </a:extLst>
              </a:tr>
            </a:tbl>
          </a:graphicData>
        </a:graphic>
      </p:graphicFrame>
      <p:sp>
        <p:nvSpPr>
          <p:cNvPr id="9" name="矩形 8">
            <a:extLst>
              <a:ext uri="{FF2B5EF4-FFF2-40B4-BE49-F238E27FC236}">
                <a16:creationId xmlns:a16="http://schemas.microsoft.com/office/drawing/2014/main" id="{A4C977CE-B366-4B3A-91EE-0A47AE669C46}"/>
              </a:ext>
            </a:extLst>
          </p:cNvPr>
          <p:cNvSpPr/>
          <p:nvPr/>
        </p:nvSpPr>
        <p:spPr>
          <a:xfrm>
            <a:off x="5697526" y="2074230"/>
            <a:ext cx="6113999" cy="584775"/>
          </a:xfrm>
          <a:prstGeom prst="rect">
            <a:avLst/>
          </a:prstGeom>
        </p:spPr>
        <p:txBody>
          <a:bodyPr wrap="square">
            <a:spAutoFit/>
          </a:bodyPr>
          <a:lstStyle/>
          <a:p>
            <a:pPr algn="ctr"/>
            <a:r>
              <a:rPr lang="en-US" sz="1600" dirty="0">
                <a:latin typeface="Arial" panose="020B0604020202020204" pitchFamily="34" charset="0"/>
              </a:rPr>
              <a:t>WASM performance improvement with JIT on Chrome vs. Firefox </a:t>
            </a:r>
          </a:p>
          <a:p>
            <a:pPr algn="ctr"/>
            <a:r>
              <a:rPr lang="en-US" sz="1600" dirty="0">
                <a:latin typeface="Arial" panose="020B0604020202020204" pitchFamily="34" charset="0"/>
              </a:rPr>
              <a:t>(number less than 1 means it is faster than default)</a:t>
            </a:r>
            <a:endParaRPr lang="en-US" sz="1600" dirty="0"/>
          </a:p>
        </p:txBody>
      </p:sp>
      <p:sp>
        <p:nvSpPr>
          <p:cNvPr id="4" name="矩形 3">
            <a:extLst>
              <a:ext uri="{FF2B5EF4-FFF2-40B4-BE49-F238E27FC236}">
                <a16:creationId xmlns:a16="http://schemas.microsoft.com/office/drawing/2014/main" id="{BBD6F386-C44B-41C7-8428-96979BF9F643}"/>
              </a:ext>
            </a:extLst>
          </p:cNvPr>
          <p:cNvSpPr/>
          <p:nvPr/>
        </p:nvSpPr>
        <p:spPr>
          <a:xfrm>
            <a:off x="9880270" y="4916384"/>
            <a:ext cx="1666132" cy="7644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6EA5E9E9-813E-4705-BA53-F884778D34E3}"/>
              </a:ext>
            </a:extLst>
          </p:cNvPr>
          <p:cNvSpPr/>
          <p:nvPr/>
        </p:nvSpPr>
        <p:spPr>
          <a:xfrm>
            <a:off x="8214138" y="4916384"/>
            <a:ext cx="1666132" cy="7644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178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DEDDD-5BFD-4F3C-8949-2FFA04BBA9E7}"/>
              </a:ext>
            </a:extLst>
          </p:cNvPr>
          <p:cNvSpPr>
            <a:spLocks noGrp="1"/>
          </p:cNvSpPr>
          <p:nvPr>
            <p:ph type="title"/>
          </p:nvPr>
        </p:nvSpPr>
        <p:spPr>
          <a:xfrm>
            <a:off x="566928" y="1001018"/>
            <a:ext cx="6951472" cy="1089529"/>
          </a:xfrm>
        </p:spPr>
        <p:txBody>
          <a:bodyPr/>
          <a:lstStyle/>
          <a:p>
            <a:r>
              <a:rPr lang="en-US" dirty="0"/>
              <a:t>Compiler Optimization: Background (1)</a:t>
            </a:r>
          </a:p>
        </p:txBody>
      </p:sp>
      <p:sp>
        <p:nvSpPr>
          <p:cNvPr id="3" name="内容占位符 2">
            <a:extLst>
              <a:ext uri="{FF2B5EF4-FFF2-40B4-BE49-F238E27FC236}">
                <a16:creationId xmlns:a16="http://schemas.microsoft.com/office/drawing/2014/main" id="{40FD1B38-9A16-4154-ADF2-DBBB5FDA51AF}"/>
              </a:ext>
            </a:extLst>
          </p:cNvPr>
          <p:cNvSpPr>
            <a:spLocks noGrp="1"/>
          </p:cNvSpPr>
          <p:nvPr>
            <p:ph idx="1"/>
          </p:nvPr>
        </p:nvSpPr>
        <p:spPr>
          <a:xfrm>
            <a:off x="566928" y="2185416"/>
            <a:ext cx="8566096" cy="3968249"/>
          </a:xfrm>
        </p:spPr>
        <p:txBody>
          <a:bodyPr/>
          <a:lstStyle/>
          <a:p>
            <a:r>
              <a:rPr lang="en-US" dirty="0"/>
              <a:t>Figure: Optimization levels supported by Emscripten and </a:t>
            </a:r>
          </a:p>
          <a:p>
            <a:pPr marL="0" indent="0">
              <a:buNone/>
            </a:pPr>
            <a:r>
              <a:rPr lang="en-US" dirty="0"/>
              <a:t>                Cheerp</a:t>
            </a:r>
          </a:p>
          <a:p>
            <a:r>
              <a:rPr lang="en-US" dirty="0"/>
              <a:t>O0 and debug-purpose levels (like </a:t>
            </a:r>
            <a:r>
              <a:rPr lang="en-US" dirty="0" err="1"/>
              <a:t>Og</a:t>
            </a:r>
            <a:r>
              <a:rPr lang="en-US" dirty="0"/>
              <a:t>) are not included</a:t>
            </a:r>
          </a:p>
          <a:p>
            <a:pPr lvl="1"/>
            <a:r>
              <a:rPr lang="en-US" dirty="0"/>
              <a:t>O0: No opt, default</a:t>
            </a:r>
          </a:p>
          <a:p>
            <a:pPr lvl="1"/>
            <a:r>
              <a:rPr lang="en-US" dirty="0"/>
              <a:t>‘-g2’ in Emscripten: preserve function names in compiled code</a:t>
            </a:r>
          </a:p>
          <a:p>
            <a:r>
              <a:rPr lang="en-US" dirty="0"/>
              <a:t>O1</a:t>
            </a:r>
            <a:r>
              <a:rPr lang="en-US"/>
              <a:t>: Basic </a:t>
            </a:r>
            <a:r>
              <a:rPr lang="en-US" dirty="0"/>
              <a:t>optimizations</a:t>
            </a:r>
          </a:p>
          <a:p>
            <a:pPr lvl="1"/>
            <a:r>
              <a:rPr lang="en-US" dirty="0"/>
              <a:t>Example added pass: -</a:t>
            </a:r>
            <a:r>
              <a:rPr lang="en-US" dirty="0" err="1"/>
              <a:t>globalopt</a:t>
            </a:r>
            <a:endParaRPr lang="en-US" dirty="0"/>
          </a:p>
          <a:p>
            <a:endParaRPr lang="en-US" dirty="0"/>
          </a:p>
        </p:txBody>
      </p:sp>
      <p:cxnSp>
        <p:nvCxnSpPr>
          <p:cNvPr id="4" name="Straight Arrow Connector 4">
            <a:extLst>
              <a:ext uri="{FF2B5EF4-FFF2-40B4-BE49-F238E27FC236}">
                <a16:creationId xmlns:a16="http://schemas.microsoft.com/office/drawing/2014/main" id="{9BD85A17-4EA4-40D4-A671-4E6D1D74BB59}"/>
              </a:ext>
            </a:extLst>
          </p:cNvPr>
          <p:cNvCxnSpPr>
            <a:cxnSpLocks/>
          </p:cNvCxnSpPr>
          <p:nvPr/>
        </p:nvCxnSpPr>
        <p:spPr>
          <a:xfrm flipV="1">
            <a:off x="7184919" y="1162108"/>
            <a:ext cx="0" cy="1603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5">
            <a:extLst>
              <a:ext uri="{FF2B5EF4-FFF2-40B4-BE49-F238E27FC236}">
                <a16:creationId xmlns:a16="http://schemas.microsoft.com/office/drawing/2014/main" id="{B6B206B5-52CD-4F30-BA58-89A82F99C229}"/>
              </a:ext>
            </a:extLst>
          </p:cNvPr>
          <p:cNvCxnSpPr>
            <a:cxnSpLocks/>
          </p:cNvCxnSpPr>
          <p:nvPr/>
        </p:nvCxnSpPr>
        <p:spPr>
          <a:xfrm>
            <a:off x="7182626" y="2768448"/>
            <a:ext cx="2379083" cy="1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10">
            <a:extLst>
              <a:ext uri="{FF2B5EF4-FFF2-40B4-BE49-F238E27FC236}">
                <a16:creationId xmlns:a16="http://schemas.microsoft.com/office/drawing/2014/main" id="{DCD5920B-6AA9-49B3-BA7A-9052AB8365A1}"/>
              </a:ext>
            </a:extLst>
          </p:cNvPr>
          <p:cNvSpPr txBox="1"/>
          <p:nvPr/>
        </p:nvSpPr>
        <p:spPr>
          <a:xfrm>
            <a:off x="7439194" y="2926701"/>
            <a:ext cx="1904119"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Runtime Performance </a:t>
            </a:r>
          </a:p>
        </p:txBody>
      </p:sp>
      <p:sp>
        <p:nvSpPr>
          <p:cNvPr id="7" name="TextBox 13">
            <a:extLst>
              <a:ext uri="{FF2B5EF4-FFF2-40B4-BE49-F238E27FC236}">
                <a16:creationId xmlns:a16="http://schemas.microsoft.com/office/drawing/2014/main" id="{6858878A-ECA7-4905-AF94-A095B326EF88}"/>
              </a:ext>
            </a:extLst>
          </p:cNvPr>
          <p:cNvSpPr txBox="1"/>
          <p:nvPr/>
        </p:nvSpPr>
        <p:spPr>
          <a:xfrm rot="16200000">
            <a:off x="6188040" y="1861465"/>
            <a:ext cx="1404920"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Code Size</a:t>
            </a:r>
          </a:p>
        </p:txBody>
      </p:sp>
      <p:cxnSp>
        <p:nvCxnSpPr>
          <p:cNvPr id="8" name="Straight Connector 16">
            <a:extLst>
              <a:ext uri="{FF2B5EF4-FFF2-40B4-BE49-F238E27FC236}">
                <a16:creationId xmlns:a16="http://schemas.microsoft.com/office/drawing/2014/main" id="{38236C67-5A2C-414F-B3A3-B29C22AD3B59}"/>
              </a:ext>
            </a:extLst>
          </p:cNvPr>
          <p:cNvCxnSpPr>
            <a:cxnSpLocks/>
          </p:cNvCxnSpPr>
          <p:nvPr/>
        </p:nvCxnSpPr>
        <p:spPr>
          <a:xfrm>
            <a:off x="7184143" y="2377810"/>
            <a:ext cx="2377566" cy="9531"/>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20">
            <a:extLst>
              <a:ext uri="{FF2B5EF4-FFF2-40B4-BE49-F238E27FC236}">
                <a16:creationId xmlns:a16="http://schemas.microsoft.com/office/drawing/2014/main" id="{07DB435B-533E-406B-A6E9-741A0D15AF1F}"/>
              </a:ext>
            </a:extLst>
          </p:cNvPr>
          <p:cNvCxnSpPr>
            <a:cxnSpLocks/>
          </p:cNvCxnSpPr>
          <p:nvPr/>
        </p:nvCxnSpPr>
        <p:spPr>
          <a:xfrm>
            <a:off x="7176523" y="2005384"/>
            <a:ext cx="2385186" cy="3174"/>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Rounded Corners 21">
            <a:extLst>
              <a:ext uri="{FF2B5EF4-FFF2-40B4-BE49-F238E27FC236}">
                <a16:creationId xmlns:a16="http://schemas.microsoft.com/office/drawing/2014/main" id="{E6570DC4-57AA-4115-B7B6-4C82026A7FE8}"/>
              </a:ext>
            </a:extLst>
          </p:cNvPr>
          <p:cNvSpPr/>
          <p:nvPr/>
        </p:nvSpPr>
        <p:spPr>
          <a:xfrm>
            <a:off x="9133025" y="2433411"/>
            <a:ext cx="389393" cy="29255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100" dirty="0">
                <a:latin typeface="Tinos" panose="02020603050405020304" pitchFamily="18" charset="0"/>
                <a:ea typeface="Tinos" panose="02020603050405020304" pitchFamily="18" charset="0"/>
                <a:cs typeface="Tinos" panose="02020603050405020304" pitchFamily="18" charset="0"/>
              </a:rPr>
              <a:t>-</a:t>
            </a:r>
            <a:r>
              <a:rPr lang="en-US" sz="1100" dirty="0" err="1">
                <a:latin typeface="Tinos" panose="02020603050405020304" pitchFamily="18" charset="0"/>
                <a:ea typeface="Tinos" panose="02020603050405020304" pitchFamily="18" charset="0"/>
                <a:cs typeface="Tinos" panose="02020603050405020304" pitchFamily="18" charset="0"/>
              </a:rPr>
              <a:t>Ofast</a:t>
            </a:r>
            <a:endParaRPr lang="en-US" sz="1100" dirty="0">
              <a:latin typeface="Tinos" panose="02020603050405020304" pitchFamily="18" charset="0"/>
              <a:ea typeface="Tinos" panose="02020603050405020304" pitchFamily="18" charset="0"/>
              <a:cs typeface="Tinos" panose="02020603050405020304" pitchFamily="18" charset="0"/>
            </a:endParaRPr>
          </a:p>
        </p:txBody>
      </p:sp>
      <p:sp>
        <p:nvSpPr>
          <p:cNvPr id="11" name="Rectangle: Rounded Corners 23">
            <a:extLst>
              <a:ext uri="{FF2B5EF4-FFF2-40B4-BE49-F238E27FC236}">
                <a16:creationId xmlns:a16="http://schemas.microsoft.com/office/drawing/2014/main" id="{A1B76D34-8DED-4662-80BD-33E8165785D6}"/>
              </a:ext>
            </a:extLst>
          </p:cNvPr>
          <p:cNvSpPr/>
          <p:nvPr/>
        </p:nvSpPr>
        <p:spPr>
          <a:xfrm>
            <a:off x="8196558" y="2055235"/>
            <a:ext cx="389393" cy="292557"/>
          </a:xfrm>
          <a:prstGeom prst="round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tx1"/>
                </a:solidFill>
                <a:latin typeface="Tinos" panose="02020603050405020304" pitchFamily="18" charset="0"/>
                <a:ea typeface="Tinos" panose="02020603050405020304" pitchFamily="18" charset="0"/>
                <a:cs typeface="Tinos" panose="02020603050405020304" pitchFamily="18" charset="0"/>
              </a:rPr>
              <a:t>-O2</a:t>
            </a:r>
          </a:p>
        </p:txBody>
      </p:sp>
      <p:sp>
        <p:nvSpPr>
          <p:cNvPr id="12" name="Rectangle: Rounded Corners 24">
            <a:extLst>
              <a:ext uri="{FF2B5EF4-FFF2-40B4-BE49-F238E27FC236}">
                <a16:creationId xmlns:a16="http://schemas.microsoft.com/office/drawing/2014/main" id="{0E37DCE6-B628-4D27-8EAA-726F416F7D77}"/>
              </a:ext>
            </a:extLst>
          </p:cNvPr>
          <p:cNvSpPr/>
          <p:nvPr/>
        </p:nvSpPr>
        <p:spPr>
          <a:xfrm>
            <a:off x="7241054" y="2427220"/>
            <a:ext cx="389393" cy="29255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latin typeface="Tinos" panose="02020603050405020304" pitchFamily="18" charset="0"/>
                <a:ea typeface="Tinos" panose="02020603050405020304" pitchFamily="18" charset="0"/>
                <a:cs typeface="Tinos" panose="02020603050405020304" pitchFamily="18" charset="0"/>
              </a:rPr>
              <a:t>-O1</a:t>
            </a:r>
          </a:p>
        </p:txBody>
      </p:sp>
      <p:cxnSp>
        <p:nvCxnSpPr>
          <p:cNvPr id="13" name="Straight Connector 27">
            <a:extLst>
              <a:ext uri="{FF2B5EF4-FFF2-40B4-BE49-F238E27FC236}">
                <a16:creationId xmlns:a16="http://schemas.microsoft.com/office/drawing/2014/main" id="{6BBC13D2-6F15-4B26-88A0-A0F516F3850C}"/>
              </a:ext>
            </a:extLst>
          </p:cNvPr>
          <p:cNvCxnSpPr>
            <a:cxnSpLocks/>
          </p:cNvCxnSpPr>
          <p:nvPr/>
        </p:nvCxnSpPr>
        <p:spPr>
          <a:xfrm>
            <a:off x="7176523" y="1631708"/>
            <a:ext cx="2385186" cy="0"/>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34">
            <a:extLst>
              <a:ext uri="{FF2B5EF4-FFF2-40B4-BE49-F238E27FC236}">
                <a16:creationId xmlns:a16="http://schemas.microsoft.com/office/drawing/2014/main" id="{26BE7919-C3E1-471C-B873-E51E06B01D7C}"/>
              </a:ext>
            </a:extLst>
          </p:cNvPr>
          <p:cNvCxnSpPr>
            <a:cxnSpLocks/>
          </p:cNvCxnSpPr>
          <p:nvPr/>
        </p:nvCxnSpPr>
        <p:spPr>
          <a:xfrm>
            <a:off x="7685214" y="1257358"/>
            <a:ext cx="0" cy="1507331"/>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35">
            <a:extLst>
              <a:ext uri="{FF2B5EF4-FFF2-40B4-BE49-F238E27FC236}">
                <a16:creationId xmlns:a16="http://schemas.microsoft.com/office/drawing/2014/main" id="{0D2A93D0-CCAC-49B8-A92B-DD7388B61348}"/>
              </a:ext>
            </a:extLst>
          </p:cNvPr>
          <p:cNvCxnSpPr>
            <a:cxnSpLocks/>
          </p:cNvCxnSpPr>
          <p:nvPr/>
        </p:nvCxnSpPr>
        <p:spPr>
          <a:xfrm>
            <a:off x="8151939" y="1262120"/>
            <a:ext cx="0" cy="1502569"/>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TextBox 38">
            <a:extLst>
              <a:ext uri="{FF2B5EF4-FFF2-40B4-BE49-F238E27FC236}">
                <a16:creationId xmlns:a16="http://schemas.microsoft.com/office/drawing/2014/main" id="{2CF04EB3-1925-40C0-BF2E-19216C802C8A}"/>
              </a:ext>
            </a:extLst>
          </p:cNvPr>
          <p:cNvSpPr txBox="1"/>
          <p:nvPr/>
        </p:nvSpPr>
        <p:spPr>
          <a:xfrm>
            <a:off x="7180669" y="2762547"/>
            <a:ext cx="513307"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Slow</a:t>
            </a:r>
          </a:p>
        </p:txBody>
      </p:sp>
      <p:sp>
        <p:nvSpPr>
          <p:cNvPr id="17" name="TextBox 41">
            <a:extLst>
              <a:ext uri="{FF2B5EF4-FFF2-40B4-BE49-F238E27FC236}">
                <a16:creationId xmlns:a16="http://schemas.microsoft.com/office/drawing/2014/main" id="{14281586-33DA-4DC5-8A36-4B4FD645A662}"/>
              </a:ext>
            </a:extLst>
          </p:cNvPr>
          <p:cNvSpPr txBox="1"/>
          <p:nvPr/>
        </p:nvSpPr>
        <p:spPr>
          <a:xfrm>
            <a:off x="9092533" y="2756911"/>
            <a:ext cx="513307"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Fast</a:t>
            </a:r>
          </a:p>
        </p:txBody>
      </p:sp>
      <p:sp>
        <p:nvSpPr>
          <p:cNvPr id="18" name="TextBox 42">
            <a:extLst>
              <a:ext uri="{FF2B5EF4-FFF2-40B4-BE49-F238E27FC236}">
                <a16:creationId xmlns:a16="http://schemas.microsoft.com/office/drawing/2014/main" id="{CC1572CF-0405-491D-9174-5B797360FBBB}"/>
              </a:ext>
            </a:extLst>
          </p:cNvPr>
          <p:cNvSpPr txBox="1"/>
          <p:nvPr/>
        </p:nvSpPr>
        <p:spPr>
          <a:xfrm rot="16200000">
            <a:off x="6751511" y="2465487"/>
            <a:ext cx="621102"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Large</a:t>
            </a:r>
          </a:p>
        </p:txBody>
      </p:sp>
      <p:sp>
        <p:nvSpPr>
          <p:cNvPr id="19" name="TextBox 43">
            <a:extLst>
              <a:ext uri="{FF2B5EF4-FFF2-40B4-BE49-F238E27FC236}">
                <a16:creationId xmlns:a16="http://schemas.microsoft.com/office/drawing/2014/main" id="{ED02C775-1C25-439A-8518-8ED765E4CDA6}"/>
              </a:ext>
            </a:extLst>
          </p:cNvPr>
          <p:cNvSpPr txBox="1"/>
          <p:nvPr/>
        </p:nvSpPr>
        <p:spPr>
          <a:xfrm rot="16200000">
            <a:off x="6751513" y="1298514"/>
            <a:ext cx="621102"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Small</a:t>
            </a:r>
          </a:p>
        </p:txBody>
      </p:sp>
      <p:sp>
        <p:nvSpPr>
          <p:cNvPr id="20" name="Rectangle: Rounded Corners 44">
            <a:extLst>
              <a:ext uri="{FF2B5EF4-FFF2-40B4-BE49-F238E27FC236}">
                <a16:creationId xmlns:a16="http://schemas.microsoft.com/office/drawing/2014/main" id="{2AD389BE-BFC1-4560-B656-39FF67E3F81A}"/>
              </a:ext>
            </a:extLst>
          </p:cNvPr>
          <p:cNvSpPr/>
          <p:nvPr/>
        </p:nvSpPr>
        <p:spPr>
          <a:xfrm>
            <a:off x="8666855" y="2439406"/>
            <a:ext cx="389393" cy="292557"/>
          </a:xfrm>
          <a:prstGeom prst="roundRect">
            <a:avLst/>
          </a:prstGeom>
          <a:solidFill>
            <a:schemeClr val="bg1"/>
          </a:solidFill>
          <a:ln w="63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000"/>
              </a:lnSpc>
            </a:pPr>
            <a:r>
              <a:rPr lang="en-US" sz="1000" dirty="0">
                <a:solidFill>
                  <a:schemeClr val="tx1">
                    <a:lumMod val="50000"/>
                    <a:lumOff val="50000"/>
                  </a:schemeClr>
                </a:solidFill>
                <a:latin typeface="Tinos" panose="02020603050405020304" pitchFamily="18" charset="0"/>
                <a:ea typeface="Tinos" panose="02020603050405020304" pitchFamily="18" charset="0"/>
                <a:cs typeface="Tinos" panose="02020603050405020304" pitchFamily="18" charset="0"/>
              </a:rPr>
              <a:t>-O3/</a:t>
            </a:r>
          </a:p>
          <a:p>
            <a:pPr algn="ctr">
              <a:lnSpc>
                <a:spcPts val="1000"/>
              </a:lnSpc>
            </a:pPr>
            <a:r>
              <a:rPr lang="en-US" sz="1000" dirty="0">
                <a:solidFill>
                  <a:schemeClr val="tx1">
                    <a:lumMod val="50000"/>
                    <a:lumOff val="50000"/>
                  </a:schemeClr>
                </a:solidFill>
                <a:latin typeface="Tinos" panose="02020603050405020304" pitchFamily="18" charset="0"/>
                <a:ea typeface="Tinos" panose="02020603050405020304" pitchFamily="18" charset="0"/>
                <a:cs typeface="Tinos" panose="02020603050405020304" pitchFamily="18" charset="0"/>
              </a:rPr>
              <a:t>-O4</a:t>
            </a:r>
          </a:p>
        </p:txBody>
      </p:sp>
      <p:sp>
        <p:nvSpPr>
          <p:cNvPr id="21" name="Rectangle: Rounded Corners 46">
            <a:extLst>
              <a:ext uri="{FF2B5EF4-FFF2-40B4-BE49-F238E27FC236}">
                <a16:creationId xmlns:a16="http://schemas.microsoft.com/office/drawing/2014/main" id="{C53FEFA7-F714-4B73-B391-0EADD2EDF79F}"/>
              </a:ext>
            </a:extLst>
          </p:cNvPr>
          <p:cNvSpPr/>
          <p:nvPr/>
        </p:nvSpPr>
        <p:spPr>
          <a:xfrm>
            <a:off x="7723847" y="1297505"/>
            <a:ext cx="389393" cy="29255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latin typeface="Tinos" panose="02020603050405020304" pitchFamily="18" charset="0"/>
                <a:ea typeface="Tinos" panose="02020603050405020304" pitchFamily="18" charset="0"/>
                <a:cs typeface="Tinos" panose="02020603050405020304" pitchFamily="18" charset="0"/>
              </a:rPr>
              <a:t>-Oz</a:t>
            </a:r>
          </a:p>
        </p:txBody>
      </p:sp>
      <p:sp>
        <p:nvSpPr>
          <p:cNvPr id="22" name="Rectangle: Rounded Corners 47">
            <a:extLst>
              <a:ext uri="{FF2B5EF4-FFF2-40B4-BE49-F238E27FC236}">
                <a16:creationId xmlns:a16="http://schemas.microsoft.com/office/drawing/2014/main" id="{AA869F7C-B3A6-4F8F-A114-5100D3FAEDAD}"/>
              </a:ext>
            </a:extLst>
          </p:cNvPr>
          <p:cNvSpPr/>
          <p:nvPr/>
        </p:nvSpPr>
        <p:spPr>
          <a:xfrm>
            <a:off x="7723847" y="1669931"/>
            <a:ext cx="389393" cy="292557"/>
          </a:xfrm>
          <a:prstGeom prst="roundRect">
            <a:avLst/>
          </a:prstGeom>
          <a:solidFill>
            <a:schemeClr val="bg1"/>
          </a:solidFill>
          <a:ln w="63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lumMod val="50000"/>
                    <a:lumOff val="50000"/>
                  </a:schemeClr>
                </a:solidFill>
                <a:latin typeface="Tinos" panose="02020603050405020304" pitchFamily="18" charset="0"/>
                <a:ea typeface="Tinos" panose="02020603050405020304" pitchFamily="18" charset="0"/>
                <a:cs typeface="Tinos" panose="02020603050405020304" pitchFamily="18" charset="0"/>
              </a:rPr>
              <a:t>-</a:t>
            </a:r>
            <a:r>
              <a:rPr lang="en-US" sz="1000" dirty="0" err="1">
                <a:solidFill>
                  <a:schemeClr val="tx1">
                    <a:lumMod val="50000"/>
                    <a:lumOff val="50000"/>
                  </a:schemeClr>
                </a:solidFill>
                <a:latin typeface="Tinos" panose="02020603050405020304" pitchFamily="18" charset="0"/>
                <a:ea typeface="Tinos" panose="02020603050405020304" pitchFamily="18" charset="0"/>
                <a:cs typeface="Tinos" panose="02020603050405020304" pitchFamily="18" charset="0"/>
              </a:rPr>
              <a:t>Os</a:t>
            </a:r>
            <a:endParaRPr lang="en-US" sz="1000" dirty="0">
              <a:solidFill>
                <a:schemeClr val="tx1">
                  <a:lumMod val="50000"/>
                  <a:lumOff val="50000"/>
                </a:schemeClr>
              </a:solidFill>
              <a:latin typeface="Tinos" panose="02020603050405020304" pitchFamily="18" charset="0"/>
              <a:ea typeface="Tinos" panose="02020603050405020304" pitchFamily="18" charset="0"/>
              <a:cs typeface="Tinos" panose="02020603050405020304" pitchFamily="18" charset="0"/>
            </a:endParaRPr>
          </a:p>
        </p:txBody>
      </p:sp>
      <p:grpSp>
        <p:nvGrpSpPr>
          <p:cNvPr id="23" name="组合 22">
            <a:extLst>
              <a:ext uri="{FF2B5EF4-FFF2-40B4-BE49-F238E27FC236}">
                <a16:creationId xmlns:a16="http://schemas.microsoft.com/office/drawing/2014/main" id="{28CE9D43-C452-47BA-8F71-0EE0F06F49F7}"/>
              </a:ext>
            </a:extLst>
          </p:cNvPr>
          <p:cNvGrpSpPr/>
          <p:nvPr/>
        </p:nvGrpSpPr>
        <p:grpSpPr>
          <a:xfrm>
            <a:off x="9778769" y="1284938"/>
            <a:ext cx="1704006" cy="1462442"/>
            <a:chOff x="3690936" y="2208860"/>
            <a:chExt cx="1686574" cy="1462442"/>
          </a:xfrm>
        </p:grpSpPr>
        <p:sp>
          <p:nvSpPr>
            <p:cNvPr id="24" name="Rectangle 58">
              <a:extLst>
                <a:ext uri="{FF2B5EF4-FFF2-40B4-BE49-F238E27FC236}">
                  <a16:creationId xmlns:a16="http://schemas.microsoft.com/office/drawing/2014/main" id="{38F428C9-263A-4759-985E-C440D4FE9BAB}"/>
                </a:ext>
              </a:extLst>
            </p:cNvPr>
            <p:cNvSpPr/>
            <p:nvPr/>
          </p:nvSpPr>
          <p:spPr>
            <a:xfrm>
              <a:off x="3690936" y="2347744"/>
              <a:ext cx="1634719" cy="132355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59">
              <a:extLst>
                <a:ext uri="{FF2B5EF4-FFF2-40B4-BE49-F238E27FC236}">
                  <a16:creationId xmlns:a16="http://schemas.microsoft.com/office/drawing/2014/main" id="{74891E64-4DC1-466C-A62C-BEE946B86E10}"/>
                </a:ext>
              </a:extLst>
            </p:cNvPr>
            <p:cNvSpPr txBox="1"/>
            <p:nvPr/>
          </p:nvSpPr>
          <p:spPr>
            <a:xfrm>
              <a:off x="4157972" y="2208860"/>
              <a:ext cx="667382" cy="246221"/>
            </a:xfrm>
            <a:prstGeom prst="rect">
              <a:avLst/>
            </a:prstGeom>
            <a:solidFill>
              <a:schemeClr val="bg1"/>
            </a:solidFill>
          </p:spPr>
          <p:txBody>
            <a:bodyPr wrap="square" rtlCol="0">
              <a:spAutoFit/>
            </a:bodyPr>
            <a:lstStyle/>
            <a:p>
              <a:pPr algn="ctr"/>
              <a:r>
                <a:rPr lang="en-US" sz="1000" dirty="0">
                  <a:latin typeface="Tinos" panose="02020603050405020304" pitchFamily="18" charset="0"/>
                  <a:ea typeface="Tinos" panose="02020603050405020304" pitchFamily="18" charset="0"/>
                  <a:cs typeface="Tinos" panose="02020603050405020304" pitchFamily="18" charset="0"/>
                </a:rPr>
                <a:t>Legend</a:t>
              </a:r>
              <a:endParaRPr lang="en-US" sz="1050" dirty="0">
                <a:latin typeface="Tinos" panose="02020603050405020304" pitchFamily="18" charset="0"/>
                <a:ea typeface="Tinos" panose="02020603050405020304" pitchFamily="18" charset="0"/>
                <a:cs typeface="Tinos" panose="02020603050405020304" pitchFamily="18" charset="0"/>
              </a:endParaRPr>
            </a:p>
          </p:txBody>
        </p:sp>
        <p:sp>
          <p:nvSpPr>
            <p:cNvPr id="26" name="Rectangle: Rounded Corners 60">
              <a:extLst>
                <a:ext uri="{FF2B5EF4-FFF2-40B4-BE49-F238E27FC236}">
                  <a16:creationId xmlns:a16="http://schemas.microsoft.com/office/drawing/2014/main" id="{C5FD2F65-4A60-481D-B33B-2288BE661188}"/>
                </a:ext>
              </a:extLst>
            </p:cNvPr>
            <p:cNvSpPr/>
            <p:nvPr/>
          </p:nvSpPr>
          <p:spPr>
            <a:xfrm>
              <a:off x="3785323" y="2517467"/>
              <a:ext cx="277090" cy="208182"/>
            </a:xfrm>
            <a:prstGeom prst="round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tx1"/>
                  </a:solidFill>
                  <a:latin typeface="Tinos" panose="02020603050405020304" pitchFamily="18" charset="0"/>
                  <a:ea typeface="Tinos" panose="02020603050405020304" pitchFamily="18" charset="0"/>
                  <a:cs typeface="Tinos" panose="02020603050405020304" pitchFamily="18" charset="0"/>
                </a:rPr>
                <a:t>-	Ox</a:t>
              </a:r>
            </a:p>
          </p:txBody>
        </p:sp>
        <p:sp>
          <p:nvSpPr>
            <p:cNvPr id="27" name="TextBox 61">
              <a:extLst>
                <a:ext uri="{FF2B5EF4-FFF2-40B4-BE49-F238E27FC236}">
                  <a16:creationId xmlns:a16="http://schemas.microsoft.com/office/drawing/2014/main" id="{D7D68914-FCDE-4B18-B873-189E22D7E476}"/>
                </a:ext>
              </a:extLst>
            </p:cNvPr>
            <p:cNvSpPr txBox="1"/>
            <p:nvPr/>
          </p:nvSpPr>
          <p:spPr>
            <a:xfrm>
              <a:off x="4064192" y="2486066"/>
              <a:ext cx="1313318" cy="261610"/>
            </a:xfrm>
            <a:prstGeom prst="rect">
              <a:avLst/>
            </a:prstGeom>
            <a:noFill/>
          </p:spPr>
          <p:txBody>
            <a:bodyPr wrap="square" rtlCol="0">
              <a:spAutoFit/>
            </a:bodyPr>
            <a:lstStyle/>
            <a:p>
              <a:r>
                <a:rPr lang="en-US" sz="1100" dirty="0">
                  <a:latin typeface="Tinos" panose="02020603050405020304" pitchFamily="18" charset="0"/>
                  <a:ea typeface="Tinos" panose="02020603050405020304" pitchFamily="18" charset="0"/>
                  <a:cs typeface="Tinos" panose="02020603050405020304" pitchFamily="18" charset="0"/>
                </a:rPr>
                <a:t>Baseline </a:t>
              </a:r>
              <a:r>
                <a:rPr lang="en-US" sz="1050" dirty="0">
                  <a:latin typeface="Tinos" panose="02020603050405020304" pitchFamily="18" charset="0"/>
                  <a:ea typeface="Tinos" panose="02020603050405020304" pitchFamily="18" charset="0"/>
                  <a:cs typeface="Tinos" panose="02020603050405020304" pitchFamily="18" charset="0"/>
                </a:rPr>
                <a:t>(Moderate)</a:t>
              </a:r>
            </a:p>
          </p:txBody>
        </p:sp>
        <p:sp>
          <p:nvSpPr>
            <p:cNvPr id="28" name="Rectangle: Rounded Corners 65">
              <a:extLst>
                <a:ext uri="{FF2B5EF4-FFF2-40B4-BE49-F238E27FC236}">
                  <a16:creationId xmlns:a16="http://schemas.microsoft.com/office/drawing/2014/main" id="{6131810E-3A5F-4A9B-B953-B518D3321E2D}"/>
                </a:ext>
              </a:extLst>
            </p:cNvPr>
            <p:cNvSpPr/>
            <p:nvPr/>
          </p:nvSpPr>
          <p:spPr>
            <a:xfrm>
              <a:off x="3785323" y="2812783"/>
              <a:ext cx="277090" cy="208182"/>
            </a:xfrm>
            <a:prstGeom prst="roundRect">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bg1"/>
                  </a:solidFill>
                  <a:latin typeface="Tinos" panose="02020603050405020304" pitchFamily="18" charset="0"/>
                  <a:ea typeface="Tinos" panose="02020603050405020304" pitchFamily="18" charset="0"/>
                  <a:cs typeface="Tinos" panose="02020603050405020304" pitchFamily="18" charset="0"/>
                </a:rPr>
                <a:t>-Ox</a:t>
              </a:r>
            </a:p>
          </p:txBody>
        </p:sp>
        <p:sp>
          <p:nvSpPr>
            <p:cNvPr id="29" name="TextBox 66">
              <a:extLst>
                <a:ext uri="{FF2B5EF4-FFF2-40B4-BE49-F238E27FC236}">
                  <a16:creationId xmlns:a16="http://schemas.microsoft.com/office/drawing/2014/main" id="{B679CCED-0B0C-426F-A72C-08C449BA9167}"/>
                </a:ext>
              </a:extLst>
            </p:cNvPr>
            <p:cNvSpPr txBox="1"/>
            <p:nvPr/>
          </p:nvSpPr>
          <p:spPr>
            <a:xfrm>
              <a:off x="4054013" y="2780335"/>
              <a:ext cx="921800" cy="261610"/>
            </a:xfrm>
            <a:prstGeom prst="rect">
              <a:avLst/>
            </a:prstGeom>
            <a:noFill/>
          </p:spPr>
          <p:txBody>
            <a:bodyPr wrap="square" rtlCol="0">
              <a:spAutoFit/>
            </a:bodyPr>
            <a:lstStyle/>
            <a:p>
              <a:r>
                <a:rPr lang="en-US" sz="1100" dirty="0">
                  <a:latin typeface="Tinos" panose="02020603050405020304" pitchFamily="18" charset="0"/>
                  <a:ea typeface="Tinos" panose="02020603050405020304" pitchFamily="18" charset="0"/>
                  <a:cs typeface="Tinos" panose="02020603050405020304" pitchFamily="18" charset="0"/>
                </a:rPr>
                <a:t>Conservative</a:t>
              </a:r>
              <a:endParaRPr lang="en-US" sz="1050" dirty="0">
                <a:latin typeface="Tinos" panose="02020603050405020304" pitchFamily="18" charset="0"/>
                <a:ea typeface="Tinos" panose="02020603050405020304" pitchFamily="18" charset="0"/>
                <a:cs typeface="Tinos" panose="02020603050405020304" pitchFamily="18" charset="0"/>
              </a:endParaRPr>
            </a:p>
          </p:txBody>
        </p:sp>
        <p:sp>
          <p:nvSpPr>
            <p:cNvPr id="30" name="Rectangle: Rounded Corners 67">
              <a:extLst>
                <a:ext uri="{FF2B5EF4-FFF2-40B4-BE49-F238E27FC236}">
                  <a16:creationId xmlns:a16="http://schemas.microsoft.com/office/drawing/2014/main" id="{64388545-32D0-4600-ACD7-61270FF9D025}"/>
                </a:ext>
              </a:extLst>
            </p:cNvPr>
            <p:cNvSpPr/>
            <p:nvPr/>
          </p:nvSpPr>
          <p:spPr>
            <a:xfrm>
              <a:off x="3785323" y="3108151"/>
              <a:ext cx="277090" cy="208182"/>
            </a:xfrm>
            <a:prstGeom prst="round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bg1"/>
                  </a:solidFill>
                  <a:latin typeface="Tinos" panose="02020603050405020304" pitchFamily="18" charset="0"/>
                  <a:ea typeface="Tinos" panose="02020603050405020304" pitchFamily="18" charset="0"/>
                  <a:cs typeface="Tinos" panose="02020603050405020304" pitchFamily="18" charset="0"/>
                </a:rPr>
                <a:t>-Ox</a:t>
              </a:r>
            </a:p>
          </p:txBody>
        </p:sp>
        <p:sp>
          <p:nvSpPr>
            <p:cNvPr id="31" name="TextBox 68">
              <a:extLst>
                <a:ext uri="{FF2B5EF4-FFF2-40B4-BE49-F238E27FC236}">
                  <a16:creationId xmlns:a16="http://schemas.microsoft.com/office/drawing/2014/main" id="{E882883F-2AE8-4DE7-A0CA-B67D68C9193D}"/>
                </a:ext>
              </a:extLst>
            </p:cNvPr>
            <p:cNvSpPr txBox="1"/>
            <p:nvPr/>
          </p:nvSpPr>
          <p:spPr>
            <a:xfrm>
              <a:off x="4054013" y="3072630"/>
              <a:ext cx="798011" cy="261610"/>
            </a:xfrm>
            <a:prstGeom prst="rect">
              <a:avLst/>
            </a:prstGeom>
            <a:noFill/>
          </p:spPr>
          <p:txBody>
            <a:bodyPr wrap="square" rtlCol="0">
              <a:spAutoFit/>
            </a:bodyPr>
            <a:lstStyle/>
            <a:p>
              <a:r>
                <a:rPr lang="en-US" sz="1100" dirty="0">
                  <a:latin typeface="Tinos" panose="02020603050405020304" pitchFamily="18" charset="0"/>
                  <a:ea typeface="Tinos" panose="02020603050405020304" pitchFamily="18" charset="0"/>
                  <a:cs typeface="Tinos" panose="02020603050405020304" pitchFamily="18" charset="0"/>
                </a:rPr>
                <a:t>Aggressive</a:t>
              </a:r>
              <a:endParaRPr lang="en-US" sz="1050" dirty="0">
                <a:latin typeface="Tinos" panose="02020603050405020304" pitchFamily="18" charset="0"/>
                <a:ea typeface="Tinos" panose="02020603050405020304" pitchFamily="18" charset="0"/>
                <a:cs typeface="Tinos" panose="02020603050405020304" pitchFamily="18" charset="0"/>
              </a:endParaRPr>
            </a:p>
          </p:txBody>
        </p:sp>
        <p:sp>
          <p:nvSpPr>
            <p:cNvPr id="32" name="Rectangle: Rounded Corners 70">
              <a:extLst>
                <a:ext uri="{FF2B5EF4-FFF2-40B4-BE49-F238E27FC236}">
                  <a16:creationId xmlns:a16="http://schemas.microsoft.com/office/drawing/2014/main" id="{58AD92F4-A235-40CF-BACC-40E569E7BF19}"/>
                </a:ext>
              </a:extLst>
            </p:cNvPr>
            <p:cNvSpPr/>
            <p:nvPr/>
          </p:nvSpPr>
          <p:spPr>
            <a:xfrm>
              <a:off x="3785323" y="3390970"/>
              <a:ext cx="277090" cy="208182"/>
            </a:xfrm>
            <a:prstGeom prst="roundRect">
              <a:avLst/>
            </a:prstGeom>
            <a:solidFill>
              <a:schemeClr val="bg1"/>
            </a:solidFill>
            <a:ln w="63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tx1">
                      <a:lumMod val="50000"/>
                      <a:lumOff val="50000"/>
                    </a:schemeClr>
                  </a:solidFill>
                  <a:latin typeface="Tinos" panose="02020603050405020304" pitchFamily="18" charset="0"/>
                  <a:ea typeface="Tinos" panose="02020603050405020304" pitchFamily="18" charset="0"/>
                  <a:cs typeface="Tinos" panose="02020603050405020304" pitchFamily="18" charset="0"/>
                </a:rPr>
                <a:t>-Ox</a:t>
              </a:r>
            </a:p>
          </p:txBody>
        </p:sp>
        <p:sp>
          <p:nvSpPr>
            <p:cNvPr id="33" name="TextBox 71">
              <a:extLst>
                <a:ext uri="{FF2B5EF4-FFF2-40B4-BE49-F238E27FC236}">
                  <a16:creationId xmlns:a16="http://schemas.microsoft.com/office/drawing/2014/main" id="{66BA5140-2040-48B5-8E29-4344E4E381DA}"/>
                </a:ext>
              </a:extLst>
            </p:cNvPr>
            <p:cNvSpPr txBox="1"/>
            <p:nvPr/>
          </p:nvSpPr>
          <p:spPr>
            <a:xfrm>
              <a:off x="4054013" y="3363328"/>
              <a:ext cx="921800" cy="261610"/>
            </a:xfrm>
            <a:prstGeom prst="rect">
              <a:avLst/>
            </a:prstGeom>
            <a:noFill/>
          </p:spPr>
          <p:txBody>
            <a:bodyPr wrap="square" rtlCol="0">
              <a:spAutoFit/>
            </a:bodyPr>
            <a:lstStyle/>
            <a:p>
              <a:r>
                <a:rPr lang="en-US" sz="1100" dirty="0">
                  <a:latin typeface="Tinos" panose="02020603050405020304" pitchFamily="18" charset="0"/>
                  <a:ea typeface="Tinos" panose="02020603050405020304" pitchFamily="18" charset="0"/>
                  <a:cs typeface="Tinos" panose="02020603050405020304" pitchFamily="18" charset="0"/>
                </a:rPr>
                <a:t>Not included</a:t>
              </a:r>
              <a:endParaRPr lang="en-US" sz="1050" dirty="0">
                <a:latin typeface="Tinos" panose="02020603050405020304" pitchFamily="18" charset="0"/>
                <a:ea typeface="Tinos" panose="02020603050405020304" pitchFamily="18" charset="0"/>
                <a:cs typeface="Tinos" panose="02020603050405020304" pitchFamily="18" charset="0"/>
              </a:endParaRPr>
            </a:p>
          </p:txBody>
        </p:sp>
      </p:grpSp>
      <p:cxnSp>
        <p:nvCxnSpPr>
          <p:cNvPr id="34" name="Straight Connector 35">
            <a:extLst>
              <a:ext uri="{FF2B5EF4-FFF2-40B4-BE49-F238E27FC236}">
                <a16:creationId xmlns:a16="http://schemas.microsoft.com/office/drawing/2014/main" id="{BE47E917-EFFE-49E6-B04E-B989C064E25D}"/>
              </a:ext>
            </a:extLst>
          </p:cNvPr>
          <p:cNvCxnSpPr>
            <a:cxnSpLocks/>
          </p:cNvCxnSpPr>
          <p:nvPr/>
        </p:nvCxnSpPr>
        <p:spPr>
          <a:xfrm>
            <a:off x="9092533" y="1269635"/>
            <a:ext cx="0" cy="1502569"/>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5">
            <a:extLst>
              <a:ext uri="{FF2B5EF4-FFF2-40B4-BE49-F238E27FC236}">
                <a16:creationId xmlns:a16="http://schemas.microsoft.com/office/drawing/2014/main" id="{97044D2A-DD58-402D-8E98-A362B0F71EB9}"/>
              </a:ext>
            </a:extLst>
          </p:cNvPr>
          <p:cNvCxnSpPr>
            <a:cxnSpLocks/>
          </p:cNvCxnSpPr>
          <p:nvPr/>
        </p:nvCxnSpPr>
        <p:spPr>
          <a:xfrm>
            <a:off x="8630570" y="1269636"/>
            <a:ext cx="0" cy="1502569"/>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74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DEDDD-5BFD-4F3C-8949-2FFA04BBA9E7}"/>
              </a:ext>
            </a:extLst>
          </p:cNvPr>
          <p:cNvSpPr>
            <a:spLocks noGrp="1"/>
          </p:cNvSpPr>
          <p:nvPr>
            <p:ph type="title"/>
          </p:nvPr>
        </p:nvSpPr>
        <p:spPr>
          <a:xfrm>
            <a:off x="566928" y="1001018"/>
            <a:ext cx="6951472" cy="1089529"/>
          </a:xfrm>
        </p:spPr>
        <p:txBody>
          <a:bodyPr/>
          <a:lstStyle/>
          <a:p>
            <a:r>
              <a:rPr lang="en-US" dirty="0"/>
              <a:t>Compiler Optimization: Background (2)</a:t>
            </a:r>
          </a:p>
        </p:txBody>
      </p:sp>
      <p:sp>
        <p:nvSpPr>
          <p:cNvPr id="3" name="内容占位符 2">
            <a:extLst>
              <a:ext uri="{FF2B5EF4-FFF2-40B4-BE49-F238E27FC236}">
                <a16:creationId xmlns:a16="http://schemas.microsoft.com/office/drawing/2014/main" id="{40FD1B38-9A16-4154-ADF2-DBBB5FDA51AF}"/>
              </a:ext>
            </a:extLst>
          </p:cNvPr>
          <p:cNvSpPr>
            <a:spLocks noGrp="1"/>
          </p:cNvSpPr>
          <p:nvPr>
            <p:ph idx="1"/>
          </p:nvPr>
        </p:nvSpPr>
        <p:spPr>
          <a:xfrm>
            <a:off x="566928" y="2185416"/>
            <a:ext cx="8566097" cy="3968249"/>
          </a:xfrm>
        </p:spPr>
        <p:txBody>
          <a:bodyPr/>
          <a:lstStyle/>
          <a:p>
            <a:r>
              <a:rPr lang="en-US" dirty="0"/>
              <a:t>O2: O1 and more optimizations</a:t>
            </a:r>
          </a:p>
          <a:p>
            <a:pPr lvl="1"/>
            <a:r>
              <a:rPr lang="en-US" dirty="0"/>
              <a:t>Balances the running time, code size and compilation</a:t>
            </a:r>
          </a:p>
          <a:p>
            <a:pPr marL="502920" lvl="1" indent="0">
              <a:buNone/>
            </a:pPr>
            <a:r>
              <a:rPr lang="en-US" dirty="0"/>
              <a:t>   time of produced code</a:t>
            </a:r>
          </a:p>
          <a:p>
            <a:pPr lvl="1"/>
            <a:r>
              <a:rPr lang="en-US" dirty="0"/>
              <a:t>Baseline for most experiments in this study</a:t>
            </a:r>
          </a:p>
          <a:p>
            <a:pPr lvl="1"/>
            <a:r>
              <a:rPr lang="en-US" dirty="0"/>
              <a:t>Example added pass: -vectorize-loops </a:t>
            </a:r>
          </a:p>
          <a:p>
            <a:r>
              <a:rPr lang="en-US" dirty="0"/>
              <a:t>O3/O4: O2 and optimizations that need more time to compile, </a:t>
            </a:r>
          </a:p>
          <a:p>
            <a:pPr marL="0" indent="0">
              <a:buNone/>
            </a:pPr>
            <a:r>
              <a:rPr lang="en-US" dirty="0"/>
              <a:t>                 or increase code size to reduce code running time </a:t>
            </a:r>
          </a:p>
          <a:p>
            <a:pPr lvl="1"/>
            <a:r>
              <a:rPr lang="en-US" dirty="0"/>
              <a:t>Example added pass: </a:t>
            </a:r>
            <a:r>
              <a:rPr lang="en-US" dirty="0">
                <a:latin typeface="Arial Regular"/>
              </a:rPr>
              <a:t>-</a:t>
            </a:r>
            <a:r>
              <a:rPr lang="en-US" dirty="0" err="1">
                <a:latin typeface="Arial Regular"/>
              </a:rPr>
              <a:t>argpromotion</a:t>
            </a:r>
            <a:endParaRPr lang="en-US" dirty="0"/>
          </a:p>
        </p:txBody>
      </p:sp>
      <p:cxnSp>
        <p:nvCxnSpPr>
          <p:cNvPr id="4" name="Straight Arrow Connector 4">
            <a:extLst>
              <a:ext uri="{FF2B5EF4-FFF2-40B4-BE49-F238E27FC236}">
                <a16:creationId xmlns:a16="http://schemas.microsoft.com/office/drawing/2014/main" id="{9BD85A17-4EA4-40D4-A671-4E6D1D74BB59}"/>
              </a:ext>
            </a:extLst>
          </p:cNvPr>
          <p:cNvCxnSpPr>
            <a:cxnSpLocks/>
          </p:cNvCxnSpPr>
          <p:nvPr/>
        </p:nvCxnSpPr>
        <p:spPr>
          <a:xfrm flipV="1">
            <a:off x="7184919" y="1162108"/>
            <a:ext cx="0" cy="1603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5">
            <a:extLst>
              <a:ext uri="{FF2B5EF4-FFF2-40B4-BE49-F238E27FC236}">
                <a16:creationId xmlns:a16="http://schemas.microsoft.com/office/drawing/2014/main" id="{B6B206B5-52CD-4F30-BA58-89A82F99C229}"/>
              </a:ext>
            </a:extLst>
          </p:cNvPr>
          <p:cNvCxnSpPr>
            <a:cxnSpLocks/>
          </p:cNvCxnSpPr>
          <p:nvPr/>
        </p:nvCxnSpPr>
        <p:spPr>
          <a:xfrm>
            <a:off x="7182626" y="2768448"/>
            <a:ext cx="2379083" cy="1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10">
            <a:extLst>
              <a:ext uri="{FF2B5EF4-FFF2-40B4-BE49-F238E27FC236}">
                <a16:creationId xmlns:a16="http://schemas.microsoft.com/office/drawing/2014/main" id="{DCD5920B-6AA9-49B3-BA7A-9052AB8365A1}"/>
              </a:ext>
            </a:extLst>
          </p:cNvPr>
          <p:cNvSpPr txBox="1"/>
          <p:nvPr/>
        </p:nvSpPr>
        <p:spPr>
          <a:xfrm>
            <a:off x="7439194" y="2926701"/>
            <a:ext cx="1904119"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Runtime Performance </a:t>
            </a:r>
          </a:p>
        </p:txBody>
      </p:sp>
      <p:sp>
        <p:nvSpPr>
          <p:cNvPr id="7" name="TextBox 13">
            <a:extLst>
              <a:ext uri="{FF2B5EF4-FFF2-40B4-BE49-F238E27FC236}">
                <a16:creationId xmlns:a16="http://schemas.microsoft.com/office/drawing/2014/main" id="{6858878A-ECA7-4905-AF94-A095B326EF88}"/>
              </a:ext>
            </a:extLst>
          </p:cNvPr>
          <p:cNvSpPr txBox="1"/>
          <p:nvPr/>
        </p:nvSpPr>
        <p:spPr>
          <a:xfrm rot="16200000">
            <a:off x="6188040" y="1861465"/>
            <a:ext cx="1404920"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Code Size</a:t>
            </a:r>
          </a:p>
        </p:txBody>
      </p:sp>
      <p:cxnSp>
        <p:nvCxnSpPr>
          <p:cNvPr id="8" name="Straight Connector 16">
            <a:extLst>
              <a:ext uri="{FF2B5EF4-FFF2-40B4-BE49-F238E27FC236}">
                <a16:creationId xmlns:a16="http://schemas.microsoft.com/office/drawing/2014/main" id="{38236C67-5A2C-414F-B3A3-B29C22AD3B59}"/>
              </a:ext>
            </a:extLst>
          </p:cNvPr>
          <p:cNvCxnSpPr>
            <a:cxnSpLocks/>
          </p:cNvCxnSpPr>
          <p:nvPr/>
        </p:nvCxnSpPr>
        <p:spPr>
          <a:xfrm>
            <a:off x="7184143" y="2377810"/>
            <a:ext cx="2377566" cy="9531"/>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20">
            <a:extLst>
              <a:ext uri="{FF2B5EF4-FFF2-40B4-BE49-F238E27FC236}">
                <a16:creationId xmlns:a16="http://schemas.microsoft.com/office/drawing/2014/main" id="{07DB435B-533E-406B-A6E9-741A0D15AF1F}"/>
              </a:ext>
            </a:extLst>
          </p:cNvPr>
          <p:cNvCxnSpPr>
            <a:cxnSpLocks/>
          </p:cNvCxnSpPr>
          <p:nvPr/>
        </p:nvCxnSpPr>
        <p:spPr>
          <a:xfrm>
            <a:off x="7176523" y="2005384"/>
            <a:ext cx="2385186" cy="3174"/>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Rounded Corners 21">
            <a:extLst>
              <a:ext uri="{FF2B5EF4-FFF2-40B4-BE49-F238E27FC236}">
                <a16:creationId xmlns:a16="http://schemas.microsoft.com/office/drawing/2014/main" id="{E6570DC4-57AA-4115-B7B6-4C82026A7FE8}"/>
              </a:ext>
            </a:extLst>
          </p:cNvPr>
          <p:cNvSpPr/>
          <p:nvPr/>
        </p:nvSpPr>
        <p:spPr>
          <a:xfrm>
            <a:off x="9133025" y="2433411"/>
            <a:ext cx="389393" cy="29255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100" dirty="0">
                <a:latin typeface="Tinos" panose="02020603050405020304" pitchFamily="18" charset="0"/>
                <a:ea typeface="Tinos" panose="02020603050405020304" pitchFamily="18" charset="0"/>
                <a:cs typeface="Tinos" panose="02020603050405020304" pitchFamily="18" charset="0"/>
              </a:rPr>
              <a:t>-</a:t>
            </a:r>
            <a:r>
              <a:rPr lang="en-US" sz="1100" dirty="0" err="1">
                <a:latin typeface="Tinos" panose="02020603050405020304" pitchFamily="18" charset="0"/>
                <a:ea typeface="Tinos" panose="02020603050405020304" pitchFamily="18" charset="0"/>
                <a:cs typeface="Tinos" panose="02020603050405020304" pitchFamily="18" charset="0"/>
              </a:rPr>
              <a:t>Ofast</a:t>
            </a:r>
            <a:endParaRPr lang="en-US" sz="1100" dirty="0">
              <a:latin typeface="Tinos" panose="02020603050405020304" pitchFamily="18" charset="0"/>
              <a:ea typeface="Tinos" panose="02020603050405020304" pitchFamily="18" charset="0"/>
              <a:cs typeface="Tinos" panose="02020603050405020304" pitchFamily="18" charset="0"/>
            </a:endParaRPr>
          </a:p>
        </p:txBody>
      </p:sp>
      <p:sp>
        <p:nvSpPr>
          <p:cNvPr id="11" name="Rectangle: Rounded Corners 23">
            <a:extLst>
              <a:ext uri="{FF2B5EF4-FFF2-40B4-BE49-F238E27FC236}">
                <a16:creationId xmlns:a16="http://schemas.microsoft.com/office/drawing/2014/main" id="{A1B76D34-8DED-4662-80BD-33E8165785D6}"/>
              </a:ext>
            </a:extLst>
          </p:cNvPr>
          <p:cNvSpPr/>
          <p:nvPr/>
        </p:nvSpPr>
        <p:spPr>
          <a:xfrm>
            <a:off x="8196558" y="2055235"/>
            <a:ext cx="389393" cy="292557"/>
          </a:xfrm>
          <a:prstGeom prst="round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tx1"/>
                </a:solidFill>
                <a:latin typeface="Tinos" panose="02020603050405020304" pitchFamily="18" charset="0"/>
                <a:ea typeface="Tinos" panose="02020603050405020304" pitchFamily="18" charset="0"/>
                <a:cs typeface="Tinos" panose="02020603050405020304" pitchFamily="18" charset="0"/>
              </a:rPr>
              <a:t>-O2</a:t>
            </a:r>
          </a:p>
        </p:txBody>
      </p:sp>
      <p:sp>
        <p:nvSpPr>
          <p:cNvPr id="12" name="Rectangle: Rounded Corners 24">
            <a:extLst>
              <a:ext uri="{FF2B5EF4-FFF2-40B4-BE49-F238E27FC236}">
                <a16:creationId xmlns:a16="http://schemas.microsoft.com/office/drawing/2014/main" id="{0E37DCE6-B628-4D27-8EAA-726F416F7D77}"/>
              </a:ext>
            </a:extLst>
          </p:cNvPr>
          <p:cNvSpPr/>
          <p:nvPr/>
        </p:nvSpPr>
        <p:spPr>
          <a:xfrm>
            <a:off x="7241054" y="2427220"/>
            <a:ext cx="389393" cy="29255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latin typeface="Tinos" panose="02020603050405020304" pitchFamily="18" charset="0"/>
                <a:ea typeface="Tinos" panose="02020603050405020304" pitchFamily="18" charset="0"/>
                <a:cs typeface="Tinos" panose="02020603050405020304" pitchFamily="18" charset="0"/>
              </a:rPr>
              <a:t>-O1</a:t>
            </a:r>
          </a:p>
        </p:txBody>
      </p:sp>
      <p:cxnSp>
        <p:nvCxnSpPr>
          <p:cNvPr id="13" name="Straight Connector 27">
            <a:extLst>
              <a:ext uri="{FF2B5EF4-FFF2-40B4-BE49-F238E27FC236}">
                <a16:creationId xmlns:a16="http://schemas.microsoft.com/office/drawing/2014/main" id="{6BBC13D2-6F15-4B26-88A0-A0F516F3850C}"/>
              </a:ext>
            </a:extLst>
          </p:cNvPr>
          <p:cNvCxnSpPr>
            <a:cxnSpLocks/>
          </p:cNvCxnSpPr>
          <p:nvPr/>
        </p:nvCxnSpPr>
        <p:spPr>
          <a:xfrm>
            <a:off x="7176523" y="1631708"/>
            <a:ext cx="2385186" cy="0"/>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34">
            <a:extLst>
              <a:ext uri="{FF2B5EF4-FFF2-40B4-BE49-F238E27FC236}">
                <a16:creationId xmlns:a16="http://schemas.microsoft.com/office/drawing/2014/main" id="{26BE7919-C3E1-471C-B873-E51E06B01D7C}"/>
              </a:ext>
            </a:extLst>
          </p:cNvPr>
          <p:cNvCxnSpPr>
            <a:cxnSpLocks/>
          </p:cNvCxnSpPr>
          <p:nvPr/>
        </p:nvCxnSpPr>
        <p:spPr>
          <a:xfrm>
            <a:off x="7685214" y="1257358"/>
            <a:ext cx="0" cy="1507331"/>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35">
            <a:extLst>
              <a:ext uri="{FF2B5EF4-FFF2-40B4-BE49-F238E27FC236}">
                <a16:creationId xmlns:a16="http://schemas.microsoft.com/office/drawing/2014/main" id="{0D2A93D0-CCAC-49B8-A92B-DD7388B61348}"/>
              </a:ext>
            </a:extLst>
          </p:cNvPr>
          <p:cNvCxnSpPr>
            <a:cxnSpLocks/>
          </p:cNvCxnSpPr>
          <p:nvPr/>
        </p:nvCxnSpPr>
        <p:spPr>
          <a:xfrm>
            <a:off x="8151939" y="1262120"/>
            <a:ext cx="0" cy="1502569"/>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TextBox 38">
            <a:extLst>
              <a:ext uri="{FF2B5EF4-FFF2-40B4-BE49-F238E27FC236}">
                <a16:creationId xmlns:a16="http://schemas.microsoft.com/office/drawing/2014/main" id="{2CF04EB3-1925-40C0-BF2E-19216C802C8A}"/>
              </a:ext>
            </a:extLst>
          </p:cNvPr>
          <p:cNvSpPr txBox="1"/>
          <p:nvPr/>
        </p:nvSpPr>
        <p:spPr>
          <a:xfrm>
            <a:off x="7180669" y="2762547"/>
            <a:ext cx="513307"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Slow</a:t>
            </a:r>
          </a:p>
        </p:txBody>
      </p:sp>
      <p:sp>
        <p:nvSpPr>
          <p:cNvPr id="17" name="TextBox 41">
            <a:extLst>
              <a:ext uri="{FF2B5EF4-FFF2-40B4-BE49-F238E27FC236}">
                <a16:creationId xmlns:a16="http://schemas.microsoft.com/office/drawing/2014/main" id="{14281586-33DA-4DC5-8A36-4B4FD645A662}"/>
              </a:ext>
            </a:extLst>
          </p:cNvPr>
          <p:cNvSpPr txBox="1"/>
          <p:nvPr/>
        </p:nvSpPr>
        <p:spPr>
          <a:xfrm>
            <a:off x="9092533" y="2756911"/>
            <a:ext cx="513307"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Fast</a:t>
            </a:r>
          </a:p>
        </p:txBody>
      </p:sp>
      <p:sp>
        <p:nvSpPr>
          <p:cNvPr id="18" name="TextBox 42">
            <a:extLst>
              <a:ext uri="{FF2B5EF4-FFF2-40B4-BE49-F238E27FC236}">
                <a16:creationId xmlns:a16="http://schemas.microsoft.com/office/drawing/2014/main" id="{CC1572CF-0405-491D-9174-5B797360FBBB}"/>
              </a:ext>
            </a:extLst>
          </p:cNvPr>
          <p:cNvSpPr txBox="1"/>
          <p:nvPr/>
        </p:nvSpPr>
        <p:spPr>
          <a:xfrm rot="16200000">
            <a:off x="6751511" y="2465487"/>
            <a:ext cx="621102"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Large</a:t>
            </a:r>
          </a:p>
        </p:txBody>
      </p:sp>
      <p:sp>
        <p:nvSpPr>
          <p:cNvPr id="19" name="TextBox 43">
            <a:extLst>
              <a:ext uri="{FF2B5EF4-FFF2-40B4-BE49-F238E27FC236}">
                <a16:creationId xmlns:a16="http://schemas.microsoft.com/office/drawing/2014/main" id="{ED02C775-1C25-439A-8518-8ED765E4CDA6}"/>
              </a:ext>
            </a:extLst>
          </p:cNvPr>
          <p:cNvSpPr txBox="1"/>
          <p:nvPr/>
        </p:nvSpPr>
        <p:spPr>
          <a:xfrm rot="16200000">
            <a:off x="6751513" y="1298514"/>
            <a:ext cx="621102"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Small</a:t>
            </a:r>
          </a:p>
        </p:txBody>
      </p:sp>
      <p:sp>
        <p:nvSpPr>
          <p:cNvPr id="20" name="Rectangle: Rounded Corners 44">
            <a:extLst>
              <a:ext uri="{FF2B5EF4-FFF2-40B4-BE49-F238E27FC236}">
                <a16:creationId xmlns:a16="http://schemas.microsoft.com/office/drawing/2014/main" id="{2AD389BE-BFC1-4560-B656-39FF67E3F81A}"/>
              </a:ext>
            </a:extLst>
          </p:cNvPr>
          <p:cNvSpPr/>
          <p:nvPr/>
        </p:nvSpPr>
        <p:spPr>
          <a:xfrm>
            <a:off x="8666855" y="2439406"/>
            <a:ext cx="389393" cy="292557"/>
          </a:xfrm>
          <a:prstGeom prst="roundRect">
            <a:avLst/>
          </a:prstGeom>
          <a:solidFill>
            <a:schemeClr val="bg1"/>
          </a:solidFill>
          <a:ln w="63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000"/>
              </a:lnSpc>
            </a:pPr>
            <a:r>
              <a:rPr lang="en-US" sz="1000" dirty="0">
                <a:solidFill>
                  <a:schemeClr val="tx1"/>
                </a:solidFill>
                <a:latin typeface="Tinos" panose="02020603050405020304" pitchFamily="18" charset="0"/>
                <a:ea typeface="Tinos" panose="02020603050405020304" pitchFamily="18" charset="0"/>
                <a:cs typeface="Tinos" panose="02020603050405020304" pitchFamily="18" charset="0"/>
              </a:rPr>
              <a:t>-O3/</a:t>
            </a:r>
          </a:p>
          <a:p>
            <a:pPr algn="ctr">
              <a:lnSpc>
                <a:spcPts val="1000"/>
              </a:lnSpc>
            </a:pPr>
            <a:r>
              <a:rPr lang="en-US" sz="1000" dirty="0">
                <a:solidFill>
                  <a:schemeClr val="tx1"/>
                </a:solidFill>
                <a:latin typeface="Tinos" panose="02020603050405020304" pitchFamily="18" charset="0"/>
                <a:ea typeface="Tinos" panose="02020603050405020304" pitchFamily="18" charset="0"/>
                <a:cs typeface="Tinos" panose="02020603050405020304" pitchFamily="18" charset="0"/>
              </a:rPr>
              <a:t>-O4</a:t>
            </a:r>
          </a:p>
        </p:txBody>
      </p:sp>
      <p:sp>
        <p:nvSpPr>
          <p:cNvPr id="21" name="Rectangle: Rounded Corners 46">
            <a:extLst>
              <a:ext uri="{FF2B5EF4-FFF2-40B4-BE49-F238E27FC236}">
                <a16:creationId xmlns:a16="http://schemas.microsoft.com/office/drawing/2014/main" id="{C53FEFA7-F714-4B73-B391-0EADD2EDF79F}"/>
              </a:ext>
            </a:extLst>
          </p:cNvPr>
          <p:cNvSpPr/>
          <p:nvPr/>
        </p:nvSpPr>
        <p:spPr>
          <a:xfrm>
            <a:off x="7723847" y="1297505"/>
            <a:ext cx="389393" cy="29255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latin typeface="Tinos" panose="02020603050405020304" pitchFamily="18" charset="0"/>
                <a:ea typeface="Tinos" panose="02020603050405020304" pitchFamily="18" charset="0"/>
                <a:cs typeface="Tinos" panose="02020603050405020304" pitchFamily="18" charset="0"/>
              </a:rPr>
              <a:t>-Oz</a:t>
            </a:r>
          </a:p>
        </p:txBody>
      </p:sp>
      <p:sp>
        <p:nvSpPr>
          <p:cNvPr id="22" name="Rectangle: Rounded Corners 47">
            <a:extLst>
              <a:ext uri="{FF2B5EF4-FFF2-40B4-BE49-F238E27FC236}">
                <a16:creationId xmlns:a16="http://schemas.microsoft.com/office/drawing/2014/main" id="{AA869F7C-B3A6-4F8F-A114-5100D3FAEDAD}"/>
              </a:ext>
            </a:extLst>
          </p:cNvPr>
          <p:cNvSpPr/>
          <p:nvPr/>
        </p:nvSpPr>
        <p:spPr>
          <a:xfrm>
            <a:off x="7723847" y="1669931"/>
            <a:ext cx="389393" cy="292557"/>
          </a:xfrm>
          <a:prstGeom prst="roundRect">
            <a:avLst/>
          </a:prstGeom>
          <a:solidFill>
            <a:schemeClr val="bg1"/>
          </a:solidFill>
          <a:ln w="63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latin typeface="Tinos" panose="02020603050405020304" pitchFamily="18" charset="0"/>
                <a:ea typeface="Tinos" panose="02020603050405020304" pitchFamily="18" charset="0"/>
                <a:cs typeface="Tinos" panose="02020603050405020304" pitchFamily="18" charset="0"/>
              </a:rPr>
              <a:t>-</a:t>
            </a:r>
            <a:r>
              <a:rPr lang="en-US" sz="1000" dirty="0" err="1">
                <a:solidFill>
                  <a:schemeClr val="tx1"/>
                </a:solidFill>
                <a:latin typeface="Tinos" panose="02020603050405020304" pitchFamily="18" charset="0"/>
                <a:ea typeface="Tinos" panose="02020603050405020304" pitchFamily="18" charset="0"/>
                <a:cs typeface="Tinos" panose="02020603050405020304" pitchFamily="18" charset="0"/>
              </a:rPr>
              <a:t>Os</a:t>
            </a:r>
            <a:endParaRPr lang="en-US" sz="1000" dirty="0">
              <a:solidFill>
                <a:schemeClr val="tx1"/>
              </a:solidFill>
              <a:latin typeface="Tinos" panose="02020603050405020304" pitchFamily="18" charset="0"/>
              <a:ea typeface="Tinos" panose="02020603050405020304" pitchFamily="18" charset="0"/>
              <a:cs typeface="Tinos" panose="02020603050405020304" pitchFamily="18" charset="0"/>
            </a:endParaRPr>
          </a:p>
        </p:txBody>
      </p:sp>
      <p:grpSp>
        <p:nvGrpSpPr>
          <p:cNvPr id="23" name="组合 22">
            <a:extLst>
              <a:ext uri="{FF2B5EF4-FFF2-40B4-BE49-F238E27FC236}">
                <a16:creationId xmlns:a16="http://schemas.microsoft.com/office/drawing/2014/main" id="{28CE9D43-C452-47BA-8F71-0EE0F06F49F7}"/>
              </a:ext>
            </a:extLst>
          </p:cNvPr>
          <p:cNvGrpSpPr/>
          <p:nvPr/>
        </p:nvGrpSpPr>
        <p:grpSpPr>
          <a:xfrm>
            <a:off x="9778769" y="1284938"/>
            <a:ext cx="1704006" cy="1462442"/>
            <a:chOff x="3690936" y="2208860"/>
            <a:chExt cx="1686574" cy="1462442"/>
          </a:xfrm>
        </p:grpSpPr>
        <p:sp>
          <p:nvSpPr>
            <p:cNvPr id="24" name="Rectangle 58">
              <a:extLst>
                <a:ext uri="{FF2B5EF4-FFF2-40B4-BE49-F238E27FC236}">
                  <a16:creationId xmlns:a16="http://schemas.microsoft.com/office/drawing/2014/main" id="{38F428C9-263A-4759-985E-C440D4FE9BAB}"/>
                </a:ext>
              </a:extLst>
            </p:cNvPr>
            <p:cNvSpPr/>
            <p:nvPr/>
          </p:nvSpPr>
          <p:spPr>
            <a:xfrm>
              <a:off x="3690936" y="2347744"/>
              <a:ext cx="1634719" cy="132355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59">
              <a:extLst>
                <a:ext uri="{FF2B5EF4-FFF2-40B4-BE49-F238E27FC236}">
                  <a16:creationId xmlns:a16="http://schemas.microsoft.com/office/drawing/2014/main" id="{74891E64-4DC1-466C-A62C-BEE946B86E10}"/>
                </a:ext>
              </a:extLst>
            </p:cNvPr>
            <p:cNvSpPr txBox="1"/>
            <p:nvPr/>
          </p:nvSpPr>
          <p:spPr>
            <a:xfrm>
              <a:off x="4157972" y="2208860"/>
              <a:ext cx="667382" cy="246221"/>
            </a:xfrm>
            <a:prstGeom prst="rect">
              <a:avLst/>
            </a:prstGeom>
            <a:solidFill>
              <a:schemeClr val="bg1"/>
            </a:solidFill>
          </p:spPr>
          <p:txBody>
            <a:bodyPr wrap="square" rtlCol="0">
              <a:spAutoFit/>
            </a:bodyPr>
            <a:lstStyle/>
            <a:p>
              <a:pPr algn="ctr"/>
              <a:r>
                <a:rPr lang="en-US" sz="1000" dirty="0">
                  <a:latin typeface="Tinos" panose="02020603050405020304" pitchFamily="18" charset="0"/>
                  <a:ea typeface="Tinos" panose="02020603050405020304" pitchFamily="18" charset="0"/>
                  <a:cs typeface="Tinos" panose="02020603050405020304" pitchFamily="18" charset="0"/>
                </a:rPr>
                <a:t>Legend</a:t>
              </a:r>
              <a:endParaRPr lang="en-US" sz="1050" dirty="0">
                <a:latin typeface="Tinos" panose="02020603050405020304" pitchFamily="18" charset="0"/>
                <a:ea typeface="Tinos" panose="02020603050405020304" pitchFamily="18" charset="0"/>
                <a:cs typeface="Tinos" panose="02020603050405020304" pitchFamily="18" charset="0"/>
              </a:endParaRPr>
            </a:p>
          </p:txBody>
        </p:sp>
        <p:sp>
          <p:nvSpPr>
            <p:cNvPr id="26" name="Rectangle: Rounded Corners 60">
              <a:extLst>
                <a:ext uri="{FF2B5EF4-FFF2-40B4-BE49-F238E27FC236}">
                  <a16:creationId xmlns:a16="http://schemas.microsoft.com/office/drawing/2014/main" id="{C5FD2F65-4A60-481D-B33B-2288BE661188}"/>
                </a:ext>
              </a:extLst>
            </p:cNvPr>
            <p:cNvSpPr/>
            <p:nvPr/>
          </p:nvSpPr>
          <p:spPr>
            <a:xfrm>
              <a:off x="3785323" y="2517467"/>
              <a:ext cx="277090" cy="208182"/>
            </a:xfrm>
            <a:prstGeom prst="round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tx1"/>
                  </a:solidFill>
                  <a:latin typeface="Tinos" panose="02020603050405020304" pitchFamily="18" charset="0"/>
                  <a:ea typeface="Tinos" panose="02020603050405020304" pitchFamily="18" charset="0"/>
                  <a:cs typeface="Tinos" panose="02020603050405020304" pitchFamily="18" charset="0"/>
                </a:rPr>
                <a:t>-	Ox</a:t>
              </a:r>
            </a:p>
          </p:txBody>
        </p:sp>
        <p:sp>
          <p:nvSpPr>
            <p:cNvPr id="27" name="TextBox 61">
              <a:extLst>
                <a:ext uri="{FF2B5EF4-FFF2-40B4-BE49-F238E27FC236}">
                  <a16:creationId xmlns:a16="http://schemas.microsoft.com/office/drawing/2014/main" id="{D7D68914-FCDE-4B18-B873-189E22D7E476}"/>
                </a:ext>
              </a:extLst>
            </p:cNvPr>
            <p:cNvSpPr txBox="1"/>
            <p:nvPr/>
          </p:nvSpPr>
          <p:spPr>
            <a:xfrm>
              <a:off x="4064192" y="2486066"/>
              <a:ext cx="1313318" cy="261610"/>
            </a:xfrm>
            <a:prstGeom prst="rect">
              <a:avLst/>
            </a:prstGeom>
            <a:noFill/>
          </p:spPr>
          <p:txBody>
            <a:bodyPr wrap="square" rtlCol="0">
              <a:spAutoFit/>
            </a:bodyPr>
            <a:lstStyle/>
            <a:p>
              <a:r>
                <a:rPr lang="en-US" sz="1100" dirty="0">
                  <a:latin typeface="Tinos" panose="02020603050405020304" pitchFamily="18" charset="0"/>
                  <a:ea typeface="Tinos" panose="02020603050405020304" pitchFamily="18" charset="0"/>
                  <a:cs typeface="Tinos" panose="02020603050405020304" pitchFamily="18" charset="0"/>
                </a:rPr>
                <a:t>Baseline </a:t>
              </a:r>
              <a:r>
                <a:rPr lang="en-US" sz="1050" dirty="0">
                  <a:latin typeface="Tinos" panose="02020603050405020304" pitchFamily="18" charset="0"/>
                  <a:ea typeface="Tinos" panose="02020603050405020304" pitchFamily="18" charset="0"/>
                  <a:cs typeface="Tinos" panose="02020603050405020304" pitchFamily="18" charset="0"/>
                </a:rPr>
                <a:t>(Moderate)</a:t>
              </a:r>
            </a:p>
          </p:txBody>
        </p:sp>
        <p:sp>
          <p:nvSpPr>
            <p:cNvPr id="28" name="Rectangle: Rounded Corners 65">
              <a:extLst>
                <a:ext uri="{FF2B5EF4-FFF2-40B4-BE49-F238E27FC236}">
                  <a16:creationId xmlns:a16="http://schemas.microsoft.com/office/drawing/2014/main" id="{6131810E-3A5F-4A9B-B953-B518D3321E2D}"/>
                </a:ext>
              </a:extLst>
            </p:cNvPr>
            <p:cNvSpPr/>
            <p:nvPr/>
          </p:nvSpPr>
          <p:spPr>
            <a:xfrm>
              <a:off x="3785323" y="2812783"/>
              <a:ext cx="277090" cy="208182"/>
            </a:xfrm>
            <a:prstGeom prst="roundRect">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bg1"/>
                  </a:solidFill>
                  <a:latin typeface="Tinos" panose="02020603050405020304" pitchFamily="18" charset="0"/>
                  <a:ea typeface="Tinos" panose="02020603050405020304" pitchFamily="18" charset="0"/>
                  <a:cs typeface="Tinos" panose="02020603050405020304" pitchFamily="18" charset="0"/>
                </a:rPr>
                <a:t>-Ox</a:t>
              </a:r>
            </a:p>
          </p:txBody>
        </p:sp>
        <p:sp>
          <p:nvSpPr>
            <p:cNvPr id="29" name="TextBox 66">
              <a:extLst>
                <a:ext uri="{FF2B5EF4-FFF2-40B4-BE49-F238E27FC236}">
                  <a16:creationId xmlns:a16="http://schemas.microsoft.com/office/drawing/2014/main" id="{B679CCED-0B0C-426F-A72C-08C449BA9167}"/>
                </a:ext>
              </a:extLst>
            </p:cNvPr>
            <p:cNvSpPr txBox="1"/>
            <p:nvPr/>
          </p:nvSpPr>
          <p:spPr>
            <a:xfrm>
              <a:off x="4054013" y="2780335"/>
              <a:ext cx="921800" cy="261610"/>
            </a:xfrm>
            <a:prstGeom prst="rect">
              <a:avLst/>
            </a:prstGeom>
            <a:noFill/>
          </p:spPr>
          <p:txBody>
            <a:bodyPr wrap="square" rtlCol="0">
              <a:spAutoFit/>
            </a:bodyPr>
            <a:lstStyle/>
            <a:p>
              <a:r>
                <a:rPr lang="en-US" sz="1100" dirty="0">
                  <a:latin typeface="Tinos" panose="02020603050405020304" pitchFamily="18" charset="0"/>
                  <a:ea typeface="Tinos" panose="02020603050405020304" pitchFamily="18" charset="0"/>
                  <a:cs typeface="Tinos" panose="02020603050405020304" pitchFamily="18" charset="0"/>
                </a:rPr>
                <a:t>Conservative</a:t>
              </a:r>
              <a:endParaRPr lang="en-US" sz="1050" dirty="0">
                <a:latin typeface="Tinos" panose="02020603050405020304" pitchFamily="18" charset="0"/>
                <a:ea typeface="Tinos" panose="02020603050405020304" pitchFamily="18" charset="0"/>
                <a:cs typeface="Tinos" panose="02020603050405020304" pitchFamily="18" charset="0"/>
              </a:endParaRPr>
            </a:p>
          </p:txBody>
        </p:sp>
        <p:sp>
          <p:nvSpPr>
            <p:cNvPr id="30" name="Rectangle: Rounded Corners 67">
              <a:extLst>
                <a:ext uri="{FF2B5EF4-FFF2-40B4-BE49-F238E27FC236}">
                  <a16:creationId xmlns:a16="http://schemas.microsoft.com/office/drawing/2014/main" id="{64388545-32D0-4600-ACD7-61270FF9D025}"/>
                </a:ext>
              </a:extLst>
            </p:cNvPr>
            <p:cNvSpPr/>
            <p:nvPr/>
          </p:nvSpPr>
          <p:spPr>
            <a:xfrm>
              <a:off x="3785323" y="3108151"/>
              <a:ext cx="277090" cy="208182"/>
            </a:xfrm>
            <a:prstGeom prst="round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bg1"/>
                  </a:solidFill>
                  <a:latin typeface="Tinos" panose="02020603050405020304" pitchFamily="18" charset="0"/>
                  <a:ea typeface="Tinos" panose="02020603050405020304" pitchFamily="18" charset="0"/>
                  <a:cs typeface="Tinos" panose="02020603050405020304" pitchFamily="18" charset="0"/>
                </a:rPr>
                <a:t>-Ox</a:t>
              </a:r>
            </a:p>
          </p:txBody>
        </p:sp>
        <p:sp>
          <p:nvSpPr>
            <p:cNvPr id="31" name="TextBox 68">
              <a:extLst>
                <a:ext uri="{FF2B5EF4-FFF2-40B4-BE49-F238E27FC236}">
                  <a16:creationId xmlns:a16="http://schemas.microsoft.com/office/drawing/2014/main" id="{E882883F-2AE8-4DE7-A0CA-B67D68C9193D}"/>
                </a:ext>
              </a:extLst>
            </p:cNvPr>
            <p:cNvSpPr txBox="1"/>
            <p:nvPr/>
          </p:nvSpPr>
          <p:spPr>
            <a:xfrm>
              <a:off x="4054013" y="3072630"/>
              <a:ext cx="798011" cy="261610"/>
            </a:xfrm>
            <a:prstGeom prst="rect">
              <a:avLst/>
            </a:prstGeom>
            <a:noFill/>
          </p:spPr>
          <p:txBody>
            <a:bodyPr wrap="square" rtlCol="0">
              <a:spAutoFit/>
            </a:bodyPr>
            <a:lstStyle/>
            <a:p>
              <a:r>
                <a:rPr lang="en-US" sz="1100" dirty="0">
                  <a:latin typeface="Tinos" panose="02020603050405020304" pitchFamily="18" charset="0"/>
                  <a:ea typeface="Tinos" panose="02020603050405020304" pitchFamily="18" charset="0"/>
                  <a:cs typeface="Tinos" panose="02020603050405020304" pitchFamily="18" charset="0"/>
                </a:rPr>
                <a:t>Aggressive</a:t>
              </a:r>
              <a:endParaRPr lang="en-US" sz="1050" dirty="0">
                <a:latin typeface="Tinos" panose="02020603050405020304" pitchFamily="18" charset="0"/>
                <a:ea typeface="Tinos" panose="02020603050405020304" pitchFamily="18" charset="0"/>
                <a:cs typeface="Tinos" panose="02020603050405020304" pitchFamily="18" charset="0"/>
              </a:endParaRPr>
            </a:p>
          </p:txBody>
        </p:sp>
        <p:sp>
          <p:nvSpPr>
            <p:cNvPr id="32" name="Rectangle: Rounded Corners 70">
              <a:extLst>
                <a:ext uri="{FF2B5EF4-FFF2-40B4-BE49-F238E27FC236}">
                  <a16:creationId xmlns:a16="http://schemas.microsoft.com/office/drawing/2014/main" id="{58AD92F4-A235-40CF-BACC-40E569E7BF19}"/>
                </a:ext>
              </a:extLst>
            </p:cNvPr>
            <p:cNvSpPr/>
            <p:nvPr/>
          </p:nvSpPr>
          <p:spPr>
            <a:xfrm>
              <a:off x="3785323" y="3390970"/>
              <a:ext cx="277090" cy="208182"/>
            </a:xfrm>
            <a:prstGeom prst="roundRect">
              <a:avLst/>
            </a:prstGeom>
            <a:solidFill>
              <a:schemeClr val="bg1"/>
            </a:solidFill>
            <a:ln w="63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tx1">
                      <a:lumMod val="50000"/>
                      <a:lumOff val="50000"/>
                    </a:schemeClr>
                  </a:solidFill>
                  <a:latin typeface="Tinos" panose="02020603050405020304" pitchFamily="18" charset="0"/>
                  <a:ea typeface="Tinos" panose="02020603050405020304" pitchFamily="18" charset="0"/>
                  <a:cs typeface="Tinos" panose="02020603050405020304" pitchFamily="18" charset="0"/>
                </a:rPr>
                <a:t>-Ox</a:t>
              </a:r>
            </a:p>
          </p:txBody>
        </p:sp>
        <p:sp>
          <p:nvSpPr>
            <p:cNvPr id="33" name="TextBox 71">
              <a:extLst>
                <a:ext uri="{FF2B5EF4-FFF2-40B4-BE49-F238E27FC236}">
                  <a16:creationId xmlns:a16="http://schemas.microsoft.com/office/drawing/2014/main" id="{66BA5140-2040-48B5-8E29-4344E4E381DA}"/>
                </a:ext>
              </a:extLst>
            </p:cNvPr>
            <p:cNvSpPr txBox="1"/>
            <p:nvPr/>
          </p:nvSpPr>
          <p:spPr>
            <a:xfrm>
              <a:off x="4054013" y="3363328"/>
              <a:ext cx="921800" cy="261610"/>
            </a:xfrm>
            <a:prstGeom prst="rect">
              <a:avLst/>
            </a:prstGeom>
            <a:noFill/>
          </p:spPr>
          <p:txBody>
            <a:bodyPr wrap="square" rtlCol="0">
              <a:spAutoFit/>
            </a:bodyPr>
            <a:lstStyle/>
            <a:p>
              <a:r>
                <a:rPr lang="en-US" sz="1100" dirty="0">
                  <a:latin typeface="Tinos" panose="02020603050405020304" pitchFamily="18" charset="0"/>
                  <a:ea typeface="Tinos" panose="02020603050405020304" pitchFamily="18" charset="0"/>
                  <a:cs typeface="Tinos" panose="02020603050405020304" pitchFamily="18" charset="0"/>
                </a:rPr>
                <a:t>Not included</a:t>
              </a:r>
              <a:endParaRPr lang="en-US" sz="1050" dirty="0">
                <a:latin typeface="Tinos" panose="02020603050405020304" pitchFamily="18" charset="0"/>
                <a:ea typeface="Tinos" panose="02020603050405020304" pitchFamily="18" charset="0"/>
                <a:cs typeface="Tinos" panose="02020603050405020304" pitchFamily="18" charset="0"/>
              </a:endParaRPr>
            </a:p>
          </p:txBody>
        </p:sp>
      </p:grpSp>
      <p:cxnSp>
        <p:nvCxnSpPr>
          <p:cNvPr id="34" name="Straight Connector 35">
            <a:extLst>
              <a:ext uri="{FF2B5EF4-FFF2-40B4-BE49-F238E27FC236}">
                <a16:creationId xmlns:a16="http://schemas.microsoft.com/office/drawing/2014/main" id="{BE47E917-EFFE-49E6-B04E-B989C064E25D}"/>
              </a:ext>
            </a:extLst>
          </p:cNvPr>
          <p:cNvCxnSpPr>
            <a:cxnSpLocks/>
          </p:cNvCxnSpPr>
          <p:nvPr/>
        </p:nvCxnSpPr>
        <p:spPr>
          <a:xfrm>
            <a:off x="9092533" y="1269635"/>
            <a:ext cx="0" cy="1502569"/>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5">
            <a:extLst>
              <a:ext uri="{FF2B5EF4-FFF2-40B4-BE49-F238E27FC236}">
                <a16:creationId xmlns:a16="http://schemas.microsoft.com/office/drawing/2014/main" id="{97044D2A-DD58-402D-8E98-A362B0F71EB9}"/>
              </a:ext>
            </a:extLst>
          </p:cNvPr>
          <p:cNvCxnSpPr>
            <a:cxnSpLocks/>
          </p:cNvCxnSpPr>
          <p:nvPr/>
        </p:nvCxnSpPr>
        <p:spPr>
          <a:xfrm>
            <a:off x="8630570" y="1269636"/>
            <a:ext cx="0" cy="1502569"/>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2">
            <a:extLst>
              <a:ext uri="{FF2B5EF4-FFF2-40B4-BE49-F238E27FC236}">
                <a16:creationId xmlns:a16="http://schemas.microsoft.com/office/drawing/2014/main" id="{A048D65E-1D2A-4FE4-B534-A4AF8B4F977B}"/>
              </a:ext>
            </a:extLst>
          </p:cNvPr>
          <p:cNvSpPr>
            <a:spLocks noChangeArrowheads="1"/>
          </p:cNvSpPr>
          <p:nvPr/>
        </p:nvSpPr>
        <p:spPr bwMode="auto">
          <a:xfrm>
            <a:off x="6752000" y="3233633"/>
            <a:ext cx="548516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en-US" altLang="en-US" dirty="0">
                <a:latin typeface="+mn-lt"/>
              </a:rPr>
              <a:t>// Before the pass</a:t>
            </a:r>
          </a:p>
          <a:p>
            <a:pPr marR="0" lvl="0" indent="0" eaLnBrk="1" fontAlgn="base" hangingPunct="1">
              <a:lnSpc>
                <a:spcPct val="100000"/>
              </a:lnSpc>
              <a:spcBef>
                <a:spcPct val="0"/>
              </a:spcBef>
              <a:spcAft>
                <a:spcPct val="0"/>
              </a:spcAft>
              <a:buClrTx/>
              <a:buSzTx/>
              <a:buFontTx/>
              <a:buNone/>
              <a:tabLst/>
            </a:pPr>
            <a:r>
              <a:rPr lang="en-US" altLang="en-US" dirty="0">
                <a:latin typeface="+mn-lt"/>
              </a:rPr>
              <a:t>for (</a:t>
            </a:r>
            <a:r>
              <a:rPr lang="en-US" altLang="en-US" dirty="0" err="1">
                <a:latin typeface="+mn-lt"/>
              </a:rPr>
              <a:t>i</a:t>
            </a:r>
            <a:r>
              <a:rPr lang="en-US" altLang="en-US" dirty="0">
                <a:latin typeface="+mn-lt"/>
              </a:rPr>
              <a:t> = 0; </a:t>
            </a:r>
            <a:r>
              <a:rPr lang="en-US" altLang="en-US" dirty="0" err="1">
                <a:latin typeface="+mn-lt"/>
              </a:rPr>
              <a:t>i</a:t>
            </a:r>
            <a:r>
              <a:rPr lang="en-US" altLang="en-US" dirty="0">
                <a:latin typeface="+mn-lt"/>
              </a:rPr>
              <a:t> &lt; 1024; </a:t>
            </a:r>
            <a:r>
              <a:rPr lang="en-US" altLang="en-US" dirty="0" err="1">
                <a:latin typeface="+mn-lt"/>
              </a:rPr>
              <a:t>i</a:t>
            </a:r>
            <a:r>
              <a:rPr lang="en-US" altLang="en-US" dirty="0">
                <a:latin typeface="+mn-lt"/>
              </a:rPr>
              <a:t>++) { C[</a:t>
            </a:r>
            <a:r>
              <a:rPr lang="en-US" altLang="en-US" dirty="0" err="1">
                <a:latin typeface="+mn-lt"/>
              </a:rPr>
              <a:t>i</a:t>
            </a:r>
            <a:r>
              <a:rPr lang="en-US" altLang="en-US" dirty="0">
                <a:latin typeface="+mn-lt"/>
              </a:rPr>
              <a:t>] = A[</a:t>
            </a:r>
            <a:r>
              <a:rPr lang="en-US" altLang="en-US" dirty="0" err="1">
                <a:latin typeface="+mn-lt"/>
              </a:rPr>
              <a:t>i</a:t>
            </a:r>
            <a:r>
              <a:rPr lang="en-US" altLang="en-US" dirty="0">
                <a:latin typeface="+mn-lt"/>
              </a:rPr>
              <a:t>]*B[</a:t>
            </a:r>
            <a:r>
              <a:rPr lang="en-US" altLang="en-US" dirty="0" err="1">
                <a:latin typeface="+mn-lt"/>
              </a:rPr>
              <a:t>i</a:t>
            </a:r>
            <a:r>
              <a:rPr lang="en-US" altLang="en-US" dirty="0">
                <a:latin typeface="+mn-lt"/>
              </a:rPr>
              <a:t>]; } </a:t>
            </a:r>
          </a:p>
          <a:p>
            <a:pPr marR="0" lvl="0" indent="0" eaLnBrk="1" fontAlgn="base" hangingPunct="1">
              <a:lnSpc>
                <a:spcPct val="100000"/>
              </a:lnSpc>
              <a:spcBef>
                <a:spcPct val="0"/>
              </a:spcBef>
              <a:spcAft>
                <a:spcPct val="0"/>
              </a:spcAft>
              <a:buClrTx/>
              <a:buSzTx/>
              <a:buFontTx/>
              <a:buNone/>
              <a:tabLst/>
            </a:pPr>
            <a:r>
              <a:rPr lang="en-US" altLang="en-US" dirty="0">
                <a:latin typeface="+mn-lt"/>
              </a:rPr>
              <a:t>// after the pass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ea typeface="var(--ff-mono)"/>
              </a:rPr>
              <a:t>for (</a:t>
            </a:r>
            <a:r>
              <a:rPr kumimoji="0" lang="en-US" altLang="en-US" b="0" i="0" u="none" strike="noStrike" cap="none" normalizeH="0" baseline="0" dirty="0" err="1">
                <a:ln>
                  <a:noFill/>
                </a:ln>
                <a:solidFill>
                  <a:schemeClr val="tx1"/>
                </a:solidFill>
                <a:effectLst/>
                <a:latin typeface="Arial Unicode MS"/>
                <a:ea typeface="var(--ff-mono)"/>
              </a:rPr>
              <a:t>i</a:t>
            </a:r>
            <a:r>
              <a:rPr kumimoji="0" lang="en-US" altLang="en-US" b="0" i="0" u="none" strike="noStrike" cap="none" normalizeH="0" baseline="0" dirty="0">
                <a:ln>
                  <a:noFill/>
                </a:ln>
                <a:solidFill>
                  <a:schemeClr val="tx1"/>
                </a:solidFill>
                <a:effectLst/>
                <a:latin typeface="Arial Unicode MS"/>
                <a:ea typeface="var(--ff-mono)"/>
              </a:rPr>
              <a:t> = 0; </a:t>
            </a:r>
            <a:r>
              <a:rPr kumimoji="0" lang="en-US" altLang="en-US" b="0" i="0" u="none" strike="noStrike" cap="none" normalizeH="0" baseline="0" dirty="0" err="1">
                <a:ln>
                  <a:noFill/>
                </a:ln>
                <a:solidFill>
                  <a:schemeClr val="tx1"/>
                </a:solidFill>
                <a:effectLst/>
                <a:latin typeface="Arial Unicode MS"/>
                <a:ea typeface="var(--ff-mono)"/>
              </a:rPr>
              <a:t>i</a:t>
            </a:r>
            <a:r>
              <a:rPr kumimoji="0" lang="en-US" altLang="en-US" b="0" i="0" u="none" strike="noStrike" cap="none" normalizeH="0" baseline="0" dirty="0">
                <a:ln>
                  <a:noFill/>
                </a:ln>
                <a:solidFill>
                  <a:schemeClr val="tx1"/>
                </a:solidFill>
                <a:effectLst/>
                <a:latin typeface="Arial Unicode MS"/>
                <a:ea typeface="var(--ff-mono)"/>
              </a:rPr>
              <a:t> &lt; 1024; </a:t>
            </a:r>
            <a:r>
              <a:rPr kumimoji="0" lang="en-US" altLang="en-US" b="0" i="0" u="none" strike="noStrike" cap="none" normalizeH="0" baseline="0" dirty="0" err="1">
                <a:ln>
                  <a:noFill/>
                </a:ln>
                <a:solidFill>
                  <a:schemeClr val="tx1"/>
                </a:solidFill>
                <a:effectLst/>
                <a:latin typeface="Arial Unicode MS"/>
                <a:ea typeface="var(--ff-mono)"/>
              </a:rPr>
              <a:t>i</a:t>
            </a:r>
            <a:r>
              <a:rPr kumimoji="0" lang="en-US" altLang="en-US" b="0" i="0" u="none" strike="noStrike" cap="none" normalizeH="0" baseline="0" dirty="0">
                <a:ln>
                  <a:noFill/>
                </a:ln>
                <a:solidFill>
                  <a:schemeClr val="tx2"/>
                </a:solidFill>
                <a:effectLst/>
                <a:latin typeface="Arial Unicode MS"/>
                <a:ea typeface="var(--ff-mono)"/>
              </a:rPr>
              <a:t>+=</a:t>
            </a:r>
            <a:r>
              <a:rPr kumimoji="0" lang="en-US" altLang="en-US" i="0" u="none" strike="noStrike" cap="none" normalizeH="0" baseline="0" dirty="0">
                <a:ln>
                  <a:noFill/>
                </a:ln>
                <a:solidFill>
                  <a:schemeClr val="tx2"/>
                </a:solidFill>
                <a:effectLst/>
                <a:latin typeface="Arial Unicode MS"/>
                <a:ea typeface="var(--ff-mono)"/>
              </a:rPr>
              <a:t>4</a:t>
            </a:r>
            <a:r>
              <a:rPr kumimoji="0" lang="en-US" altLang="en-US" b="0" i="0" u="none" strike="noStrike" cap="none" normalizeH="0" baseline="0" dirty="0">
                <a:ln>
                  <a:noFill/>
                </a:ln>
                <a:solidFill>
                  <a:schemeClr val="tx1"/>
                </a:solidFill>
                <a:effectLst/>
                <a:latin typeface="Arial Unicode MS"/>
                <a:ea typeface="var(--ff-mono)"/>
              </a:rPr>
              <a:t>) { C[</a:t>
            </a:r>
            <a:r>
              <a:rPr kumimoji="0" lang="en-US" altLang="en-US" b="0" i="0" u="none" strike="noStrike" cap="none" normalizeH="0" baseline="0" dirty="0">
                <a:ln>
                  <a:noFill/>
                </a:ln>
                <a:solidFill>
                  <a:schemeClr val="tx2"/>
                </a:solidFill>
                <a:effectLst/>
                <a:latin typeface="Arial Unicode MS"/>
                <a:ea typeface="var(--ff-mono)"/>
              </a:rPr>
              <a:t>i:i+3</a:t>
            </a:r>
            <a:r>
              <a:rPr kumimoji="0" lang="en-US" altLang="en-US" b="0" i="0" u="none" strike="noStrike" cap="none" normalizeH="0" baseline="0" dirty="0">
                <a:ln>
                  <a:noFill/>
                </a:ln>
                <a:solidFill>
                  <a:schemeClr val="tx1"/>
                </a:solidFill>
                <a:effectLst/>
                <a:latin typeface="Arial Unicode MS"/>
                <a:ea typeface="var(--ff-mono)"/>
              </a:rPr>
              <a:t>] = A[</a:t>
            </a:r>
            <a:r>
              <a:rPr kumimoji="0" lang="en-US" altLang="en-US" b="0" i="0" u="none" strike="noStrike" cap="none" normalizeH="0" baseline="0" dirty="0">
                <a:ln>
                  <a:noFill/>
                </a:ln>
                <a:solidFill>
                  <a:schemeClr val="tx2"/>
                </a:solidFill>
                <a:effectLst/>
                <a:latin typeface="Arial Unicode MS"/>
                <a:ea typeface="var(--ff-mono)"/>
              </a:rPr>
              <a:t>i:i+3</a:t>
            </a:r>
            <a:r>
              <a:rPr kumimoji="0" lang="en-US" altLang="en-US" b="0" i="0" u="none" strike="noStrike" cap="none" normalizeH="0" baseline="0" dirty="0">
                <a:ln>
                  <a:noFill/>
                </a:ln>
                <a:solidFill>
                  <a:schemeClr val="tx1"/>
                </a:solidFill>
                <a:effectLst/>
                <a:latin typeface="Arial Unicode MS"/>
                <a:ea typeface="var(--ff-mono)"/>
              </a:rPr>
              <a:t>]*B[</a:t>
            </a:r>
            <a:r>
              <a:rPr kumimoji="0" lang="en-US" altLang="en-US" b="0" i="0" u="none" strike="noStrike" cap="none" normalizeH="0" baseline="0" dirty="0">
                <a:ln>
                  <a:noFill/>
                </a:ln>
                <a:solidFill>
                  <a:schemeClr val="tx2"/>
                </a:solidFill>
                <a:effectLst/>
                <a:latin typeface="Arial Unicode MS"/>
                <a:ea typeface="var(--ff-mono)"/>
              </a:rPr>
              <a:t>i:i+3</a:t>
            </a:r>
            <a:r>
              <a:rPr kumimoji="0" lang="en-US" altLang="en-US" b="0" i="0" u="none" strike="noStrike" cap="none" normalizeH="0" baseline="0" dirty="0">
                <a:ln>
                  <a:noFill/>
                </a:ln>
                <a:solidFill>
                  <a:schemeClr val="tx1"/>
                </a:solidFill>
                <a:effectLst/>
                <a:latin typeface="Arial Unicode MS"/>
                <a:ea typeface="var(--ff-mono)"/>
              </a:rPr>
              <a:t>];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8" name="Rectangle 2">
            <a:extLst>
              <a:ext uri="{FF2B5EF4-FFF2-40B4-BE49-F238E27FC236}">
                <a16:creationId xmlns:a16="http://schemas.microsoft.com/office/drawing/2014/main" id="{3497E4E6-9C2B-4E0E-A6C7-2F908329D93D}"/>
              </a:ext>
            </a:extLst>
          </p:cNvPr>
          <p:cNvSpPr>
            <a:spLocks noChangeArrowheads="1"/>
          </p:cNvSpPr>
          <p:nvPr/>
        </p:nvSpPr>
        <p:spPr bwMode="auto">
          <a:xfrm>
            <a:off x="5983462" y="5397689"/>
            <a:ext cx="411306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en-US" altLang="en-US" dirty="0">
                <a:latin typeface="+mn-lt"/>
              </a:rPr>
              <a:t>// Before the pass</a:t>
            </a:r>
          </a:p>
          <a:p>
            <a:pPr marR="0" lvl="0" indent="0" eaLnBrk="1" fontAlgn="base" hangingPunct="1">
              <a:lnSpc>
                <a:spcPct val="100000"/>
              </a:lnSpc>
              <a:spcBef>
                <a:spcPct val="0"/>
              </a:spcBef>
              <a:spcAft>
                <a:spcPct val="0"/>
              </a:spcAft>
              <a:buClrTx/>
              <a:buSzTx/>
              <a:buFontTx/>
              <a:buNone/>
              <a:tabLst/>
            </a:pPr>
            <a:r>
              <a:rPr lang="en-US" altLang="en-US" dirty="0">
                <a:latin typeface="+mn-lt"/>
              </a:rPr>
              <a:t>void foo (int *a)  // a is not written in foo</a:t>
            </a:r>
          </a:p>
          <a:p>
            <a:pPr marR="0" lvl="0" indent="0" eaLnBrk="1" fontAlgn="base" hangingPunct="1">
              <a:lnSpc>
                <a:spcPct val="100000"/>
              </a:lnSpc>
              <a:spcBef>
                <a:spcPct val="0"/>
              </a:spcBef>
              <a:spcAft>
                <a:spcPct val="0"/>
              </a:spcAft>
              <a:buClrTx/>
              <a:buSzTx/>
              <a:buFontTx/>
              <a:buNone/>
              <a:tabLst/>
            </a:pPr>
            <a:r>
              <a:rPr lang="en-US" altLang="en-US" dirty="0">
                <a:latin typeface="+mn-lt"/>
              </a:rPr>
              <a:t>// after the pass</a:t>
            </a:r>
          </a:p>
          <a:p>
            <a:pPr lvl="0"/>
            <a:r>
              <a:rPr lang="en-US" altLang="en-US" dirty="0"/>
              <a:t>void foo (int </a:t>
            </a:r>
            <a:r>
              <a:rPr lang="en-US" altLang="en-US" b="1" dirty="0">
                <a:solidFill>
                  <a:schemeClr val="tx2"/>
                </a:solidFill>
              </a:rPr>
              <a:t>b</a:t>
            </a:r>
            <a:r>
              <a:rPr lang="en-US" altLang="en-US" dirty="0"/>
              <a:t>)  // where b is a’s value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1638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DEDDD-5BFD-4F3C-8949-2FFA04BBA9E7}"/>
              </a:ext>
            </a:extLst>
          </p:cNvPr>
          <p:cNvSpPr>
            <a:spLocks noGrp="1"/>
          </p:cNvSpPr>
          <p:nvPr>
            <p:ph type="title"/>
          </p:nvPr>
        </p:nvSpPr>
        <p:spPr>
          <a:xfrm>
            <a:off x="566928" y="1001018"/>
            <a:ext cx="6951472" cy="1089529"/>
          </a:xfrm>
        </p:spPr>
        <p:txBody>
          <a:bodyPr/>
          <a:lstStyle/>
          <a:p>
            <a:r>
              <a:rPr lang="en-US" dirty="0"/>
              <a:t>Compiler Optimization: Background (3)</a:t>
            </a:r>
          </a:p>
        </p:txBody>
      </p:sp>
      <p:sp>
        <p:nvSpPr>
          <p:cNvPr id="3" name="内容占位符 2">
            <a:extLst>
              <a:ext uri="{FF2B5EF4-FFF2-40B4-BE49-F238E27FC236}">
                <a16:creationId xmlns:a16="http://schemas.microsoft.com/office/drawing/2014/main" id="{40FD1B38-9A16-4154-ADF2-DBBB5FDA51AF}"/>
              </a:ext>
            </a:extLst>
          </p:cNvPr>
          <p:cNvSpPr>
            <a:spLocks noGrp="1"/>
          </p:cNvSpPr>
          <p:nvPr>
            <p:ph idx="1"/>
          </p:nvPr>
        </p:nvSpPr>
        <p:spPr>
          <a:xfrm>
            <a:off x="566928" y="2185416"/>
            <a:ext cx="8566097" cy="3968249"/>
          </a:xfrm>
        </p:spPr>
        <p:txBody>
          <a:bodyPr/>
          <a:lstStyle/>
          <a:p>
            <a:r>
              <a:rPr lang="en-US" dirty="0"/>
              <a:t>Ofast: Aims for generating the fastest code</a:t>
            </a:r>
          </a:p>
          <a:p>
            <a:pPr lvl="1"/>
            <a:r>
              <a:rPr lang="en-US" dirty="0"/>
              <a:t>O2 and more aggressive optimizations such as </a:t>
            </a:r>
          </a:p>
          <a:p>
            <a:pPr marL="502920" lvl="1" indent="0">
              <a:buNone/>
            </a:pPr>
            <a:r>
              <a:rPr lang="en-US" dirty="0"/>
              <a:t>  inaccurate math calculations are used to further reduce execution time</a:t>
            </a:r>
          </a:p>
          <a:p>
            <a:pPr lvl="1"/>
            <a:r>
              <a:rPr lang="en-US" dirty="0"/>
              <a:t>Example added pass: </a:t>
            </a:r>
            <a:r>
              <a:rPr lang="en-US" dirty="0">
                <a:latin typeface="Arial Regular"/>
              </a:rPr>
              <a:t>-</a:t>
            </a:r>
            <a:r>
              <a:rPr lang="en-US" dirty="0" err="1">
                <a:latin typeface="Arial Regular"/>
              </a:rPr>
              <a:t>fno</a:t>
            </a:r>
            <a:r>
              <a:rPr lang="en-US" dirty="0">
                <a:latin typeface="Arial Regular"/>
              </a:rPr>
              <a:t>-signed-zeros</a:t>
            </a:r>
            <a:endParaRPr lang="en-US" dirty="0"/>
          </a:p>
          <a:p>
            <a:r>
              <a:rPr lang="en-US" dirty="0"/>
              <a:t>Os: O2 with further optimizations for decreasing code size and the removal of optimizations that increase code size</a:t>
            </a:r>
          </a:p>
          <a:p>
            <a:pPr lvl="1"/>
            <a:r>
              <a:rPr lang="en-US" dirty="0"/>
              <a:t>Example removed pass: -</a:t>
            </a:r>
            <a:r>
              <a:rPr lang="en-US" dirty="0" err="1"/>
              <a:t>libcalls-shrinkwrap</a:t>
            </a:r>
            <a:endParaRPr lang="en-US" dirty="0"/>
          </a:p>
          <a:p>
            <a:r>
              <a:rPr lang="en-US" dirty="0"/>
              <a:t>• Oz: Reduce code size even more. Oz adds more aggressive </a:t>
            </a:r>
          </a:p>
          <a:p>
            <a:pPr marL="0" indent="0">
              <a:buNone/>
            </a:pPr>
            <a:r>
              <a:rPr lang="en-US" dirty="0"/>
              <a:t>             optimizations and eliminates certain optimizations from -Os</a:t>
            </a:r>
          </a:p>
          <a:p>
            <a:pPr lvl="1"/>
            <a:r>
              <a:rPr lang="en-US" dirty="0"/>
              <a:t>Example removed pass: -vectorize-loops</a:t>
            </a:r>
          </a:p>
        </p:txBody>
      </p:sp>
      <p:cxnSp>
        <p:nvCxnSpPr>
          <p:cNvPr id="4" name="Straight Arrow Connector 4">
            <a:extLst>
              <a:ext uri="{FF2B5EF4-FFF2-40B4-BE49-F238E27FC236}">
                <a16:creationId xmlns:a16="http://schemas.microsoft.com/office/drawing/2014/main" id="{9BD85A17-4EA4-40D4-A671-4E6D1D74BB59}"/>
              </a:ext>
            </a:extLst>
          </p:cNvPr>
          <p:cNvCxnSpPr>
            <a:cxnSpLocks/>
          </p:cNvCxnSpPr>
          <p:nvPr/>
        </p:nvCxnSpPr>
        <p:spPr>
          <a:xfrm flipV="1">
            <a:off x="7184919" y="1162108"/>
            <a:ext cx="0" cy="1603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5">
            <a:extLst>
              <a:ext uri="{FF2B5EF4-FFF2-40B4-BE49-F238E27FC236}">
                <a16:creationId xmlns:a16="http://schemas.microsoft.com/office/drawing/2014/main" id="{B6B206B5-52CD-4F30-BA58-89A82F99C229}"/>
              </a:ext>
            </a:extLst>
          </p:cNvPr>
          <p:cNvCxnSpPr>
            <a:cxnSpLocks/>
          </p:cNvCxnSpPr>
          <p:nvPr/>
        </p:nvCxnSpPr>
        <p:spPr>
          <a:xfrm>
            <a:off x="7182626" y="2768448"/>
            <a:ext cx="2379083" cy="1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10">
            <a:extLst>
              <a:ext uri="{FF2B5EF4-FFF2-40B4-BE49-F238E27FC236}">
                <a16:creationId xmlns:a16="http://schemas.microsoft.com/office/drawing/2014/main" id="{DCD5920B-6AA9-49B3-BA7A-9052AB8365A1}"/>
              </a:ext>
            </a:extLst>
          </p:cNvPr>
          <p:cNvSpPr txBox="1"/>
          <p:nvPr/>
        </p:nvSpPr>
        <p:spPr>
          <a:xfrm>
            <a:off x="7439194" y="2926701"/>
            <a:ext cx="1904119"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Runtime Performance </a:t>
            </a:r>
          </a:p>
        </p:txBody>
      </p:sp>
      <p:sp>
        <p:nvSpPr>
          <p:cNvPr id="7" name="TextBox 13">
            <a:extLst>
              <a:ext uri="{FF2B5EF4-FFF2-40B4-BE49-F238E27FC236}">
                <a16:creationId xmlns:a16="http://schemas.microsoft.com/office/drawing/2014/main" id="{6858878A-ECA7-4905-AF94-A095B326EF88}"/>
              </a:ext>
            </a:extLst>
          </p:cNvPr>
          <p:cNvSpPr txBox="1"/>
          <p:nvPr/>
        </p:nvSpPr>
        <p:spPr>
          <a:xfrm rot="16200000">
            <a:off x="6188040" y="1861465"/>
            <a:ext cx="1404920"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Code Size</a:t>
            </a:r>
          </a:p>
        </p:txBody>
      </p:sp>
      <p:cxnSp>
        <p:nvCxnSpPr>
          <p:cNvPr id="8" name="Straight Connector 16">
            <a:extLst>
              <a:ext uri="{FF2B5EF4-FFF2-40B4-BE49-F238E27FC236}">
                <a16:creationId xmlns:a16="http://schemas.microsoft.com/office/drawing/2014/main" id="{38236C67-5A2C-414F-B3A3-B29C22AD3B59}"/>
              </a:ext>
            </a:extLst>
          </p:cNvPr>
          <p:cNvCxnSpPr>
            <a:cxnSpLocks/>
          </p:cNvCxnSpPr>
          <p:nvPr/>
        </p:nvCxnSpPr>
        <p:spPr>
          <a:xfrm>
            <a:off x="7184143" y="2377810"/>
            <a:ext cx="2377566" cy="9531"/>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20">
            <a:extLst>
              <a:ext uri="{FF2B5EF4-FFF2-40B4-BE49-F238E27FC236}">
                <a16:creationId xmlns:a16="http://schemas.microsoft.com/office/drawing/2014/main" id="{07DB435B-533E-406B-A6E9-741A0D15AF1F}"/>
              </a:ext>
            </a:extLst>
          </p:cNvPr>
          <p:cNvCxnSpPr>
            <a:cxnSpLocks/>
          </p:cNvCxnSpPr>
          <p:nvPr/>
        </p:nvCxnSpPr>
        <p:spPr>
          <a:xfrm>
            <a:off x="7176523" y="2005384"/>
            <a:ext cx="2385186" cy="3174"/>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Rounded Corners 21">
            <a:extLst>
              <a:ext uri="{FF2B5EF4-FFF2-40B4-BE49-F238E27FC236}">
                <a16:creationId xmlns:a16="http://schemas.microsoft.com/office/drawing/2014/main" id="{E6570DC4-57AA-4115-B7B6-4C82026A7FE8}"/>
              </a:ext>
            </a:extLst>
          </p:cNvPr>
          <p:cNvSpPr/>
          <p:nvPr/>
        </p:nvSpPr>
        <p:spPr>
          <a:xfrm>
            <a:off x="9133025" y="2433411"/>
            <a:ext cx="389393" cy="29255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100" dirty="0">
                <a:latin typeface="Tinos" panose="02020603050405020304" pitchFamily="18" charset="0"/>
                <a:ea typeface="Tinos" panose="02020603050405020304" pitchFamily="18" charset="0"/>
                <a:cs typeface="Tinos" panose="02020603050405020304" pitchFamily="18" charset="0"/>
              </a:rPr>
              <a:t>-</a:t>
            </a:r>
            <a:r>
              <a:rPr lang="en-US" sz="1100" dirty="0" err="1">
                <a:latin typeface="Tinos" panose="02020603050405020304" pitchFamily="18" charset="0"/>
                <a:ea typeface="Tinos" panose="02020603050405020304" pitchFamily="18" charset="0"/>
                <a:cs typeface="Tinos" panose="02020603050405020304" pitchFamily="18" charset="0"/>
              </a:rPr>
              <a:t>Ofast</a:t>
            </a:r>
            <a:endParaRPr lang="en-US" sz="1100" dirty="0">
              <a:latin typeface="Tinos" panose="02020603050405020304" pitchFamily="18" charset="0"/>
              <a:ea typeface="Tinos" panose="02020603050405020304" pitchFamily="18" charset="0"/>
              <a:cs typeface="Tinos" panose="02020603050405020304" pitchFamily="18" charset="0"/>
            </a:endParaRPr>
          </a:p>
        </p:txBody>
      </p:sp>
      <p:sp>
        <p:nvSpPr>
          <p:cNvPr id="11" name="Rectangle: Rounded Corners 23">
            <a:extLst>
              <a:ext uri="{FF2B5EF4-FFF2-40B4-BE49-F238E27FC236}">
                <a16:creationId xmlns:a16="http://schemas.microsoft.com/office/drawing/2014/main" id="{A1B76D34-8DED-4662-80BD-33E8165785D6}"/>
              </a:ext>
            </a:extLst>
          </p:cNvPr>
          <p:cNvSpPr/>
          <p:nvPr/>
        </p:nvSpPr>
        <p:spPr>
          <a:xfrm>
            <a:off x="8196558" y="2055235"/>
            <a:ext cx="389393" cy="292557"/>
          </a:xfrm>
          <a:prstGeom prst="round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tx1"/>
                </a:solidFill>
                <a:latin typeface="Tinos" panose="02020603050405020304" pitchFamily="18" charset="0"/>
                <a:ea typeface="Tinos" panose="02020603050405020304" pitchFamily="18" charset="0"/>
                <a:cs typeface="Tinos" panose="02020603050405020304" pitchFamily="18" charset="0"/>
              </a:rPr>
              <a:t>-O2</a:t>
            </a:r>
          </a:p>
        </p:txBody>
      </p:sp>
      <p:sp>
        <p:nvSpPr>
          <p:cNvPr id="12" name="Rectangle: Rounded Corners 24">
            <a:extLst>
              <a:ext uri="{FF2B5EF4-FFF2-40B4-BE49-F238E27FC236}">
                <a16:creationId xmlns:a16="http://schemas.microsoft.com/office/drawing/2014/main" id="{0E37DCE6-B628-4D27-8EAA-726F416F7D77}"/>
              </a:ext>
            </a:extLst>
          </p:cNvPr>
          <p:cNvSpPr/>
          <p:nvPr/>
        </p:nvSpPr>
        <p:spPr>
          <a:xfrm>
            <a:off x="7241054" y="2427220"/>
            <a:ext cx="389393" cy="29255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latin typeface="Tinos" panose="02020603050405020304" pitchFamily="18" charset="0"/>
                <a:ea typeface="Tinos" panose="02020603050405020304" pitchFamily="18" charset="0"/>
                <a:cs typeface="Tinos" panose="02020603050405020304" pitchFamily="18" charset="0"/>
              </a:rPr>
              <a:t>-O1</a:t>
            </a:r>
          </a:p>
        </p:txBody>
      </p:sp>
      <p:cxnSp>
        <p:nvCxnSpPr>
          <p:cNvPr id="13" name="Straight Connector 27">
            <a:extLst>
              <a:ext uri="{FF2B5EF4-FFF2-40B4-BE49-F238E27FC236}">
                <a16:creationId xmlns:a16="http://schemas.microsoft.com/office/drawing/2014/main" id="{6BBC13D2-6F15-4B26-88A0-A0F516F3850C}"/>
              </a:ext>
            </a:extLst>
          </p:cNvPr>
          <p:cNvCxnSpPr>
            <a:cxnSpLocks/>
          </p:cNvCxnSpPr>
          <p:nvPr/>
        </p:nvCxnSpPr>
        <p:spPr>
          <a:xfrm>
            <a:off x="7176523" y="1631708"/>
            <a:ext cx="2385186" cy="0"/>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34">
            <a:extLst>
              <a:ext uri="{FF2B5EF4-FFF2-40B4-BE49-F238E27FC236}">
                <a16:creationId xmlns:a16="http://schemas.microsoft.com/office/drawing/2014/main" id="{26BE7919-C3E1-471C-B873-E51E06B01D7C}"/>
              </a:ext>
            </a:extLst>
          </p:cNvPr>
          <p:cNvCxnSpPr>
            <a:cxnSpLocks/>
          </p:cNvCxnSpPr>
          <p:nvPr/>
        </p:nvCxnSpPr>
        <p:spPr>
          <a:xfrm>
            <a:off x="7685214" y="1257358"/>
            <a:ext cx="0" cy="1507331"/>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35">
            <a:extLst>
              <a:ext uri="{FF2B5EF4-FFF2-40B4-BE49-F238E27FC236}">
                <a16:creationId xmlns:a16="http://schemas.microsoft.com/office/drawing/2014/main" id="{0D2A93D0-CCAC-49B8-A92B-DD7388B61348}"/>
              </a:ext>
            </a:extLst>
          </p:cNvPr>
          <p:cNvCxnSpPr>
            <a:cxnSpLocks/>
          </p:cNvCxnSpPr>
          <p:nvPr/>
        </p:nvCxnSpPr>
        <p:spPr>
          <a:xfrm>
            <a:off x="8151939" y="1262120"/>
            <a:ext cx="0" cy="1502569"/>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TextBox 38">
            <a:extLst>
              <a:ext uri="{FF2B5EF4-FFF2-40B4-BE49-F238E27FC236}">
                <a16:creationId xmlns:a16="http://schemas.microsoft.com/office/drawing/2014/main" id="{2CF04EB3-1925-40C0-BF2E-19216C802C8A}"/>
              </a:ext>
            </a:extLst>
          </p:cNvPr>
          <p:cNvSpPr txBox="1"/>
          <p:nvPr/>
        </p:nvSpPr>
        <p:spPr>
          <a:xfrm>
            <a:off x="7180669" y="2762547"/>
            <a:ext cx="513307"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Slow</a:t>
            </a:r>
          </a:p>
        </p:txBody>
      </p:sp>
      <p:sp>
        <p:nvSpPr>
          <p:cNvPr id="17" name="TextBox 41">
            <a:extLst>
              <a:ext uri="{FF2B5EF4-FFF2-40B4-BE49-F238E27FC236}">
                <a16:creationId xmlns:a16="http://schemas.microsoft.com/office/drawing/2014/main" id="{14281586-33DA-4DC5-8A36-4B4FD645A662}"/>
              </a:ext>
            </a:extLst>
          </p:cNvPr>
          <p:cNvSpPr txBox="1"/>
          <p:nvPr/>
        </p:nvSpPr>
        <p:spPr>
          <a:xfrm>
            <a:off x="9092533" y="2756911"/>
            <a:ext cx="513307"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Fast</a:t>
            </a:r>
          </a:p>
        </p:txBody>
      </p:sp>
      <p:sp>
        <p:nvSpPr>
          <p:cNvPr id="18" name="TextBox 42">
            <a:extLst>
              <a:ext uri="{FF2B5EF4-FFF2-40B4-BE49-F238E27FC236}">
                <a16:creationId xmlns:a16="http://schemas.microsoft.com/office/drawing/2014/main" id="{CC1572CF-0405-491D-9174-5B797360FBBB}"/>
              </a:ext>
            </a:extLst>
          </p:cNvPr>
          <p:cNvSpPr txBox="1"/>
          <p:nvPr/>
        </p:nvSpPr>
        <p:spPr>
          <a:xfrm rot="16200000">
            <a:off x="6751511" y="2465487"/>
            <a:ext cx="621102"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Large</a:t>
            </a:r>
          </a:p>
        </p:txBody>
      </p:sp>
      <p:sp>
        <p:nvSpPr>
          <p:cNvPr id="19" name="TextBox 43">
            <a:extLst>
              <a:ext uri="{FF2B5EF4-FFF2-40B4-BE49-F238E27FC236}">
                <a16:creationId xmlns:a16="http://schemas.microsoft.com/office/drawing/2014/main" id="{ED02C775-1C25-439A-8518-8ED765E4CDA6}"/>
              </a:ext>
            </a:extLst>
          </p:cNvPr>
          <p:cNvSpPr txBox="1"/>
          <p:nvPr/>
        </p:nvSpPr>
        <p:spPr>
          <a:xfrm rot="16200000">
            <a:off x="6751513" y="1298514"/>
            <a:ext cx="621102" cy="276999"/>
          </a:xfrm>
          <a:prstGeom prst="rect">
            <a:avLst/>
          </a:prstGeom>
          <a:noFill/>
        </p:spPr>
        <p:txBody>
          <a:bodyPr wrap="square" rtlCol="0">
            <a:spAutoFit/>
          </a:bodyPr>
          <a:lstStyle/>
          <a:p>
            <a:pPr algn="ctr"/>
            <a:r>
              <a:rPr lang="en-US" sz="1200" dirty="0">
                <a:latin typeface="Tinos" panose="02020603050405020304" pitchFamily="18" charset="0"/>
                <a:ea typeface="Tinos" panose="02020603050405020304" pitchFamily="18" charset="0"/>
                <a:cs typeface="Tinos" panose="02020603050405020304" pitchFamily="18" charset="0"/>
              </a:rPr>
              <a:t>Small</a:t>
            </a:r>
          </a:p>
        </p:txBody>
      </p:sp>
      <p:sp>
        <p:nvSpPr>
          <p:cNvPr id="20" name="Rectangle: Rounded Corners 44">
            <a:extLst>
              <a:ext uri="{FF2B5EF4-FFF2-40B4-BE49-F238E27FC236}">
                <a16:creationId xmlns:a16="http://schemas.microsoft.com/office/drawing/2014/main" id="{2AD389BE-BFC1-4560-B656-39FF67E3F81A}"/>
              </a:ext>
            </a:extLst>
          </p:cNvPr>
          <p:cNvSpPr/>
          <p:nvPr/>
        </p:nvSpPr>
        <p:spPr>
          <a:xfrm>
            <a:off x="8666855" y="2439406"/>
            <a:ext cx="389393" cy="292557"/>
          </a:xfrm>
          <a:prstGeom prst="roundRect">
            <a:avLst/>
          </a:prstGeom>
          <a:solidFill>
            <a:schemeClr val="bg1"/>
          </a:solidFill>
          <a:ln w="63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000"/>
              </a:lnSpc>
            </a:pPr>
            <a:r>
              <a:rPr lang="en-US" sz="1000" dirty="0">
                <a:solidFill>
                  <a:schemeClr val="tx1"/>
                </a:solidFill>
                <a:latin typeface="Tinos" panose="02020603050405020304" pitchFamily="18" charset="0"/>
                <a:ea typeface="Tinos" panose="02020603050405020304" pitchFamily="18" charset="0"/>
                <a:cs typeface="Tinos" panose="02020603050405020304" pitchFamily="18" charset="0"/>
              </a:rPr>
              <a:t>-O3/</a:t>
            </a:r>
          </a:p>
          <a:p>
            <a:pPr algn="ctr">
              <a:lnSpc>
                <a:spcPts val="1000"/>
              </a:lnSpc>
            </a:pPr>
            <a:r>
              <a:rPr lang="en-US" sz="1000" dirty="0">
                <a:solidFill>
                  <a:schemeClr val="tx1"/>
                </a:solidFill>
                <a:latin typeface="Tinos" panose="02020603050405020304" pitchFamily="18" charset="0"/>
                <a:ea typeface="Tinos" panose="02020603050405020304" pitchFamily="18" charset="0"/>
                <a:cs typeface="Tinos" panose="02020603050405020304" pitchFamily="18" charset="0"/>
              </a:rPr>
              <a:t>-O4</a:t>
            </a:r>
          </a:p>
        </p:txBody>
      </p:sp>
      <p:sp>
        <p:nvSpPr>
          <p:cNvPr id="21" name="Rectangle: Rounded Corners 46">
            <a:extLst>
              <a:ext uri="{FF2B5EF4-FFF2-40B4-BE49-F238E27FC236}">
                <a16:creationId xmlns:a16="http://schemas.microsoft.com/office/drawing/2014/main" id="{C53FEFA7-F714-4B73-B391-0EADD2EDF79F}"/>
              </a:ext>
            </a:extLst>
          </p:cNvPr>
          <p:cNvSpPr/>
          <p:nvPr/>
        </p:nvSpPr>
        <p:spPr>
          <a:xfrm>
            <a:off x="7723847" y="1297505"/>
            <a:ext cx="389393" cy="29255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latin typeface="Tinos" panose="02020603050405020304" pitchFamily="18" charset="0"/>
                <a:ea typeface="Tinos" panose="02020603050405020304" pitchFamily="18" charset="0"/>
                <a:cs typeface="Tinos" panose="02020603050405020304" pitchFamily="18" charset="0"/>
              </a:rPr>
              <a:t>-Oz</a:t>
            </a:r>
          </a:p>
        </p:txBody>
      </p:sp>
      <p:sp>
        <p:nvSpPr>
          <p:cNvPr id="22" name="Rectangle: Rounded Corners 47">
            <a:extLst>
              <a:ext uri="{FF2B5EF4-FFF2-40B4-BE49-F238E27FC236}">
                <a16:creationId xmlns:a16="http://schemas.microsoft.com/office/drawing/2014/main" id="{AA869F7C-B3A6-4F8F-A114-5100D3FAEDAD}"/>
              </a:ext>
            </a:extLst>
          </p:cNvPr>
          <p:cNvSpPr/>
          <p:nvPr/>
        </p:nvSpPr>
        <p:spPr>
          <a:xfrm>
            <a:off x="7723847" y="1669931"/>
            <a:ext cx="389393" cy="292557"/>
          </a:xfrm>
          <a:prstGeom prst="roundRect">
            <a:avLst/>
          </a:prstGeom>
          <a:solidFill>
            <a:schemeClr val="bg1"/>
          </a:solidFill>
          <a:ln w="63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latin typeface="Tinos" panose="02020603050405020304" pitchFamily="18" charset="0"/>
                <a:ea typeface="Tinos" panose="02020603050405020304" pitchFamily="18" charset="0"/>
                <a:cs typeface="Tinos" panose="02020603050405020304" pitchFamily="18" charset="0"/>
              </a:rPr>
              <a:t>-</a:t>
            </a:r>
            <a:r>
              <a:rPr lang="en-US" sz="1000" dirty="0" err="1">
                <a:solidFill>
                  <a:schemeClr val="tx1"/>
                </a:solidFill>
                <a:latin typeface="Tinos" panose="02020603050405020304" pitchFamily="18" charset="0"/>
                <a:ea typeface="Tinos" panose="02020603050405020304" pitchFamily="18" charset="0"/>
                <a:cs typeface="Tinos" panose="02020603050405020304" pitchFamily="18" charset="0"/>
              </a:rPr>
              <a:t>Os</a:t>
            </a:r>
            <a:endParaRPr lang="en-US" sz="1000" dirty="0">
              <a:solidFill>
                <a:schemeClr val="tx1"/>
              </a:solidFill>
              <a:latin typeface="Tinos" panose="02020603050405020304" pitchFamily="18" charset="0"/>
              <a:ea typeface="Tinos" panose="02020603050405020304" pitchFamily="18" charset="0"/>
              <a:cs typeface="Tinos" panose="02020603050405020304" pitchFamily="18" charset="0"/>
            </a:endParaRPr>
          </a:p>
        </p:txBody>
      </p:sp>
      <p:grpSp>
        <p:nvGrpSpPr>
          <p:cNvPr id="23" name="组合 22">
            <a:extLst>
              <a:ext uri="{FF2B5EF4-FFF2-40B4-BE49-F238E27FC236}">
                <a16:creationId xmlns:a16="http://schemas.microsoft.com/office/drawing/2014/main" id="{28CE9D43-C452-47BA-8F71-0EE0F06F49F7}"/>
              </a:ext>
            </a:extLst>
          </p:cNvPr>
          <p:cNvGrpSpPr/>
          <p:nvPr/>
        </p:nvGrpSpPr>
        <p:grpSpPr>
          <a:xfrm>
            <a:off x="9778769" y="1284938"/>
            <a:ext cx="1704006" cy="1462442"/>
            <a:chOff x="3690936" y="2208860"/>
            <a:chExt cx="1686574" cy="1462442"/>
          </a:xfrm>
        </p:grpSpPr>
        <p:sp>
          <p:nvSpPr>
            <p:cNvPr id="24" name="Rectangle 58">
              <a:extLst>
                <a:ext uri="{FF2B5EF4-FFF2-40B4-BE49-F238E27FC236}">
                  <a16:creationId xmlns:a16="http://schemas.microsoft.com/office/drawing/2014/main" id="{38F428C9-263A-4759-985E-C440D4FE9BAB}"/>
                </a:ext>
              </a:extLst>
            </p:cNvPr>
            <p:cNvSpPr/>
            <p:nvPr/>
          </p:nvSpPr>
          <p:spPr>
            <a:xfrm>
              <a:off x="3690936" y="2347744"/>
              <a:ext cx="1634719" cy="132355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59">
              <a:extLst>
                <a:ext uri="{FF2B5EF4-FFF2-40B4-BE49-F238E27FC236}">
                  <a16:creationId xmlns:a16="http://schemas.microsoft.com/office/drawing/2014/main" id="{74891E64-4DC1-466C-A62C-BEE946B86E10}"/>
                </a:ext>
              </a:extLst>
            </p:cNvPr>
            <p:cNvSpPr txBox="1"/>
            <p:nvPr/>
          </p:nvSpPr>
          <p:spPr>
            <a:xfrm>
              <a:off x="4157972" y="2208860"/>
              <a:ext cx="667382" cy="246221"/>
            </a:xfrm>
            <a:prstGeom prst="rect">
              <a:avLst/>
            </a:prstGeom>
            <a:solidFill>
              <a:schemeClr val="bg1"/>
            </a:solidFill>
          </p:spPr>
          <p:txBody>
            <a:bodyPr wrap="square" rtlCol="0">
              <a:spAutoFit/>
            </a:bodyPr>
            <a:lstStyle/>
            <a:p>
              <a:pPr algn="ctr"/>
              <a:r>
                <a:rPr lang="en-US" sz="1000" dirty="0">
                  <a:latin typeface="Tinos" panose="02020603050405020304" pitchFamily="18" charset="0"/>
                  <a:ea typeface="Tinos" panose="02020603050405020304" pitchFamily="18" charset="0"/>
                  <a:cs typeface="Tinos" panose="02020603050405020304" pitchFamily="18" charset="0"/>
                </a:rPr>
                <a:t>Legend</a:t>
              </a:r>
              <a:endParaRPr lang="en-US" sz="1050" dirty="0">
                <a:latin typeface="Tinos" panose="02020603050405020304" pitchFamily="18" charset="0"/>
                <a:ea typeface="Tinos" panose="02020603050405020304" pitchFamily="18" charset="0"/>
                <a:cs typeface="Tinos" panose="02020603050405020304" pitchFamily="18" charset="0"/>
              </a:endParaRPr>
            </a:p>
          </p:txBody>
        </p:sp>
        <p:sp>
          <p:nvSpPr>
            <p:cNvPr id="26" name="Rectangle: Rounded Corners 60">
              <a:extLst>
                <a:ext uri="{FF2B5EF4-FFF2-40B4-BE49-F238E27FC236}">
                  <a16:creationId xmlns:a16="http://schemas.microsoft.com/office/drawing/2014/main" id="{C5FD2F65-4A60-481D-B33B-2288BE661188}"/>
                </a:ext>
              </a:extLst>
            </p:cNvPr>
            <p:cNvSpPr/>
            <p:nvPr/>
          </p:nvSpPr>
          <p:spPr>
            <a:xfrm>
              <a:off x="3785323" y="2517467"/>
              <a:ext cx="277090" cy="208182"/>
            </a:xfrm>
            <a:prstGeom prst="round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tx1"/>
                  </a:solidFill>
                  <a:latin typeface="Tinos" panose="02020603050405020304" pitchFamily="18" charset="0"/>
                  <a:ea typeface="Tinos" panose="02020603050405020304" pitchFamily="18" charset="0"/>
                  <a:cs typeface="Tinos" panose="02020603050405020304" pitchFamily="18" charset="0"/>
                </a:rPr>
                <a:t>-	Ox</a:t>
              </a:r>
            </a:p>
          </p:txBody>
        </p:sp>
        <p:sp>
          <p:nvSpPr>
            <p:cNvPr id="27" name="TextBox 61">
              <a:extLst>
                <a:ext uri="{FF2B5EF4-FFF2-40B4-BE49-F238E27FC236}">
                  <a16:creationId xmlns:a16="http://schemas.microsoft.com/office/drawing/2014/main" id="{D7D68914-FCDE-4B18-B873-189E22D7E476}"/>
                </a:ext>
              </a:extLst>
            </p:cNvPr>
            <p:cNvSpPr txBox="1"/>
            <p:nvPr/>
          </p:nvSpPr>
          <p:spPr>
            <a:xfrm>
              <a:off x="4064192" y="2486066"/>
              <a:ext cx="1313318" cy="261610"/>
            </a:xfrm>
            <a:prstGeom prst="rect">
              <a:avLst/>
            </a:prstGeom>
            <a:noFill/>
          </p:spPr>
          <p:txBody>
            <a:bodyPr wrap="square" rtlCol="0">
              <a:spAutoFit/>
            </a:bodyPr>
            <a:lstStyle/>
            <a:p>
              <a:r>
                <a:rPr lang="en-US" sz="1100" dirty="0">
                  <a:latin typeface="Tinos" panose="02020603050405020304" pitchFamily="18" charset="0"/>
                  <a:ea typeface="Tinos" panose="02020603050405020304" pitchFamily="18" charset="0"/>
                  <a:cs typeface="Tinos" panose="02020603050405020304" pitchFamily="18" charset="0"/>
                </a:rPr>
                <a:t>Baseline </a:t>
              </a:r>
              <a:r>
                <a:rPr lang="en-US" sz="1050" dirty="0">
                  <a:latin typeface="Tinos" panose="02020603050405020304" pitchFamily="18" charset="0"/>
                  <a:ea typeface="Tinos" panose="02020603050405020304" pitchFamily="18" charset="0"/>
                  <a:cs typeface="Tinos" panose="02020603050405020304" pitchFamily="18" charset="0"/>
                </a:rPr>
                <a:t>(Moderate)</a:t>
              </a:r>
            </a:p>
          </p:txBody>
        </p:sp>
        <p:sp>
          <p:nvSpPr>
            <p:cNvPr id="28" name="Rectangle: Rounded Corners 65">
              <a:extLst>
                <a:ext uri="{FF2B5EF4-FFF2-40B4-BE49-F238E27FC236}">
                  <a16:creationId xmlns:a16="http://schemas.microsoft.com/office/drawing/2014/main" id="{6131810E-3A5F-4A9B-B953-B518D3321E2D}"/>
                </a:ext>
              </a:extLst>
            </p:cNvPr>
            <p:cNvSpPr/>
            <p:nvPr/>
          </p:nvSpPr>
          <p:spPr>
            <a:xfrm>
              <a:off x="3785323" y="2812783"/>
              <a:ext cx="277090" cy="208182"/>
            </a:xfrm>
            <a:prstGeom prst="roundRect">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bg1"/>
                  </a:solidFill>
                  <a:latin typeface="Tinos" panose="02020603050405020304" pitchFamily="18" charset="0"/>
                  <a:ea typeface="Tinos" panose="02020603050405020304" pitchFamily="18" charset="0"/>
                  <a:cs typeface="Tinos" panose="02020603050405020304" pitchFamily="18" charset="0"/>
                </a:rPr>
                <a:t>-Ox</a:t>
              </a:r>
            </a:p>
          </p:txBody>
        </p:sp>
        <p:sp>
          <p:nvSpPr>
            <p:cNvPr id="29" name="TextBox 66">
              <a:extLst>
                <a:ext uri="{FF2B5EF4-FFF2-40B4-BE49-F238E27FC236}">
                  <a16:creationId xmlns:a16="http://schemas.microsoft.com/office/drawing/2014/main" id="{B679CCED-0B0C-426F-A72C-08C449BA9167}"/>
                </a:ext>
              </a:extLst>
            </p:cNvPr>
            <p:cNvSpPr txBox="1"/>
            <p:nvPr/>
          </p:nvSpPr>
          <p:spPr>
            <a:xfrm>
              <a:off x="4054013" y="2780335"/>
              <a:ext cx="921800" cy="261610"/>
            </a:xfrm>
            <a:prstGeom prst="rect">
              <a:avLst/>
            </a:prstGeom>
            <a:noFill/>
          </p:spPr>
          <p:txBody>
            <a:bodyPr wrap="square" rtlCol="0">
              <a:spAutoFit/>
            </a:bodyPr>
            <a:lstStyle/>
            <a:p>
              <a:r>
                <a:rPr lang="en-US" sz="1100" dirty="0">
                  <a:latin typeface="Tinos" panose="02020603050405020304" pitchFamily="18" charset="0"/>
                  <a:ea typeface="Tinos" panose="02020603050405020304" pitchFamily="18" charset="0"/>
                  <a:cs typeface="Tinos" panose="02020603050405020304" pitchFamily="18" charset="0"/>
                </a:rPr>
                <a:t>Conservative</a:t>
              </a:r>
              <a:endParaRPr lang="en-US" sz="1050" dirty="0">
                <a:latin typeface="Tinos" panose="02020603050405020304" pitchFamily="18" charset="0"/>
                <a:ea typeface="Tinos" panose="02020603050405020304" pitchFamily="18" charset="0"/>
                <a:cs typeface="Tinos" panose="02020603050405020304" pitchFamily="18" charset="0"/>
              </a:endParaRPr>
            </a:p>
          </p:txBody>
        </p:sp>
        <p:sp>
          <p:nvSpPr>
            <p:cNvPr id="30" name="Rectangle: Rounded Corners 67">
              <a:extLst>
                <a:ext uri="{FF2B5EF4-FFF2-40B4-BE49-F238E27FC236}">
                  <a16:creationId xmlns:a16="http://schemas.microsoft.com/office/drawing/2014/main" id="{64388545-32D0-4600-ACD7-61270FF9D025}"/>
                </a:ext>
              </a:extLst>
            </p:cNvPr>
            <p:cNvSpPr/>
            <p:nvPr/>
          </p:nvSpPr>
          <p:spPr>
            <a:xfrm>
              <a:off x="3785323" y="3108151"/>
              <a:ext cx="277090" cy="208182"/>
            </a:xfrm>
            <a:prstGeom prst="round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bg1"/>
                  </a:solidFill>
                  <a:latin typeface="Tinos" panose="02020603050405020304" pitchFamily="18" charset="0"/>
                  <a:ea typeface="Tinos" panose="02020603050405020304" pitchFamily="18" charset="0"/>
                  <a:cs typeface="Tinos" panose="02020603050405020304" pitchFamily="18" charset="0"/>
                </a:rPr>
                <a:t>-Ox</a:t>
              </a:r>
            </a:p>
          </p:txBody>
        </p:sp>
        <p:sp>
          <p:nvSpPr>
            <p:cNvPr id="31" name="TextBox 68">
              <a:extLst>
                <a:ext uri="{FF2B5EF4-FFF2-40B4-BE49-F238E27FC236}">
                  <a16:creationId xmlns:a16="http://schemas.microsoft.com/office/drawing/2014/main" id="{E882883F-2AE8-4DE7-A0CA-B67D68C9193D}"/>
                </a:ext>
              </a:extLst>
            </p:cNvPr>
            <p:cNvSpPr txBox="1"/>
            <p:nvPr/>
          </p:nvSpPr>
          <p:spPr>
            <a:xfrm>
              <a:off x="4054013" y="3072630"/>
              <a:ext cx="798011" cy="261610"/>
            </a:xfrm>
            <a:prstGeom prst="rect">
              <a:avLst/>
            </a:prstGeom>
            <a:noFill/>
          </p:spPr>
          <p:txBody>
            <a:bodyPr wrap="square" rtlCol="0">
              <a:spAutoFit/>
            </a:bodyPr>
            <a:lstStyle/>
            <a:p>
              <a:r>
                <a:rPr lang="en-US" sz="1100" dirty="0">
                  <a:latin typeface="Tinos" panose="02020603050405020304" pitchFamily="18" charset="0"/>
                  <a:ea typeface="Tinos" panose="02020603050405020304" pitchFamily="18" charset="0"/>
                  <a:cs typeface="Tinos" panose="02020603050405020304" pitchFamily="18" charset="0"/>
                </a:rPr>
                <a:t>Aggressive</a:t>
              </a:r>
              <a:endParaRPr lang="en-US" sz="1050" dirty="0">
                <a:latin typeface="Tinos" panose="02020603050405020304" pitchFamily="18" charset="0"/>
                <a:ea typeface="Tinos" panose="02020603050405020304" pitchFamily="18" charset="0"/>
                <a:cs typeface="Tinos" panose="02020603050405020304" pitchFamily="18" charset="0"/>
              </a:endParaRPr>
            </a:p>
          </p:txBody>
        </p:sp>
        <p:sp>
          <p:nvSpPr>
            <p:cNvPr id="32" name="Rectangle: Rounded Corners 70">
              <a:extLst>
                <a:ext uri="{FF2B5EF4-FFF2-40B4-BE49-F238E27FC236}">
                  <a16:creationId xmlns:a16="http://schemas.microsoft.com/office/drawing/2014/main" id="{58AD92F4-A235-40CF-BACC-40E569E7BF19}"/>
                </a:ext>
              </a:extLst>
            </p:cNvPr>
            <p:cNvSpPr/>
            <p:nvPr/>
          </p:nvSpPr>
          <p:spPr>
            <a:xfrm>
              <a:off x="3785323" y="3390970"/>
              <a:ext cx="277090" cy="208182"/>
            </a:xfrm>
            <a:prstGeom prst="roundRect">
              <a:avLst/>
            </a:prstGeom>
            <a:solidFill>
              <a:schemeClr val="bg1"/>
            </a:solidFill>
            <a:ln w="63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tx1">
                      <a:lumMod val="50000"/>
                      <a:lumOff val="50000"/>
                    </a:schemeClr>
                  </a:solidFill>
                  <a:latin typeface="Tinos" panose="02020603050405020304" pitchFamily="18" charset="0"/>
                  <a:ea typeface="Tinos" panose="02020603050405020304" pitchFamily="18" charset="0"/>
                  <a:cs typeface="Tinos" panose="02020603050405020304" pitchFamily="18" charset="0"/>
                </a:rPr>
                <a:t>-Ox</a:t>
              </a:r>
            </a:p>
          </p:txBody>
        </p:sp>
        <p:sp>
          <p:nvSpPr>
            <p:cNvPr id="33" name="TextBox 71">
              <a:extLst>
                <a:ext uri="{FF2B5EF4-FFF2-40B4-BE49-F238E27FC236}">
                  <a16:creationId xmlns:a16="http://schemas.microsoft.com/office/drawing/2014/main" id="{66BA5140-2040-48B5-8E29-4344E4E381DA}"/>
                </a:ext>
              </a:extLst>
            </p:cNvPr>
            <p:cNvSpPr txBox="1"/>
            <p:nvPr/>
          </p:nvSpPr>
          <p:spPr>
            <a:xfrm>
              <a:off x="4054013" y="3363328"/>
              <a:ext cx="921800" cy="261610"/>
            </a:xfrm>
            <a:prstGeom prst="rect">
              <a:avLst/>
            </a:prstGeom>
            <a:noFill/>
          </p:spPr>
          <p:txBody>
            <a:bodyPr wrap="square" rtlCol="0">
              <a:spAutoFit/>
            </a:bodyPr>
            <a:lstStyle/>
            <a:p>
              <a:r>
                <a:rPr lang="en-US" sz="1100" dirty="0">
                  <a:latin typeface="Tinos" panose="02020603050405020304" pitchFamily="18" charset="0"/>
                  <a:ea typeface="Tinos" panose="02020603050405020304" pitchFamily="18" charset="0"/>
                  <a:cs typeface="Tinos" panose="02020603050405020304" pitchFamily="18" charset="0"/>
                </a:rPr>
                <a:t>Not included</a:t>
              </a:r>
              <a:endParaRPr lang="en-US" sz="1050" dirty="0">
                <a:latin typeface="Tinos" panose="02020603050405020304" pitchFamily="18" charset="0"/>
                <a:ea typeface="Tinos" panose="02020603050405020304" pitchFamily="18" charset="0"/>
                <a:cs typeface="Tinos" panose="02020603050405020304" pitchFamily="18" charset="0"/>
              </a:endParaRPr>
            </a:p>
          </p:txBody>
        </p:sp>
      </p:grpSp>
      <p:cxnSp>
        <p:nvCxnSpPr>
          <p:cNvPr id="34" name="Straight Connector 35">
            <a:extLst>
              <a:ext uri="{FF2B5EF4-FFF2-40B4-BE49-F238E27FC236}">
                <a16:creationId xmlns:a16="http://schemas.microsoft.com/office/drawing/2014/main" id="{BE47E917-EFFE-49E6-B04E-B989C064E25D}"/>
              </a:ext>
            </a:extLst>
          </p:cNvPr>
          <p:cNvCxnSpPr>
            <a:cxnSpLocks/>
          </p:cNvCxnSpPr>
          <p:nvPr/>
        </p:nvCxnSpPr>
        <p:spPr>
          <a:xfrm>
            <a:off x="9092533" y="1269635"/>
            <a:ext cx="0" cy="1502569"/>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5">
            <a:extLst>
              <a:ext uri="{FF2B5EF4-FFF2-40B4-BE49-F238E27FC236}">
                <a16:creationId xmlns:a16="http://schemas.microsoft.com/office/drawing/2014/main" id="{97044D2A-DD58-402D-8E98-A362B0F71EB9}"/>
              </a:ext>
            </a:extLst>
          </p:cNvPr>
          <p:cNvCxnSpPr>
            <a:cxnSpLocks/>
          </p:cNvCxnSpPr>
          <p:nvPr/>
        </p:nvCxnSpPr>
        <p:spPr>
          <a:xfrm>
            <a:off x="8630570" y="1269636"/>
            <a:ext cx="0" cy="1502569"/>
          </a:xfrm>
          <a:prstGeom prst="line">
            <a:avLst/>
          </a:prstGeom>
          <a:ln w="31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FB999133-D892-4C69-8F32-9813863CECCD}"/>
              </a:ext>
            </a:extLst>
          </p:cNvPr>
          <p:cNvSpPr/>
          <p:nvPr/>
        </p:nvSpPr>
        <p:spPr>
          <a:xfrm>
            <a:off x="8230947" y="4425364"/>
            <a:ext cx="4039369" cy="1200329"/>
          </a:xfrm>
          <a:prstGeom prst="rect">
            <a:avLst/>
          </a:prstGeom>
        </p:spPr>
        <p:txBody>
          <a:bodyPr wrap="square">
            <a:spAutoFit/>
          </a:bodyPr>
          <a:lstStyle/>
          <a:p>
            <a:r>
              <a:rPr lang="nn-NO" dirty="0"/>
              <a:t>// Before the pass</a:t>
            </a:r>
          </a:p>
          <a:p>
            <a:r>
              <a:rPr lang="nn-NO" dirty="0"/>
              <a:t>sqrt(val);  // where val is never used</a:t>
            </a:r>
          </a:p>
          <a:p>
            <a:r>
              <a:rPr lang="nn-NO" dirty="0"/>
              <a:t>// After the pass</a:t>
            </a:r>
          </a:p>
          <a:p>
            <a:r>
              <a:rPr lang="nn-NO" dirty="0">
                <a:solidFill>
                  <a:schemeClr val="tx2"/>
                </a:solidFill>
              </a:rPr>
              <a:t>if (val &lt; 0) </a:t>
            </a:r>
            <a:r>
              <a:rPr lang="nn-NO" dirty="0"/>
              <a:t>{ sqrt(val); }</a:t>
            </a:r>
          </a:p>
        </p:txBody>
      </p:sp>
    </p:spTree>
    <p:extLst>
      <p:ext uri="{BB962C8B-B14F-4D97-AF65-F5344CB8AC3E}">
        <p14:creationId xmlns:p14="http://schemas.microsoft.com/office/powerpoint/2010/main" val="2268702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8C7CF-869C-4512-B8B7-FBD278C60753}"/>
              </a:ext>
            </a:extLst>
          </p:cNvPr>
          <p:cNvSpPr>
            <a:spLocks noGrp="1"/>
          </p:cNvSpPr>
          <p:nvPr>
            <p:ph type="title"/>
          </p:nvPr>
        </p:nvSpPr>
        <p:spPr>
          <a:xfrm>
            <a:off x="566928" y="1001018"/>
            <a:ext cx="7491222" cy="1089529"/>
          </a:xfrm>
        </p:spPr>
        <p:txBody>
          <a:bodyPr/>
          <a:lstStyle/>
          <a:p>
            <a:r>
              <a:rPr lang="en-US" dirty="0"/>
              <a:t>Compiler Optimization:</a:t>
            </a:r>
            <a:br>
              <a:rPr lang="en-US" dirty="0"/>
            </a:br>
            <a:r>
              <a:rPr lang="en-US" dirty="0"/>
              <a:t>Results</a:t>
            </a:r>
          </a:p>
        </p:txBody>
      </p:sp>
      <p:sp>
        <p:nvSpPr>
          <p:cNvPr id="3" name="内容占位符 2">
            <a:extLst>
              <a:ext uri="{FF2B5EF4-FFF2-40B4-BE49-F238E27FC236}">
                <a16:creationId xmlns:a16="http://schemas.microsoft.com/office/drawing/2014/main" id="{A8A9947D-616C-4516-A9EF-DAAB1CD7E1C2}"/>
              </a:ext>
            </a:extLst>
          </p:cNvPr>
          <p:cNvSpPr>
            <a:spLocks noGrp="1"/>
          </p:cNvSpPr>
          <p:nvPr>
            <p:ph idx="1"/>
          </p:nvPr>
        </p:nvSpPr>
        <p:spPr>
          <a:xfrm>
            <a:off x="566928" y="2185416"/>
            <a:ext cx="5195698" cy="3968249"/>
          </a:xfrm>
        </p:spPr>
        <p:txBody>
          <a:bodyPr/>
          <a:lstStyle/>
          <a:p>
            <a:r>
              <a:rPr lang="en-US" dirty="0"/>
              <a:t>Expected order	</a:t>
            </a:r>
          </a:p>
          <a:p>
            <a:pPr lvl="1"/>
            <a:r>
              <a:rPr lang="en-US" dirty="0"/>
              <a:t>Page load time: Ofast &lt; O2 &lt; Oz &lt; O1</a:t>
            </a:r>
          </a:p>
          <a:p>
            <a:pPr lvl="1"/>
            <a:r>
              <a:rPr lang="en-US" dirty="0"/>
              <a:t>Code size:  Oz &lt; O2 &lt; O1 and Ofast</a:t>
            </a:r>
          </a:p>
          <a:p>
            <a:endParaRPr lang="en-US" dirty="0"/>
          </a:p>
          <a:p>
            <a:r>
              <a:rPr lang="en-US" dirty="0"/>
              <a:t>Native environment (x86)</a:t>
            </a:r>
          </a:p>
          <a:p>
            <a:pPr lvl="1"/>
            <a:r>
              <a:rPr lang="en-US" dirty="0"/>
              <a:t>Page load time: Ofast &lt; O2 &lt; Oz &lt; O1</a:t>
            </a:r>
          </a:p>
          <a:p>
            <a:pPr lvl="1"/>
            <a:r>
              <a:rPr lang="en-US" dirty="0"/>
              <a:t>Code size: Oz &lt; O2 = O1 &lt; Ofast</a:t>
            </a:r>
          </a:p>
          <a:p>
            <a:endParaRPr lang="en-US" dirty="0"/>
          </a:p>
        </p:txBody>
      </p:sp>
      <p:sp>
        <p:nvSpPr>
          <p:cNvPr id="10" name="矩形 9">
            <a:extLst>
              <a:ext uri="{FF2B5EF4-FFF2-40B4-BE49-F238E27FC236}">
                <a16:creationId xmlns:a16="http://schemas.microsoft.com/office/drawing/2014/main" id="{72F8296F-9D2E-409A-8EE1-0880B9067A44}"/>
              </a:ext>
            </a:extLst>
          </p:cNvPr>
          <p:cNvSpPr/>
          <p:nvPr/>
        </p:nvSpPr>
        <p:spPr>
          <a:xfrm>
            <a:off x="6581775" y="4441494"/>
            <a:ext cx="4095750"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格 3">
            <a:extLst>
              <a:ext uri="{FF2B5EF4-FFF2-40B4-BE49-F238E27FC236}">
                <a16:creationId xmlns:a16="http://schemas.microsoft.com/office/drawing/2014/main" id="{66343A2D-D1E0-4712-ACD1-D44E5743E330}"/>
              </a:ext>
            </a:extLst>
          </p:cNvPr>
          <p:cNvGraphicFramePr>
            <a:graphicFrameLocks noGrp="1"/>
          </p:cNvGraphicFramePr>
          <p:nvPr>
            <p:extLst>
              <p:ext uri="{D42A27DB-BD31-4B8C-83A1-F6EECF244321}">
                <p14:modId xmlns:p14="http://schemas.microsoft.com/office/powerpoint/2010/main" val="2178158958"/>
              </p:ext>
            </p:extLst>
          </p:nvPr>
        </p:nvGraphicFramePr>
        <p:xfrm>
          <a:off x="6294060" y="2057978"/>
          <a:ext cx="4451663" cy="3708400"/>
        </p:xfrm>
        <a:graphic>
          <a:graphicData uri="http://schemas.openxmlformats.org/drawingml/2006/table">
            <a:tbl>
              <a:tblPr firstRow="1" bandRow="1">
                <a:tableStyleId>{5C22544A-7EE6-4342-B048-85BDC9FD1C3A}</a:tableStyleId>
              </a:tblPr>
              <a:tblGrid>
                <a:gridCol w="1074311">
                  <a:extLst>
                    <a:ext uri="{9D8B030D-6E8A-4147-A177-3AD203B41FA5}">
                      <a16:colId xmlns:a16="http://schemas.microsoft.com/office/drawing/2014/main" val="987048302"/>
                    </a:ext>
                  </a:extLst>
                </a:gridCol>
                <a:gridCol w="971550">
                  <a:extLst>
                    <a:ext uri="{9D8B030D-6E8A-4147-A177-3AD203B41FA5}">
                      <a16:colId xmlns:a16="http://schemas.microsoft.com/office/drawing/2014/main" val="383817722"/>
                    </a:ext>
                  </a:extLst>
                </a:gridCol>
                <a:gridCol w="801934">
                  <a:extLst>
                    <a:ext uri="{9D8B030D-6E8A-4147-A177-3AD203B41FA5}">
                      <a16:colId xmlns:a16="http://schemas.microsoft.com/office/drawing/2014/main" val="3163169609"/>
                    </a:ext>
                  </a:extLst>
                </a:gridCol>
                <a:gridCol w="801934">
                  <a:extLst>
                    <a:ext uri="{9D8B030D-6E8A-4147-A177-3AD203B41FA5}">
                      <a16:colId xmlns:a16="http://schemas.microsoft.com/office/drawing/2014/main" val="1925409189"/>
                    </a:ext>
                  </a:extLst>
                </a:gridCol>
                <a:gridCol w="801934">
                  <a:extLst>
                    <a:ext uri="{9D8B030D-6E8A-4147-A177-3AD203B41FA5}">
                      <a16:colId xmlns:a16="http://schemas.microsoft.com/office/drawing/2014/main" val="1684315936"/>
                    </a:ext>
                  </a:extLst>
                </a:gridCol>
              </a:tblGrid>
              <a:tr h="370840">
                <a:tc>
                  <a:txBody>
                    <a:bodyPr/>
                    <a:lstStyle/>
                    <a:p>
                      <a:pPr algn="l"/>
                      <a:r>
                        <a:rPr lang="en-US" sz="1400" dirty="0"/>
                        <a:t>Metrics</a:t>
                      </a:r>
                    </a:p>
                  </a:txBody>
                  <a:tcPr anchor="ctr"/>
                </a:tc>
                <a:tc>
                  <a:txBody>
                    <a:bodyPr/>
                    <a:lstStyle/>
                    <a:p>
                      <a:pPr algn="ctr"/>
                      <a:r>
                        <a:rPr lang="en-US" sz="1400" dirty="0"/>
                        <a:t>Targets</a:t>
                      </a:r>
                    </a:p>
                  </a:txBody>
                  <a:tcPr anchor="ctr"/>
                </a:tc>
                <a:tc>
                  <a:txBody>
                    <a:bodyPr/>
                    <a:lstStyle/>
                    <a:p>
                      <a:pPr algn="ctr"/>
                      <a:r>
                        <a:rPr lang="en-US" sz="1400" dirty="0"/>
                        <a:t>JS</a:t>
                      </a:r>
                    </a:p>
                  </a:txBody>
                  <a:tcPr anchor="ctr"/>
                </a:tc>
                <a:tc>
                  <a:txBody>
                    <a:bodyPr/>
                    <a:lstStyle/>
                    <a:p>
                      <a:pPr algn="ctr"/>
                      <a:r>
                        <a:rPr lang="en-US" sz="1400" dirty="0"/>
                        <a:t>Wasm</a:t>
                      </a:r>
                    </a:p>
                  </a:txBody>
                  <a:tcPr anchor="ctr"/>
                </a:tc>
                <a:tc>
                  <a:txBody>
                    <a:bodyPr/>
                    <a:lstStyle/>
                    <a:p>
                      <a:pPr algn="ctr"/>
                      <a:r>
                        <a:rPr lang="en-US" sz="1400" dirty="0"/>
                        <a:t>x86</a:t>
                      </a:r>
                    </a:p>
                  </a:txBody>
                  <a:tcPr anchor="ctr"/>
                </a:tc>
                <a:extLst>
                  <a:ext uri="{0D108BD9-81ED-4DB2-BD59-A6C34878D82A}">
                    <a16:rowId xmlns:a16="http://schemas.microsoft.com/office/drawing/2014/main" val="3411906657"/>
                  </a:ext>
                </a:extLst>
              </a:tr>
              <a:tr h="370840">
                <a:tc rowSpan="3">
                  <a:txBody>
                    <a:bodyPr/>
                    <a:lstStyle/>
                    <a:p>
                      <a:r>
                        <a:rPr lang="en-US" sz="1400" dirty="0"/>
                        <a:t>Page Load Time</a:t>
                      </a:r>
                    </a:p>
                  </a:txBody>
                  <a:tcPr anchor="ctr">
                    <a:solidFill>
                      <a:schemeClr val="bg1">
                        <a:lumMod val="95000"/>
                      </a:schemeClr>
                    </a:solidFill>
                  </a:tcPr>
                </a:tc>
                <a:tc>
                  <a:txBody>
                    <a:bodyPr/>
                    <a:lstStyle/>
                    <a:p>
                      <a:pPr algn="r"/>
                      <a:r>
                        <a:rPr lang="en-US" sz="1400" dirty="0"/>
                        <a:t>O1/O2</a:t>
                      </a:r>
                    </a:p>
                  </a:txBody>
                  <a:tcPr anchor="ctr">
                    <a:solidFill>
                      <a:schemeClr val="bg1">
                        <a:lumMod val="95000"/>
                      </a:schemeClr>
                    </a:solidFill>
                  </a:tcPr>
                </a:tc>
                <a:tc>
                  <a:txBody>
                    <a:bodyPr/>
                    <a:lstStyle/>
                    <a:p>
                      <a:pPr algn="r"/>
                      <a:r>
                        <a:rPr lang="en-US" sz="1400" dirty="0"/>
                        <a:t>0.95x</a:t>
                      </a:r>
                    </a:p>
                  </a:txBody>
                  <a:tcPr anchor="ctr">
                    <a:solidFill>
                      <a:schemeClr val="bg1">
                        <a:lumMod val="95000"/>
                      </a:schemeClr>
                    </a:solidFill>
                  </a:tcPr>
                </a:tc>
                <a:tc>
                  <a:txBody>
                    <a:bodyPr/>
                    <a:lstStyle/>
                    <a:p>
                      <a:pPr algn="r"/>
                      <a:r>
                        <a:rPr lang="en-US" sz="1400" dirty="0"/>
                        <a:t>0.88x</a:t>
                      </a:r>
                    </a:p>
                  </a:txBody>
                  <a:tcPr anchor="ctr">
                    <a:solidFill>
                      <a:schemeClr val="bg1">
                        <a:lumMod val="95000"/>
                      </a:schemeClr>
                    </a:solidFill>
                  </a:tcPr>
                </a:tc>
                <a:tc>
                  <a:txBody>
                    <a:bodyPr/>
                    <a:lstStyle/>
                    <a:p>
                      <a:pPr algn="r"/>
                      <a:r>
                        <a:rPr lang="en-US" sz="1400" dirty="0"/>
                        <a:t>1.36x</a:t>
                      </a:r>
                    </a:p>
                  </a:txBody>
                  <a:tcPr anchor="ctr">
                    <a:solidFill>
                      <a:schemeClr val="bg1">
                        <a:lumMod val="95000"/>
                      </a:schemeClr>
                    </a:solidFill>
                  </a:tcPr>
                </a:tc>
                <a:extLst>
                  <a:ext uri="{0D108BD9-81ED-4DB2-BD59-A6C34878D82A}">
                    <a16:rowId xmlns:a16="http://schemas.microsoft.com/office/drawing/2014/main" val="713189052"/>
                  </a:ext>
                </a:extLst>
              </a:tr>
              <a:tr h="370840">
                <a:tc vMerge="1">
                  <a:txBody>
                    <a:bodyPr/>
                    <a:lstStyle/>
                    <a:p>
                      <a:endParaRPr lang="en-US" dirty="0"/>
                    </a:p>
                  </a:txBody>
                  <a:tcPr>
                    <a:solidFill>
                      <a:schemeClr val="bg1">
                        <a:lumMod val="95000"/>
                      </a:schemeClr>
                    </a:solidFill>
                  </a:tcPr>
                </a:tc>
                <a:tc>
                  <a:txBody>
                    <a:bodyPr/>
                    <a:lstStyle/>
                    <a:p>
                      <a:pPr algn="r"/>
                      <a:r>
                        <a:rPr lang="en-US" sz="1400" dirty="0"/>
                        <a:t>Ofast/O2</a:t>
                      </a:r>
                    </a:p>
                  </a:txBody>
                  <a:tcPr anchor="ctr">
                    <a:solidFill>
                      <a:schemeClr val="bg1">
                        <a:lumMod val="95000"/>
                      </a:schemeClr>
                    </a:solidFill>
                  </a:tcPr>
                </a:tc>
                <a:tc>
                  <a:txBody>
                    <a:bodyPr/>
                    <a:lstStyle/>
                    <a:p>
                      <a:pPr algn="r"/>
                      <a:r>
                        <a:rPr lang="en-US" sz="1400" dirty="0"/>
                        <a:t>0.99x*</a:t>
                      </a:r>
                    </a:p>
                  </a:txBody>
                  <a:tcPr anchor="ctr">
                    <a:solidFill>
                      <a:schemeClr val="bg1">
                        <a:lumMod val="95000"/>
                      </a:schemeClr>
                    </a:solidFill>
                  </a:tcPr>
                </a:tc>
                <a:tc>
                  <a:txBody>
                    <a:bodyPr/>
                    <a:lstStyle/>
                    <a:p>
                      <a:pPr algn="r"/>
                      <a:r>
                        <a:rPr lang="en-US" sz="1400" dirty="0"/>
                        <a:t>0.96x*</a:t>
                      </a:r>
                    </a:p>
                  </a:txBody>
                  <a:tcPr anchor="ctr">
                    <a:solidFill>
                      <a:schemeClr val="bg1">
                        <a:lumMod val="95000"/>
                      </a:schemeClr>
                    </a:solidFill>
                  </a:tcPr>
                </a:tc>
                <a:tc>
                  <a:txBody>
                    <a:bodyPr/>
                    <a:lstStyle/>
                    <a:p>
                      <a:pPr algn="r"/>
                      <a:r>
                        <a:rPr lang="en-US" sz="1400" b="1" dirty="0"/>
                        <a:t>0.97x</a:t>
                      </a:r>
                    </a:p>
                  </a:txBody>
                  <a:tcPr anchor="ctr">
                    <a:solidFill>
                      <a:schemeClr val="bg1">
                        <a:lumMod val="95000"/>
                      </a:schemeClr>
                    </a:solidFill>
                  </a:tcPr>
                </a:tc>
                <a:extLst>
                  <a:ext uri="{0D108BD9-81ED-4DB2-BD59-A6C34878D82A}">
                    <a16:rowId xmlns:a16="http://schemas.microsoft.com/office/drawing/2014/main" val="3203514299"/>
                  </a:ext>
                </a:extLst>
              </a:tr>
              <a:tr h="370840">
                <a:tc vMerge="1">
                  <a:txBody>
                    <a:bodyPr/>
                    <a:lstStyle/>
                    <a:p>
                      <a:endParaRPr lang="en-US" dirty="0"/>
                    </a:p>
                  </a:txBody>
                  <a:tcPr>
                    <a:solidFill>
                      <a:schemeClr val="bg1">
                        <a:lumMod val="95000"/>
                      </a:schemeClr>
                    </a:solidFill>
                  </a:tcPr>
                </a:tc>
                <a:tc>
                  <a:txBody>
                    <a:bodyPr/>
                    <a:lstStyle/>
                    <a:p>
                      <a:pPr algn="r"/>
                      <a:r>
                        <a:rPr lang="en-US" sz="1400" dirty="0"/>
                        <a:t>Oz/O2</a:t>
                      </a:r>
                    </a:p>
                  </a:txBody>
                  <a:tcPr anchor="ctr">
                    <a:solidFill>
                      <a:schemeClr val="bg1">
                        <a:lumMod val="95000"/>
                      </a:schemeClr>
                    </a:solidFill>
                  </a:tcPr>
                </a:tc>
                <a:tc>
                  <a:txBody>
                    <a:bodyPr/>
                    <a:lstStyle/>
                    <a:p>
                      <a:pPr algn="r"/>
                      <a:r>
                        <a:rPr lang="en-US" sz="1400" b="1" dirty="0"/>
                        <a:t>0.94x</a:t>
                      </a:r>
                      <a:r>
                        <a:rPr lang="en-US" sz="1400" b="1" baseline="30000" dirty="0"/>
                        <a:t>#</a:t>
                      </a:r>
                      <a:endParaRPr lang="en-US" sz="1400" b="1" dirty="0"/>
                    </a:p>
                  </a:txBody>
                  <a:tcPr anchor="c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0.86x</a:t>
                      </a:r>
                      <a:r>
                        <a:rPr lang="en-US" sz="1400" b="1" baseline="30000" dirty="0"/>
                        <a:t>#</a:t>
                      </a:r>
                      <a:endParaRPr lang="en-US" sz="1400" b="1" dirty="0"/>
                    </a:p>
                  </a:txBody>
                  <a:tcPr anchor="ctr">
                    <a:solidFill>
                      <a:schemeClr val="bg1">
                        <a:lumMod val="95000"/>
                      </a:schemeClr>
                    </a:solidFill>
                  </a:tcPr>
                </a:tc>
                <a:tc>
                  <a:txBody>
                    <a:bodyPr/>
                    <a:lstStyle/>
                    <a:p>
                      <a:pPr algn="r"/>
                      <a:r>
                        <a:rPr lang="en-US" sz="1400" dirty="0"/>
                        <a:t>1.22x</a:t>
                      </a:r>
                    </a:p>
                  </a:txBody>
                  <a:tcPr anchor="ctr">
                    <a:solidFill>
                      <a:schemeClr val="bg1">
                        <a:lumMod val="95000"/>
                      </a:schemeClr>
                    </a:solidFill>
                  </a:tcPr>
                </a:tc>
                <a:extLst>
                  <a:ext uri="{0D108BD9-81ED-4DB2-BD59-A6C34878D82A}">
                    <a16:rowId xmlns:a16="http://schemas.microsoft.com/office/drawing/2014/main" val="4194058175"/>
                  </a:ext>
                </a:extLst>
              </a:tr>
              <a:tr h="370840">
                <a:tc rowSpan="3">
                  <a:txBody>
                    <a:bodyPr/>
                    <a:lstStyle/>
                    <a:p>
                      <a:r>
                        <a:rPr lang="en-US" sz="1400" dirty="0"/>
                        <a:t>Code Size</a:t>
                      </a:r>
                    </a:p>
                  </a:txBody>
                  <a:tcPr anchor="ctr">
                    <a:solidFill>
                      <a:schemeClr val="bg1">
                        <a:lumMod val="95000"/>
                      </a:schemeClr>
                    </a:solidFill>
                  </a:tcPr>
                </a:tc>
                <a:tc>
                  <a:txBody>
                    <a:bodyPr/>
                    <a:lstStyle/>
                    <a:p>
                      <a:pPr algn="r"/>
                      <a:r>
                        <a:rPr lang="en-US" sz="1400" dirty="0"/>
                        <a:t>O1/O2</a:t>
                      </a:r>
                    </a:p>
                  </a:txBody>
                  <a:tcPr anchor="ctr">
                    <a:solidFill>
                      <a:schemeClr val="bg1">
                        <a:lumMod val="95000"/>
                      </a:schemeClr>
                    </a:solidFill>
                  </a:tcPr>
                </a:tc>
                <a:tc>
                  <a:txBody>
                    <a:bodyPr/>
                    <a:lstStyle/>
                    <a:p>
                      <a:pPr algn="r"/>
                      <a:r>
                        <a:rPr lang="en-US" sz="1400" b="1" dirty="0"/>
                        <a:t>0.99x</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t>1.00x</a:t>
                      </a:r>
                    </a:p>
                  </a:txBody>
                  <a:tcPr anchor="ctr">
                    <a:solidFill>
                      <a:schemeClr val="bg1">
                        <a:lumMod val="95000"/>
                      </a:schemeClr>
                    </a:solidFill>
                  </a:tcPr>
                </a:tc>
                <a:extLst>
                  <a:ext uri="{0D108BD9-81ED-4DB2-BD59-A6C34878D82A}">
                    <a16:rowId xmlns:a16="http://schemas.microsoft.com/office/drawing/2014/main" val="3588162337"/>
                  </a:ext>
                </a:extLst>
              </a:tr>
              <a:tr h="370840">
                <a:tc vMerge="1">
                  <a:txBody>
                    <a:bodyPr/>
                    <a:lstStyle/>
                    <a:p>
                      <a:endParaRPr lang="en-US" dirty="0"/>
                    </a:p>
                  </a:txBody>
                  <a:tcPr>
                    <a:solidFill>
                      <a:schemeClr val="bg1">
                        <a:lumMod val="95000"/>
                      </a:schemeClr>
                    </a:solidFill>
                  </a:tcPr>
                </a:tc>
                <a:tc>
                  <a:txBody>
                    <a:bodyPr/>
                    <a:lstStyle/>
                    <a:p>
                      <a:pPr algn="r"/>
                      <a:r>
                        <a:rPr lang="en-US" sz="1400" dirty="0"/>
                        <a:t>Ofast/O2</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algn="r"/>
                      <a:r>
                        <a:rPr lang="en-US" sz="1400" dirty="0"/>
                        <a:t>1.11x</a:t>
                      </a:r>
                    </a:p>
                  </a:txBody>
                  <a:tcPr anchor="ctr">
                    <a:solidFill>
                      <a:schemeClr val="bg1">
                        <a:lumMod val="95000"/>
                      </a:schemeClr>
                    </a:solidFill>
                  </a:tcPr>
                </a:tc>
                <a:extLst>
                  <a:ext uri="{0D108BD9-81ED-4DB2-BD59-A6C34878D82A}">
                    <a16:rowId xmlns:a16="http://schemas.microsoft.com/office/drawing/2014/main" val="2056677240"/>
                  </a:ext>
                </a:extLst>
              </a:tr>
              <a:tr h="370840">
                <a:tc vMerge="1">
                  <a:txBody>
                    <a:bodyPr/>
                    <a:lstStyle/>
                    <a:p>
                      <a:endParaRPr lang="en-US" dirty="0"/>
                    </a:p>
                  </a:txBody>
                  <a:tcPr>
                    <a:solidFill>
                      <a:schemeClr val="bg1">
                        <a:lumMod val="95000"/>
                      </a:schemeClr>
                    </a:solidFill>
                  </a:tcPr>
                </a:tc>
                <a:tc>
                  <a:txBody>
                    <a:bodyPr/>
                    <a:lstStyle/>
                    <a:p>
                      <a:pPr algn="r"/>
                      <a:r>
                        <a:rPr lang="en-US" sz="1400" dirty="0"/>
                        <a:t>Oz/O2</a:t>
                      </a:r>
                    </a:p>
                  </a:txBody>
                  <a:tcPr anchor="ctr">
                    <a:solidFill>
                      <a:schemeClr val="bg1">
                        <a:lumMod val="95000"/>
                      </a:schemeClr>
                    </a:solidFill>
                  </a:tcPr>
                </a:tc>
                <a:tc>
                  <a:txBody>
                    <a:bodyPr/>
                    <a:lstStyle/>
                    <a:p>
                      <a:pPr algn="r"/>
                      <a:r>
                        <a:rPr lang="en-US" sz="1400" b="1" dirty="0"/>
                        <a:t>0.99x</a:t>
                      </a:r>
                    </a:p>
                  </a:txBody>
                  <a:tcPr anchor="ctr">
                    <a:solidFill>
                      <a:schemeClr val="bg1">
                        <a:lumMod val="95000"/>
                      </a:schemeClr>
                    </a:solidFill>
                  </a:tcPr>
                </a:tc>
                <a:tc>
                  <a:txBody>
                    <a:bodyPr/>
                    <a:lstStyle/>
                    <a:p>
                      <a:pPr algn="r"/>
                      <a:r>
                        <a:rPr lang="en-US" sz="1400" b="1" dirty="0"/>
                        <a:t>0.99x</a:t>
                      </a:r>
                    </a:p>
                  </a:txBody>
                  <a:tcPr anchor="ctr">
                    <a:solidFill>
                      <a:schemeClr val="bg1">
                        <a:lumMod val="95000"/>
                      </a:schemeClr>
                    </a:solidFill>
                  </a:tcPr>
                </a:tc>
                <a:tc>
                  <a:txBody>
                    <a:bodyPr/>
                    <a:lstStyle/>
                    <a:p>
                      <a:pPr algn="r"/>
                      <a:r>
                        <a:rPr lang="en-US" sz="1400" b="1" dirty="0"/>
                        <a:t>0.99x</a:t>
                      </a:r>
                    </a:p>
                  </a:txBody>
                  <a:tcPr anchor="ctr">
                    <a:solidFill>
                      <a:schemeClr val="bg1">
                        <a:lumMod val="95000"/>
                      </a:schemeClr>
                    </a:solidFill>
                  </a:tcPr>
                </a:tc>
                <a:extLst>
                  <a:ext uri="{0D108BD9-81ED-4DB2-BD59-A6C34878D82A}">
                    <a16:rowId xmlns:a16="http://schemas.microsoft.com/office/drawing/2014/main" val="4095290849"/>
                  </a:ext>
                </a:extLst>
              </a:tr>
              <a:tr h="370840">
                <a:tc rowSpan="3">
                  <a:txBody>
                    <a:bodyPr/>
                    <a:lstStyle/>
                    <a:p>
                      <a:r>
                        <a:rPr lang="en-US" sz="1400" dirty="0"/>
                        <a:t>Memory</a:t>
                      </a:r>
                    </a:p>
                  </a:txBody>
                  <a:tcPr anchor="ctr">
                    <a:solidFill>
                      <a:schemeClr val="bg1">
                        <a:lumMod val="95000"/>
                      </a:schemeClr>
                    </a:solidFill>
                  </a:tcPr>
                </a:tc>
                <a:tc>
                  <a:txBody>
                    <a:bodyPr/>
                    <a:lstStyle/>
                    <a:p>
                      <a:pPr algn="r"/>
                      <a:r>
                        <a:rPr lang="en-US" sz="1400" dirty="0"/>
                        <a:t>O1/O2</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algn="ctr"/>
                      <a:r>
                        <a:rPr lang="en-US" sz="1400" dirty="0"/>
                        <a:t>-</a:t>
                      </a:r>
                    </a:p>
                  </a:txBody>
                  <a:tcPr anchor="ctr">
                    <a:solidFill>
                      <a:schemeClr val="bg1">
                        <a:lumMod val="95000"/>
                      </a:schemeClr>
                    </a:solidFill>
                  </a:tcPr>
                </a:tc>
                <a:extLst>
                  <a:ext uri="{0D108BD9-81ED-4DB2-BD59-A6C34878D82A}">
                    <a16:rowId xmlns:a16="http://schemas.microsoft.com/office/drawing/2014/main" val="1771505991"/>
                  </a:ext>
                </a:extLst>
              </a:tr>
              <a:tr h="370840">
                <a:tc vMerge="1">
                  <a:txBody>
                    <a:bodyPr/>
                    <a:lstStyle/>
                    <a:p>
                      <a:endParaRPr lang="en-US" dirty="0"/>
                    </a:p>
                  </a:txBody>
                  <a:tcPr>
                    <a:solidFill>
                      <a:schemeClr val="bg1">
                        <a:lumMod val="95000"/>
                      </a:schemeClr>
                    </a:solidFill>
                  </a:tcPr>
                </a:tc>
                <a:tc>
                  <a:txBody>
                    <a:bodyPr/>
                    <a:lstStyle/>
                    <a:p>
                      <a:pPr algn="r"/>
                      <a:r>
                        <a:rPr lang="en-US" sz="1400" dirty="0"/>
                        <a:t>Ofast/O2</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algn="ctr"/>
                      <a:r>
                        <a:rPr lang="en-US" sz="1400" dirty="0"/>
                        <a:t>-</a:t>
                      </a:r>
                    </a:p>
                  </a:txBody>
                  <a:tcPr anchor="ctr">
                    <a:solidFill>
                      <a:schemeClr val="bg1">
                        <a:lumMod val="95000"/>
                      </a:schemeClr>
                    </a:solidFill>
                  </a:tcPr>
                </a:tc>
                <a:extLst>
                  <a:ext uri="{0D108BD9-81ED-4DB2-BD59-A6C34878D82A}">
                    <a16:rowId xmlns:a16="http://schemas.microsoft.com/office/drawing/2014/main" val="1520847008"/>
                  </a:ext>
                </a:extLst>
              </a:tr>
              <a:tr h="370840">
                <a:tc vMerge="1">
                  <a:txBody>
                    <a:bodyPr/>
                    <a:lstStyle/>
                    <a:p>
                      <a:endParaRPr lang="en-US" dirty="0"/>
                    </a:p>
                  </a:txBody>
                  <a:tcPr>
                    <a:solidFill>
                      <a:schemeClr val="bg1">
                        <a:lumMod val="95000"/>
                      </a:schemeClr>
                    </a:solidFill>
                  </a:tcPr>
                </a:tc>
                <a:tc>
                  <a:txBody>
                    <a:bodyPr/>
                    <a:lstStyle/>
                    <a:p>
                      <a:pPr algn="r"/>
                      <a:r>
                        <a:rPr lang="en-US" sz="1400" dirty="0"/>
                        <a:t>Oz/O2</a:t>
                      </a:r>
                    </a:p>
                  </a:txBody>
                  <a:tcPr anchor="ctr">
                    <a:solidFill>
                      <a:schemeClr val="bg1">
                        <a:lumMod val="95000"/>
                      </a:schemeClr>
                    </a:solidFill>
                  </a:tcPr>
                </a:tc>
                <a:tc>
                  <a:txBody>
                    <a:bodyPr/>
                    <a:lstStyle/>
                    <a:p>
                      <a:pPr algn="r"/>
                      <a:r>
                        <a:rPr lang="en-US" sz="1400" dirty="0"/>
                        <a:t>1.01x</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algn="ctr"/>
                      <a:r>
                        <a:rPr lang="en-US" sz="1400" dirty="0"/>
                        <a:t>-</a:t>
                      </a:r>
                    </a:p>
                  </a:txBody>
                  <a:tcPr anchor="ctr">
                    <a:solidFill>
                      <a:schemeClr val="bg1">
                        <a:lumMod val="95000"/>
                      </a:schemeClr>
                    </a:solidFill>
                  </a:tcPr>
                </a:tc>
                <a:extLst>
                  <a:ext uri="{0D108BD9-81ED-4DB2-BD59-A6C34878D82A}">
                    <a16:rowId xmlns:a16="http://schemas.microsoft.com/office/drawing/2014/main" val="2761724829"/>
                  </a:ext>
                </a:extLst>
              </a:tr>
            </a:tbl>
          </a:graphicData>
        </a:graphic>
      </p:graphicFrame>
      <p:sp>
        <p:nvSpPr>
          <p:cNvPr id="7" name="矩形 6">
            <a:extLst>
              <a:ext uri="{FF2B5EF4-FFF2-40B4-BE49-F238E27FC236}">
                <a16:creationId xmlns:a16="http://schemas.microsoft.com/office/drawing/2014/main" id="{851080F7-D7EB-4619-8223-4BB670BF9946}"/>
              </a:ext>
            </a:extLst>
          </p:cNvPr>
          <p:cNvSpPr/>
          <p:nvPr/>
        </p:nvSpPr>
        <p:spPr>
          <a:xfrm>
            <a:off x="9960800" y="3520410"/>
            <a:ext cx="773048" cy="1142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16643293-B644-403E-975F-E0918BFD53C5}"/>
              </a:ext>
            </a:extLst>
          </p:cNvPr>
          <p:cNvSpPr/>
          <p:nvPr/>
        </p:nvSpPr>
        <p:spPr>
          <a:xfrm>
            <a:off x="5886010" y="1478783"/>
            <a:ext cx="5267765" cy="584775"/>
          </a:xfrm>
          <a:prstGeom prst="rect">
            <a:avLst/>
          </a:prstGeom>
        </p:spPr>
        <p:txBody>
          <a:bodyPr wrap="square">
            <a:spAutoFit/>
          </a:bodyPr>
          <a:lstStyle/>
          <a:p>
            <a:pPr algn="ctr"/>
            <a:r>
              <a:rPr lang="en-US" sz="1600" dirty="0">
                <a:latin typeface="Arial" panose="020B0604020202020204" pitchFamily="34" charset="0"/>
              </a:rPr>
              <a:t>Geometric means of compiler optimization results </a:t>
            </a:r>
          </a:p>
          <a:p>
            <a:pPr algn="ctr"/>
            <a:r>
              <a:rPr lang="en-US" sz="1600" dirty="0">
                <a:latin typeface="Arial" panose="020B0604020202020204" pitchFamily="34" charset="0"/>
              </a:rPr>
              <a:t>(number less than 1 means it is faster/smaller than O2)</a:t>
            </a:r>
            <a:endParaRPr lang="en-US" sz="1600" dirty="0"/>
          </a:p>
        </p:txBody>
      </p:sp>
      <p:sp>
        <p:nvSpPr>
          <p:cNvPr id="8" name="矩形 7">
            <a:extLst>
              <a:ext uri="{FF2B5EF4-FFF2-40B4-BE49-F238E27FC236}">
                <a16:creationId xmlns:a16="http://schemas.microsoft.com/office/drawing/2014/main" id="{24F72110-A5F3-4C21-BDE8-D193BB511407}"/>
              </a:ext>
            </a:extLst>
          </p:cNvPr>
          <p:cNvSpPr/>
          <p:nvPr/>
        </p:nvSpPr>
        <p:spPr>
          <a:xfrm>
            <a:off x="9962407" y="2416506"/>
            <a:ext cx="773048" cy="11039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48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8C7CF-869C-4512-B8B7-FBD278C60753}"/>
              </a:ext>
            </a:extLst>
          </p:cNvPr>
          <p:cNvSpPr>
            <a:spLocks noGrp="1"/>
          </p:cNvSpPr>
          <p:nvPr>
            <p:ph type="title"/>
          </p:nvPr>
        </p:nvSpPr>
        <p:spPr>
          <a:xfrm>
            <a:off x="566928" y="1499616"/>
            <a:ext cx="7491222" cy="590931"/>
          </a:xfrm>
        </p:spPr>
        <p:txBody>
          <a:bodyPr/>
          <a:lstStyle/>
          <a:p>
            <a:r>
              <a:rPr lang="en-US" dirty="0"/>
              <a:t>Compiler Optimization</a:t>
            </a:r>
          </a:p>
        </p:txBody>
      </p:sp>
      <p:sp>
        <p:nvSpPr>
          <p:cNvPr id="3" name="内容占位符 2">
            <a:extLst>
              <a:ext uri="{FF2B5EF4-FFF2-40B4-BE49-F238E27FC236}">
                <a16:creationId xmlns:a16="http://schemas.microsoft.com/office/drawing/2014/main" id="{A8A9947D-616C-4516-A9EF-DAAB1CD7E1C2}"/>
              </a:ext>
            </a:extLst>
          </p:cNvPr>
          <p:cNvSpPr>
            <a:spLocks noGrp="1"/>
          </p:cNvSpPr>
          <p:nvPr>
            <p:ph idx="1"/>
          </p:nvPr>
        </p:nvSpPr>
        <p:spPr/>
        <p:txBody>
          <a:bodyPr/>
          <a:lstStyle/>
          <a:p>
            <a:r>
              <a:rPr lang="en-US" dirty="0"/>
              <a:t>Native environment (x86)</a:t>
            </a:r>
          </a:p>
          <a:p>
            <a:pPr lvl="1"/>
            <a:r>
              <a:rPr lang="en-US" dirty="0"/>
              <a:t>Page load time: Ofast &lt; O2 &lt; Oz &lt; O1</a:t>
            </a:r>
          </a:p>
          <a:p>
            <a:pPr lvl="1"/>
            <a:r>
              <a:rPr lang="en-US" dirty="0"/>
              <a:t>Code size: Oz &lt; O2 = O1 &lt; Ofast</a:t>
            </a:r>
          </a:p>
          <a:p>
            <a:endParaRPr lang="en-US" dirty="0"/>
          </a:p>
          <a:p>
            <a:r>
              <a:rPr lang="en-US" dirty="0"/>
              <a:t>WebAssembly and JavaScript: </a:t>
            </a:r>
            <a:r>
              <a:rPr lang="en-US" dirty="0">
                <a:solidFill>
                  <a:schemeClr val="tx2"/>
                </a:solidFill>
              </a:rPr>
              <a:t>counter-intuitive</a:t>
            </a:r>
          </a:p>
          <a:p>
            <a:pPr lvl="1"/>
            <a:r>
              <a:rPr lang="en-US" dirty="0"/>
              <a:t>Page load time: </a:t>
            </a:r>
            <a:r>
              <a:rPr lang="en-US" dirty="0">
                <a:solidFill>
                  <a:schemeClr val="accent1"/>
                </a:solidFill>
              </a:rPr>
              <a:t>Oz</a:t>
            </a:r>
            <a:r>
              <a:rPr lang="en-US" b="1" baseline="30000" dirty="0">
                <a:solidFill>
                  <a:schemeClr val="accent1"/>
                </a:solidFill>
              </a:rPr>
              <a:t>#</a:t>
            </a:r>
            <a:r>
              <a:rPr lang="en-US" dirty="0">
                <a:solidFill>
                  <a:schemeClr val="accent1"/>
                </a:solidFill>
              </a:rPr>
              <a:t> &lt; O1 &lt; Ofast* &lt; O2</a:t>
            </a:r>
          </a:p>
          <a:p>
            <a:pPr lvl="1"/>
            <a:r>
              <a:rPr lang="en-US" dirty="0"/>
              <a:t>Code size: </a:t>
            </a:r>
            <a:r>
              <a:rPr lang="en-US" dirty="0">
                <a:solidFill>
                  <a:schemeClr val="accent1"/>
                </a:solidFill>
              </a:rPr>
              <a:t>almost identical</a:t>
            </a:r>
          </a:p>
          <a:p>
            <a:pPr lvl="1"/>
            <a:r>
              <a:rPr lang="en-US" dirty="0"/>
              <a:t>Memory: almost identical</a:t>
            </a:r>
          </a:p>
        </p:txBody>
      </p:sp>
      <p:sp>
        <p:nvSpPr>
          <p:cNvPr id="7" name="矩形 6">
            <a:extLst>
              <a:ext uri="{FF2B5EF4-FFF2-40B4-BE49-F238E27FC236}">
                <a16:creationId xmlns:a16="http://schemas.microsoft.com/office/drawing/2014/main" id="{E3E8E0C4-6D90-4797-B9D2-09D769BC9251}"/>
              </a:ext>
            </a:extLst>
          </p:cNvPr>
          <p:cNvSpPr/>
          <p:nvPr/>
        </p:nvSpPr>
        <p:spPr>
          <a:xfrm>
            <a:off x="6581775" y="4441494"/>
            <a:ext cx="4095750"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表格 8">
            <a:extLst>
              <a:ext uri="{FF2B5EF4-FFF2-40B4-BE49-F238E27FC236}">
                <a16:creationId xmlns:a16="http://schemas.microsoft.com/office/drawing/2014/main" id="{69EA05E0-038F-4E23-B88A-2532299FB249}"/>
              </a:ext>
            </a:extLst>
          </p:cNvPr>
          <p:cNvGraphicFramePr>
            <a:graphicFrameLocks noGrp="1"/>
          </p:cNvGraphicFramePr>
          <p:nvPr>
            <p:extLst>
              <p:ext uri="{D42A27DB-BD31-4B8C-83A1-F6EECF244321}">
                <p14:modId xmlns:p14="http://schemas.microsoft.com/office/powerpoint/2010/main" val="2404979354"/>
              </p:ext>
            </p:extLst>
          </p:nvPr>
        </p:nvGraphicFramePr>
        <p:xfrm>
          <a:off x="6294060" y="2057978"/>
          <a:ext cx="4451663" cy="3708400"/>
        </p:xfrm>
        <a:graphic>
          <a:graphicData uri="http://schemas.openxmlformats.org/drawingml/2006/table">
            <a:tbl>
              <a:tblPr firstRow="1" bandRow="1">
                <a:tableStyleId>{5C22544A-7EE6-4342-B048-85BDC9FD1C3A}</a:tableStyleId>
              </a:tblPr>
              <a:tblGrid>
                <a:gridCol w="1074311">
                  <a:extLst>
                    <a:ext uri="{9D8B030D-6E8A-4147-A177-3AD203B41FA5}">
                      <a16:colId xmlns:a16="http://schemas.microsoft.com/office/drawing/2014/main" val="987048302"/>
                    </a:ext>
                  </a:extLst>
                </a:gridCol>
                <a:gridCol w="971550">
                  <a:extLst>
                    <a:ext uri="{9D8B030D-6E8A-4147-A177-3AD203B41FA5}">
                      <a16:colId xmlns:a16="http://schemas.microsoft.com/office/drawing/2014/main" val="383817722"/>
                    </a:ext>
                  </a:extLst>
                </a:gridCol>
                <a:gridCol w="801934">
                  <a:extLst>
                    <a:ext uri="{9D8B030D-6E8A-4147-A177-3AD203B41FA5}">
                      <a16:colId xmlns:a16="http://schemas.microsoft.com/office/drawing/2014/main" val="3163169609"/>
                    </a:ext>
                  </a:extLst>
                </a:gridCol>
                <a:gridCol w="801934">
                  <a:extLst>
                    <a:ext uri="{9D8B030D-6E8A-4147-A177-3AD203B41FA5}">
                      <a16:colId xmlns:a16="http://schemas.microsoft.com/office/drawing/2014/main" val="1925409189"/>
                    </a:ext>
                  </a:extLst>
                </a:gridCol>
                <a:gridCol w="801934">
                  <a:extLst>
                    <a:ext uri="{9D8B030D-6E8A-4147-A177-3AD203B41FA5}">
                      <a16:colId xmlns:a16="http://schemas.microsoft.com/office/drawing/2014/main" val="1684315936"/>
                    </a:ext>
                  </a:extLst>
                </a:gridCol>
              </a:tblGrid>
              <a:tr h="370840">
                <a:tc>
                  <a:txBody>
                    <a:bodyPr/>
                    <a:lstStyle/>
                    <a:p>
                      <a:pPr algn="l"/>
                      <a:r>
                        <a:rPr lang="en-US" sz="1400" dirty="0"/>
                        <a:t>Metrics</a:t>
                      </a:r>
                    </a:p>
                  </a:txBody>
                  <a:tcPr anchor="ctr"/>
                </a:tc>
                <a:tc>
                  <a:txBody>
                    <a:bodyPr/>
                    <a:lstStyle/>
                    <a:p>
                      <a:pPr algn="ctr"/>
                      <a:r>
                        <a:rPr lang="en-US" sz="1400" dirty="0"/>
                        <a:t>Targets</a:t>
                      </a:r>
                    </a:p>
                  </a:txBody>
                  <a:tcPr anchor="ctr"/>
                </a:tc>
                <a:tc>
                  <a:txBody>
                    <a:bodyPr/>
                    <a:lstStyle/>
                    <a:p>
                      <a:pPr algn="ctr"/>
                      <a:r>
                        <a:rPr lang="en-US" sz="1400" dirty="0"/>
                        <a:t>JS</a:t>
                      </a:r>
                    </a:p>
                  </a:txBody>
                  <a:tcPr anchor="ctr"/>
                </a:tc>
                <a:tc>
                  <a:txBody>
                    <a:bodyPr/>
                    <a:lstStyle/>
                    <a:p>
                      <a:pPr algn="ctr"/>
                      <a:r>
                        <a:rPr lang="en-US" sz="1400" dirty="0"/>
                        <a:t>Wasm</a:t>
                      </a:r>
                    </a:p>
                  </a:txBody>
                  <a:tcPr anchor="ctr"/>
                </a:tc>
                <a:tc>
                  <a:txBody>
                    <a:bodyPr/>
                    <a:lstStyle/>
                    <a:p>
                      <a:pPr algn="ctr"/>
                      <a:r>
                        <a:rPr lang="en-US" sz="1400" dirty="0"/>
                        <a:t>x86</a:t>
                      </a:r>
                    </a:p>
                  </a:txBody>
                  <a:tcPr anchor="ctr"/>
                </a:tc>
                <a:extLst>
                  <a:ext uri="{0D108BD9-81ED-4DB2-BD59-A6C34878D82A}">
                    <a16:rowId xmlns:a16="http://schemas.microsoft.com/office/drawing/2014/main" val="3411906657"/>
                  </a:ext>
                </a:extLst>
              </a:tr>
              <a:tr h="370840">
                <a:tc rowSpan="3">
                  <a:txBody>
                    <a:bodyPr/>
                    <a:lstStyle/>
                    <a:p>
                      <a:r>
                        <a:rPr lang="en-US" sz="1400" dirty="0"/>
                        <a:t>Page Load Time</a:t>
                      </a:r>
                    </a:p>
                  </a:txBody>
                  <a:tcPr anchor="ctr">
                    <a:solidFill>
                      <a:schemeClr val="bg1">
                        <a:lumMod val="95000"/>
                      </a:schemeClr>
                    </a:solidFill>
                  </a:tcPr>
                </a:tc>
                <a:tc>
                  <a:txBody>
                    <a:bodyPr/>
                    <a:lstStyle/>
                    <a:p>
                      <a:pPr algn="r"/>
                      <a:r>
                        <a:rPr lang="en-US" sz="1400" dirty="0"/>
                        <a:t>O1/O2</a:t>
                      </a:r>
                    </a:p>
                  </a:txBody>
                  <a:tcPr anchor="ctr">
                    <a:solidFill>
                      <a:schemeClr val="bg1">
                        <a:lumMod val="95000"/>
                      </a:schemeClr>
                    </a:solidFill>
                  </a:tcPr>
                </a:tc>
                <a:tc>
                  <a:txBody>
                    <a:bodyPr/>
                    <a:lstStyle/>
                    <a:p>
                      <a:pPr algn="r"/>
                      <a:r>
                        <a:rPr lang="en-US" sz="1400" dirty="0"/>
                        <a:t>0.95x</a:t>
                      </a:r>
                    </a:p>
                  </a:txBody>
                  <a:tcPr anchor="ctr">
                    <a:solidFill>
                      <a:schemeClr val="bg1">
                        <a:lumMod val="95000"/>
                      </a:schemeClr>
                    </a:solidFill>
                  </a:tcPr>
                </a:tc>
                <a:tc>
                  <a:txBody>
                    <a:bodyPr/>
                    <a:lstStyle/>
                    <a:p>
                      <a:pPr algn="r"/>
                      <a:r>
                        <a:rPr lang="en-US" sz="1400" dirty="0"/>
                        <a:t>0.88x</a:t>
                      </a:r>
                    </a:p>
                  </a:txBody>
                  <a:tcPr anchor="ctr">
                    <a:solidFill>
                      <a:schemeClr val="bg1">
                        <a:lumMod val="95000"/>
                      </a:schemeClr>
                    </a:solidFill>
                  </a:tcPr>
                </a:tc>
                <a:tc>
                  <a:txBody>
                    <a:bodyPr/>
                    <a:lstStyle/>
                    <a:p>
                      <a:pPr algn="r"/>
                      <a:r>
                        <a:rPr lang="en-US" sz="1400" dirty="0"/>
                        <a:t>1.36x</a:t>
                      </a:r>
                    </a:p>
                  </a:txBody>
                  <a:tcPr anchor="ctr">
                    <a:solidFill>
                      <a:schemeClr val="bg1">
                        <a:lumMod val="95000"/>
                      </a:schemeClr>
                    </a:solidFill>
                  </a:tcPr>
                </a:tc>
                <a:extLst>
                  <a:ext uri="{0D108BD9-81ED-4DB2-BD59-A6C34878D82A}">
                    <a16:rowId xmlns:a16="http://schemas.microsoft.com/office/drawing/2014/main" val="713189052"/>
                  </a:ext>
                </a:extLst>
              </a:tr>
              <a:tr h="370840">
                <a:tc vMerge="1">
                  <a:txBody>
                    <a:bodyPr/>
                    <a:lstStyle/>
                    <a:p>
                      <a:endParaRPr lang="en-US" dirty="0"/>
                    </a:p>
                  </a:txBody>
                  <a:tcPr>
                    <a:solidFill>
                      <a:schemeClr val="bg1">
                        <a:lumMod val="95000"/>
                      </a:schemeClr>
                    </a:solidFill>
                  </a:tcPr>
                </a:tc>
                <a:tc>
                  <a:txBody>
                    <a:bodyPr/>
                    <a:lstStyle/>
                    <a:p>
                      <a:pPr algn="r"/>
                      <a:r>
                        <a:rPr lang="en-US" sz="1400" dirty="0"/>
                        <a:t>Ofast/O2</a:t>
                      </a:r>
                    </a:p>
                  </a:txBody>
                  <a:tcPr anchor="ctr">
                    <a:solidFill>
                      <a:schemeClr val="bg1">
                        <a:lumMod val="95000"/>
                      </a:schemeClr>
                    </a:solidFill>
                  </a:tcPr>
                </a:tc>
                <a:tc>
                  <a:txBody>
                    <a:bodyPr/>
                    <a:lstStyle/>
                    <a:p>
                      <a:pPr algn="r"/>
                      <a:r>
                        <a:rPr lang="en-US" sz="1400" dirty="0"/>
                        <a:t>0.99x*</a:t>
                      </a:r>
                    </a:p>
                  </a:txBody>
                  <a:tcPr anchor="ctr">
                    <a:solidFill>
                      <a:schemeClr val="bg1">
                        <a:lumMod val="95000"/>
                      </a:schemeClr>
                    </a:solidFill>
                  </a:tcPr>
                </a:tc>
                <a:tc>
                  <a:txBody>
                    <a:bodyPr/>
                    <a:lstStyle/>
                    <a:p>
                      <a:pPr algn="r"/>
                      <a:r>
                        <a:rPr lang="en-US" sz="1400" dirty="0"/>
                        <a:t>0.96x*</a:t>
                      </a:r>
                    </a:p>
                  </a:txBody>
                  <a:tcPr anchor="ctr">
                    <a:solidFill>
                      <a:schemeClr val="bg1">
                        <a:lumMod val="95000"/>
                      </a:schemeClr>
                    </a:solidFill>
                  </a:tcPr>
                </a:tc>
                <a:tc>
                  <a:txBody>
                    <a:bodyPr/>
                    <a:lstStyle/>
                    <a:p>
                      <a:pPr algn="r"/>
                      <a:r>
                        <a:rPr lang="en-US" sz="1400" b="1" dirty="0"/>
                        <a:t>0.97x</a:t>
                      </a:r>
                    </a:p>
                  </a:txBody>
                  <a:tcPr anchor="ctr">
                    <a:solidFill>
                      <a:schemeClr val="bg1">
                        <a:lumMod val="95000"/>
                      </a:schemeClr>
                    </a:solidFill>
                  </a:tcPr>
                </a:tc>
                <a:extLst>
                  <a:ext uri="{0D108BD9-81ED-4DB2-BD59-A6C34878D82A}">
                    <a16:rowId xmlns:a16="http://schemas.microsoft.com/office/drawing/2014/main" val="3203514299"/>
                  </a:ext>
                </a:extLst>
              </a:tr>
              <a:tr h="370840">
                <a:tc vMerge="1">
                  <a:txBody>
                    <a:bodyPr/>
                    <a:lstStyle/>
                    <a:p>
                      <a:endParaRPr lang="en-US" dirty="0"/>
                    </a:p>
                  </a:txBody>
                  <a:tcPr>
                    <a:solidFill>
                      <a:schemeClr val="bg1">
                        <a:lumMod val="95000"/>
                      </a:schemeClr>
                    </a:solidFill>
                  </a:tcPr>
                </a:tc>
                <a:tc>
                  <a:txBody>
                    <a:bodyPr/>
                    <a:lstStyle/>
                    <a:p>
                      <a:pPr algn="r"/>
                      <a:r>
                        <a:rPr lang="en-US" sz="1400" dirty="0"/>
                        <a:t>Oz/O2</a:t>
                      </a:r>
                    </a:p>
                  </a:txBody>
                  <a:tcPr anchor="ctr">
                    <a:solidFill>
                      <a:schemeClr val="bg1">
                        <a:lumMod val="95000"/>
                      </a:schemeClr>
                    </a:solidFill>
                  </a:tcPr>
                </a:tc>
                <a:tc>
                  <a:txBody>
                    <a:bodyPr/>
                    <a:lstStyle/>
                    <a:p>
                      <a:pPr algn="r"/>
                      <a:r>
                        <a:rPr lang="en-US" sz="1400" b="1" dirty="0"/>
                        <a:t>0.94x</a:t>
                      </a:r>
                      <a:r>
                        <a:rPr lang="en-US" sz="1400" b="1" baseline="30000" dirty="0"/>
                        <a:t>#</a:t>
                      </a:r>
                      <a:endParaRPr lang="en-US" sz="1400" b="1" dirty="0"/>
                    </a:p>
                  </a:txBody>
                  <a:tcPr anchor="c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0.86x</a:t>
                      </a:r>
                      <a:r>
                        <a:rPr lang="en-US" sz="1400" b="1" baseline="30000" dirty="0"/>
                        <a:t>#</a:t>
                      </a:r>
                      <a:endParaRPr lang="en-US" sz="1400" b="1" dirty="0"/>
                    </a:p>
                  </a:txBody>
                  <a:tcPr anchor="ctr">
                    <a:solidFill>
                      <a:schemeClr val="bg1">
                        <a:lumMod val="95000"/>
                      </a:schemeClr>
                    </a:solidFill>
                  </a:tcPr>
                </a:tc>
                <a:tc>
                  <a:txBody>
                    <a:bodyPr/>
                    <a:lstStyle/>
                    <a:p>
                      <a:pPr algn="r"/>
                      <a:r>
                        <a:rPr lang="en-US" sz="1400" dirty="0"/>
                        <a:t>1.22x</a:t>
                      </a:r>
                    </a:p>
                  </a:txBody>
                  <a:tcPr anchor="ctr">
                    <a:solidFill>
                      <a:schemeClr val="bg1">
                        <a:lumMod val="95000"/>
                      </a:schemeClr>
                    </a:solidFill>
                  </a:tcPr>
                </a:tc>
                <a:extLst>
                  <a:ext uri="{0D108BD9-81ED-4DB2-BD59-A6C34878D82A}">
                    <a16:rowId xmlns:a16="http://schemas.microsoft.com/office/drawing/2014/main" val="4194058175"/>
                  </a:ext>
                </a:extLst>
              </a:tr>
              <a:tr h="370840">
                <a:tc rowSpan="3">
                  <a:txBody>
                    <a:bodyPr/>
                    <a:lstStyle/>
                    <a:p>
                      <a:r>
                        <a:rPr lang="en-US" sz="1400" dirty="0"/>
                        <a:t>Code Size</a:t>
                      </a:r>
                    </a:p>
                  </a:txBody>
                  <a:tcPr anchor="ctr">
                    <a:solidFill>
                      <a:schemeClr val="bg1">
                        <a:lumMod val="95000"/>
                      </a:schemeClr>
                    </a:solidFill>
                  </a:tcPr>
                </a:tc>
                <a:tc>
                  <a:txBody>
                    <a:bodyPr/>
                    <a:lstStyle/>
                    <a:p>
                      <a:pPr algn="r"/>
                      <a:r>
                        <a:rPr lang="en-US" sz="1400" dirty="0"/>
                        <a:t>O1/O2</a:t>
                      </a:r>
                    </a:p>
                  </a:txBody>
                  <a:tcPr anchor="ctr">
                    <a:solidFill>
                      <a:schemeClr val="bg1">
                        <a:lumMod val="95000"/>
                      </a:schemeClr>
                    </a:solidFill>
                  </a:tcPr>
                </a:tc>
                <a:tc>
                  <a:txBody>
                    <a:bodyPr/>
                    <a:lstStyle/>
                    <a:p>
                      <a:pPr algn="r"/>
                      <a:r>
                        <a:rPr lang="en-US" sz="1400" b="1" dirty="0"/>
                        <a:t>0.99x</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t>1.00x</a:t>
                      </a:r>
                    </a:p>
                  </a:txBody>
                  <a:tcPr anchor="ctr">
                    <a:solidFill>
                      <a:schemeClr val="bg1">
                        <a:lumMod val="95000"/>
                      </a:schemeClr>
                    </a:solidFill>
                  </a:tcPr>
                </a:tc>
                <a:extLst>
                  <a:ext uri="{0D108BD9-81ED-4DB2-BD59-A6C34878D82A}">
                    <a16:rowId xmlns:a16="http://schemas.microsoft.com/office/drawing/2014/main" val="3588162337"/>
                  </a:ext>
                </a:extLst>
              </a:tr>
              <a:tr h="370840">
                <a:tc vMerge="1">
                  <a:txBody>
                    <a:bodyPr/>
                    <a:lstStyle/>
                    <a:p>
                      <a:endParaRPr lang="en-US" dirty="0"/>
                    </a:p>
                  </a:txBody>
                  <a:tcPr>
                    <a:solidFill>
                      <a:schemeClr val="bg1">
                        <a:lumMod val="95000"/>
                      </a:schemeClr>
                    </a:solidFill>
                  </a:tcPr>
                </a:tc>
                <a:tc>
                  <a:txBody>
                    <a:bodyPr/>
                    <a:lstStyle/>
                    <a:p>
                      <a:pPr algn="r"/>
                      <a:r>
                        <a:rPr lang="en-US" sz="1400" dirty="0"/>
                        <a:t>Ofast/O2</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algn="r"/>
                      <a:r>
                        <a:rPr lang="en-US" sz="1400" dirty="0"/>
                        <a:t>1.11x</a:t>
                      </a:r>
                    </a:p>
                  </a:txBody>
                  <a:tcPr anchor="ctr">
                    <a:solidFill>
                      <a:schemeClr val="bg1">
                        <a:lumMod val="95000"/>
                      </a:schemeClr>
                    </a:solidFill>
                  </a:tcPr>
                </a:tc>
                <a:extLst>
                  <a:ext uri="{0D108BD9-81ED-4DB2-BD59-A6C34878D82A}">
                    <a16:rowId xmlns:a16="http://schemas.microsoft.com/office/drawing/2014/main" val="2056677240"/>
                  </a:ext>
                </a:extLst>
              </a:tr>
              <a:tr h="370840">
                <a:tc vMerge="1">
                  <a:txBody>
                    <a:bodyPr/>
                    <a:lstStyle/>
                    <a:p>
                      <a:endParaRPr lang="en-US" dirty="0"/>
                    </a:p>
                  </a:txBody>
                  <a:tcPr>
                    <a:solidFill>
                      <a:schemeClr val="bg1">
                        <a:lumMod val="95000"/>
                      </a:schemeClr>
                    </a:solidFill>
                  </a:tcPr>
                </a:tc>
                <a:tc>
                  <a:txBody>
                    <a:bodyPr/>
                    <a:lstStyle/>
                    <a:p>
                      <a:pPr algn="r"/>
                      <a:r>
                        <a:rPr lang="en-US" sz="1400" dirty="0"/>
                        <a:t>Oz/O2</a:t>
                      </a:r>
                    </a:p>
                  </a:txBody>
                  <a:tcPr anchor="ctr">
                    <a:solidFill>
                      <a:schemeClr val="bg1">
                        <a:lumMod val="95000"/>
                      </a:schemeClr>
                    </a:solidFill>
                  </a:tcPr>
                </a:tc>
                <a:tc>
                  <a:txBody>
                    <a:bodyPr/>
                    <a:lstStyle/>
                    <a:p>
                      <a:pPr algn="r"/>
                      <a:r>
                        <a:rPr lang="en-US" sz="1400" b="1" dirty="0"/>
                        <a:t>0.99x</a:t>
                      </a:r>
                    </a:p>
                  </a:txBody>
                  <a:tcPr anchor="ctr">
                    <a:solidFill>
                      <a:schemeClr val="bg1">
                        <a:lumMod val="95000"/>
                      </a:schemeClr>
                    </a:solidFill>
                  </a:tcPr>
                </a:tc>
                <a:tc>
                  <a:txBody>
                    <a:bodyPr/>
                    <a:lstStyle/>
                    <a:p>
                      <a:pPr algn="r"/>
                      <a:r>
                        <a:rPr lang="en-US" sz="1400" b="1" dirty="0"/>
                        <a:t>0.99x</a:t>
                      </a:r>
                    </a:p>
                  </a:txBody>
                  <a:tcPr anchor="ctr">
                    <a:solidFill>
                      <a:schemeClr val="bg1">
                        <a:lumMod val="95000"/>
                      </a:schemeClr>
                    </a:solidFill>
                  </a:tcPr>
                </a:tc>
                <a:tc>
                  <a:txBody>
                    <a:bodyPr/>
                    <a:lstStyle/>
                    <a:p>
                      <a:pPr algn="r"/>
                      <a:r>
                        <a:rPr lang="en-US" sz="1400" b="1" dirty="0"/>
                        <a:t>0.99x</a:t>
                      </a:r>
                    </a:p>
                  </a:txBody>
                  <a:tcPr anchor="ctr">
                    <a:solidFill>
                      <a:schemeClr val="bg1">
                        <a:lumMod val="95000"/>
                      </a:schemeClr>
                    </a:solidFill>
                  </a:tcPr>
                </a:tc>
                <a:extLst>
                  <a:ext uri="{0D108BD9-81ED-4DB2-BD59-A6C34878D82A}">
                    <a16:rowId xmlns:a16="http://schemas.microsoft.com/office/drawing/2014/main" val="4095290849"/>
                  </a:ext>
                </a:extLst>
              </a:tr>
              <a:tr h="370840">
                <a:tc rowSpan="3">
                  <a:txBody>
                    <a:bodyPr/>
                    <a:lstStyle/>
                    <a:p>
                      <a:r>
                        <a:rPr lang="en-US" sz="1400" dirty="0"/>
                        <a:t>Memory</a:t>
                      </a:r>
                    </a:p>
                  </a:txBody>
                  <a:tcPr anchor="ctr">
                    <a:solidFill>
                      <a:schemeClr val="bg1">
                        <a:lumMod val="95000"/>
                      </a:schemeClr>
                    </a:solidFill>
                  </a:tcPr>
                </a:tc>
                <a:tc>
                  <a:txBody>
                    <a:bodyPr/>
                    <a:lstStyle/>
                    <a:p>
                      <a:pPr algn="r"/>
                      <a:r>
                        <a:rPr lang="en-US" sz="1400" dirty="0"/>
                        <a:t>O1/O2</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algn="ctr"/>
                      <a:r>
                        <a:rPr lang="en-US" sz="1400" dirty="0"/>
                        <a:t>-</a:t>
                      </a:r>
                    </a:p>
                  </a:txBody>
                  <a:tcPr anchor="ctr">
                    <a:solidFill>
                      <a:schemeClr val="bg1">
                        <a:lumMod val="95000"/>
                      </a:schemeClr>
                    </a:solidFill>
                  </a:tcPr>
                </a:tc>
                <a:extLst>
                  <a:ext uri="{0D108BD9-81ED-4DB2-BD59-A6C34878D82A}">
                    <a16:rowId xmlns:a16="http://schemas.microsoft.com/office/drawing/2014/main" val="1771505991"/>
                  </a:ext>
                </a:extLst>
              </a:tr>
              <a:tr h="370840">
                <a:tc vMerge="1">
                  <a:txBody>
                    <a:bodyPr/>
                    <a:lstStyle/>
                    <a:p>
                      <a:endParaRPr lang="en-US" dirty="0"/>
                    </a:p>
                  </a:txBody>
                  <a:tcPr>
                    <a:solidFill>
                      <a:schemeClr val="bg1">
                        <a:lumMod val="95000"/>
                      </a:schemeClr>
                    </a:solidFill>
                  </a:tcPr>
                </a:tc>
                <a:tc>
                  <a:txBody>
                    <a:bodyPr/>
                    <a:lstStyle/>
                    <a:p>
                      <a:pPr algn="r"/>
                      <a:r>
                        <a:rPr lang="en-US" sz="1400" dirty="0"/>
                        <a:t>Ofast/O2</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algn="ctr"/>
                      <a:r>
                        <a:rPr lang="en-US" sz="1400" dirty="0"/>
                        <a:t>-</a:t>
                      </a:r>
                    </a:p>
                  </a:txBody>
                  <a:tcPr anchor="ctr">
                    <a:solidFill>
                      <a:schemeClr val="bg1">
                        <a:lumMod val="95000"/>
                      </a:schemeClr>
                    </a:solidFill>
                  </a:tcPr>
                </a:tc>
                <a:extLst>
                  <a:ext uri="{0D108BD9-81ED-4DB2-BD59-A6C34878D82A}">
                    <a16:rowId xmlns:a16="http://schemas.microsoft.com/office/drawing/2014/main" val="1520847008"/>
                  </a:ext>
                </a:extLst>
              </a:tr>
              <a:tr h="370840">
                <a:tc vMerge="1">
                  <a:txBody>
                    <a:bodyPr/>
                    <a:lstStyle/>
                    <a:p>
                      <a:endParaRPr lang="en-US" dirty="0"/>
                    </a:p>
                  </a:txBody>
                  <a:tcPr>
                    <a:solidFill>
                      <a:schemeClr val="bg1">
                        <a:lumMod val="95000"/>
                      </a:schemeClr>
                    </a:solidFill>
                  </a:tcPr>
                </a:tc>
                <a:tc>
                  <a:txBody>
                    <a:bodyPr/>
                    <a:lstStyle/>
                    <a:p>
                      <a:pPr algn="r"/>
                      <a:r>
                        <a:rPr lang="en-US" sz="1400" dirty="0"/>
                        <a:t>Oz/O2</a:t>
                      </a:r>
                    </a:p>
                  </a:txBody>
                  <a:tcPr anchor="ctr">
                    <a:solidFill>
                      <a:schemeClr val="bg1">
                        <a:lumMod val="95000"/>
                      </a:schemeClr>
                    </a:solidFill>
                  </a:tcPr>
                </a:tc>
                <a:tc>
                  <a:txBody>
                    <a:bodyPr/>
                    <a:lstStyle/>
                    <a:p>
                      <a:pPr algn="r"/>
                      <a:r>
                        <a:rPr lang="en-US" sz="1400" dirty="0"/>
                        <a:t>1.01x</a:t>
                      </a:r>
                    </a:p>
                  </a:txBody>
                  <a:tcPr anchor="ctr">
                    <a:solidFill>
                      <a:schemeClr val="bg1">
                        <a:lumMod val="95000"/>
                      </a:schemeClr>
                    </a:solidFill>
                  </a:tcPr>
                </a:tc>
                <a:tc>
                  <a:txBody>
                    <a:bodyPr/>
                    <a:lstStyle/>
                    <a:p>
                      <a:pPr algn="r"/>
                      <a:r>
                        <a:rPr lang="en-US" sz="1400" dirty="0"/>
                        <a:t>1.00x</a:t>
                      </a:r>
                    </a:p>
                  </a:txBody>
                  <a:tcPr anchor="ctr">
                    <a:solidFill>
                      <a:schemeClr val="bg1">
                        <a:lumMod val="95000"/>
                      </a:schemeClr>
                    </a:solidFill>
                  </a:tcPr>
                </a:tc>
                <a:tc>
                  <a:txBody>
                    <a:bodyPr/>
                    <a:lstStyle/>
                    <a:p>
                      <a:pPr algn="ctr"/>
                      <a:r>
                        <a:rPr lang="en-US" sz="1400" dirty="0"/>
                        <a:t>-</a:t>
                      </a:r>
                    </a:p>
                  </a:txBody>
                  <a:tcPr anchor="ctr">
                    <a:solidFill>
                      <a:schemeClr val="bg1">
                        <a:lumMod val="95000"/>
                      </a:schemeClr>
                    </a:solidFill>
                  </a:tcPr>
                </a:tc>
                <a:extLst>
                  <a:ext uri="{0D108BD9-81ED-4DB2-BD59-A6C34878D82A}">
                    <a16:rowId xmlns:a16="http://schemas.microsoft.com/office/drawing/2014/main" val="2761724829"/>
                  </a:ext>
                </a:extLst>
              </a:tr>
            </a:tbl>
          </a:graphicData>
        </a:graphic>
      </p:graphicFrame>
      <p:sp>
        <p:nvSpPr>
          <p:cNvPr id="10" name="矩形 9">
            <a:extLst>
              <a:ext uri="{FF2B5EF4-FFF2-40B4-BE49-F238E27FC236}">
                <a16:creationId xmlns:a16="http://schemas.microsoft.com/office/drawing/2014/main" id="{79E3698A-8F32-4992-AEFA-CA543C806262}"/>
              </a:ext>
            </a:extLst>
          </p:cNvPr>
          <p:cNvSpPr/>
          <p:nvPr/>
        </p:nvSpPr>
        <p:spPr>
          <a:xfrm>
            <a:off x="5886010" y="1478156"/>
            <a:ext cx="5267765" cy="584775"/>
          </a:xfrm>
          <a:prstGeom prst="rect">
            <a:avLst/>
          </a:prstGeom>
        </p:spPr>
        <p:txBody>
          <a:bodyPr wrap="square">
            <a:spAutoFit/>
          </a:bodyPr>
          <a:lstStyle/>
          <a:p>
            <a:pPr algn="ctr"/>
            <a:r>
              <a:rPr lang="en-US" sz="1600" dirty="0">
                <a:latin typeface="Arial" panose="020B0604020202020204" pitchFamily="34" charset="0"/>
              </a:rPr>
              <a:t>Geometric means of compiler optimization results (number less than 1 means it is faster/smaller than O2)</a:t>
            </a:r>
            <a:endParaRPr lang="en-US" sz="1600" dirty="0"/>
          </a:p>
        </p:txBody>
      </p:sp>
      <p:sp>
        <p:nvSpPr>
          <p:cNvPr id="8" name="矩形 7">
            <a:extLst>
              <a:ext uri="{FF2B5EF4-FFF2-40B4-BE49-F238E27FC236}">
                <a16:creationId xmlns:a16="http://schemas.microsoft.com/office/drawing/2014/main" id="{0FEDF5A3-7818-413A-8863-AB9DB2CDEAB1}"/>
              </a:ext>
            </a:extLst>
          </p:cNvPr>
          <p:cNvSpPr/>
          <p:nvPr/>
        </p:nvSpPr>
        <p:spPr>
          <a:xfrm>
            <a:off x="8335478" y="4640613"/>
            <a:ext cx="1601062" cy="1142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12B7DEC7-A35D-4678-9F08-5EDDB397F18B}"/>
              </a:ext>
            </a:extLst>
          </p:cNvPr>
          <p:cNvSpPr/>
          <p:nvPr/>
        </p:nvSpPr>
        <p:spPr>
          <a:xfrm>
            <a:off x="8331530" y="2404631"/>
            <a:ext cx="1601062" cy="1142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C2F87D52-EB61-4A50-9636-903E40A7A0D3}"/>
              </a:ext>
            </a:extLst>
          </p:cNvPr>
          <p:cNvSpPr/>
          <p:nvPr/>
        </p:nvSpPr>
        <p:spPr>
          <a:xfrm>
            <a:off x="8331530" y="3534025"/>
            <a:ext cx="1601062" cy="1142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78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2" grpId="0" animBg="1"/>
      <p:bldP spid="12"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4CB08-4F59-479D-B7FC-6826D6484400}"/>
              </a:ext>
            </a:extLst>
          </p:cNvPr>
          <p:cNvSpPr>
            <a:spLocks noGrp="1"/>
          </p:cNvSpPr>
          <p:nvPr>
            <p:ph type="title"/>
          </p:nvPr>
        </p:nvSpPr>
        <p:spPr/>
        <p:txBody>
          <a:bodyPr/>
          <a:lstStyle/>
          <a:p>
            <a:r>
              <a:rPr lang="en-US" dirty="0"/>
              <a:t>Browsers and Platforms</a:t>
            </a:r>
          </a:p>
        </p:txBody>
      </p:sp>
      <p:graphicFrame>
        <p:nvGraphicFramePr>
          <p:cNvPr id="3" name="表格 2">
            <a:extLst>
              <a:ext uri="{FF2B5EF4-FFF2-40B4-BE49-F238E27FC236}">
                <a16:creationId xmlns:a16="http://schemas.microsoft.com/office/drawing/2014/main" id="{52369BDD-19D2-446E-9DB7-F3B6A01A3EB1}"/>
              </a:ext>
            </a:extLst>
          </p:cNvPr>
          <p:cNvGraphicFramePr>
            <a:graphicFrameLocks noGrp="1"/>
          </p:cNvGraphicFramePr>
          <p:nvPr>
            <p:extLst>
              <p:ext uri="{D42A27DB-BD31-4B8C-83A1-F6EECF244321}">
                <p14:modId xmlns:p14="http://schemas.microsoft.com/office/powerpoint/2010/main" val="244233488"/>
              </p:ext>
            </p:extLst>
          </p:nvPr>
        </p:nvGraphicFramePr>
        <p:xfrm>
          <a:off x="1928018" y="2608277"/>
          <a:ext cx="8335963" cy="2225040"/>
        </p:xfrm>
        <a:graphic>
          <a:graphicData uri="http://schemas.openxmlformats.org/drawingml/2006/table">
            <a:tbl>
              <a:tblPr firstRow="1" bandRow="1">
                <a:tableStyleId>{5C22544A-7EE6-4342-B048-85BDC9FD1C3A}</a:tableStyleId>
              </a:tblPr>
              <a:tblGrid>
                <a:gridCol w="2582863">
                  <a:extLst>
                    <a:ext uri="{9D8B030D-6E8A-4147-A177-3AD203B41FA5}">
                      <a16:colId xmlns:a16="http://schemas.microsoft.com/office/drawing/2014/main" val="4280787298"/>
                    </a:ext>
                  </a:extLst>
                </a:gridCol>
                <a:gridCol w="958850">
                  <a:extLst>
                    <a:ext uri="{9D8B030D-6E8A-4147-A177-3AD203B41FA5}">
                      <a16:colId xmlns:a16="http://schemas.microsoft.com/office/drawing/2014/main" val="1242830995"/>
                    </a:ext>
                  </a:extLst>
                </a:gridCol>
                <a:gridCol w="958850">
                  <a:extLst>
                    <a:ext uri="{9D8B030D-6E8A-4147-A177-3AD203B41FA5}">
                      <a16:colId xmlns:a16="http://schemas.microsoft.com/office/drawing/2014/main" val="2977922727"/>
                    </a:ext>
                  </a:extLst>
                </a:gridCol>
                <a:gridCol w="958850">
                  <a:extLst>
                    <a:ext uri="{9D8B030D-6E8A-4147-A177-3AD203B41FA5}">
                      <a16:colId xmlns:a16="http://schemas.microsoft.com/office/drawing/2014/main" val="751616005"/>
                    </a:ext>
                  </a:extLst>
                </a:gridCol>
                <a:gridCol w="958850">
                  <a:extLst>
                    <a:ext uri="{9D8B030D-6E8A-4147-A177-3AD203B41FA5}">
                      <a16:colId xmlns:a16="http://schemas.microsoft.com/office/drawing/2014/main" val="1112011279"/>
                    </a:ext>
                  </a:extLst>
                </a:gridCol>
                <a:gridCol w="958850">
                  <a:extLst>
                    <a:ext uri="{9D8B030D-6E8A-4147-A177-3AD203B41FA5}">
                      <a16:colId xmlns:a16="http://schemas.microsoft.com/office/drawing/2014/main" val="2207799397"/>
                    </a:ext>
                  </a:extLst>
                </a:gridCol>
                <a:gridCol w="958850">
                  <a:extLst>
                    <a:ext uri="{9D8B030D-6E8A-4147-A177-3AD203B41FA5}">
                      <a16:colId xmlns:a16="http://schemas.microsoft.com/office/drawing/2014/main" val="2421343552"/>
                    </a:ext>
                  </a:extLst>
                </a:gridCol>
              </a:tblGrid>
              <a:tr h="370840">
                <a:tc rowSpan="2">
                  <a:txBody>
                    <a:bodyPr/>
                    <a:lstStyle/>
                    <a:p>
                      <a:endParaRPr lang="en-US" sz="1400" dirty="0"/>
                    </a:p>
                  </a:txBody>
                  <a:tcPr anchor="ctr">
                    <a:solidFill>
                      <a:schemeClr val="bg1"/>
                    </a:solidFill>
                  </a:tcPr>
                </a:tc>
                <a:tc gridSpan="3">
                  <a:txBody>
                    <a:bodyPr/>
                    <a:lstStyle/>
                    <a:p>
                      <a:pPr algn="ctr"/>
                      <a:r>
                        <a:rPr lang="en-US" sz="1400" dirty="0"/>
                        <a:t>JavaScript</a:t>
                      </a:r>
                    </a:p>
                  </a:txBody>
                  <a:tcPr anchor="ctr"/>
                </a:tc>
                <a:tc hMerge="1">
                  <a:txBody>
                    <a:bodyPr/>
                    <a:lstStyle/>
                    <a:p>
                      <a:endParaRPr lang="en-US" sz="1400" dirty="0"/>
                    </a:p>
                  </a:txBody>
                  <a:tcPr/>
                </a:tc>
                <a:tc hMerge="1">
                  <a:txBody>
                    <a:bodyPr/>
                    <a:lstStyle/>
                    <a:p>
                      <a:endParaRPr lang="en-US" sz="1400" dirty="0"/>
                    </a:p>
                  </a:txBody>
                  <a:tcPr/>
                </a:tc>
                <a:tc gridSpan="3">
                  <a:txBody>
                    <a:bodyPr/>
                    <a:lstStyle/>
                    <a:p>
                      <a:pPr algn="ctr"/>
                      <a:r>
                        <a:rPr lang="en-US" sz="1400" dirty="0"/>
                        <a:t>WebAssembly</a:t>
                      </a:r>
                    </a:p>
                  </a:txBody>
                  <a:tcPr anchor="ctr"/>
                </a:tc>
                <a:tc hMerge="1">
                  <a:txBody>
                    <a:bodyPr/>
                    <a:lstStyle/>
                    <a:p>
                      <a:endParaRPr lang="en-US" sz="1400" dirty="0"/>
                    </a:p>
                  </a:txBody>
                  <a:tcPr anchor="ctr"/>
                </a:tc>
                <a:tc hMerge="1">
                  <a:txBody>
                    <a:bodyPr/>
                    <a:lstStyle/>
                    <a:p>
                      <a:endParaRPr lang="en-US" sz="1400" dirty="0"/>
                    </a:p>
                  </a:txBody>
                  <a:tcPr anchor="ctr"/>
                </a:tc>
                <a:extLst>
                  <a:ext uri="{0D108BD9-81ED-4DB2-BD59-A6C34878D82A}">
                    <a16:rowId xmlns:a16="http://schemas.microsoft.com/office/drawing/2014/main" val="2488730571"/>
                  </a:ext>
                </a:extLst>
              </a:tr>
              <a:tr h="370840">
                <a:tc vMerge="1">
                  <a:txBody>
                    <a:bodyPr/>
                    <a:lstStyle/>
                    <a:p>
                      <a:endParaRPr lang="en-US" sz="1400" dirty="0"/>
                    </a:p>
                  </a:txBody>
                  <a:tcPr anchor="ctr"/>
                </a:tc>
                <a:tc>
                  <a:txBody>
                    <a:bodyPr/>
                    <a:lstStyle/>
                    <a:p>
                      <a:pPr algn="r"/>
                      <a:r>
                        <a:rPr lang="en-US" sz="1400" b="1" dirty="0">
                          <a:solidFill>
                            <a:schemeClr val="bg1"/>
                          </a:solidFill>
                        </a:rPr>
                        <a:t>Chrome</a:t>
                      </a:r>
                    </a:p>
                  </a:txBody>
                  <a:tcPr anchor="ctr">
                    <a:solidFill>
                      <a:schemeClr val="tx2"/>
                    </a:solidFill>
                  </a:tcPr>
                </a:tc>
                <a:tc>
                  <a:txBody>
                    <a:bodyPr/>
                    <a:lstStyle/>
                    <a:p>
                      <a:pPr algn="r"/>
                      <a:r>
                        <a:rPr lang="en-US" sz="1400" b="1" dirty="0">
                          <a:solidFill>
                            <a:schemeClr val="bg1"/>
                          </a:solidFill>
                        </a:rPr>
                        <a:t>Firefox</a:t>
                      </a:r>
                    </a:p>
                  </a:txBody>
                  <a:tcPr anchor="ctr">
                    <a:solidFill>
                      <a:schemeClr val="tx2"/>
                    </a:solidFill>
                  </a:tcPr>
                </a:tc>
                <a:tc>
                  <a:txBody>
                    <a:bodyPr/>
                    <a:lstStyle/>
                    <a:p>
                      <a:pPr algn="r"/>
                      <a:r>
                        <a:rPr lang="en-US" sz="1400" b="1" dirty="0">
                          <a:solidFill>
                            <a:schemeClr val="bg1"/>
                          </a:solidFill>
                        </a:rPr>
                        <a:t>Edge</a:t>
                      </a:r>
                    </a:p>
                  </a:txBody>
                  <a:tcPr anchor="ctr">
                    <a:solidFill>
                      <a:schemeClr val="tx2"/>
                    </a:solidFill>
                  </a:tcPr>
                </a:tc>
                <a:tc>
                  <a:txBody>
                    <a:bodyPr/>
                    <a:lstStyle/>
                    <a:p>
                      <a:pPr algn="r"/>
                      <a:r>
                        <a:rPr lang="en-US" sz="1400" b="1" dirty="0">
                          <a:solidFill>
                            <a:schemeClr val="bg1"/>
                          </a:solidFill>
                        </a:rPr>
                        <a:t>Chrome</a:t>
                      </a:r>
                    </a:p>
                  </a:txBody>
                  <a:tcPr anchor="ctr">
                    <a:solidFill>
                      <a:schemeClr val="tx2"/>
                    </a:solidFill>
                  </a:tcPr>
                </a:tc>
                <a:tc>
                  <a:txBody>
                    <a:bodyPr/>
                    <a:lstStyle/>
                    <a:p>
                      <a:pPr algn="r"/>
                      <a:r>
                        <a:rPr lang="en-US" sz="1400" b="1" dirty="0">
                          <a:solidFill>
                            <a:schemeClr val="bg1"/>
                          </a:solidFill>
                        </a:rPr>
                        <a:t>Firefox</a:t>
                      </a:r>
                    </a:p>
                  </a:txBody>
                  <a:tcPr anchor="ctr">
                    <a:solidFill>
                      <a:schemeClr val="tx2"/>
                    </a:solidFill>
                  </a:tcPr>
                </a:tc>
                <a:tc>
                  <a:txBody>
                    <a:bodyPr/>
                    <a:lstStyle/>
                    <a:p>
                      <a:pPr algn="r"/>
                      <a:r>
                        <a:rPr lang="en-US" sz="1400" b="1" dirty="0">
                          <a:solidFill>
                            <a:schemeClr val="bg1"/>
                          </a:solidFill>
                        </a:rPr>
                        <a:t>Edge</a:t>
                      </a:r>
                    </a:p>
                  </a:txBody>
                  <a:tcPr anchor="ctr">
                    <a:solidFill>
                      <a:schemeClr val="tx2"/>
                    </a:solidFill>
                  </a:tcPr>
                </a:tc>
                <a:extLst>
                  <a:ext uri="{0D108BD9-81ED-4DB2-BD59-A6C34878D82A}">
                    <a16:rowId xmlns:a16="http://schemas.microsoft.com/office/drawing/2014/main" val="3134625492"/>
                  </a:ext>
                </a:extLst>
              </a:tr>
              <a:tr h="370840">
                <a:tc>
                  <a:txBody>
                    <a:bodyPr/>
                    <a:lstStyle/>
                    <a:p>
                      <a:r>
                        <a:rPr lang="en-US" sz="1400" dirty="0"/>
                        <a:t>Desktop Page Load Time (ms)</a:t>
                      </a:r>
                    </a:p>
                  </a:txBody>
                  <a:tcPr anchor="ctr">
                    <a:solidFill>
                      <a:schemeClr val="tx1">
                        <a:lumMod val="20000"/>
                        <a:lumOff val="80000"/>
                      </a:schemeClr>
                    </a:solidFill>
                  </a:tcPr>
                </a:tc>
                <a:tc>
                  <a:txBody>
                    <a:bodyPr/>
                    <a:lstStyle/>
                    <a:p>
                      <a:pPr algn="r"/>
                      <a:r>
                        <a:rPr lang="en-US" sz="1400" dirty="0"/>
                        <a:t>45.57</a:t>
                      </a:r>
                    </a:p>
                  </a:txBody>
                  <a:tcPr anchor="ctr">
                    <a:solidFill>
                      <a:schemeClr val="tx1">
                        <a:lumMod val="20000"/>
                        <a:lumOff val="80000"/>
                      </a:schemeClr>
                    </a:solidFill>
                  </a:tcPr>
                </a:tc>
                <a:tc>
                  <a:txBody>
                    <a:bodyPr/>
                    <a:lstStyle/>
                    <a:p>
                      <a:pPr algn="r"/>
                      <a:r>
                        <a:rPr lang="en-US" sz="1400" dirty="0"/>
                        <a:t>48.26</a:t>
                      </a:r>
                    </a:p>
                  </a:txBody>
                  <a:tcPr anchor="ctr">
                    <a:solidFill>
                      <a:schemeClr val="tx1">
                        <a:lumMod val="20000"/>
                        <a:lumOff val="80000"/>
                      </a:schemeClr>
                    </a:solidFill>
                  </a:tcPr>
                </a:tc>
                <a:tc>
                  <a:txBody>
                    <a:bodyPr/>
                    <a:lstStyle/>
                    <a:p>
                      <a:pPr algn="r"/>
                      <a:r>
                        <a:rPr lang="en-US" sz="1400" dirty="0"/>
                        <a:t>63.62</a:t>
                      </a:r>
                    </a:p>
                  </a:txBody>
                  <a:tcPr anchor="ctr">
                    <a:solidFill>
                      <a:schemeClr val="tx1">
                        <a:lumMod val="20000"/>
                        <a:lumOff val="80000"/>
                      </a:schemeClr>
                    </a:solidFill>
                  </a:tcPr>
                </a:tc>
                <a:tc>
                  <a:txBody>
                    <a:bodyPr/>
                    <a:lstStyle/>
                    <a:p>
                      <a:pPr algn="r"/>
                      <a:r>
                        <a:rPr lang="en-US" sz="1400" dirty="0"/>
                        <a:t>65.23</a:t>
                      </a:r>
                    </a:p>
                  </a:txBody>
                  <a:tcPr anchor="ctr">
                    <a:solidFill>
                      <a:schemeClr val="tx1">
                        <a:lumMod val="20000"/>
                        <a:lumOff val="80000"/>
                      </a:schemeClr>
                    </a:solidFill>
                  </a:tcPr>
                </a:tc>
                <a:tc>
                  <a:txBody>
                    <a:bodyPr/>
                    <a:lstStyle/>
                    <a:p>
                      <a:pPr algn="r"/>
                      <a:r>
                        <a:rPr lang="en-US" sz="1400" dirty="0"/>
                        <a:t>39.65</a:t>
                      </a:r>
                    </a:p>
                  </a:txBody>
                  <a:tcPr anchor="ctr">
                    <a:solidFill>
                      <a:schemeClr val="tx1">
                        <a:lumMod val="20000"/>
                        <a:lumOff val="80000"/>
                      </a:schemeClr>
                    </a:solidFill>
                  </a:tcPr>
                </a:tc>
                <a:tc>
                  <a:txBody>
                    <a:bodyPr/>
                    <a:lstStyle/>
                    <a:p>
                      <a:pPr algn="r"/>
                      <a:r>
                        <a:rPr lang="en-US" sz="1400" dirty="0"/>
                        <a:t>83.53</a:t>
                      </a:r>
                    </a:p>
                  </a:txBody>
                  <a:tcPr anchor="ctr">
                    <a:solidFill>
                      <a:schemeClr val="tx1">
                        <a:lumMod val="20000"/>
                        <a:lumOff val="80000"/>
                      </a:schemeClr>
                    </a:solidFill>
                  </a:tcPr>
                </a:tc>
                <a:extLst>
                  <a:ext uri="{0D108BD9-81ED-4DB2-BD59-A6C34878D82A}">
                    <a16:rowId xmlns:a16="http://schemas.microsoft.com/office/drawing/2014/main" val="1586322616"/>
                  </a:ext>
                </a:extLst>
              </a:tr>
              <a:tr h="370840">
                <a:tc>
                  <a:txBody>
                    <a:bodyPr/>
                    <a:lstStyle/>
                    <a:p>
                      <a:r>
                        <a:rPr lang="en-US" sz="1400" dirty="0"/>
                        <a:t>Mobile Page Load Time (ms)</a:t>
                      </a:r>
                    </a:p>
                  </a:txBody>
                  <a:tcPr anchor="ctr">
                    <a:solidFill>
                      <a:schemeClr val="tx1">
                        <a:lumMod val="20000"/>
                        <a:lumOff val="80000"/>
                      </a:schemeClr>
                    </a:solidFill>
                  </a:tcPr>
                </a:tc>
                <a:tc>
                  <a:txBody>
                    <a:bodyPr/>
                    <a:lstStyle/>
                    <a:p>
                      <a:pPr algn="r"/>
                      <a:r>
                        <a:rPr lang="en-US" sz="1400" dirty="0"/>
                        <a:t>249.60</a:t>
                      </a:r>
                    </a:p>
                  </a:txBody>
                  <a:tcPr anchor="ctr">
                    <a:solidFill>
                      <a:schemeClr val="tx1">
                        <a:lumMod val="20000"/>
                        <a:lumOff val="80000"/>
                      </a:schemeClr>
                    </a:solidFill>
                  </a:tcPr>
                </a:tc>
                <a:tc>
                  <a:txBody>
                    <a:bodyPr/>
                    <a:lstStyle/>
                    <a:p>
                      <a:pPr algn="r"/>
                      <a:r>
                        <a:rPr lang="en-US" sz="1400" dirty="0"/>
                        <a:t>167.03</a:t>
                      </a:r>
                    </a:p>
                  </a:txBody>
                  <a:tcPr anchor="ctr">
                    <a:solidFill>
                      <a:schemeClr val="tx1">
                        <a:lumMod val="20000"/>
                        <a:lumOff val="80000"/>
                      </a:schemeClr>
                    </a:solidFill>
                  </a:tcPr>
                </a:tc>
                <a:tc>
                  <a:txBody>
                    <a:bodyPr/>
                    <a:lstStyle/>
                    <a:p>
                      <a:pPr algn="r"/>
                      <a:r>
                        <a:rPr lang="en-US" sz="1400" dirty="0"/>
                        <a:t>201.68</a:t>
                      </a:r>
                    </a:p>
                  </a:txBody>
                  <a:tcPr anchor="ctr">
                    <a:solidFill>
                      <a:schemeClr val="tx1">
                        <a:lumMod val="20000"/>
                        <a:lumOff val="80000"/>
                      </a:schemeClr>
                    </a:solidFill>
                  </a:tcPr>
                </a:tc>
                <a:tc>
                  <a:txBody>
                    <a:bodyPr/>
                    <a:lstStyle/>
                    <a:p>
                      <a:pPr algn="r"/>
                      <a:r>
                        <a:rPr lang="en-US" sz="1400" dirty="0"/>
                        <a:t>233.08</a:t>
                      </a:r>
                    </a:p>
                  </a:txBody>
                  <a:tcPr anchor="ctr">
                    <a:solidFill>
                      <a:schemeClr val="tx1">
                        <a:lumMod val="20000"/>
                        <a:lumOff val="80000"/>
                      </a:schemeClr>
                    </a:solidFill>
                  </a:tcPr>
                </a:tc>
                <a:tc>
                  <a:txBody>
                    <a:bodyPr/>
                    <a:lstStyle/>
                    <a:p>
                      <a:pPr algn="r"/>
                      <a:r>
                        <a:rPr lang="en-US" sz="1400" dirty="0"/>
                        <a:t>345.98</a:t>
                      </a:r>
                    </a:p>
                  </a:txBody>
                  <a:tcPr anchor="ctr">
                    <a:solidFill>
                      <a:schemeClr val="tx1">
                        <a:lumMod val="20000"/>
                        <a:lumOff val="80000"/>
                      </a:schemeClr>
                    </a:solidFill>
                  </a:tcPr>
                </a:tc>
                <a:tc>
                  <a:txBody>
                    <a:bodyPr/>
                    <a:lstStyle/>
                    <a:p>
                      <a:pPr algn="r"/>
                      <a:r>
                        <a:rPr lang="en-US" sz="1400" dirty="0"/>
                        <a:t>192.87</a:t>
                      </a:r>
                    </a:p>
                  </a:txBody>
                  <a:tcPr anchor="ctr">
                    <a:solidFill>
                      <a:schemeClr val="tx1">
                        <a:lumMod val="20000"/>
                        <a:lumOff val="80000"/>
                      </a:schemeClr>
                    </a:solidFill>
                  </a:tcPr>
                </a:tc>
                <a:extLst>
                  <a:ext uri="{0D108BD9-81ED-4DB2-BD59-A6C34878D82A}">
                    <a16:rowId xmlns:a16="http://schemas.microsoft.com/office/drawing/2014/main" val="1912727754"/>
                  </a:ext>
                </a:extLst>
              </a:tr>
              <a:tr h="370840">
                <a:tc>
                  <a:txBody>
                    <a:bodyPr/>
                    <a:lstStyle/>
                    <a:p>
                      <a:r>
                        <a:rPr lang="en-US" sz="1400" dirty="0"/>
                        <a:t>Desktop Memory (KB)</a:t>
                      </a:r>
                    </a:p>
                  </a:txBody>
                  <a:tcPr anchor="ctr">
                    <a:solidFill>
                      <a:schemeClr val="tx1">
                        <a:lumMod val="20000"/>
                        <a:lumOff val="80000"/>
                      </a:schemeClr>
                    </a:solidFill>
                  </a:tcPr>
                </a:tc>
                <a:tc>
                  <a:txBody>
                    <a:bodyPr/>
                    <a:lstStyle/>
                    <a:p>
                      <a:pPr algn="r"/>
                      <a:r>
                        <a:rPr lang="en-US" sz="1400" dirty="0"/>
                        <a:t>885.10</a:t>
                      </a:r>
                    </a:p>
                  </a:txBody>
                  <a:tcPr anchor="ctr">
                    <a:solidFill>
                      <a:schemeClr val="tx1">
                        <a:lumMod val="20000"/>
                        <a:lumOff val="80000"/>
                      </a:schemeClr>
                    </a:solidFill>
                  </a:tcPr>
                </a:tc>
                <a:tc>
                  <a:txBody>
                    <a:bodyPr/>
                    <a:lstStyle/>
                    <a:p>
                      <a:pPr algn="r"/>
                      <a:r>
                        <a:rPr lang="en-US" sz="1400" dirty="0"/>
                        <a:t>505.41</a:t>
                      </a:r>
                    </a:p>
                  </a:txBody>
                  <a:tcPr anchor="ctr">
                    <a:solidFill>
                      <a:schemeClr val="tx1">
                        <a:lumMod val="20000"/>
                        <a:lumOff val="80000"/>
                      </a:schemeClr>
                    </a:solidFill>
                  </a:tcPr>
                </a:tc>
                <a:tc>
                  <a:txBody>
                    <a:bodyPr/>
                    <a:lstStyle/>
                    <a:p>
                      <a:pPr algn="r"/>
                      <a:r>
                        <a:rPr lang="en-US" sz="1400" dirty="0"/>
                        <a:t>871.27</a:t>
                      </a:r>
                    </a:p>
                  </a:txBody>
                  <a:tcPr anchor="ctr">
                    <a:solidFill>
                      <a:schemeClr val="tx1">
                        <a:lumMod val="20000"/>
                        <a:lumOff val="80000"/>
                      </a:schemeClr>
                    </a:solidFill>
                  </a:tcPr>
                </a:tc>
                <a:tc>
                  <a:txBody>
                    <a:bodyPr/>
                    <a:lstStyle/>
                    <a:p>
                      <a:pPr algn="r"/>
                      <a:r>
                        <a:rPr lang="en-US" sz="1400" dirty="0"/>
                        <a:t>2,999.63</a:t>
                      </a:r>
                    </a:p>
                  </a:txBody>
                  <a:tcPr anchor="ctr">
                    <a:solidFill>
                      <a:schemeClr val="tx1">
                        <a:lumMod val="20000"/>
                        <a:lumOff val="80000"/>
                      </a:schemeClr>
                    </a:solidFill>
                  </a:tcPr>
                </a:tc>
                <a:tc>
                  <a:txBody>
                    <a:bodyPr/>
                    <a:lstStyle/>
                    <a:p>
                      <a:pPr algn="r"/>
                      <a:r>
                        <a:rPr lang="en-US" sz="1400" dirty="0"/>
                        <a:t>2,493.02</a:t>
                      </a:r>
                    </a:p>
                  </a:txBody>
                  <a:tcPr anchor="ctr">
                    <a:solidFill>
                      <a:schemeClr val="tx1">
                        <a:lumMod val="20000"/>
                        <a:lumOff val="80000"/>
                      </a:schemeClr>
                    </a:solidFill>
                  </a:tcPr>
                </a:tc>
                <a:tc>
                  <a:txBody>
                    <a:bodyPr/>
                    <a:lstStyle/>
                    <a:p>
                      <a:pPr algn="r"/>
                      <a:r>
                        <a:rPr lang="en-US" sz="1400" dirty="0"/>
                        <a:t>2,996.20</a:t>
                      </a:r>
                    </a:p>
                  </a:txBody>
                  <a:tcPr anchor="ctr">
                    <a:solidFill>
                      <a:schemeClr val="tx1">
                        <a:lumMod val="20000"/>
                        <a:lumOff val="80000"/>
                      </a:schemeClr>
                    </a:solidFill>
                  </a:tcPr>
                </a:tc>
                <a:extLst>
                  <a:ext uri="{0D108BD9-81ED-4DB2-BD59-A6C34878D82A}">
                    <a16:rowId xmlns:a16="http://schemas.microsoft.com/office/drawing/2014/main" val="1137032215"/>
                  </a:ext>
                </a:extLst>
              </a:tr>
              <a:tr h="370840">
                <a:tc>
                  <a:txBody>
                    <a:bodyPr/>
                    <a:lstStyle/>
                    <a:p>
                      <a:r>
                        <a:rPr lang="en-US" sz="1400" dirty="0"/>
                        <a:t>Mobile Memory (KB)</a:t>
                      </a:r>
                    </a:p>
                  </a:txBody>
                  <a:tcPr anchor="ctr">
                    <a:solidFill>
                      <a:schemeClr val="tx1">
                        <a:lumMod val="20000"/>
                        <a:lumOff val="80000"/>
                      </a:schemeClr>
                    </a:solidFill>
                  </a:tcPr>
                </a:tc>
                <a:tc>
                  <a:txBody>
                    <a:bodyPr/>
                    <a:lstStyle/>
                    <a:p>
                      <a:pPr algn="r"/>
                      <a:r>
                        <a:rPr lang="en-US" sz="1400" dirty="0"/>
                        <a:t>406.71</a:t>
                      </a:r>
                    </a:p>
                  </a:txBody>
                  <a:tcPr anchor="ctr">
                    <a:solidFill>
                      <a:schemeClr val="tx1">
                        <a:lumMod val="20000"/>
                        <a:lumOff val="80000"/>
                      </a:schemeClr>
                    </a:solidFill>
                  </a:tcPr>
                </a:tc>
                <a:tc>
                  <a:txBody>
                    <a:bodyPr/>
                    <a:lstStyle/>
                    <a:p>
                      <a:pPr algn="r"/>
                      <a:r>
                        <a:rPr lang="en-US" sz="1400" dirty="0"/>
                        <a:t>692.63</a:t>
                      </a:r>
                    </a:p>
                  </a:txBody>
                  <a:tcPr anchor="ctr">
                    <a:solidFill>
                      <a:schemeClr val="tx1">
                        <a:lumMod val="20000"/>
                        <a:lumOff val="80000"/>
                      </a:schemeClr>
                    </a:solidFill>
                  </a:tcPr>
                </a:tc>
                <a:tc>
                  <a:txBody>
                    <a:bodyPr/>
                    <a:lstStyle/>
                    <a:p>
                      <a:pPr algn="r"/>
                      <a:r>
                        <a:rPr lang="en-US" sz="1400" dirty="0"/>
                        <a:t>966.80</a:t>
                      </a:r>
                    </a:p>
                  </a:txBody>
                  <a:tcPr anchor="ctr">
                    <a:solidFill>
                      <a:schemeClr val="tx1">
                        <a:lumMod val="20000"/>
                        <a:lumOff val="80000"/>
                      </a:schemeClr>
                    </a:solidFill>
                  </a:tcPr>
                </a:tc>
                <a:tc>
                  <a:txBody>
                    <a:bodyPr/>
                    <a:lstStyle/>
                    <a:p>
                      <a:pPr algn="r"/>
                      <a:r>
                        <a:rPr lang="en-US" sz="1400" dirty="0"/>
                        <a:t>2,522.37</a:t>
                      </a:r>
                    </a:p>
                  </a:txBody>
                  <a:tcPr anchor="ctr">
                    <a:solidFill>
                      <a:schemeClr val="tx1">
                        <a:lumMod val="20000"/>
                        <a:lumOff val="80000"/>
                      </a:schemeClr>
                    </a:solidFill>
                  </a:tcPr>
                </a:tc>
                <a:tc>
                  <a:txBody>
                    <a:bodyPr/>
                    <a:lstStyle/>
                    <a:p>
                      <a:pPr algn="r"/>
                      <a:r>
                        <a:rPr lang="en-US" sz="1400" dirty="0"/>
                        <a:t>2,894.20</a:t>
                      </a:r>
                    </a:p>
                  </a:txBody>
                  <a:tcPr anchor="ctr">
                    <a:solidFill>
                      <a:schemeClr val="tx1">
                        <a:lumMod val="20000"/>
                        <a:lumOff val="80000"/>
                      </a:schemeClr>
                    </a:solidFill>
                  </a:tcPr>
                </a:tc>
                <a:tc>
                  <a:txBody>
                    <a:bodyPr/>
                    <a:lstStyle/>
                    <a:p>
                      <a:pPr algn="r"/>
                      <a:r>
                        <a:rPr lang="en-US" sz="1400" dirty="0"/>
                        <a:t>3,087.24</a:t>
                      </a:r>
                    </a:p>
                  </a:txBody>
                  <a:tcPr anchor="ctr">
                    <a:solidFill>
                      <a:schemeClr val="tx1">
                        <a:lumMod val="20000"/>
                        <a:lumOff val="80000"/>
                      </a:schemeClr>
                    </a:solidFill>
                  </a:tcPr>
                </a:tc>
                <a:extLst>
                  <a:ext uri="{0D108BD9-81ED-4DB2-BD59-A6C34878D82A}">
                    <a16:rowId xmlns:a16="http://schemas.microsoft.com/office/drawing/2014/main" val="2530652136"/>
                  </a:ext>
                </a:extLst>
              </a:tr>
            </a:tbl>
          </a:graphicData>
        </a:graphic>
      </p:graphicFrame>
      <p:sp>
        <p:nvSpPr>
          <p:cNvPr id="6" name="矩形 5">
            <a:extLst>
              <a:ext uri="{FF2B5EF4-FFF2-40B4-BE49-F238E27FC236}">
                <a16:creationId xmlns:a16="http://schemas.microsoft.com/office/drawing/2014/main" id="{8660EF14-375A-4BEA-B076-6F59D193CCA0}"/>
              </a:ext>
            </a:extLst>
          </p:cNvPr>
          <p:cNvSpPr/>
          <p:nvPr/>
        </p:nvSpPr>
        <p:spPr>
          <a:xfrm>
            <a:off x="1233224" y="2264616"/>
            <a:ext cx="9725550" cy="338554"/>
          </a:xfrm>
          <a:prstGeom prst="rect">
            <a:avLst/>
          </a:prstGeom>
        </p:spPr>
        <p:txBody>
          <a:bodyPr wrap="square">
            <a:spAutoFit/>
          </a:bodyPr>
          <a:lstStyle/>
          <a:p>
            <a:pPr algn="ctr"/>
            <a:r>
              <a:rPr lang="en-US" sz="1600" dirty="0">
                <a:latin typeface="Arial" panose="020B0604020202020204" pitchFamily="34" charset="0"/>
              </a:rPr>
              <a:t>Arithmetic average statistics of page load time and memory on different platforms</a:t>
            </a:r>
            <a:endParaRPr lang="en-US" sz="1600" dirty="0"/>
          </a:p>
        </p:txBody>
      </p:sp>
      <p:sp>
        <p:nvSpPr>
          <p:cNvPr id="4" name="矩形 3">
            <a:extLst>
              <a:ext uri="{FF2B5EF4-FFF2-40B4-BE49-F238E27FC236}">
                <a16:creationId xmlns:a16="http://schemas.microsoft.com/office/drawing/2014/main" id="{ECBA25E0-98C2-4520-8939-CB492EA2793E}"/>
              </a:ext>
            </a:extLst>
          </p:cNvPr>
          <p:cNvSpPr/>
          <p:nvPr/>
        </p:nvSpPr>
        <p:spPr>
          <a:xfrm>
            <a:off x="4524376" y="3342514"/>
            <a:ext cx="933450" cy="3714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45821F21-7F66-4FC5-9ACA-F67186D37227}"/>
              </a:ext>
            </a:extLst>
          </p:cNvPr>
          <p:cNvSpPr/>
          <p:nvPr/>
        </p:nvSpPr>
        <p:spPr>
          <a:xfrm>
            <a:off x="8362951" y="3330272"/>
            <a:ext cx="933450" cy="3714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直接连接符 9">
            <a:extLst>
              <a:ext uri="{FF2B5EF4-FFF2-40B4-BE49-F238E27FC236}">
                <a16:creationId xmlns:a16="http://schemas.microsoft.com/office/drawing/2014/main" id="{C8639D52-12CD-47CA-B5A4-D9FA2FA3ABEC}"/>
              </a:ext>
            </a:extLst>
          </p:cNvPr>
          <p:cNvCxnSpPr/>
          <p:nvPr/>
        </p:nvCxnSpPr>
        <p:spPr>
          <a:xfrm>
            <a:off x="1928018" y="4080742"/>
            <a:ext cx="83359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30985D39-E5CC-4801-85FD-33AA47E4C9B5}"/>
              </a:ext>
            </a:extLst>
          </p:cNvPr>
          <p:cNvSpPr/>
          <p:nvPr/>
        </p:nvSpPr>
        <p:spPr>
          <a:xfrm>
            <a:off x="5486401" y="3720797"/>
            <a:ext cx="933450" cy="3714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986A3DF0-96F2-42D2-90E7-A407F90FA83D}"/>
              </a:ext>
            </a:extLst>
          </p:cNvPr>
          <p:cNvSpPr/>
          <p:nvPr/>
        </p:nvSpPr>
        <p:spPr>
          <a:xfrm>
            <a:off x="9330531" y="3712165"/>
            <a:ext cx="933450" cy="3714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内容占位符 2">
            <a:extLst>
              <a:ext uri="{FF2B5EF4-FFF2-40B4-BE49-F238E27FC236}">
                <a16:creationId xmlns:a16="http://schemas.microsoft.com/office/drawing/2014/main" id="{C4C1182E-F1BF-4D29-A7C3-5D3A2C41E422}"/>
              </a:ext>
            </a:extLst>
          </p:cNvPr>
          <p:cNvSpPr>
            <a:spLocks noGrp="1"/>
          </p:cNvSpPr>
          <p:nvPr>
            <p:ph idx="1"/>
          </p:nvPr>
        </p:nvSpPr>
        <p:spPr>
          <a:xfrm>
            <a:off x="566928" y="4979876"/>
            <a:ext cx="5529072" cy="1325905"/>
          </a:xfrm>
        </p:spPr>
        <p:txBody>
          <a:bodyPr/>
          <a:lstStyle/>
          <a:p>
            <a:r>
              <a:rPr lang="en-US" dirty="0"/>
              <a:t>Browsers with the shortest page load time</a:t>
            </a:r>
          </a:p>
          <a:p>
            <a:pPr lvl="1"/>
            <a:r>
              <a:rPr lang="en-US" dirty="0"/>
              <a:t>Desktop JavaScript: Chrome</a:t>
            </a:r>
          </a:p>
          <a:p>
            <a:pPr lvl="1"/>
            <a:r>
              <a:rPr lang="en-US" dirty="0"/>
              <a:t>Desktop WebAssembly: Firefox </a:t>
            </a:r>
          </a:p>
        </p:txBody>
      </p:sp>
      <p:sp>
        <p:nvSpPr>
          <p:cNvPr id="12" name="内容占位符 2">
            <a:extLst>
              <a:ext uri="{FF2B5EF4-FFF2-40B4-BE49-F238E27FC236}">
                <a16:creationId xmlns:a16="http://schemas.microsoft.com/office/drawing/2014/main" id="{1056A8F9-C1F6-439B-8EFC-F362F18A26A3}"/>
              </a:ext>
            </a:extLst>
          </p:cNvPr>
          <p:cNvSpPr txBox="1">
            <a:spLocks/>
          </p:cNvSpPr>
          <p:nvPr/>
        </p:nvSpPr>
        <p:spPr>
          <a:xfrm>
            <a:off x="4883216" y="4979875"/>
            <a:ext cx="5529072" cy="1325905"/>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p>
          <a:p>
            <a:pPr lvl="1"/>
            <a:r>
              <a:rPr lang="en-US" dirty="0"/>
              <a:t>Mobile JavaScript: Firefox</a:t>
            </a:r>
          </a:p>
          <a:p>
            <a:pPr lvl="1"/>
            <a:r>
              <a:rPr lang="en-US" dirty="0"/>
              <a:t>Mobile WebAssembly: Edge </a:t>
            </a:r>
          </a:p>
        </p:txBody>
      </p:sp>
    </p:spTree>
    <p:extLst>
      <p:ext uri="{BB962C8B-B14F-4D97-AF65-F5344CB8AC3E}">
        <p14:creationId xmlns:p14="http://schemas.microsoft.com/office/powerpoint/2010/main" val="408204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7" grpId="0" animBg="1"/>
      <p:bldP spid="9"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4CB08-4F59-479D-B7FC-6826D6484400}"/>
              </a:ext>
            </a:extLst>
          </p:cNvPr>
          <p:cNvSpPr>
            <a:spLocks noGrp="1"/>
          </p:cNvSpPr>
          <p:nvPr>
            <p:ph type="title"/>
          </p:nvPr>
        </p:nvSpPr>
        <p:spPr/>
        <p:txBody>
          <a:bodyPr/>
          <a:lstStyle/>
          <a:p>
            <a:r>
              <a:rPr lang="en-US" dirty="0"/>
              <a:t>Browsers and Platforms</a:t>
            </a:r>
          </a:p>
        </p:txBody>
      </p:sp>
      <p:graphicFrame>
        <p:nvGraphicFramePr>
          <p:cNvPr id="3" name="表格 2">
            <a:extLst>
              <a:ext uri="{FF2B5EF4-FFF2-40B4-BE49-F238E27FC236}">
                <a16:creationId xmlns:a16="http://schemas.microsoft.com/office/drawing/2014/main" id="{52369BDD-19D2-446E-9DB7-F3B6A01A3EB1}"/>
              </a:ext>
            </a:extLst>
          </p:cNvPr>
          <p:cNvGraphicFramePr>
            <a:graphicFrameLocks noGrp="1"/>
          </p:cNvGraphicFramePr>
          <p:nvPr>
            <p:extLst>
              <p:ext uri="{D42A27DB-BD31-4B8C-83A1-F6EECF244321}">
                <p14:modId xmlns:p14="http://schemas.microsoft.com/office/powerpoint/2010/main" val="706283361"/>
              </p:ext>
            </p:extLst>
          </p:nvPr>
        </p:nvGraphicFramePr>
        <p:xfrm>
          <a:off x="1928018" y="2608277"/>
          <a:ext cx="8335963" cy="2225040"/>
        </p:xfrm>
        <a:graphic>
          <a:graphicData uri="http://schemas.openxmlformats.org/drawingml/2006/table">
            <a:tbl>
              <a:tblPr firstRow="1" bandRow="1">
                <a:tableStyleId>{5C22544A-7EE6-4342-B048-85BDC9FD1C3A}</a:tableStyleId>
              </a:tblPr>
              <a:tblGrid>
                <a:gridCol w="2582863">
                  <a:extLst>
                    <a:ext uri="{9D8B030D-6E8A-4147-A177-3AD203B41FA5}">
                      <a16:colId xmlns:a16="http://schemas.microsoft.com/office/drawing/2014/main" val="4280787298"/>
                    </a:ext>
                  </a:extLst>
                </a:gridCol>
                <a:gridCol w="958850">
                  <a:extLst>
                    <a:ext uri="{9D8B030D-6E8A-4147-A177-3AD203B41FA5}">
                      <a16:colId xmlns:a16="http://schemas.microsoft.com/office/drawing/2014/main" val="1242830995"/>
                    </a:ext>
                  </a:extLst>
                </a:gridCol>
                <a:gridCol w="958850">
                  <a:extLst>
                    <a:ext uri="{9D8B030D-6E8A-4147-A177-3AD203B41FA5}">
                      <a16:colId xmlns:a16="http://schemas.microsoft.com/office/drawing/2014/main" val="2977922727"/>
                    </a:ext>
                  </a:extLst>
                </a:gridCol>
                <a:gridCol w="958850">
                  <a:extLst>
                    <a:ext uri="{9D8B030D-6E8A-4147-A177-3AD203B41FA5}">
                      <a16:colId xmlns:a16="http://schemas.microsoft.com/office/drawing/2014/main" val="751616005"/>
                    </a:ext>
                  </a:extLst>
                </a:gridCol>
                <a:gridCol w="958850">
                  <a:extLst>
                    <a:ext uri="{9D8B030D-6E8A-4147-A177-3AD203B41FA5}">
                      <a16:colId xmlns:a16="http://schemas.microsoft.com/office/drawing/2014/main" val="1112011279"/>
                    </a:ext>
                  </a:extLst>
                </a:gridCol>
                <a:gridCol w="958850">
                  <a:extLst>
                    <a:ext uri="{9D8B030D-6E8A-4147-A177-3AD203B41FA5}">
                      <a16:colId xmlns:a16="http://schemas.microsoft.com/office/drawing/2014/main" val="2207799397"/>
                    </a:ext>
                  </a:extLst>
                </a:gridCol>
                <a:gridCol w="958850">
                  <a:extLst>
                    <a:ext uri="{9D8B030D-6E8A-4147-A177-3AD203B41FA5}">
                      <a16:colId xmlns:a16="http://schemas.microsoft.com/office/drawing/2014/main" val="2421343552"/>
                    </a:ext>
                  </a:extLst>
                </a:gridCol>
              </a:tblGrid>
              <a:tr h="370840">
                <a:tc rowSpan="2">
                  <a:txBody>
                    <a:bodyPr/>
                    <a:lstStyle/>
                    <a:p>
                      <a:endParaRPr lang="en-US" sz="1400" dirty="0"/>
                    </a:p>
                  </a:txBody>
                  <a:tcPr anchor="ctr">
                    <a:solidFill>
                      <a:schemeClr val="bg1"/>
                    </a:solidFill>
                  </a:tcPr>
                </a:tc>
                <a:tc gridSpan="3">
                  <a:txBody>
                    <a:bodyPr/>
                    <a:lstStyle/>
                    <a:p>
                      <a:pPr algn="ctr"/>
                      <a:r>
                        <a:rPr lang="en-US" sz="1400" dirty="0"/>
                        <a:t>JavaScript</a:t>
                      </a:r>
                    </a:p>
                  </a:txBody>
                  <a:tcPr anchor="ctr"/>
                </a:tc>
                <a:tc hMerge="1">
                  <a:txBody>
                    <a:bodyPr/>
                    <a:lstStyle/>
                    <a:p>
                      <a:endParaRPr lang="en-US" sz="1400" dirty="0"/>
                    </a:p>
                  </a:txBody>
                  <a:tcPr/>
                </a:tc>
                <a:tc hMerge="1">
                  <a:txBody>
                    <a:bodyPr/>
                    <a:lstStyle/>
                    <a:p>
                      <a:endParaRPr lang="en-US" sz="1400" dirty="0"/>
                    </a:p>
                  </a:txBody>
                  <a:tcPr/>
                </a:tc>
                <a:tc gridSpan="3">
                  <a:txBody>
                    <a:bodyPr/>
                    <a:lstStyle/>
                    <a:p>
                      <a:pPr algn="ctr"/>
                      <a:r>
                        <a:rPr lang="en-US" sz="1400" dirty="0"/>
                        <a:t>WebAssembly</a:t>
                      </a:r>
                    </a:p>
                  </a:txBody>
                  <a:tcPr anchor="ctr"/>
                </a:tc>
                <a:tc hMerge="1">
                  <a:txBody>
                    <a:bodyPr/>
                    <a:lstStyle/>
                    <a:p>
                      <a:endParaRPr lang="en-US" sz="1400" dirty="0"/>
                    </a:p>
                  </a:txBody>
                  <a:tcPr anchor="ctr"/>
                </a:tc>
                <a:tc hMerge="1">
                  <a:txBody>
                    <a:bodyPr/>
                    <a:lstStyle/>
                    <a:p>
                      <a:endParaRPr lang="en-US" sz="1400" dirty="0"/>
                    </a:p>
                  </a:txBody>
                  <a:tcPr anchor="ctr"/>
                </a:tc>
                <a:extLst>
                  <a:ext uri="{0D108BD9-81ED-4DB2-BD59-A6C34878D82A}">
                    <a16:rowId xmlns:a16="http://schemas.microsoft.com/office/drawing/2014/main" val="2488730571"/>
                  </a:ext>
                </a:extLst>
              </a:tr>
              <a:tr h="370840">
                <a:tc vMerge="1">
                  <a:txBody>
                    <a:bodyPr/>
                    <a:lstStyle/>
                    <a:p>
                      <a:endParaRPr lang="en-US" sz="1400" dirty="0"/>
                    </a:p>
                  </a:txBody>
                  <a:tcPr anchor="ctr"/>
                </a:tc>
                <a:tc>
                  <a:txBody>
                    <a:bodyPr/>
                    <a:lstStyle/>
                    <a:p>
                      <a:pPr algn="r"/>
                      <a:r>
                        <a:rPr lang="en-US" sz="1400" b="1" dirty="0">
                          <a:solidFill>
                            <a:schemeClr val="bg1"/>
                          </a:solidFill>
                        </a:rPr>
                        <a:t>Chrome</a:t>
                      </a:r>
                    </a:p>
                  </a:txBody>
                  <a:tcPr anchor="ctr">
                    <a:solidFill>
                      <a:schemeClr val="tx2"/>
                    </a:solidFill>
                  </a:tcPr>
                </a:tc>
                <a:tc>
                  <a:txBody>
                    <a:bodyPr/>
                    <a:lstStyle/>
                    <a:p>
                      <a:pPr algn="r"/>
                      <a:r>
                        <a:rPr lang="en-US" sz="1400" b="1" dirty="0">
                          <a:solidFill>
                            <a:schemeClr val="bg1"/>
                          </a:solidFill>
                        </a:rPr>
                        <a:t>Firefox</a:t>
                      </a:r>
                    </a:p>
                  </a:txBody>
                  <a:tcPr anchor="ctr">
                    <a:solidFill>
                      <a:schemeClr val="tx2"/>
                    </a:solidFill>
                  </a:tcPr>
                </a:tc>
                <a:tc>
                  <a:txBody>
                    <a:bodyPr/>
                    <a:lstStyle/>
                    <a:p>
                      <a:pPr algn="r"/>
                      <a:r>
                        <a:rPr lang="en-US" sz="1400" b="1" dirty="0">
                          <a:solidFill>
                            <a:schemeClr val="bg1"/>
                          </a:solidFill>
                        </a:rPr>
                        <a:t>Edge</a:t>
                      </a:r>
                    </a:p>
                  </a:txBody>
                  <a:tcPr anchor="ctr">
                    <a:solidFill>
                      <a:schemeClr val="tx2"/>
                    </a:solidFill>
                  </a:tcPr>
                </a:tc>
                <a:tc>
                  <a:txBody>
                    <a:bodyPr/>
                    <a:lstStyle/>
                    <a:p>
                      <a:pPr algn="r"/>
                      <a:r>
                        <a:rPr lang="en-US" sz="1400" b="1" dirty="0">
                          <a:solidFill>
                            <a:schemeClr val="bg1"/>
                          </a:solidFill>
                        </a:rPr>
                        <a:t>Chrome</a:t>
                      </a:r>
                    </a:p>
                  </a:txBody>
                  <a:tcPr anchor="ctr">
                    <a:solidFill>
                      <a:schemeClr val="tx2"/>
                    </a:solidFill>
                  </a:tcPr>
                </a:tc>
                <a:tc>
                  <a:txBody>
                    <a:bodyPr/>
                    <a:lstStyle/>
                    <a:p>
                      <a:pPr algn="r"/>
                      <a:r>
                        <a:rPr lang="en-US" sz="1400" b="1" dirty="0">
                          <a:solidFill>
                            <a:schemeClr val="bg1"/>
                          </a:solidFill>
                        </a:rPr>
                        <a:t>Firefox</a:t>
                      </a:r>
                    </a:p>
                  </a:txBody>
                  <a:tcPr anchor="ctr">
                    <a:solidFill>
                      <a:schemeClr val="tx2"/>
                    </a:solidFill>
                  </a:tcPr>
                </a:tc>
                <a:tc>
                  <a:txBody>
                    <a:bodyPr/>
                    <a:lstStyle/>
                    <a:p>
                      <a:pPr algn="r"/>
                      <a:r>
                        <a:rPr lang="en-US" sz="1400" b="1" dirty="0">
                          <a:solidFill>
                            <a:schemeClr val="bg1"/>
                          </a:solidFill>
                        </a:rPr>
                        <a:t>Edge</a:t>
                      </a:r>
                    </a:p>
                  </a:txBody>
                  <a:tcPr anchor="ctr">
                    <a:solidFill>
                      <a:schemeClr val="tx2"/>
                    </a:solidFill>
                  </a:tcPr>
                </a:tc>
                <a:extLst>
                  <a:ext uri="{0D108BD9-81ED-4DB2-BD59-A6C34878D82A}">
                    <a16:rowId xmlns:a16="http://schemas.microsoft.com/office/drawing/2014/main" val="3134625492"/>
                  </a:ext>
                </a:extLst>
              </a:tr>
              <a:tr h="370840">
                <a:tc>
                  <a:txBody>
                    <a:bodyPr/>
                    <a:lstStyle/>
                    <a:p>
                      <a:r>
                        <a:rPr lang="en-US" sz="1400" dirty="0"/>
                        <a:t>Desktop Page Load Time (ms)</a:t>
                      </a:r>
                    </a:p>
                  </a:txBody>
                  <a:tcPr anchor="ctr">
                    <a:solidFill>
                      <a:schemeClr val="tx1">
                        <a:lumMod val="20000"/>
                        <a:lumOff val="80000"/>
                      </a:schemeClr>
                    </a:solidFill>
                  </a:tcPr>
                </a:tc>
                <a:tc>
                  <a:txBody>
                    <a:bodyPr/>
                    <a:lstStyle/>
                    <a:p>
                      <a:pPr algn="r"/>
                      <a:r>
                        <a:rPr lang="en-US" sz="1400" dirty="0"/>
                        <a:t>45.57</a:t>
                      </a:r>
                    </a:p>
                  </a:txBody>
                  <a:tcPr anchor="ctr">
                    <a:solidFill>
                      <a:schemeClr val="tx1">
                        <a:lumMod val="20000"/>
                        <a:lumOff val="80000"/>
                      </a:schemeClr>
                    </a:solidFill>
                  </a:tcPr>
                </a:tc>
                <a:tc>
                  <a:txBody>
                    <a:bodyPr/>
                    <a:lstStyle/>
                    <a:p>
                      <a:pPr algn="r"/>
                      <a:r>
                        <a:rPr lang="en-US" sz="1400" dirty="0"/>
                        <a:t>48.26</a:t>
                      </a:r>
                    </a:p>
                  </a:txBody>
                  <a:tcPr anchor="ctr">
                    <a:solidFill>
                      <a:schemeClr val="tx1">
                        <a:lumMod val="20000"/>
                        <a:lumOff val="80000"/>
                      </a:schemeClr>
                    </a:solidFill>
                  </a:tcPr>
                </a:tc>
                <a:tc>
                  <a:txBody>
                    <a:bodyPr/>
                    <a:lstStyle/>
                    <a:p>
                      <a:pPr algn="r"/>
                      <a:r>
                        <a:rPr lang="en-US" sz="1400" dirty="0"/>
                        <a:t>63.62</a:t>
                      </a:r>
                    </a:p>
                  </a:txBody>
                  <a:tcPr anchor="ctr">
                    <a:solidFill>
                      <a:schemeClr val="tx1">
                        <a:lumMod val="20000"/>
                        <a:lumOff val="80000"/>
                      </a:schemeClr>
                    </a:solidFill>
                  </a:tcPr>
                </a:tc>
                <a:tc>
                  <a:txBody>
                    <a:bodyPr/>
                    <a:lstStyle/>
                    <a:p>
                      <a:pPr algn="r"/>
                      <a:r>
                        <a:rPr lang="en-US" sz="1400" dirty="0"/>
                        <a:t>65.23</a:t>
                      </a:r>
                    </a:p>
                  </a:txBody>
                  <a:tcPr anchor="ctr">
                    <a:solidFill>
                      <a:schemeClr val="tx1">
                        <a:lumMod val="20000"/>
                        <a:lumOff val="80000"/>
                      </a:schemeClr>
                    </a:solidFill>
                  </a:tcPr>
                </a:tc>
                <a:tc>
                  <a:txBody>
                    <a:bodyPr/>
                    <a:lstStyle/>
                    <a:p>
                      <a:pPr algn="r"/>
                      <a:r>
                        <a:rPr lang="en-US" sz="1400" b="0" dirty="0"/>
                        <a:t>39.65</a:t>
                      </a:r>
                    </a:p>
                  </a:txBody>
                  <a:tcPr anchor="ctr">
                    <a:solidFill>
                      <a:schemeClr val="tx1">
                        <a:lumMod val="20000"/>
                        <a:lumOff val="80000"/>
                      </a:schemeClr>
                    </a:solidFill>
                  </a:tcPr>
                </a:tc>
                <a:tc>
                  <a:txBody>
                    <a:bodyPr/>
                    <a:lstStyle/>
                    <a:p>
                      <a:pPr algn="r"/>
                      <a:r>
                        <a:rPr lang="en-US" sz="1400" dirty="0"/>
                        <a:t>83.53</a:t>
                      </a:r>
                    </a:p>
                  </a:txBody>
                  <a:tcPr anchor="ctr">
                    <a:solidFill>
                      <a:schemeClr val="tx1">
                        <a:lumMod val="20000"/>
                        <a:lumOff val="80000"/>
                      </a:schemeClr>
                    </a:solidFill>
                  </a:tcPr>
                </a:tc>
                <a:extLst>
                  <a:ext uri="{0D108BD9-81ED-4DB2-BD59-A6C34878D82A}">
                    <a16:rowId xmlns:a16="http://schemas.microsoft.com/office/drawing/2014/main" val="1586322616"/>
                  </a:ext>
                </a:extLst>
              </a:tr>
              <a:tr h="370840">
                <a:tc>
                  <a:txBody>
                    <a:bodyPr/>
                    <a:lstStyle/>
                    <a:p>
                      <a:r>
                        <a:rPr lang="en-US" sz="1400" dirty="0"/>
                        <a:t>Mobile Page Load Time (ms)</a:t>
                      </a:r>
                    </a:p>
                  </a:txBody>
                  <a:tcPr anchor="ctr">
                    <a:solidFill>
                      <a:schemeClr val="tx1">
                        <a:lumMod val="20000"/>
                        <a:lumOff val="80000"/>
                      </a:schemeClr>
                    </a:solidFill>
                  </a:tcPr>
                </a:tc>
                <a:tc>
                  <a:txBody>
                    <a:bodyPr/>
                    <a:lstStyle/>
                    <a:p>
                      <a:pPr algn="r"/>
                      <a:r>
                        <a:rPr lang="en-US" sz="1400" dirty="0"/>
                        <a:t>249.60</a:t>
                      </a:r>
                    </a:p>
                  </a:txBody>
                  <a:tcPr anchor="ctr">
                    <a:solidFill>
                      <a:schemeClr val="tx1">
                        <a:lumMod val="20000"/>
                        <a:lumOff val="80000"/>
                      </a:schemeClr>
                    </a:solidFill>
                  </a:tcPr>
                </a:tc>
                <a:tc>
                  <a:txBody>
                    <a:bodyPr/>
                    <a:lstStyle/>
                    <a:p>
                      <a:pPr algn="r"/>
                      <a:r>
                        <a:rPr lang="en-US" sz="1400" dirty="0"/>
                        <a:t>167.03</a:t>
                      </a:r>
                    </a:p>
                  </a:txBody>
                  <a:tcPr anchor="ctr">
                    <a:solidFill>
                      <a:schemeClr val="tx1">
                        <a:lumMod val="20000"/>
                        <a:lumOff val="80000"/>
                      </a:schemeClr>
                    </a:solidFill>
                  </a:tcPr>
                </a:tc>
                <a:tc>
                  <a:txBody>
                    <a:bodyPr/>
                    <a:lstStyle/>
                    <a:p>
                      <a:pPr algn="r"/>
                      <a:r>
                        <a:rPr lang="en-US" sz="1400" dirty="0"/>
                        <a:t>201.68</a:t>
                      </a:r>
                    </a:p>
                  </a:txBody>
                  <a:tcPr anchor="ctr">
                    <a:solidFill>
                      <a:schemeClr val="tx1">
                        <a:lumMod val="20000"/>
                        <a:lumOff val="80000"/>
                      </a:schemeClr>
                    </a:solidFill>
                  </a:tcPr>
                </a:tc>
                <a:tc>
                  <a:txBody>
                    <a:bodyPr/>
                    <a:lstStyle/>
                    <a:p>
                      <a:pPr algn="r"/>
                      <a:r>
                        <a:rPr lang="en-US" sz="1400" b="0" dirty="0"/>
                        <a:t>233.08</a:t>
                      </a:r>
                    </a:p>
                  </a:txBody>
                  <a:tcPr anchor="ctr">
                    <a:solidFill>
                      <a:schemeClr val="tx1">
                        <a:lumMod val="20000"/>
                        <a:lumOff val="80000"/>
                      </a:schemeClr>
                    </a:solidFill>
                  </a:tcPr>
                </a:tc>
                <a:tc>
                  <a:txBody>
                    <a:bodyPr/>
                    <a:lstStyle/>
                    <a:p>
                      <a:pPr algn="r"/>
                      <a:r>
                        <a:rPr lang="en-US" sz="1400" dirty="0"/>
                        <a:t>345.98</a:t>
                      </a:r>
                    </a:p>
                  </a:txBody>
                  <a:tcPr anchor="ctr">
                    <a:solidFill>
                      <a:schemeClr val="tx1">
                        <a:lumMod val="20000"/>
                        <a:lumOff val="80000"/>
                      </a:schemeClr>
                    </a:solidFill>
                  </a:tcPr>
                </a:tc>
                <a:tc>
                  <a:txBody>
                    <a:bodyPr/>
                    <a:lstStyle/>
                    <a:p>
                      <a:pPr algn="r"/>
                      <a:r>
                        <a:rPr lang="en-US" sz="1400" dirty="0"/>
                        <a:t>192.87</a:t>
                      </a:r>
                    </a:p>
                  </a:txBody>
                  <a:tcPr anchor="ctr">
                    <a:solidFill>
                      <a:schemeClr val="tx1">
                        <a:lumMod val="20000"/>
                        <a:lumOff val="80000"/>
                      </a:schemeClr>
                    </a:solidFill>
                  </a:tcPr>
                </a:tc>
                <a:extLst>
                  <a:ext uri="{0D108BD9-81ED-4DB2-BD59-A6C34878D82A}">
                    <a16:rowId xmlns:a16="http://schemas.microsoft.com/office/drawing/2014/main" val="1912727754"/>
                  </a:ext>
                </a:extLst>
              </a:tr>
              <a:tr h="370840">
                <a:tc>
                  <a:txBody>
                    <a:bodyPr/>
                    <a:lstStyle/>
                    <a:p>
                      <a:r>
                        <a:rPr lang="en-US" sz="1400" dirty="0"/>
                        <a:t>Desktop Memory (KB)</a:t>
                      </a:r>
                    </a:p>
                  </a:txBody>
                  <a:tcPr anchor="ctr">
                    <a:solidFill>
                      <a:schemeClr val="tx1">
                        <a:lumMod val="20000"/>
                        <a:lumOff val="80000"/>
                      </a:schemeClr>
                    </a:solidFill>
                  </a:tcPr>
                </a:tc>
                <a:tc>
                  <a:txBody>
                    <a:bodyPr/>
                    <a:lstStyle/>
                    <a:p>
                      <a:pPr algn="r"/>
                      <a:r>
                        <a:rPr lang="en-US" sz="1400" dirty="0"/>
                        <a:t>885.10</a:t>
                      </a:r>
                    </a:p>
                  </a:txBody>
                  <a:tcPr anchor="ctr">
                    <a:solidFill>
                      <a:schemeClr val="tx1">
                        <a:lumMod val="20000"/>
                        <a:lumOff val="80000"/>
                      </a:schemeClr>
                    </a:solidFill>
                  </a:tcPr>
                </a:tc>
                <a:tc>
                  <a:txBody>
                    <a:bodyPr/>
                    <a:lstStyle/>
                    <a:p>
                      <a:pPr algn="r"/>
                      <a:r>
                        <a:rPr lang="en-US" sz="1400" dirty="0"/>
                        <a:t>505.41</a:t>
                      </a:r>
                    </a:p>
                  </a:txBody>
                  <a:tcPr anchor="ctr">
                    <a:solidFill>
                      <a:schemeClr val="tx1">
                        <a:lumMod val="20000"/>
                        <a:lumOff val="80000"/>
                      </a:schemeClr>
                    </a:solidFill>
                  </a:tcPr>
                </a:tc>
                <a:tc>
                  <a:txBody>
                    <a:bodyPr/>
                    <a:lstStyle/>
                    <a:p>
                      <a:pPr algn="r"/>
                      <a:r>
                        <a:rPr lang="en-US" sz="1400" dirty="0"/>
                        <a:t>871.27</a:t>
                      </a:r>
                    </a:p>
                  </a:txBody>
                  <a:tcPr anchor="ctr">
                    <a:solidFill>
                      <a:schemeClr val="tx1">
                        <a:lumMod val="20000"/>
                        <a:lumOff val="80000"/>
                      </a:schemeClr>
                    </a:solidFill>
                  </a:tcPr>
                </a:tc>
                <a:tc>
                  <a:txBody>
                    <a:bodyPr/>
                    <a:lstStyle/>
                    <a:p>
                      <a:pPr algn="r"/>
                      <a:r>
                        <a:rPr lang="en-US" sz="1400" dirty="0"/>
                        <a:t>2,999.63</a:t>
                      </a:r>
                    </a:p>
                  </a:txBody>
                  <a:tcPr anchor="ctr">
                    <a:solidFill>
                      <a:schemeClr val="tx1">
                        <a:lumMod val="20000"/>
                        <a:lumOff val="80000"/>
                      </a:schemeClr>
                    </a:solidFill>
                  </a:tcPr>
                </a:tc>
                <a:tc>
                  <a:txBody>
                    <a:bodyPr/>
                    <a:lstStyle/>
                    <a:p>
                      <a:pPr algn="r"/>
                      <a:r>
                        <a:rPr lang="en-US" sz="1400" dirty="0"/>
                        <a:t>2,493.02</a:t>
                      </a:r>
                    </a:p>
                  </a:txBody>
                  <a:tcPr anchor="ctr">
                    <a:solidFill>
                      <a:schemeClr val="tx1">
                        <a:lumMod val="20000"/>
                        <a:lumOff val="80000"/>
                      </a:schemeClr>
                    </a:solidFill>
                  </a:tcPr>
                </a:tc>
                <a:tc>
                  <a:txBody>
                    <a:bodyPr/>
                    <a:lstStyle/>
                    <a:p>
                      <a:pPr algn="r"/>
                      <a:r>
                        <a:rPr lang="en-US" sz="1400" dirty="0"/>
                        <a:t>2,996.20</a:t>
                      </a:r>
                    </a:p>
                  </a:txBody>
                  <a:tcPr anchor="ctr">
                    <a:solidFill>
                      <a:schemeClr val="tx1">
                        <a:lumMod val="20000"/>
                        <a:lumOff val="80000"/>
                      </a:schemeClr>
                    </a:solidFill>
                  </a:tcPr>
                </a:tc>
                <a:extLst>
                  <a:ext uri="{0D108BD9-81ED-4DB2-BD59-A6C34878D82A}">
                    <a16:rowId xmlns:a16="http://schemas.microsoft.com/office/drawing/2014/main" val="1137032215"/>
                  </a:ext>
                </a:extLst>
              </a:tr>
              <a:tr h="370840">
                <a:tc>
                  <a:txBody>
                    <a:bodyPr/>
                    <a:lstStyle/>
                    <a:p>
                      <a:r>
                        <a:rPr lang="en-US" sz="1400" dirty="0"/>
                        <a:t>Mobile Memory (KB)</a:t>
                      </a:r>
                    </a:p>
                  </a:txBody>
                  <a:tcPr anchor="ctr">
                    <a:solidFill>
                      <a:schemeClr val="tx1">
                        <a:lumMod val="20000"/>
                        <a:lumOff val="80000"/>
                      </a:schemeClr>
                    </a:solidFill>
                  </a:tcPr>
                </a:tc>
                <a:tc>
                  <a:txBody>
                    <a:bodyPr/>
                    <a:lstStyle/>
                    <a:p>
                      <a:pPr algn="r"/>
                      <a:r>
                        <a:rPr lang="en-US" sz="1400" dirty="0"/>
                        <a:t>406.71</a:t>
                      </a:r>
                    </a:p>
                  </a:txBody>
                  <a:tcPr anchor="ctr">
                    <a:solidFill>
                      <a:schemeClr val="tx1">
                        <a:lumMod val="20000"/>
                        <a:lumOff val="80000"/>
                      </a:schemeClr>
                    </a:solidFill>
                  </a:tcPr>
                </a:tc>
                <a:tc>
                  <a:txBody>
                    <a:bodyPr/>
                    <a:lstStyle/>
                    <a:p>
                      <a:pPr algn="r"/>
                      <a:r>
                        <a:rPr lang="en-US" sz="1400" dirty="0"/>
                        <a:t>692.63</a:t>
                      </a:r>
                    </a:p>
                  </a:txBody>
                  <a:tcPr anchor="ctr">
                    <a:solidFill>
                      <a:schemeClr val="tx1">
                        <a:lumMod val="20000"/>
                        <a:lumOff val="80000"/>
                      </a:schemeClr>
                    </a:solidFill>
                  </a:tcPr>
                </a:tc>
                <a:tc>
                  <a:txBody>
                    <a:bodyPr/>
                    <a:lstStyle/>
                    <a:p>
                      <a:pPr algn="r"/>
                      <a:r>
                        <a:rPr lang="en-US" sz="1400" dirty="0"/>
                        <a:t>966.80</a:t>
                      </a:r>
                    </a:p>
                  </a:txBody>
                  <a:tcPr anchor="ctr">
                    <a:solidFill>
                      <a:schemeClr val="tx1">
                        <a:lumMod val="20000"/>
                        <a:lumOff val="80000"/>
                      </a:schemeClr>
                    </a:solidFill>
                  </a:tcPr>
                </a:tc>
                <a:tc>
                  <a:txBody>
                    <a:bodyPr/>
                    <a:lstStyle/>
                    <a:p>
                      <a:pPr algn="r"/>
                      <a:r>
                        <a:rPr lang="en-US" sz="1400" dirty="0"/>
                        <a:t>2,522.37</a:t>
                      </a:r>
                    </a:p>
                  </a:txBody>
                  <a:tcPr anchor="ctr">
                    <a:solidFill>
                      <a:schemeClr val="tx1">
                        <a:lumMod val="20000"/>
                        <a:lumOff val="80000"/>
                      </a:schemeClr>
                    </a:solidFill>
                  </a:tcPr>
                </a:tc>
                <a:tc>
                  <a:txBody>
                    <a:bodyPr/>
                    <a:lstStyle/>
                    <a:p>
                      <a:pPr algn="r"/>
                      <a:r>
                        <a:rPr lang="en-US" sz="1400" dirty="0"/>
                        <a:t>2,894.20</a:t>
                      </a:r>
                    </a:p>
                  </a:txBody>
                  <a:tcPr anchor="ctr">
                    <a:solidFill>
                      <a:schemeClr val="tx1">
                        <a:lumMod val="20000"/>
                        <a:lumOff val="80000"/>
                      </a:schemeClr>
                    </a:solidFill>
                  </a:tcPr>
                </a:tc>
                <a:tc>
                  <a:txBody>
                    <a:bodyPr/>
                    <a:lstStyle/>
                    <a:p>
                      <a:pPr algn="r"/>
                      <a:r>
                        <a:rPr lang="en-US" sz="1400" dirty="0"/>
                        <a:t>3,087.24</a:t>
                      </a:r>
                    </a:p>
                  </a:txBody>
                  <a:tcPr anchor="ctr">
                    <a:solidFill>
                      <a:schemeClr val="tx1">
                        <a:lumMod val="20000"/>
                        <a:lumOff val="80000"/>
                      </a:schemeClr>
                    </a:solidFill>
                  </a:tcPr>
                </a:tc>
                <a:extLst>
                  <a:ext uri="{0D108BD9-81ED-4DB2-BD59-A6C34878D82A}">
                    <a16:rowId xmlns:a16="http://schemas.microsoft.com/office/drawing/2014/main" val="2530652136"/>
                  </a:ext>
                </a:extLst>
              </a:tr>
            </a:tbl>
          </a:graphicData>
        </a:graphic>
      </p:graphicFrame>
      <p:sp>
        <p:nvSpPr>
          <p:cNvPr id="6" name="矩形 5">
            <a:extLst>
              <a:ext uri="{FF2B5EF4-FFF2-40B4-BE49-F238E27FC236}">
                <a16:creationId xmlns:a16="http://schemas.microsoft.com/office/drawing/2014/main" id="{8660EF14-375A-4BEA-B076-6F59D193CCA0}"/>
              </a:ext>
            </a:extLst>
          </p:cNvPr>
          <p:cNvSpPr/>
          <p:nvPr/>
        </p:nvSpPr>
        <p:spPr>
          <a:xfrm>
            <a:off x="1233224" y="2264616"/>
            <a:ext cx="9725550" cy="338554"/>
          </a:xfrm>
          <a:prstGeom prst="rect">
            <a:avLst/>
          </a:prstGeom>
        </p:spPr>
        <p:txBody>
          <a:bodyPr wrap="square">
            <a:spAutoFit/>
          </a:bodyPr>
          <a:lstStyle/>
          <a:p>
            <a:pPr algn="ctr"/>
            <a:r>
              <a:rPr lang="en-US" sz="1600" dirty="0">
                <a:latin typeface="Arial" panose="020B0604020202020204" pitchFamily="34" charset="0"/>
              </a:rPr>
              <a:t>Arithmetic average statistics of page load time and memory on different platforms</a:t>
            </a:r>
            <a:endParaRPr lang="en-US" sz="1600" dirty="0"/>
          </a:p>
        </p:txBody>
      </p:sp>
      <p:cxnSp>
        <p:nvCxnSpPr>
          <p:cNvPr id="10" name="直接连接符 9">
            <a:extLst>
              <a:ext uri="{FF2B5EF4-FFF2-40B4-BE49-F238E27FC236}">
                <a16:creationId xmlns:a16="http://schemas.microsoft.com/office/drawing/2014/main" id="{C8639D52-12CD-47CA-B5A4-D9FA2FA3ABEC}"/>
              </a:ext>
            </a:extLst>
          </p:cNvPr>
          <p:cNvCxnSpPr/>
          <p:nvPr/>
        </p:nvCxnSpPr>
        <p:spPr>
          <a:xfrm>
            <a:off x="1928018" y="4080742"/>
            <a:ext cx="83359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内容占位符 2">
            <a:extLst>
              <a:ext uri="{FF2B5EF4-FFF2-40B4-BE49-F238E27FC236}">
                <a16:creationId xmlns:a16="http://schemas.microsoft.com/office/drawing/2014/main" id="{C4C1182E-F1BF-4D29-A7C3-5D3A2C41E422}"/>
              </a:ext>
            </a:extLst>
          </p:cNvPr>
          <p:cNvSpPr>
            <a:spLocks noGrp="1"/>
          </p:cNvSpPr>
          <p:nvPr>
            <p:ph idx="1"/>
          </p:nvPr>
        </p:nvSpPr>
        <p:spPr>
          <a:xfrm>
            <a:off x="566927" y="4979876"/>
            <a:ext cx="10079301" cy="1325905"/>
          </a:xfrm>
        </p:spPr>
        <p:txBody>
          <a:bodyPr/>
          <a:lstStyle/>
          <a:p>
            <a:r>
              <a:rPr lang="en-US" dirty="0">
                <a:latin typeface="Arial Regular"/>
              </a:rPr>
              <a:t>Desktop Chrome vs. desktop Firefox and mobile Chrome vs. mobile Firefox</a:t>
            </a:r>
          </a:p>
          <a:p>
            <a:pPr lvl="1"/>
            <a:r>
              <a:rPr lang="en-US" dirty="0">
                <a:latin typeface="Arial Regular"/>
              </a:rPr>
              <a:t>Firefox for desktop uses the Gecko web engine </a:t>
            </a:r>
          </a:p>
          <a:p>
            <a:pPr lvl="1"/>
            <a:r>
              <a:rPr lang="en-US" dirty="0">
                <a:latin typeface="Arial Regular"/>
              </a:rPr>
              <a:t>Firefox for mobile uses the </a:t>
            </a:r>
            <a:r>
              <a:rPr lang="en-US" dirty="0" err="1">
                <a:latin typeface="Arial Regular"/>
              </a:rPr>
              <a:t>GeckoView</a:t>
            </a:r>
            <a:r>
              <a:rPr lang="en-US" dirty="0">
                <a:latin typeface="Arial Regular"/>
              </a:rPr>
              <a:t> web engine</a:t>
            </a:r>
          </a:p>
        </p:txBody>
      </p:sp>
      <p:sp>
        <p:nvSpPr>
          <p:cNvPr id="13" name="矩形 12">
            <a:extLst>
              <a:ext uri="{FF2B5EF4-FFF2-40B4-BE49-F238E27FC236}">
                <a16:creationId xmlns:a16="http://schemas.microsoft.com/office/drawing/2014/main" id="{6403CBE1-12C6-4509-B816-61B38350E682}"/>
              </a:ext>
            </a:extLst>
          </p:cNvPr>
          <p:cNvSpPr/>
          <p:nvPr/>
        </p:nvSpPr>
        <p:spPr>
          <a:xfrm>
            <a:off x="8352065" y="3330272"/>
            <a:ext cx="933450" cy="37147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13550687-7CDC-40A2-BC3B-F8CC97FDFFB6}"/>
              </a:ext>
            </a:extLst>
          </p:cNvPr>
          <p:cNvSpPr/>
          <p:nvPr/>
        </p:nvSpPr>
        <p:spPr>
          <a:xfrm>
            <a:off x="7417143" y="3688744"/>
            <a:ext cx="933450" cy="37147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842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C6F47EE4-1A4D-4FE0-977D-77AFAD2142C1}"/>
              </a:ext>
            </a:extLst>
          </p:cNvPr>
          <p:cNvGraphicFramePr>
            <a:graphicFrameLocks noGrp="1"/>
          </p:cNvGraphicFramePr>
          <p:nvPr>
            <p:extLst>
              <p:ext uri="{D42A27DB-BD31-4B8C-83A1-F6EECF244321}">
                <p14:modId xmlns:p14="http://schemas.microsoft.com/office/powerpoint/2010/main" val="7475677"/>
              </p:ext>
            </p:extLst>
          </p:nvPr>
        </p:nvGraphicFramePr>
        <p:xfrm>
          <a:off x="1928018" y="2608277"/>
          <a:ext cx="8335963" cy="2225040"/>
        </p:xfrm>
        <a:graphic>
          <a:graphicData uri="http://schemas.openxmlformats.org/drawingml/2006/table">
            <a:tbl>
              <a:tblPr firstRow="1" bandRow="1">
                <a:tableStyleId>{5C22544A-7EE6-4342-B048-85BDC9FD1C3A}</a:tableStyleId>
              </a:tblPr>
              <a:tblGrid>
                <a:gridCol w="2582863">
                  <a:extLst>
                    <a:ext uri="{9D8B030D-6E8A-4147-A177-3AD203B41FA5}">
                      <a16:colId xmlns:a16="http://schemas.microsoft.com/office/drawing/2014/main" val="4280787298"/>
                    </a:ext>
                  </a:extLst>
                </a:gridCol>
                <a:gridCol w="958850">
                  <a:extLst>
                    <a:ext uri="{9D8B030D-6E8A-4147-A177-3AD203B41FA5}">
                      <a16:colId xmlns:a16="http://schemas.microsoft.com/office/drawing/2014/main" val="1242830995"/>
                    </a:ext>
                  </a:extLst>
                </a:gridCol>
                <a:gridCol w="958850">
                  <a:extLst>
                    <a:ext uri="{9D8B030D-6E8A-4147-A177-3AD203B41FA5}">
                      <a16:colId xmlns:a16="http://schemas.microsoft.com/office/drawing/2014/main" val="2977922727"/>
                    </a:ext>
                  </a:extLst>
                </a:gridCol>
                <a:gridCol w="958850">
                  <a:extLst>
                    <a:ext uri="{9D8B030D-6E8A-4147-A177-3AD203B41FA5}">
                      <a16:colId xmlns:a16="http://schemas.microsoft.com/office/drawing/2014/main" val="751616005"/>
                    </a:ext>
                  </a:extLst>
                </a:gridCol>
                <a:gridCol w="958850">
                  <a:extLst>
                    <a:ext uri="{9D8B030D-6E8A-4147-A177-3AD203B41FA5}">
                      <a16:colId xmlns:a16="http://schemas.microsoft.com/office/drawing/2014/main" val="1112011279"/>
                    </a:ext>
                  </a:extLst>
                </a:gridCol>
                <a:gridCol w="958850">
                  <a:extLst>
                    <a:ext uri="{9D8B030D-6E8A-4147-A177-3AD203B41FA5}">
                      <a16:colId xmlns:a16="http://schemas.microsoft.com/office/drawing/2014/main" val="2207799397"/>
                    </a:ext>
                  </a:extLst>
                </a:gridCol>
                <a:gridCol w="958850">
                  <a:extLst>
                    <a:ext uri="{9D8B030D-6E8A-4147-A177-3AD203B41FA5}">
                      <a16:colId xmlns:a16="http://schemas.microsoft.com/office/drawing/2014/main" val="2421343552"/>
                    </a:ext>
                  </a:extLst>
                </a:gridCol>
              </a:tblGrid>
              <a:tr h="370840">
                <a:tc rowSpan="2">
                  <a:txBody>
                    <a:bodyPr/>
                    <a:lstStyle/>
                    <a:p>
                      <a:endParaRPr lang="en-US" sz="1400" dirty="0"/>
                    </a:p>
                  </a:txBody>
                  <a:tcPr anchor="ctr">
                    <a:solidFill>
                      <a:schemeClr val="bg1"/>
                    </a:solidFill>
                  </a:tcPr>
                </a:tc>
                <a:tc gridSpan="3">
                  <a:txBody>
                    <a:bodyPr/>
                    <a:lstStyle/>
                    <a:p>
                      <a:pPr algn="ctr"/>
                      <a:r>
                        <a:rPr lang="en-US" sz="1400" dirty="0"/>
                        <a:t>JavaScript</a:t>
                      </a:r>
                    </a:p>
                  </a:txBody>
                  <a:tcPr anchor="ctr"/>
                </a:tc>
                <a:tc hMerge="1">
                  <a:txBody>
                    <a:bodyPr/>
                    <a:lstStyle/>
                    <a:p>
                      <a:endParaRPr lang="en-US" sz="1400" dirty="0"/>
                    </a:p>
                  </a:txBody>
                  <a:tcPr/>
                </a:tc>
                <a:tc hMerge="1">
                  <a:txBody>
                    <a:bodyPr/>
                    <a:lstStyle/>
                    <a:p>
                      <a:endParaRPr lang="en-US" sz="1400" dirty="0"/>
                    </a:p>
                  </a:txBody>
                  <a:tcPr/>
                </a:tc>
                <a:tc gridSpan="3">
                  <a:txBody>
                    <a:bodyPr/>
                    <a:lstStyle/>
                    <a:p>
                      <a:pPr algn="ctr"/>
                      <a:r>
                        <a:rPr lang="en-US" sz="1400" dirty="0"/>
                        <a:t>WebAssembly</a:t>
                      </a:r>
                    </a:p>
                  </a:txBody>
                  <a:tcPr anchor="ctr"/>
                </a:tc>
                <a:tc hMerge="1">
                  <a:txBody>
                    <a:bodyPr/>
                    <a:lstStyle/>
                    <a:p>
                      <a:endParaRPr lang="en-US" sz="1400" dirty="0"/>
                    </a:p>
                  </a:txBody>
                  <a:tcPr anchor="ctr"/>
                </a:tc>
                <a:tc hMerge="1">
                  <a:txBody>
                    <a:bodyPr/>
                    <a:lstStyle/>
                    <a:p>
                      <a:endParaRPr lang="en-US" sz="1400" dirty="0"/>
                    </a:p>
                  </a:txBody>
                  <a:tcPr anchor="ctr"/>
                </a:tc>
                <a:extLst>
                  <a:ext uri="{0D108BD9-81ED-4DB2-BD59-A6C34878D82A}">
                    <a16:rowId xmlns:a16="http://schemas.microsoft.com/office/drawing/2014/main" val="2488730571"/>
                  </a:ext>
                </a:extLst>
              </a:tr>
              <a:tr h="370840">
                <a:tc vMerge="1">
                  <a:txBody>
                    <a:bodyPr/>
                    <a:lstStyle/>
                    <a:p>
                      <a:endParaRPr lang="en-US" sz="1400" dirty="0"/>
                    </a:p>
                  </a:txBody>
                  <a:tcPr anchor="ctr"/>
                </a:tc>
                <a:tc>
                  <a:txBody>
                    <a:bodyPr/>
                    <a:lstStyle/>
                    <a:p>
                      <a:pPr algn="r"/>
                      <a:r>
                        <a:rPr lang="en-US" sz="1400" b="1" dirty="0">
                          <a:solidFill>
                            <a:schemeClr val="bg1"/>
                          </a:solidFill>
                        </a:rPr>
                        <a:t>Chrome</a:t>
                      </a:r>
                    </a:p>
                  </a:txBody>
                  <a:tcPr anchor="ctr">
                    <a:solidFill>
                      <a:schemeClr val="tx2"/>
                    </a:solidFill>
                  </a:tcPr>
                </a:tc>
                <a:tc>
                  <a:txBody>
                    <a:bodyPr/>
                    <a:lstStyle/>
                    <a:p>
                      <a:pPr algn="r"/>
                      <a:r>
                        <a:rPr lang="en-US" sz="1400" b="1" dirty="0">
                          <a:solidFill>
                            <a:schemeClr val="bg1"/>
                          </a:solidFill>
                        </a:rPr>
                        <a:t>Firefox</a:t>
                      </a:r>
                    </a:p>
                  </a:txBody>
                  <a:tcPr anchor="ctr">
                    <a:solidFill>
                      <a:schemeClr val="tx2"/>
                    </a:solidFill>
                  </a:tcPr>
                </a:tc>
                <a:tc>
                  <a:txBody>
                    <a:bodyPr/>
                    <a:lstStyle/>
                    <a:p>
                      <a:pPr algn="r"/>
                      <a:r>
                        <a:rPr lang="en-US" sz="1400" b="1" dirty="0">
                          <a:solidFill>
                            <a:schemeClr val="bg1"/>
                          </a:solidFill>
                        </a:rPr>
                        <a:t>Edge</a:t>
                      </a:r>
                    </a:p>
                  </a:txBody>
                  <a:tcPr anchor="ctr">
                    <a:solidFill>
                      <a:schemeClr val="tx2"/>
                    </a:solidFill>
                  </a:tcPr>
                </a:tc>
                <a:tc>
                  <a:txBody>
                    <a:bodyPr/>
                    <a:lstStyle/>
                    <a:p>
                      <a:pPr algn="r"/>
                      <a:r>
                        <a:rPr lang="en-US" sz="1400" b="1" dirty="0">
                          <a:solidFill>
                            <a:schemeClr val="bg1"/>
                          </a:solidFill>
                        </a:rPr>
                        <a:t>Chrome</a:t>
                      </a:r>
                    </a:p>
                  </a:txBody>
                  <a:tcPr anchor="ctr">
                    <a:solidFill>
                      <a:schemeClr val="tx2"/>
                    </a:solidFill>
                  </a:tcPr>
                </a:tc>
                <a:tc>
                  <a:txBody>
                    <a:bodyPr/>
                    <a:lstStyle/>
                    <a:p>
                      <a:pPr algn="r"/>
                      <a:r>
                        <a:rPr lang="en-US" sz="1400" b="1" dirty="0">
                          <a:solidFill>
                            <a:schemeClr val="bg1"/>
                          </a:solidFill>
                        </a:rPr>
                        <a:t>Firefox</a:t>
                      </a:r>
                    </a:p>
                  </a:txBody>
                  <a:tcPr anchor="ctr">
                    <a:solidFill>
                      <a:schemeClr val="tx2"/>
                    </a:solidFill>
                  </a:tcPr>
                </a:tc>
                <a:tc>
                  <a:txBody>
                    <a:bodyPr/>
                    <a:lstStyle/>
                    <a:p>
                      <a:pPr algn="r"/>
                      <a:r>
                        <a:rPr lang="en-US" sz="1400" b="1" dirty="0">
                          <a:solidFill>
                            <a:schemeClr val="bg1"/>
                          </a:solidFill>
                        </a:rPr>
                        <a:t>Edge</a:t>
                      </a:r>
                    </a:p>
                  </a:txBody>
                  <a:tcPr anchor="ctr">
                    <a:solidFill>
                      <a:schemeClr val="tx2"/>
                    </a:solidFill>
                  </a:tcPr>
                </a:tc>
                <a:extLst>
                  <a:ext uri="{0D108BD9-81ED-4DB2-BD59-A6C34878D82A}">
                    <a16:rowId xmlns:a16="http://schemas.microsoft.com/office/drawing/2014/main" val="3134625492"/>
                  </a:ext>
                </a:extLst>
              </a:tr>
              <a:tr h="370840">
                <a:tc>
                  <a:txBody>
                    <a:bodyPr/>
                    <a:lstStyle/>
                    <a:p>
                      <a:r>
                        <a:rPr lang="en-US" sz="1400" dirty="0"/>
                        <a:t>Desktop Page Load Time (ms)</a:t>
                      </a:r>
                    </a:p>
                  </a:txBody>
                  <a:tcPr anchor="ctr">
                    <a:solidFill>
                      <a:schemeClr val="tx1">
                        <a:lumMod val="20000"/>
                        <a:lumOff val="80000"/>
                      </a:schemeClr>
                    </a:solidFill>
                  </a:tcPr>
                </a:tc>
                <a:tc>
                  <a:txBody>
                    <a:bodyPr/>
                    <a:lstStyle/>
                    <a:p>
                      <a:pPr algn="r"/>
                      <a:r>
                        <a:rPr lang="en-US" sz="1400" dirty="0"/>
                        <a:t>45.57</a:t>
                      </a:r>
                    </a:p>
                  </a:txBody>
                  <a:tcPr anchor="ctr">
                    <a:solidFill>
                      <a:schemeClr val="tx1">
                        <a:lumMod val="20000"/>
                        <a:lumOff val="80000"/>
                      </a:schemeClr>
                    </a:solidFill>
                  </a:tcPr>
                </a:tc>
                <a:tc>
                  <a:txBody>
                    <a:bodyPr/>
                    <a:lstStyle/>
                    <a:p>
                      <a:pPr algn="r"/>
                      <a:r>
                        <a:rPr lang="en-US" sz="1400" dirty="0"/>
                        <a:t>48.26</a:t>
                      </a:r>
                    </a:p>
                  </a:txBody>
                  <a:tcPr anchor="ctr">
                    <a:solidFill>
                      <a:schemeClr val="tx1">
                        <a:lumMod val="20000"/>
                        <a:lumOff val="80000"/>
                      </a:schemeClr>
                    </a:solidFill>
                  </a:tcPr>
                </a:tc>
                <a:tc>
                  <a:txBody>
                    <a:bodyPr/>
                    <a:lstStyle/>
                    <a:p>
                      <a:pPr algn="r"/>
                      <a:r>
                        <a:rPr lang="en-US" sz="1400" dirty="0"/>
                        <a:t>63.62</a:t>
                      </a:r>
                    </a:p>
                  </a:txBody>
                  <a:tcPr anchor="ctr">
                    <a:solidFill>
                      <a:schemeClr val="tx1">
                        <a:lumMod val="20000"/>
                        <a:lumOff val="80000"/>
                      </a:schemeClr>
                    </a:solidFill>
                  </a:tcPr>
                </a:tc>
                <a:tc>
                  <a:txBody>
                    <a:bodyPr/>
                    <a:lstStyle/>
                    <a:p>
                      <a:pPr algn="r"/>
                      <a:r>
                        <a:rPr lang="en-US" sz="1400" dirty="0"/>
                        <a:t>65.23</a:t>
                      </a:r>
                    </a:p>
                  </a:txBody>
                  <a:tcPr anchor="ctr">
                    <a:solidFill>
                      <a:schemeClr val="tx1">
                        <a:lumMod val="20000"/>
                        <a:lumOff val="80000"/>
                      </a:schemeClr>
                    </a:solidFill>
                  </a:tcPr>
                </a:tc>
                <a:tc>
                  <a:txBody>
                    <a:bodyPr/>
                    <a:lstStyle/>
                    <a:p>
                      <a:pPr algn="r"/>
                      <a:r>
                        <a:rPr lang="en-US" sz="1400" dirty="0"/>
                        <a:t>39.65</a:t>
                      </a:r>
                    </a:p>
                  </a:txBody>
                  <a:tcPr anchor="ctr">
                    <a:solidFill>
                      <a:schemeClr val="tx1">
                        <a:lumMod val="20000"/>
                        <a:lumOff val="80000"/>
                      </a:schemeClr>
                    </a:solidFill>
                  </a:tcPr>
                </a:tc>
                <a:tc>
                  <a:txBody>
                    <a:bodyPr/>
                    <a:lstStyle/>
                    <a:p>
                      <a:pPr algn="r"/>
                      <a:r>
                        <a:rPr lang="en-US" sz="1400" dirty="0"/>
                        <a:t>83.53</a:t>
                      </a:r>
                    </a:p>
                  </a:txBody>
                  <a:tcPr anchor="ctr">
                    <a:solidFill>
                      <a:schemeClr val="tx1">
                        <a:lumMod val="20000"/>
                        <a:lumOff val="80000"/>
                      </a:schemeClr>
                    </a:solidFill>
                  </a:tcPr>
                </a:tc>
                <a:extLst>
                  <a:ext uri="{0D108BD9-81ED-4DB2-BD59-A6C34878D82A}">
                    <a16:rowId xmlns:a16="http://schemas.microsoft.com/office/drawing/2014/main" val="1586322616"/>
                  </a:ext>
                </a:extLst>
              </a:tr>
              <a:tr h="370840">
                <a:tc>
                  <a:txBody>
                    <a:bodyPr/>
                    <a:lstStyle/>
                    <a:p>
                      <a:r>
                        <a:rPr lang="en-US" sz="1400" dirty="0"/>
                        <a:t>Mobile Page Load Time (ms)</a:t>
                      </a:r>
                    </a:p>
                  </a:txBody>
                  <a:tcPr anchor="ctr">
                    <a:solidFill>
                      <a:schemeClr val="tx1">
                        <a:lumMod val="20000"/>
                        <a:lumOff val="80000"/>
                      </a:schemeClr>
                    </a:solidFill>
                  </a:tcPr>
                </a:tc>
                <a:tc>
                  <a:txBody>
                    <a:bodyPr/>
                    <a:lstStyle/>
                    <a:p>
                      <a:pPr algn="r"/>
                      <a:r>
                        <a:rPr lang="en-US" sz="1400" dirty="0"/>
                        <a:t>249.60</a:t>
                      </a:r>
                    </a:p>
                  </a:txBody>
                  <a:tcPr anchor="ctr">
                    <a:solidFill>
                      <a:schemeClr val="tx1">
                        <a:lumMod val="20000"/>
                        <a:lumOff val="80000"/>
                      </a:schemeClr>
                    </a:solidFill>
                  </a:tcPr>
                </a:tc>
                <a:tc>
                  <a:txBody>
                    <a:bodyPr/>
                    <a:lstStyle/>
                    <a:p>
                      <a:pPr algn="r"/>
                      <a:r>
                        <a:rPr lang="en-US" sz="1400" dirty="0"/>
                        <a:t>167.03</a:t>
                      </a:r>
                    </a:p>
                  </a:txBody>
                  <a:tcPr anchor="ctr">
                    <a:solidFill>
                      <a:schemeClr val="tx1">
                        <a:lumMod val="20000"/>
                        <a:lumOff val="80000"/>
                      </a:schemeClr>
                    </a:solidFill>
                  </a:tcPr>
                </a:tc>
                <a:tc>
                  <a:txBody>
                    <a:bodyPr/>
                    <a:lstStyle/>
                    <a:p>
                      <a:pPr algn="r"/>
                      <a:r>
                        <a:rPr lang="en-US" sz="1400" dirty="0"/>
                        <a:t>201.68</a:t>
                      </a:r>
                    </a:p>
                  </a:txBody>
                  <a:tcPr anchor="ctr">
                    <a:solidFill>
                      <a:schemeClr val="tx1">
                        <a:lumMod val="20000"/>
                        <a:lumOff val="80000"/>
                      </a:schemeClr>
                    </a:solidFill>
                  </a:tcPr>
                </a:tc>
                <a:tc>
                  <a:txBody>
                    <a:bodyPr/>
                    <a:lstStyle/>
                    <a:p>
                      <a:pPr algn="r"/>
                      <a:r>
                        <a:rPr lang="en-US" sz="1400" dirty="0"/>
                        <a:t>233.08</a:t>
                      </a:r>
                    </a:p>
                  </a:txBody>
                  <a:tcPr anchor="ctr">
                    <a:solidFill>
                      <a:schemeClr val="tx1">
                        <a:lumMod val="20000"/>
                        <a:lumOff val="80000"/>
                      </a:schemeClr>
                    </a:solidFill>
                  </a:tcPr>
                </a:tc>
                <a:tc>
                  <a:txBody>
                    <a:bodyPr/>
                    <a:lstStyle/>
                    <a:p>
                      <a:pPr algn="r"/>
                      <a:r>
                        <a:rPr lang="en-US" sz="1400" dirty="0"/>
                        <a:t>345.98</a:t>
                      </a:r>
                    </a:p>
                  </a:txBody>
                  <a:tcPr anchor="ctr">
                    <a:solidFill>
                      <a:schemeClr val="tx1">
                        <a:lumMod val="20000"/>
                        <a:lumOff val="80000"/>
                      </a:schemeClr>
                    </a:solidFill>
                  </a:tcPr>
                </a:tc>
                <a:tc>
                  <a:txBody>
                    <a:bodyPr/>
                    <a:lstStyle/>
                    <a:p>
                      <a:pPr algn="r"/>
                      <a:r>
                        <a:rPr lang="en-US" sz="1400" dirty="0"/>
                        <a:t>192.87</a:t>
                      </a:r>
                    </a:p>
                  </a:txBody>
                  <a:tcPr anchor="ctr">
                    <a:solidFill>
                      <a:schemeClr val="tx1">
                        <a:lumMod val="20000"/>
                        <a:lumOff val="80000"/>
                      </a:schemeClr>
                    </a:solidFill>
                  </a:tcPr>
                </a:tc>
                <a:extLst>
                  <a:ext uri="{0D108BD9-81ED-4DB2-BD59-A6C34878D82A}">
                    <a16:rowId xmlns:a16="http://schemas.microsoft.com/office/drawing/2014/main" val="1912727754"/>
                  </a:ext>
                </a:extLst>
              </a:tr>
              <a:tr h="370840">
                <a:tc>
                  <a:txBody>
                    <a:bodyPr/>
                    <a:lstStyle/>
                    <a:p>
                      <a:r>
                        <a:rPr lang="en-US" sz="1400" dirty="0"/>
                        <a:t>Desktop Memory (KB)</a:t>
                      </a:r>
                    </a:p>
                  </a:txBody>
                  <a:tcPr anchor="ctr">
                    <a:solidFill>
                      <a:schemeClr val="tx1">
                        <a:lumMod val="20000"/>
                        <a:lumOff val="80000"/>
                      </a:schemeClr>
                    </a:solidFill>
                  </a:tcPr>
                </a:tc>
                <a:tc>
                  <a:txBody>
                    <a:bodyPr/>
                    <a:lstStyle/>
                    <a:p>
                      <a:pPr algn="r"/>
                      <a:r>
                        <a:rPr lang="en-US" sz="1400" dirty="0"/>
                        <a:t>885.10</a:t>
                      </a:r>
                    </a:p>
                  </a:txBody>
                  <a:tcPr anchor="ctr">
                    <a:solidFill>
                      <a:schemeClr val="tx1">
                        <a:lumMod val="20000"/>
                        <a:lumOff val="80000"/>
                      </a:schemeClr>
                    </a:solidFill>
                  </a:tcPr>
                </a:tc>
                <a:tc>
                  <a:txBody>
                    <a:bodyPr/>
                    <a:lstStyle/>
                    <a:p>
                      <a:pPr algn="r"/>
                      <a:r>
                        <a:rPr lang="en-US" sz="1400" dirty="0"/>
                        <a:t>505.41</a:t>
                      </a:r>
                    </a:p>
                  </a:txBody>
                  <a:tcPr anchor="ctr">
                    <a:solidFill>
                      <a:schemeClr val="tx1">
                        <a:lumMod val="20000"/>
                        <a:lumOff val="80000"/>
                      </a:schemeClr>
                    </a:solidFill>
                  </a:tcPr>
                </a:tc>
                <a:tc>
                  <a:txBody>
                    <a:bodyPr/>
                    <a:lstStyle/>
                    <a:p>
                      <a:pPr algn="r"/>
                      <a:r>
                        <a:rPr lang="en-US" sz="1400" dirty="0"/>
                        <a:t>871.27</a:t>
                      </a:r>
                    </a:p>
                  </a:txBody>
                  <a:tcPr anchor="ctr">
                    <a:solidFill>
                      <a:schemeClr val="tx1">
                        <a:lumMod val="20000"/>
                        <a:lumOff val="80000"/>
                      </a:schemeClr>
                    </a:solidFill>
                  </a:tcPr>
                </a:tc>
                <a:tc>
                  <a:txBody>
                    <a:bodyPr/>
                    <a:lstStyle/>
                    <a:p>
                      <a:pPr algn="r"/>
                      <a:r>
                        <a:rPr lang="en-US" sz="1400" dirty="0"/>
                        <a:t>2,999.63</a:t>
                      </a:r>
                    </a:p>
                  </a:txBody>
                  <a:tcPr anchor="ctr">
                    <a:solidFill>
                      <a:schemeClr val="tx1">
                        <a:lumMod val="20000"/>
                        <a:lumOff val="80000"/>
                      </a:schemeClr>
                    </a:solidFill>
                  </a:tcPr>
                </a:tc>
                <a:tc>
                  <a:txBody>
                    <a:bodyPr/>
                    <a:lstStyle/>
                    <a:p>
                      <a:pPr algn="r"/>
                      <a:r>
                        <a:rPr lang="en-US" sz="1400" dirty="0"/>
                        <a:t>2,493.02</a:t>
                      </a:r>
                    </a:p>
                  </a:txBody>
                  <a:tcPr anchor="ctr">
                    <a:solidFill>
                      <a:schemeClr val="tx1">
                        <a:lumMod val="20000"/>
                        <a:lumOff val="80000"/>
                      </a:schemeClr>
                    </a:solidFill>
                  </a:tcPr>
                </a:tc>
                <a:tc>
                  <a:txBody>
                    <a:bodyPr/>
                    <a:lstStyle/>
                    <a:p>
                      <a:pPr algn="r"/>
                      <a:r>
                        <a:rPr lang="en-US" sz="1400" dirty="0"/>
                        <a:t>2,996.20</a:t>
                      </a:r>
                    </a:p>
                  </a:txBody>
                  <a:tcPr anchor="ctr">
                    <a:solidFill>
                      <a:schemeClr val="tx1">
                        <a:lumMod val="20000"/>
                        <a:lumOff val="80000"/>
                      </a:schemeClr>
                    </a:solidFill>
                  </a:tcPr>
                </a:tc>
                <a:extLst>
                  <a:ext uri="{0D108BD9-81ED-4DB2-BD59-A6C34878D82A}">
                    <a16:rowId xmlns:a16="http://schemas.microsoft.com/office/drawing/2014/main" val="1137032215"/>
                  </a:ext>
                </a:extLst>
              </a:tr>
              <a:tr h="370840">
                <a:tc>
                  <a:txBody>
                    <a:bodyPr/>
                    <a:lstStyle/>
                    <a:p>
                      <a:r>
                        <a:rPr lang="en-US" sz="1400" dirty="0"/>
                        <a:t>Mobile Memory (KB)</a:t>
                      </a:r>
                    </a:p>
                  </a:txBody>
                  <a:tcPr anchor="ctr">
                    <a:solidFill>
                      <a:schemeClr val="tx1">
                        <a:lumMod val="20000"/>
                        <a:lumOff val="80000"/>
                      </a:schemeClr>
                    </a:solidFill>
                  </a:tcPr>
                </a:tc>
                <a:tc>
                  <a:txBody>
                    <a:bodyPr/>
                    <a:lstStyle/>
                    <a:p>
                      <a:pPr algn="r"/>
                      <a:r>
                        <a:rPr lang="en-US" sz="1400" dirty="0"/>
                        <a:t>406.71</a:t>
                      </a:r>
                    </a:p>
                  </a:txBody>
                  <a:tcPr anchor="ctr">
                    <a:solidFill>
                      <a:schemeClr val="tx1">
                        <a:lumMod val="20000"/>
                        <a:lumOff val="80000"/>
                      </a:schemeClr>
                    </a:solidFill>
                  </a:tcPr>
                </a:tc>
                <a:tc>
                  <a:txBody>
                    <a:bodyPr/>
                    <a:lstStyle/>
                    <a:p>
                      <a:pPr algn="r"/>
                      <a:r>
                        <a:rPr lang="en-US" sz="1400" dirty="0"/>
                        <a:t>692.63</a:t>
                      </a:r>
                    </a:p>
                  </a:txBody>
                  <a:tcPr anchor="ctr">
                    <a:solidFill>
                      <a:schemeClr val="tx1">
                        <a:lumMod val="20000"/>
                        <a:lumOff val="80000"/>
                      </a:schemeClr>
                    </a:solidFill>
                  </a:tcPr>
                </a:tc>
                <a:tc>
                  <a:txBody>
                    <a:bodyPr/>
                    <a:lstStyle/>
                    <a:p>
                      <a:pPr algn="r"/>
                      <a:r>
                        <a:rPr lang="en-US" sz="1400" dirty="0"/>
                        <a:t>966.80</a:t>
                      </a:r>
                    </a:p>
                  </a:txBody>
                  <a:tcPr anchor="ctr">
                    <a:solidFill>
                      <a:schemeClr val="tx1">
                        <a:lumMod val="20000"/>
                        <a:lumOff val="80000"/>
                      </a:schemeClr>
                    </a:solidFill>
                  </a:tcPr>
                </a:tc>
                <a:tc>
                  <a:txBody>
                    <a:bodyPr/>
                    <a:lstStyle/>
                    <a:p>
                      <a:pPr algn="r"/>
                      <a:r>
                        <a:rPr lang="en-US" sz="1400" dirty="0"/>
                        <a:t>2,522.37</a:t>
                      </a:r>
                    </a:p>
                  </a:txBody>
                  <a:tcPr anchor="ctr">
                    <a:solidFill>
                      <a:schemeClr val="tx1">
                        <a:lumMod val="20000"/>
                        <a:lumOff val="80000"/>
                      </a:schemeClr>
                    </a:solidFill>
                  </a:tcPr>
                </a:tc>
                <a:tc>
                  <a:txBody>
                    <a:bodyPr/>
                    <a:lstStyle/>
                    <a:p>
                      <a:pPr algn="r"/>
                      <a:r>
                        <a:rPr lang="en-US" sz="1400" dirty="0"/>
                        <a:t>2,894.20</a:t>
                      </a:r>
                    </a:p>
                  </a:txBody>
                  <a:tcPr anchor="ctr">
                    <a:solidFill>
                      <a:schemeClr val="tx1">
                        <a:lumMod val="20000"/>
                        <a:lumOff val="80000"/>
                      </a:schemeClr>
                    </a:solidFill>
                  </a:tcPr>
                </a:tc>
                <a:tc>
                  <a:txBody>
                    <a:bodyPr/>
                    <a:lstStyle/>
                    <a:p>
                      <a:pPr algn="r"/>
                      <a:r>
                        <a:rPr lang="en-US" sz="1400" dirty="0"/>
                        <a:t>3,087.24</a:t>
                      </a:r>
                    </a:p>
                  </a:txBody>
                  <a:tcPr anchor="ctr">
                    <a:solidFill>
                      <a:schemeClr val="tx1">
                        <a:lumMod val="20000"/>
                        <a:lumOff val="80000"/>
                      </a:schemeClr>
                    </a:solidFill>
                  </a:tcPr>
                </a:tc>
                <a:extLst>
                  <a:ext uri="{0D108BD9-81ED-4DB2-BD59-A6C34878D82A}">
                    <a16:rowId xmlns:a16="http://schemas.microsoft.com/office/drawing/2014/main" val="2530652136"/>
                  </a:ext>
                </a:extLst>
              </a:tr>
            </a:tbl>
          </a:graphicData>
        </a:graphic>
      </p:graphicFrame>
      <p:sp>
        <p:nvSpPr>
          <p:cNvPr id="2" name="标题 1">
            <a:extLst>
              <a:ext uri="{FF2B5EF4-FFF2-40B4-BE49-F238E27FC236}">
                <a16:creationId xmlns:a16="http://schemas.microsoft.com/office/drawing/2014/main" id="{97B4CB08-4F59-479D-B7FC-6826D6484400}"/>
              </a:ext>
            </a:extLst>
          </p:cNvPr>
          <p:cNvSpPr>
            <a:spLocks noGrp="1"/>
          </p:cNvSpPr>
          <p:nvPr>
            <p:ph type="title"/>
          </p:nvPr>
        </p:nvSpPr>
        <p:spPr/>
        <p:txBody>
          <a:bodyPr/>
          <a:lstStyle/>
          <a:p>
            <a:r>
              <a:rPr lang="en-US" dirty="0"/>
              <a:t>Browsers and Platforms</a:t>
            </a:r>
          </a:p>
        </p:txBody>
      </p:sp>
      <p:sp>
        <p:nvSpPr>
          <p:cNvPr id="6" name="矩形 5">
            <a:extLst>
              <a:ext uri="{FF2B5EF4-FFF2-40B4-BE49-F238E27FC236}">
                <a16:creationId xmlns:a16="http://schemas.microsoft.com/office/drawing/2014/main" id="{8660EF14-375A-4BEA-B076-6F59D193CCA0}"/>
              </a:ext>
            </a:extLst>
          </p:cNvPr>
          <p:cNvSpPr/>
          <p:nvPr/>
        </p:nvSpPr>
        <p:spPr>
          <a:xfrm>
            <a:off x="1233223" y="2270574"/>
            <a:ext cx="9725550" cy="338554"/>
          </a:xfrm>
          <a:prstGeom prst="rect">
            <a:avLst/>
          </a:prstGeom>
        </p:spPr>
        <p:txBody>
          <a:bodyPr wrap="square">
            <a:spAutoFit/>
          </a:bodyPr>
          <a:lstStyle/>
          <a:p>
            <a:pPr algn="ctr"/>
            <a:r>
              <a:rPr lang="en-US" sz="1600" dirty="0">
                <a:latin typeface="Arial" panose="020B0604020202020204" pitchFamily="34" charset="0"/>
              </a:rPr>
              <a:t>Arithmetic average statistics of page load time and memory on different platforms</a:t>
            </a:r>
            <a:endParaRPr lang="en-US" sz="1600" dirty="0"/>
          </a:p>
        </p:txBody>
      </p:sp>
      <p:cxnSp>
        <p:nvCxnSpPr>
          <p:cNvPr id="12" name="直接连接符 11">
            <a:extLst>
              <a:ext uri="{FF2B5EF4-FFF2-40B4-BE49-F238E27FC236}">
                <a16:creationId xmlns:a16="http://schemas.microsoft.com/office/drawing/2014/main" id="{284374AE-62BB-43F8-BA81-3C4321FDB765}"/>
              </a:ext>
            </a:extLst>
          </p:cNvPr>
          <p:cNvCxnSpPr/>
          <p:nvPr/>
        </p:nvCxnSpPr>
        <p:spPr>
          <a:xfrm>
            <a:off x="1928018" y="4080742"/>
            <a:ext cx="83359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ECBA25E0-98C2-4520-8939-CB492EA2793E}"/>
              </a:ext>
            </a:extLst>
          </p:cNvPr>
          <p:cNvSpPr/>
          <p:nvPr/>
        </p:nvSpPr>
        <p:spPr>
          <a:xfrm>
            <a:off x="4524375" y="4444027"/>
            <a:ext cx="933450" cy="3714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45821F21-7F66-4FC5-9ACA-F67186D37227}"/>
              </a:ext>
            </a:extLst>
          </p:cNvPr>
          <p:cNvSpPr/>
          <p:nvPr/>
        </p:nvSpPr>
        <p:spPr>
          <a:xfrm>
            <a:off x="8362950" y="4085075"/>
            <a:ext cx="933450" cy="3714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986A3DF0-96F2-42D2-90E7-A407F90FA83D}"/>
              </a:ext>
            </a:extLst>
          </p:cNvPr>
          <p:cNvSpPr/>
          <p:nvPr/>
        </p:nvSpPr>
        <p:spPr>
          <a:xfrm>
            <a:off x="7394177" y="4456550"/>
            <a:ext cx="933450" cy="3714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30985D39-E5CC-4801-85FD-33AA47E4C9B5}"/>
              </a:ext>
            </a:extLst>
          </p:cNvPr>
          <p:cNvSpPr/>
          <p:nvPr/>
        </p:nvSpPr>
        <p:spPr>
          <a:xfrm>
            <a:off x="5486400" y="4072552"/>
            <a:ext cx="933450" cy="3714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内容占位符 2">
            <a:extLst>
              <a:ext uri="{FF2B5EF4-FFF2-40B4-BE49-F238E27FC236}">
                <a16:creationId xmlns:a16="http://schemas.microsoft.com/office/drawing/2014/main" id="{FE168751-31B2-406E-9127-087A12607003}"/>
              </a:ext>
            </a:extLst>
          </p:cNvPr>
          <p:cNvSpPr>
            <a:spLocks noGrp="1"/>
          </p:cNvSpPr>
          <p:nvPr>
            <p:ph idx="1"/>
          </p:nvPr>
        </p:nvSpPr>
        <p:spPr>
          <a:xfrm>
            <a:off x="566928" y="4979876"/>
            <a:ext cx="5529072" cy="1325905"/>
          </a:xfrm>
        </p:spPr>
        <p:txBody>
          <a:bodyPr/>
          <a:lstStyle/>
          <a:p>
            <a:r>
              <a:rPr lang="en-US" dirty="0"/>
              <a:t>Browsers with the least memory usage</a:t>
            </a:r>
          </a:p>
          <a:p>
            <a:pPr lvl="1"/>
            <a:r>
              <a:rPr lang="en-US" dirty="0"/>
              <a:t>Desktop JavaScript: Firefox</a:t>
            </a:r>
          </a:p>
          <a:p>
            <a:pPr lvl="1"/>
            <a:r>
              <a:rPr lang="en-US" dirty="0"/>
              <a:t>Desktop WebAssembly: Firefox </a:t>
            </a:r>
          </a:p>
        </p:txBody>
      </p:sp>
      <p:sp>
        <p:nvSpPr>
          <p:cNvPr id="15" name="内容占位符 2">
            <a:extLst>
              <a:ext uri="{FF2B5EF4-FFF2-40B4-BE49-F238E27FC236}">
                <a16:creationId xmlns:a16="http://schemas.microsoft.com/office/drawing/2014/main" id="{B6C1F359-3054-47E0-84F8-47AF587A5E58}"/>
              </a:ext>
            </a:extLst>
          </p:cNvPr>
          <p:cNvSpPr txBox="1">
            <a:spLocks/>
          </p:cNvSpPr>
          <p:nvPr/>
        </p:nvSpPr>
        <p:spPr>
          <a:xfrm>
            <a:off x="4883216" y="4979875"/>
            <a:ext cx="5529072" cy="1325905"/>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p>
          <a:p>
            <a:pPr lvl="1"/>
            <a:r>
              <a:rPr lang="en-US" dirty="0"/>
              <a:t>Mobile JavaScript: Chrome</a:t>
            </a:r>
          </a:p>
          <a:p>
            <a:pPr lvl="1"/>
            <a:r>
              <a:rPr lang="en-US" dirty="0"/>
              <a:t>Mobile WebAssembly: Chrome </a:t>
            </a:r>
          </a:p>
        </p:txBody>
      </p:sp>
    </p:spTree>
    <p:extLst>
      <p:ext uri="{BB962C8B-B14F-4D97-AF65-F5344CB8AC3E}">
        <p14:creationId xmlns:p14="http://schemas.microsoft.com/office/powerpoint/2010/main" val="359096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8" grpId="0" animBg="1"/>
      <p:bldP spid="9" grpId="0" animBg="1"/>
      <p:bldP spid="9" grpId="1" animBg="1"/>
      <p:bldP spid="7" grpId="0" animBg="1"/>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EEC18-F5DE-4378-AEDD-29F9860BF7B6}"/>
              </a:ext>
            </a:extLst>
          </p:cNvPr>
          <p:cNvSpPr>
            <a:spLocks noGrp="1"/>
          </p:cNvSpPr>
          <p:nvPr>
            <p:ph type="title"/>
          </p:nvPr>
        </p:nvSpPr>
        <p:spPr>
          <a:xfrm>
            <a:off x="566928" y="1499616"/>
            <a:ext cx="10126472" cy="590931"/>
          </a:xfrm>
        </p:spPr>
        <p:txBody>
          <a:bodyPr/>
          <a:lstStyle/>
          <a:p>
            <a:r>
              <a:rPr lang="en-US" dirty="0"/>
              <a:t>Manually-Written JS and Real-World Applications</a:t>
            </a:r>
          </a:p>
        </p:txBody>
      </p:sp>
      <p:sp>
        <p:nvSpPr>
          <p:cNvPr id="3" name="内容占位符 2">
            <a:extLst>
              <a:ext uri="{FF2B5EF4-FFF2-40B4-BE49-F238E27FC236}">
                <a16:creationId xmlns:a16="http://schemas.microsoft.com/office/drawing/2014/main" id="{6B1EA38D-13EE-4737-B92B-EFBD685F6BC3}"/>
              </a:ext>
            </a:extLst>
          </p:cNvPr>
          <p:cNvSpPr>
            <a:spLocks noGrp="1"/>
          </p:cNvSpPr>
          <p:nvPr>
            <p:ph idx="1"/>
          </p:nvPr>
        </p:nvSpPr>
        <p:spPr>
          <a:xfrm>
            <a:off x="566928" y="2185416"/>
            <a:ext cx="9783572" cy="3968249"/>
          </a:xfrm>
        </p:spPr>
        <p:txBody>
          <a:bodyPr/>
          <a:lstStyle/>
          <a:p>
            <a:r>
              <a:rPr lang="en-US" dirty="0"/>
              <a:t>We also analyze the impact of source programs</a:t>
            </a:r>
          </a:p>
          <a:p>
            <a:pPr lvl="1"/>
            <a:r>
              <a:rPr lang="en-US" dirty="0"/>
              <a:t>9 manually-written JavaScript programs</a:t>
            </a:r>
          </a:p>
          <a:p>
            <a:pPr lvl="2"/>
            <a:r>
              <a:rPr lang="en-US" dirty="0"/>
              <a:t>Chosen from PolyBenchC and CHStone</a:t>
            </a:r>
          </a:p>
          <a:p>
            <a:pPr lvl="1"/>
            <a:r>
              <a:rPr lang="en-US" dirty="0"/>
              <a:t>3 real-world applications</a:t>
            </a:r>
          </a:p>
          <a:p>
            <a:pPr lvl="2"/>
            <a:r>
              <a:rPr lang="en-US" dirty="0"/>
              <a:t>Natively provides both WebAssembly and JavaScript implementations</a:t>
            </a:r>
          </a:p>
          <a:p>
            <a:pPr lvl="2"/>
            <a:endParaRPr lang="en-US" dirty="0"/>
          </a:p>
          <a:p>
            <a:pPr lvl="2"/>
            <a:endParaRPr lang="en-US" dirty="0"/>
          </a:p>
          <a:p>
            <a:pPr lvl="2"/>
            <a:endParaRPr lang="en-US" dirty="0"/>
          </a:p>
          <a:p>
            <a:pPr lvl="1"/>
            <a:endParaRPr lang="en-US" dirty="0"/>
          </a:p>
        </p:txBody>
      </p:sp>
    </p:spTree>
    <p:extLst>
      <p:ext uri="{BB962C8B-B14F-4D97-AF65-F5344CB8AC3E}">
        <p14:creationId xmlns:p14="http://schemas.microsoft.com/office/powerpoint/2010/main" val="239900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0C6D0-5F3D-40A7-A022-2C7C5447A458}"/>
              </a:ext>
            </a:extLst>
          </p:cNvPr>
          <p:cNvSpPr>
            <a:spLocks noGrp="1"/>
          </p:cNvSpPr>
          <p:nvPr>
            <p:ph type="title"/>
          </p:nvPr>
        </p:nvSpPr>
        <p:spPr/>
        <p:txBody>
          <a:bodyPr/>
          <a:lstStyle/>
          <a:p>
            <a:r>
              <a:rPr lang="en-US" dirty="0"/>
              <a:t>One of the Major Design Goals</a:t>
            </a:r>
          </a:p>
        </p:txBody>
      </p:sp>
      <p:sp>
        <p:nvSpPr>
          <p:cNvPr id="3" name="内容占位符 2">
            <a:extLst>
              <a:ext uri="{FF2B5EF4-FFF2-40B4-BE49-F238E27FC236}">
                <a16:creationId xmlns:a16="http://schemas.microsoft.com/office/drawing/2014/main" id="{1AAD1556-249A-4824-BEC1-00D913F9B571}"/>
              </a:ext>
            </a:extLst>
          </p:cNvPr>
          <p:cNvSpPr>
            <a:spLocks noGrp="1"/>
          </p:cNvSpPr>
          <p:nvPr>
            <p:ph idx="1"/>
          </p:nvPr>
        </p:nvSpPr>
        <p:spPr>
          <a:xfrm>
            <a:off x="566928" y="2185416"/>
            <a:ext cx="6710566" cy="3968249"/>
          </a:xfrm>
        </p:spPr>
        <p:txBody>
          <a:bodyPr/>
          <a:lstStyle/>
          <a:p>
            <a:r>
              <a:rPr lang="en-US" dirty="0"/>
              <a:t>WebAssembly is excepted to be fast and improve JavaScript performance</a:t>
            </a:r>
          </a:p>
          <a:p>
            <a:endParaRPr lang="en-US" dirty="0"/>
          </a:p>
          <a:p>
            <a:endParaRPr lang="en-US" dirty="0"/>
          </a:p>
          <a:p>
            <a:endParaRPr lang="en-US" dirty="0"/>
          </a:p>
          <a:p>
            <a:endParaRPr lang="en-US" dirty="0"/>
          </a:p>
          <a:p>
            <a:endParaRPr lang="en-US" dirty="0"/>
          </a:p>
        </p:txBody>
      </p:sp>
      <p:grpSp>
        <p:nvGrpSpPr>
          <p:cNvPr id="8" name="组合 7">
            <a:extLst>
              <a:ext uri="{FF2B5EF4-FFF2-40B4-BE49-F238E27FC236}">
                <a16:creationId xmlns:a16="http://schemas.microsoft.com/office/drawing/2014/main" id="{EA7DFE63-BE62-4F87-8FA9-904C29DD294C}"/>
              </a:ext>
            </a:extLst>
          </p:cNvPr>
          <p:cNvGrpSpPr/>
          <p:nvPr/>
        </p:nvGrpSpPr>
        <p:grpSpPr>
          <a:xfrm>
            <a:off x="851555" y="3180991"/>
            <a:ext cx="6520206" cy="1741474"/>
            <a:chOff x="851555" y="2617942"/>
            <a:chExt cx="6520206" cy="1741474"/>
          </a:xfrm>
        </p:grpSpPr>
        <p:sp>
          <p:nvSpPr>
            <p:cNvPr id="5" name="矩形 4">
              <a:extLst>
                <a:ext uri="{FF2B5EF4-FFF2-40B4-BE49-F238E27FC236}">
                  <a16:creationId xmlns:a16="http://schemas.microsoft.com/office/drawing/2014/main" id="{845691E0-D206-4882-91AC-49B95E929AE1}"/>
                </a:ext>
              </a:extLst>
            </p:cNvPr>
            <p:cNvSpPr/>
            <p:nvPr/>
          </p:nvSpPr>
          <p:spPr>
            <a:xfrm>
              <a:off x="1228627" y="2712811"/>
              <a:ext cx="5954598" cy="1446550"/>
            </a:xfrm>
            <a:prstGeom prst="rect">
              <a:avLst/>
            </a:prstGeom>
          </p:spPr>
          <p:txBody>
            <a:bodyPr wrap="square">
              <a:spAutoFit/>
            </a:bodyPr>
            <a:lstStyle/>
            <a:p>
              <a:r>
                <a:rPr lang="en-US" i="1" dirty="0"/>
                <a:t>The kind of binary format being considered for WebAssembly can be natively decoded much faster than JavaScript can be parsed (experiments show more than 20× faster).</a:t>
              </a:r>
              <a:endParaRPr lang="en-US" sz="1600" i="1" dirty="0"/>
            </a:p>
            <a:p>
              <a:pPr algn="r"/>
              <a:r>
                <a:rPr lang="en-US" sz="1600" dirty="0">
                  <a:solidFill>
                    <a:schemeClr val="bg1">
                      <a:lumMod val="50000"/>
                    </a:schemeClr>
                  </a:solidFill>
                </a:rPr>
                <a:t>WebAssembly Official Website</a:t>
              </a:r>
              <a:r>
                <a:rPr lang="en-US" sz="1600" baseline="30000" dirty="0">
                  <a:solidFill>
                    <a:schemeClr val="bg1">
                      <a:lumMod val="50000"/>
                    </a:schemeClr>
                  </a:solidFill>
                </a:rPr>
                <a:t>[3]</a:t>
              </a:r>
            </a:p>
          </p:txBody>
        </p:sp>
        <p:sp>
          <p:nvSpPr>
            <p:cNvPr id="6" name="文本框 5">
              <a:extLst>
                <a:ext uri="{FF2B5EF4-FFF2-40B4-BE49-F238E27FC236}">
                  <a16:creationId xmlns:a16="http://schemas.microsoft.com/office/drawing/2014/main" id="{E624E435-C9D9-4906-B1CD-A2B4BB0B7FD9}"/>
                </a:ext>
              </a:extLst>
            </p:cNvPr>
            <p:cNvSpPr txBox="1"/>
            <p:nvPr/>
          </p:nvSpPr>
          <p:spPr>
            <a:xfrm>
              <a:off x="851555" y="2617942"/>
              <a:ext cx="377072" cy="923330"/>
            </a:xfrm>
            <a:prstGeom prst="rect">
              <a:avLst/>
            </a:prstGeom>
            <a:noFill/>
          </p:spPr>
          <p:txBody>
            <a:bodyPr wrap="square" rtlCol="0">
              <a:spAutoFit/>
            </a:bodyPr>
            <a:lstStyle/>
            <a:p>
              <a:r>
                <a:rPr lang="en-US" sz="5400" dirty="0">
                  <a:solidFill>
                    <a:schemeClr val="accent1"/>
                  </a:solidFill>
                </a:rPr>
                <a:t>“</a:t>
              </a:r>
            </a:p>
          </p:txBody>
        </p:sp>
        <p:sp>
          <p:nvSpPr>
            <p:cNvPr id="7" name="文本框 6">
              <a:extLst>
                <a:ext uri="{FF2B5EF4-FFF2-40B4-BE49-F238E27FC236}">
                  <a16:creationId xmlns:a16="http://schemas.microsoft.com/office/drawing/2014/main" id="{639E7148-6885-48C1-81F9-9FD42AE65E03}"/>
                </a:ext>
              </a:extLst>
            </p:cNvPr>
            <p:cNvSpPr txBox="1"/>
            <p:nvPr/>
          </p:nvSpPr>
          <p:spPr>
            <a:xfrm>
              <a:off x="6994689" y="3436086"/>
              <a:ext cx="377072" cy="923330"/>
            </a:xfrm>
            <a:prstGeom prst="rect">
              <a:avLst/>
            </a:prstGeom>
            <a:noFill/>
          </p:spPr>
          <p:txBody>
            <a:bodyPr wrap="square" rtlCol="0">
              <a:spAutoFit/>
            </a:bodyPr>
            <a:lstStyle/>
            <a:p>
              <a:r>
                <a:rPr lang="en-US" sz="5400" dirty="0">
                  <a:solidFill>
                    <a:schemeClr val="accent1"/>
                  </a:solidFill>
                </a:rPr>
                <a:t>”</a:t>
              </a:r>
            </a:p>
          </p:txBody>
        </p:sp>
      </p:grpSp>
      <p:pic>
        <p:nvPicPr>
          <p:cNvPr id="2052" name="Picture 4" descr="Javascript Logo Icon - Download in Colored Outline Style">
            <a:extLst>
              <a:ext uri="{FF2B5EF4-FFF2-40B4-BE49-F238E27FC236}">
                <a16:creationId xmlns:a16="http://schemas.microsoft.com/office/drawing/2014/main" id="{CD12B339-7955-4B1A-815A-4BB2990FC1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64" t="6274" r="6920" b="6288"/>
          <a:stretch/>
        </p:blipFill>
        <p:spPr bwMode="auto">
          <a:xfrm>
            <a:off x="9307147" y="3783917"/>
            <a:ext cx="947645" cy="96780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ile:WebAssembly Logo.svg - Wikimedia Commons">
            <a:extLst>
              <a:ext uri="{FF2B5EF4-FFF2-40B4-BE49-F238E27FC236}">
                <a16:creationId xmlns:a16="http://schemas.microsoft.com/office/drawing/2014/main" id="{CBDEA0F4-92CC-4A8F-A497-2E2B80A1A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5566" y="2461193"/>
            <a:ext cx="967807" cy="96780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连接符 9">
            <a:extLst>
              <a:ext uri="{FF2B5EF4-FFF2-40B4-BE49-F238E27FC236}">
                <a16:creationId xmlns:a16="http://schemas.microsoft.com/office/drawing/2014/main" id="{F274F30E-5DDA-4CC8-BEB2-361E4E9E909E}"/>
              </a:ext>
            </a:extLst>
          </p:cNvPr>
          <p:cNvCxnSpPr>
            <a:cxnSpLocks/>
          </p:cNvCxnSpPr>
          <p:nvPr/>
        </p:nvCxnSpPr>
        <p:spPr>
          <a:xfrm>
            <a:off x="9370244" y="2461193"/>
            <a:ext cx="527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E72DACA-3F0F-496A-9CB2-6422ACE0C05A}"/>
              </a:ext>
            </a:extLst>
          </p:cNvPr>
          <p:cNvCxnSpPr>
            <a:cxnSpLocks/>
          </p:cNvCxnSpPr>
          <p:nvPr/>
        </p:nvCxnSpPr>
        <p:spPr>
          <a:xfrm>
            <a:off x="9615340" y="2714920"/>
            <a:ext cx="2639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6DA3050-AFD3-4EFC-BC16-7D048A5D6EA2}"/>
              </a:ext>
            </a:extLst>
          </p:cNvPr>
          <p:cNvCxnSpPr>
            <a:cxnSpLocks/>
          </p:cNvCxnSpPr>
          <p:nvPr/>
        </p:nvCxnSpPr>
        <p:spPr>
          <a:xfrm>
            <a:off x="9615340" y="3180991"/>
            <a:ext cx="2639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B5D5D54-37BF-4E50-B086-FA4055234039}"/>
              </a:ext>
            </a:extLst>
          </p:cNvPr>
          <p:cNvCxnSpPr>
            <a:cxnSpLocks/>
          </p:cNvCxnSpPr>
          <p:nvPr/>
        </p:nvCxnSpPr>
        <p:spPr>
          <a:xfrm>
            <a:off x="9351390" y="3429000"/>
            <a:ext cx="527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E678D208-C85B-450A-83FB-D602A430E3F6}"/>
              </a:ext>
            </a:extLst>
          </p:cNvPr>
          <p:cNvCxnSpPr/>
          <p:nvPr/>
        </p:nvCxnSpPr>
        <p:spPr>
          <a:xfrm>
            <a:off x="9521743" y="2945096"/>
            <a:ext cx="3575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2D1289E-F4BA-4361-B707-6455CDC19678}"/>
              </a:ext>
            </a:extLst>
          </p:cNvPr>
          <p:cNvCxnSpPr>
            <a:cxnSpLocks/>
          </p:cNvCxnSpPr>
          <p:nvPr/>
        </p:nvCxnSpPr>
        <p:spPr>
          <a:xfrm>
            <a:off x="8960166" y="3783917"/>
            <a:ext cx="2278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15F6EA2-4315-480D-81BA-F824ECBBD90A}"/>
              </a:ext>
            </a:extLst>
          </p:cNvPr>
          <p:cNvCxnSpPr>
            <a:cxnSpLocks/>
          </p:cNvCxnSpPr>
          <p:nvPr/>
        </p:nvCxnSpPr>
        <p:spPr>
          <a:xfrm>
            <a:off x="9082715" y="4037644"/>
            <a:ext cx="864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D784FE8B-76F9-4A14-9331-A30AD9888D78}"/>
              </a:ext>
            </a:extLst>
          </p:cNvPr>
          <p:cNvCxnSpPr>
            <a:cxnSpLocks/>
          </p:cNvCxnSpPr>
          <p:nvPr/>
        </p:nvCxnSpPr>
        <p:spPr>
          <a:xfrm>
            <a:off x="9082715" y="4503715"/>
            <a:ext cx="864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9180250D-34E1-465C-9A76-5B109D2B0714}"/>
              </a:ext>
            </a:extLst>
          </p:cNvPr>
          <p:cNvCxnSpPr>
            <a:cxnSpLocks/>
          </p:cNvCxnSpPr>
          <p:nvPr/>
        </p:nvCxnSpPr>
        <p:spPr>
          <a:xfrm>
            <a:off x="8960166" y="4751724"/>
            <a:ext cx="2089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2C6B494D-37C7-4007-8386-39AA5001F7AD}"/>
              </a:ext>
            </a:extLst>
          </p:cNvPr>
          <p:cNvCxnSpPr>
            <a:cxnSpLocks/>
          </p:cNvCxnSpPr>
          <p:nvPr/>
        </p:nvCxnSpPr>
        <p:spPr>
          <a:xfrm>
            <a:off x="9043447" y="4278426"/>
            <a:ext cx="1256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直接连接符 2068">
            <a:extLst>
              <a:ext uri="{FF2B5EF4-FFF2-40B4-BE49-F238E27FC236}">
                <a16:creationId xmlns:a16="http://schemas.microsoft.com/office/drawing/2014/main" id="{23CE15CB-3687-48E9-A580-C10225B51000}"/>
              </a:ext>
            </a:extLst>
          </p:cNvPr>
          <p:cNvCxnSpPr>
            <a:cxnSpLocks/>
          </p:cNvCxnSpPr>
          <p:nvPr/>
        </p:nvCxnSpPr>
        <p:spPr>
          <a:xfrm>
            <a:off x="8922574" y="4991100"/>
            <a:ext cx="2345501"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71" name="文本框 2070">
            <a:extLst>
              <a:ext uri="{FF2B5EF4-FFF2-40B4-BE49-F238E27FC236}">
                <a16:creationId xmlns:a16="http://schemas.microsoft.com/office/drawing/2014/main" id="{0E9728C9-2735-4A20-B087-519F8D66B2E9}"/>
              </a:ext>
            </a:extLst>
          </p:cNvPr>
          <p:cNvSpPr txBox="1"/>
          <p:nvPr/>
        </p:nvSpPr>
        <p:spPr>
          <a:xfrm>
            <a:off x="10368442" y="4722410"/>
            <a:ext cx="879856" cy="307777"/>
          </a:xfrm>
          <a:prstGeom prst="rect">
            <a:avLst/>
          </a:prstGeom>
          <a:noFill/>
        </p:spPr>
        <p:txBody>
          <a:bodyPr wrap="none" rtlCol="0">
            <a:spAutoFit/>
          </a:bodyPr>
          <a:lstStyle/>
          <a:p>
            <a:r>
              <a:rPr lang="en-US" sz="1400" i="1" dirty="0">
                <a:solidFill>
                  <a:schemeClr val="tx2"/>
                </a:solidFill>
              </a:rPr>
              <a:t>FASTER</a:t>
            </a:r>
          </a:p>
        </p:txBody>
      </p:sp>
    </p:spTree>
    <p:extLst>
      <p:ext uri="{BB962C8B-B14F-4D97-AF65-F5344CB8AC3E}">
        <p14:creationId xmlns:p14="http://schemas.microsoft.com/office/powerpoint/2010/main" val="1493465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4336D-A6CC-4BC9-955D-15A1D6321038}"/>
              </a:ext>
            </a:extLst>
          </p:cNvPr>
          <p:cNvSpPr>
            <a:spLocks noGrp="1"/>
          </p:cNvSpPr>
          <p:nvPr>
            <p:ph type="title"/>
          </p:nvPr>
        </p:nvSpPr>
        <p:spPr>
          <a:xfrm>
            <a:off x="566928" y="1499616"/>
            <a:ext cx="7408148" cy="590931"/>
          </a:xfrm>
        </p:spPr>
        <p:txBody>
          <a:bodyPr/>
          <a:lstStyle/>
          <a:p>
            <a:r>
              <a:rPr lang="en-US" dirty="0"/>
              <a:t>Manually-Written JavaScript</a:t>
            </a:r>
          </a:p>
        </p:txBody>
      </p:sp>
      <p:sp>
        <p:nvSpPr>
          <p:cNvPr id="3" name="内容占位符 2">
            <a:extLst>
              <a:ext uri="{FF2B5EF4-FFF2-40B4-BE49-F238E27FC236}">
                <a16:creationId xmlns:a16="http://schemas.microsoft.com/office/drawing/2014/main" id="{400EFD72-06DC-47B8-BF0F-AEADC5500FE0}"/>
              </a:ext>
            </a:extLst>
          </p:cNvPr>
          <p:cNvSpPr>
            <a:spLocks noGrp="1"/>
          </p:cNvSpPr>
          <p:nvPr>
            <p:ph idx="1"/>
          </p:nvPr>
        </p:nvSpPr>
        <p:spPr>
          <a:xfrm>
            <a:off x="566928" y="2185416"/>
            <a:ext cx="3918723" cy="3968249"/>
          </a:xfrm>
        </p:spPr>
        <p:txBody>
          <a:bodyPr/>
          <a:lstStyle/>
          <a:p>
            <a:pPr>
              <a:lnSpc>
                <a:spcPct val="100000"/>
              </a:lnSpc>
            </a:pPr>
            <a:r>
              <a:rPr lang="en-US" dirty="0"/>
              <a:t>Compared to Cheerp-generated JavaScript versions, most manually written programs have more page load time (2.31x) and consume more memory (2.23x)</a:t>
            </a:r>
          </a:p>
          <a:p>
            <a:pPr>
              <a:lnSpc>
                <a:spcPct val="100000"/>
              </a:lnSpc>
            </a:pPr>
            <a:endParaRPr lang="en-US" dirty="0"/>
          </a:p>
          <a:p>
            <a:pPr>
              <a:lnSpc>
                <a:spcPct val="100000"/>
              </a:lnSpc>
            </a:pPr>
            <a:r>
              <a:rPr lang="en-US" dirty="0"/>
              <a:t>Compared to Cheerp-generated Wasm versions, most manually written programs have more page load time (6.64x) but consume less memory (0.72x)</a:t>
            </a:r>
          </a:p>
        </p:txBody>
      </p:sp>
      <p:pic>
        <p:nvPicPr>
          <p:cNvPr id="4" name="图片 3">
            <a:extLst>
              <a:ext uri="{FF2B5EF4-FFF2-40B4-BE49-F238E27FC236}">
                <a16:creationId xmlns:a16="http://schemas.microsoft.com/office/drawing/2014/main" id="{0C86FCD8-6CD4-4029-8ADD-877058DBAAAC}"/>
              </a:ext>
            </a:extLst>
          </p:cNvPr>
          <p:cNvPicPr>
            <a:picLocks noChangeAspect="1"/>
          </p:cNvPicPr>
          <p:nvPr/>
        </p:nvPicPr>
        <p:blipFill>
          <a:blip r:embed="rId3"/>
          <a:stretch>
            <a:fillRect/>
          </a:stretch>
        </p:blipFill>
        <p:spPr>
          <a:xfrm>
            <a:off x="4485651" y="2185416"/>
            <a:ext cx="6978850" cy="3660103"/>
          </a:xfrm>
          <a:prstGeom prst="rect">
            <a:avLst/>
          </a:prstGeom>
        </p:spPr>
      </p:pic>
    </p:spTree>
    <p:extLst>
      <p:ext uri="{BB962C8B-B14F-4D97-AF65-F5344CB8AC3E}">
        <p14:creationId xmlns:p14="http://schemas.microsoft.com/office/powerpoint/2010/main" val="1301748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5F18B-4FDA-4AF8-91F6-F923A49BAE78}"/>
              </a:ext>
            </a:extLst>
          </p:cNvPr>
          <p:cNvSpPr>
            <a:spLocks noGrp="1"/>
          </p:cNvSpPr>
          <p:nvPr>
            <p:ph type="title"/>
          </p:nvPr>
        </p:nvSpPr>
        <p:spPr/>
        <p:txBody>
          <a:bodyPr/>
          <a:lstStyle/>
          <a:p>
            <a:r>
              <a:rPr lang="en-US" dirty="0"/>
              <a:t>Real-world Applications</a:t>
            </a:r>
          </a:p>
        </p:txBody>
      </p:sp>
      <p:sp>
        <p:nvSpPr>
          <p:cNvPr id="3" name="内容占位符 2">
            <a:extLst>
              <a:ext uri="{FF2B5EF4-FFF2-40B4-BE49-F238E27FC236}">
                <a16:creationId xmlns:a16="http://schemas.microsoft.com/office/drawing/2014/main" id="{DEAD80EA-C7D7-480D-B082-D8E3D9DF54AC}"/>
              </a:ext>
            </a:extLst>
          </p:cNvPr>
          <p:cNvSpPr>
            <a:spLocks noGrp="1"/>
          </p:cNvSpPr>
          <p:nvPr>
            <p:ph idx="1"/>
          </p:nvPr>
        </p:nvSpPr>
        <p:spPr>
          <a:xfrm>
            <a:off x="566928" y="2185416"/>
            <a:ext cx="8369682" cy="396824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WebAssembly outperforms JavaScript for all three real-world applications</a:t>
            </a:r>
          </a:p>
        </p:txBody>
      </p:sp>
      <p:pic>
        <p:nvPicPr>
          <p:cNvPr id="4" name="图片 3">
            <a:extLst>
              <a:ext uri="{FF2B5EF4-FFF2-40B4-BE49-F238E27FC236}">
                <a16:creationId xmlns:a16="http://schemas.microsoft.com/office/drawing/2014/main" id="{4ED21635-4C6E-487E-8D8D-031EB9D30944}"/>
              </a:ext>
            </a:extLst>
          </p:cNvPr>
          <p:cNvPicPr>
            <a:picLocks noChangeAspect="1"/>
          </p:cNvPicPr>
          <p:nvPr/>
        </p:nvPicPr>
        <p:blipFill>
          <a:blip r:embed="rId3"/>
          <a:stretch>
            <a:fillRect/>
          </a:stretch>
        </p:blipFill>
        <p:spPr>
          <a:xfrm>
            <a:off x="2055890" y="2185416"/>
            <a:ext cx="8080220" cy="2905659"/>
          </a:xfrm>
          <a:prstGeom prst="rect">
            <a:avLst/>
          </a:prstGeom>
        </p:spPr>
      </p:pic>
    </p:spTree>
    <p:extLst>
      <p:ext uri="{BB962C8B-B14F-4D97-AF65-F5344CB8AC3E}">
        <p14:creationId xmlns:p14="http://schemas.microsoft.com/office/powerpoint/2010/main" val="2872777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E6E4F-516B-4CE1-B810-84449E379892}"/>
              </a:ext>
            </a:extLst>
          </p:cNvPr>
          <p:cNvSpPr>
            <a:spLocks noGrp="1"/>
          </p:cNvSpPr>
          <p:nvPr>
            <p:ph type="title"/>
          </p:nvPr>
        </p:nvSpPr>
        <p:spPr/>
        <p:txBody>
          <a:bodyPr/>
          <a:lstStyle/>
          <a:p>
            <a:r>
              <a:rPr lang="en-US" dirty="0"/>
              <a:t>Takeaways</a:t>
            </a:r>
          </a:p>
        </p:txBody>
      </p:sp>
      <p:sp>
        <p:nvSpPr>
          <p:cNvPr id="3" name="内容占位符 2">
            <a:extLst>
              <a:ext uri="{FF2B5EF4-FFF2-40B4-BE49-F238E27FC236}">
                <a16:creationId xmlns:a16="http://schemas.microsoft.com/office/drawing/2014/main" id="{A902567B-A833-4E47-AE69-555BF19488EE}"/>
              </a:ext>
            </a:extLst>
          </p:cNvPr>
          <p:cNvSpPr>
            <a:spLocks noGrp="1"/>
          </p:cNvSpPr>
          <p:nvPr>
            <p:ph idx="1"/>
          </p:nvPr>
        </p:nvSpPr>
        <p:spPr>
          <a:xfrm>
            <a:off x="566927" y="2185416"/>
            <a:ext cx="9895734" cy="3968249"/>
          </a:xfrm>
        </p:spPr>
        <p:txBody>
          <a:bodyPr/>
          <a:lstStyle/>
          <a:p>
            <a:r>
              <a:rPr lang="en-US" dirty="0"/>
              <a:t>JIT optimization has a significant impact on JavaScript performance. However, no substantial performance increase for WebAssembly with JIT on both Chrome and Firefox.</a:t>
            </a:r>
          </a:p>
          <a:p>
            <a:r>
              <a:rPr lang="en-US" dirty="0"/>
              <a:t>WebAssembly uses significantly more memory than JavaScript on Chrome, Firefox, and Edge.</a:t>
            </a:r>
          </a:p>
          <a:p>
            <a:r>
              <a:rPr lang="en-US" dirty="0"/>
              <a:t>WebAssembly compilers’ optimizations are not tailored for WebAssembly. These optimizations often become ineffective for WebAssembly, leading to counter-intuitive results.</a:t>
            </a:r>
          </a:p>
          <a:p>
            <a:r>
              <a:rPr lang="en-US" dirty="0"/>
              <a:t>The runtime performance of WebAssembly on Chrome, Firefox, and Edge browsers varies between desktop or mobile platforms. On desktop, Firefox executes WebAssembly faster than other browsers. On mobile devices, Edge outperforms other browsers for WebAssembly.</a:t>
            </a:r>
          </a:p>
          <a:p>
            <a:endParaRPr lang="en-US" dirty="0"/>
          </a:p>
        </p:txBody>
      </p:sp>
    </p:spTree>
    <p:extLst>
      <p:ext uri="{BB962C8B-B14F-4D97-AF65-F5344CB8AC3E}">
        <p14:creationId xmlns:p14="http://schemas.microsoft.com/office/powerpoint/2010/main" val="1445764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3C068-0520-405D-AA6D-B08A63600E90}"/>
              </a:ext>
            </a:extLst>
          </p:cNvPr>
          <p:cNvSpPr>
            <a:spLocks noGrp="1"/>
          </p:cNvSpPr>
          <p:nvPr>
            <p:ph type="title"/>
          </p:nvPr>
        </p:nvSpPr>
        <p:spPr/>
        <p:txBody>
          <a:bodyPr/>
          <a:lstStyle/>
          <a:p>
            <a:r>
              <a:rPr lang="en-US" dirty="0"/>
              <a:t>Limitation and Future Work</a:t>
            </a:r>
          </a:p>
        </p:txBody>
      </p:sp>
      <p:sp>
        <p:nvSpPr>
          <p:cNvPr id="3" name="内容占位符 2">
            <a:extLst>
              <a:ext uri="{FF2B5EF4-FFF2-40B4-BE49-F238E27FC236}">
                <a16:creationId xmlns:a16="http://schemas.microsoft.com/office/drawing/2014/main" id="{3C677CD6-164B-4C21-9A14-E6DE2D243774}"/>
              </a:ext>
            </a:extLst>
          </p:cNvPr>
          <p:cNvSpPr>
            <a:spLocks noGrp="1"/>
          </p:cNvSpPr>
          <p:nvPr>
            <p:ph idx="1"/>
          </p:nvPr>
        </p:nvSpPr>
        <p:spPr>
          <a:xfrm>
            <a:off x="566928" y="2185416"/>
            <a:ext cx="9462596" cy="3968249"/>
          </a:xfrm>
        </p:spPr>
        <p:txBody>
          <a:bodyPr/>
          <a:lstStyle/>
          <a:p>
            <a:r>
              <a:rPr lang="en-US" dirty="0"/>
              <a:t>Threats to validity</a:t>
            </a:r>
          </a:p>
          <a:p>
            <a:pPr lvl="1"/>
            <a:r>
              <a:rPr lang="en-US" dirty="0"/>
              <a:t>Representativeness of benchmarks: limited to PolyBenchC and CHStone</a:t>
            </a:r>
          </a:p>
          <a:p>
            <a:pPr lvl="1"/>
            <a:r>
              <a:rPr lang="en-US" dirty="0"/>
              <a:t>Generalization of results: limited to specific browser versions</a:t>
            </a:r>
          </a:p>
          <a:p>
            <a:endParaRPr lang="en-US" dirty="0"/>
          </a:p>
          <a:p>
            <a:r>
              <a:rPr lang="en-US" dirty="0"/>
              <a:t>Future work</a:t>
            </a:r>
          </a:p>
          <a:p>
            <a:pPr lvl="1"/>
            <a:r>
              <a:rPr lang="en-US" dirty="0"/>
              <a:t>Extend to more complex benchmarks: requiring support of compilers</a:t>
            </a:r>
          </a:p>
          <a:p>
            <a:pPr lvl="1"/>
            <a:r>
              <a:rPr lang="en-US" dirty="0"/>
              <a:t>Improve optimization techniques on Wasm: optimizations of browsers and compilers</a:t>
            </a:r>
          </a:p>
        </p:txBody>
      </p:sp>
    </p:spTree>
    <p:extLst>
      <p:ext uri="{BB962C8B-B14F-4D97-AF65-F5344CB8AC3E}">
        <p14:creationId xmlns:p14="http://schemas.microsoft.com/office/powerpoint/2010/main" val="3095954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687934-7106-499E-AC9A-5580A285BEAF}"/>
              </a:ext>
            </a:extLst>
          </p:cNvPr>
          <p:cNvSpPr>
            <a:spLocks noGrp="1"/>
          </p:cNvSpPr>
          <p:nvPr>
            <p:ph type="title"/>
          </p:nvPr>
        </p:nvSpPr>
        <p:spPr/>
        <p:txBody>
          <a:bodyPr/>
          <a:lstStyle/>
          <a:p>
            <a:r>
              <a:rPr lang="en-US" dirty="0"/>
              <a:t>References	</a:t>
            </a:r>
          </a:p>
        </p:txBody>
      </p:sp>
      <p:sp>
        <p:nvSpPr>
          <p:cNvPr id="3" name="内容占位符 2">
            <a:extLst>
              <a:ext uri="{FF2B5EF4-FFF2-40B4-BE49-F238E27FC236}">
                <a16:creationId xmlns:a16="http://schemas.microsoft.com/office/drawing/2014/main" id="{DD5B6969-1F9F-4ADD-9B19-293AA9C0B1CE}"/>
              </a:ext>
            </a:extLst>
          </p:cNvPr>
          <p:cNvSpPr>
            <a:spLocks noGrp="1"/>
          </p:cNvSpPr>
          <p:nvPr>
            <p:ph idx="1"/>
          </p:nvPr>
        </p:nvSpPr>
        <p:spPr>
          <a:xfrm>
            <a:off x="566927" y="2185416"/>
            <a:ext cx="10282047" cy="4415409"/>
          </a:xfrm>
        </p:spPr>
        <p:txBody>
          <a:bodyPr/>
          <a:lstStyle/>
          <a:p>
            <a:pPr marL="0" indent="0">
              <a:lnSpc>
                <a:spcPct val="100000"/>
              </a:lnSpc>
              <a:buNone/>
            </a:pPr>
            <a:r>
              <a:rPr lang="en-US" sz="1600" dirty="0"/>
              <a:t>[1] Andreas Haas et al. 2017. Bringing the web up to speed with WebAssembly. PLDI 2017. Association for Computing Machinery, New York, NY, USA, 185–200. </a:t>
            </a:r>
          </a:p>
          <a:p>
            <a:pPr marL="0" indent="0">
              <a:lnSpc>
                <a:spcPct val="100000"/>
              </a:lnSpc>
              <a:buNone/>
            </a:pPr>
            <a:r>
              <a:rPr lang="en-US" sz="1600" dirty="0"/>
              <a:t>[2] https://webassembly.org/</a:t>
            </a:r>
          </a:p>
          <a:p>
            <a:pPr marL="0" indent="0">
              <a:lnSpc>
                <a:spcPct val="100000"/>
              </a:lnSpc>
              <a:buNone/>
            </a:pPr>
            <a:r>
              <a:rPr lang="en-US" sz="1600" dirty="0"/>
              <a:t>[3] https://w3techs.com/technologies/overview/client_side_language</a:t>
            </a:r>
          </a:p>
          <a:p>
            <a:pPr marL="0" indent="0">
              <a:lnSpc>
                <a:spcPct val="100000"/>
              </a:lnSpc>
              <a:buNone/>
            </a:pPr>
            <a:r>
              <a:rPr lang="en-US" sz="1600" dirty="0"/>
              <a:t>[4] https://medium.com/samsung-internet-dev/performance-testing-web-assembly-vs-javascript-e07506fd5875</a:t>
            </a:r>
          </a:p>
          <a:p>
            <a:pPr marL="0" indent="0">
              <a:lnSpc>
                <a:spcPct val="100000"/>
              </a:lnSpc>
              <a:buNone/>
            </a:pPr>
            <a:r>
              <a:rPr lang="en-US" sz="1600" dirty="0"/>
              <a:t>[5] https://stackoverflow.com/questions/46331830/why-is-my-webassembly-function-slower-than-the-javascript-equivalent/46500236#46500236</a:t>
            </a:r>
          </a:p>
          <a:p>
            <a:pPr marL="0" indent="0">
              <a:lnSpc>
                <a:spcPct val="100000"/>
              </a:lnSpc>
              <a:buNone/>
            </a:pPr>
            <a:r>
              <a:rPr lang="en-US" sz="1600" dirty="0"/>
              <a:t>[6] https://blog.sqreen.com/webassembly-performance/</a:t>
            </a:r>
          </a:p>
          <a:p>
            <a:pPr marL="0" indent="0">
              <a:lnSpc>
                <a:spcPct val="100000"/>
              </a:lnSpc>
              <a:buNone/>
            </a:pPr>
            <a:r>
              <a:rPr lang="en-US" sz="1600" dirty="0"/>
              <a:t>[7] Abhinav </a:t>
            </a:r>
            <a:r>
              <a:rPr lang="en-US" sz="1600" dirty="0" err="1"/>
              <a:t>Jangda</a:t>
            </a:r>
            <a:r>
              <a:rPr lang="en-US" sz="1600" dirty="0"/>
              <a:t> et al. 2019. Not so fast: analyzing the performance of </a:t>
            </a:r>
            <a:r>
              <a:rPr lang="en-US" sz="1600" dirty="0" err="1"/>
              <a:t>webassembly</a:t>
            </a:r>
            <a:r>
              <a:rPr lang="en-US" sz="1600" dirty="0"/>
              <a:t> vs. native code. In 2019 {USENIX} Annual Technical Conference ({USENIX} {ATC} 19). 107–120.</a:t>
            </a:r>
          </a:p>
          <a:p>
            <a:pPr marL="0" indent="0">
              <a:lnSpc>
                <a:spcPct val="100000"/>
              </a:lnSpc>
              <a:buNone/>
            </a:pPr>
            <a:r>
              <a:rPr lang="en-US" sz="1600" dirty="0"/>
              <a:t>[8] </a:t>
            </a:r>
            <a:r>
              <a:rPr lang="en-US" sz="1600" dirty="0" err="1"/>
              <a:t>Prabhjot</a:t>
            </a:r>
            <a:r>
              <a:rPr lang="en-US" sz="1600" dirty="0"/>
              <a:t> Sandhu et al. 2018. Sparse matrices on the web: Characterizing the performance and optimal format selection of sparse matrix-vector multiplication in JavaScript and WebAssembly. In Proceedings of the 15th International Conference on Managed Languages &amp; Runtimes. 1–13.</a:t>
            </a:r>
          </a:p>
        </p:txBody>
      </p:sp>
    </p:spTree>
    <p:extLst>
      <p:ext uri="{BB962C8B-B14F-4D97-AF65-F5344CB8AC3E}">
        <p14:creationId xmlns:p14="http://schemas.microsoft.com/office/powerpoint/2010/main" val="180525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txBox="1">
            <a:spLocks noGrp="1"/>
          </p:cNvSpPr>
          <p:nvPr>
            <p:ph type="ctrTitle"/>
          </p:nvPr>
        </p:nvSpPr>
        <p:spPr>
          <a:xfrm>
            <a:off x="658368" y="1490663"/>
            <a:ext cx="6638544" cy="2387600"/>
          </a:xfrm>
          <a:prstGeom prst="rect">
            <a:avLst/>
          </a:prstGeom>
          <a:noFill/>
          <a:ln>
            <a:noFill/>
          </a:ln>
        </p:spPr>
        <p:txBody>
          <a:bodyPr spcFirstLastPara="1" wrap="square" lIns="0" tIns="45700" rIns="91425" bIns="45700" anchor="b" anchorCtr="0">
            <a:noAutofit/>
          </a:bodyPr>
          <a:lstStyle/>
          <a:p>
            <a:pPr marL="0" lvl="0" indent="0" algn="ctr" rtl="0">
              <a:lnSpc>
                <a:spcPct val="100000"/>
              </a:lnSpc>
              <a:spcBef>
                <a:spcPts val="0"/>
              </a:spcBef>
              <a:spcAft>
                <a:spcPts val="0"/>
              </a:spcAft>
              <a:buClr>
                <a:schemeClr val="lt1"/>
              </a:buClr>
              <a:buSzPts val="4000"/>
              <a:buFont typeface="Arial"/>
              <a:buNone/>
            </a:pPr>
            <a:r>
              <a:rPr lang="en-US" sz="4000" dirty="0"/>
              <a:t>THANK YOU FOR WATCHING!</a:t>
            </a:r>
            <a:endParaRPr sz="4000" dirty="0"/>
          </a:p>
        </p:txBody>
      </p:sp>
      <p:sp>
        <p:nvSpPr>
          <p:cNvPr id="7" name="Google Shape;484;p35">
            <a:extLst>
              <a:ext uri="{FF2B5EF4-FFF2-40B4-BE49-F238E27FC236}">
                <a16:creationId xmlns:a16="http://schemas.microsoft.com/office/drawing/2014/main" id="{D9AF9A2E-2481-464D-8F16-183517EF9561}"/>
              </a:ext>
            </a:extLst>
          </p:cNvPr>
          <p:cNvSpPr txBox="1"/>
          <p:nvPr/>
        </p:nvSpPr>
        <p:spPr>
          <a:xfrm>
            <a:off x="2564408" y="4193517"/>
            <a:ext cx="2826463" cy="808200"/>
          </a:xfrm>
          <a:prstGeom prst="rect">
            <a:avLst/>
          </a:prstGeom>
          <a:noFill/>
          <a:ln>
            <a:noFill/>
          </a:ln>
        </p:spPr>
        <p:txBody>
          <a:bodyPr spcFirstLastPara="1" wrap="square" lIns="91425" tIns="91425" rIns="91425" bIns="91425" anchor="t" anchorCtr="0">
            <a:noAutofit/>
          </a:bodyPr>
          <a:lstStyle/>
          <a:p>
            <a:pPr algn="ctr">
              <a:buClr>
                <a:schemeClr val="lt1"/>
              </a:buClr>
              <a:buSzPts val="2000"/>
            </a:pPr>
            <a:r>
              <a:rPr lang="de-DE" sz="4400" dirty="0">
                <a:solidFill>
                  <a:schemeClr val="lt1"/>
                </a:solidFill>
                <a:ea typeface="Arial"/>
                <a:cs typeface="Arial"/>
                <a:sym typeface="Arial"/>
              </a:rPr>
              <a:t>Q &amp; A</a:t>
            </a:r>
            <a:endParaRPr lang="de-DE" sz="4000" dirty="0">
              <a:solidFill>
                <a:schemeClr val="lt1"/>
              </a:solidFil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956D1-9634-412D-81B8-393FF6F2139F}"/>
              </a:ext>
            </a:extLst>
          </p:cNvPr>
          <p:cNvSpPr>
            <a:spLocks noGrp="1"/>
          </p:cNvSpPr>
          <p:nvPr>
            <p:ph type="title"/>
          </p:nvPr>
        </p:nvSpPr>
        <p:spPr>
          <a:xfrm>
            <a:off x="566928" y="1001018"/>
            <a:ext cx="7787800" cy="1089529"/>
          </a:xfrm>
        </p:spPr>
        <p:txBody>
          <a:bodyPr/>
          <a:lstStyle/>
          <a:p>
            <a:r>
              <a:rPr lang="en-US" dirty="0"/>
              <a:t>Counter-Intuitive Results in Practice</a:t>
            </a:r>
          </a:p>
        </p:txBody>
      </p:sp>
      <p:sp>
        <p:nvSpPr>
          <p:cNvPr id="3" name="内容占位符 2">
            <a:extLst>
              <a:ext uri="{FF2B5EF4-FFF2-40B4-BE49-F238E27FC236}">
                <a16:creationId xmlns:a16="http://schemas.microsoft.com/office/drawing/2014/main" id="{C809F3E2-C908-4A17-86AE-A80CF0EB02DE}"/>
              </a:ext>
            </a:extLst>
          </p:cNvPr>
          <p:cNvSpPr>
            <a:spLocks noGrp="1"/>
          </p:cNvSpPr>
          <p:nvPr>
            <p:ph idx="1"/>
          </p:nvPr>
        </p:nvSpPr>
        <p:spPr>
          <a:xfrm>
            <a:off x="566927" y="2185416"/>
            <a:ext cx="9876484" cy="3968249"/>
          </a:xfrm>
        </p:spPr>
        <p:txBody>
          <a:bodyPr/>
          <a:lstStyle/>
          <a:p>
            <a:r>
              <a:rPr lang="en-US" dirty="0"/>
              <a:t>Sometimes, WebAssembly is slower than JavaScript</a:t>
            </a:r>
          </a:p>
          <a:p>
            <a:pPr lvl="1"/>
            <a:r>
              <a:rPr lang="en-US" dirty="0"/>
              <a:t>Samsung engineers observed that WebAssembly is 4.3x slower than JavaScript on the Samsung Internet browser when performing multiplications on matrices of certain sizes</a:t>
            </a:r>
            <a:r>
              <a:rPr lang="en-US" baseline="30000" dirty="0"/>
              <a:t>[4]</a:t>
            </a:r>
            <a:endParaRPr lang="en-US" dirty="0"/>
          </a:p>
          <a:p>
            <a:pPr lvl="1"/>
            <a:r>
              <a:rPr lang="en-US" dirty="0"/>
              <a:t>According to a post on Stack Overflow</a:t>
            </a:r>
            <a:r>
              <a:rPr lang="en-US" baseline="30000" dirty="0"/>
              <a:t>[5]</a:t>
            </a:r>
            <a:r>
              <a:rPr lang="en-US" dirty="0"/>
              <a:t>, WebAssembly is 1.9x slower than the JavaScript when WebAssembly code is not well-optimized by the compiler </a:t>
            </a:r>
          </a:p>
          <a:p>
            <a:pPr lvl="1"/>
            <a:r>
              <a:rPr lang="en-US" dirty="0"/>
              <a:t>According to a blog</a:t>
            </a:r>
            <a:r>
              <a:rPr lang="en-US" baseline="30000" dirty="0"/>
              <a:t>[6]</a:t>
            </a:r>
            <a:r>
              <a:rPr lang="en-US" dirty="0"/>
              <a:t>, JavaScript runs 3.4x faster than WebAssembly when handling arrays</a:t>
            </a:r>
          </a:p>
          <a:p>
            <a:endParaRPr lang="en-US" dirty="0"/>
          </a:p>
        </p:txBody>
      </p:sp>
    </p:spTree>
    <p:extLst>
      <p:ext uri="{BB962C8B-B14F-4D97-AF65-F5344CB8AC3E}">
        <p14:creationId xmlns:p14="http://schemas.microsoft.com/office/powerpoint/2010/main" val="742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EDBBA-8D74-4B93-9D12-CD296B31715A}"/>
              </a:ext>
            </a:extLst>
          </p:cNvPr>
          <p:cNvSpPr>
            <a:spLocks noGrp="1"/>
          </p:cNvSpPr>
          <p:nvPr>
            <p:ph type="title"/>
          </p:nvPr>
        </p:nvSpPr>
        <p:spPr/>
        <p:txBody>
          <a:bodyPr/>
          <a:lstStyle/>
          <a:p>
            <a:r>
              <a:rPr lang="en-US" dirty="0"/>
              <a:t>Existing Work</a:t>
            </a:r>
          </a:p>
        </p:txBody>
      </p:sp>
      <p:sp>
        <p:nvSpPr>
          <p:cNvPr id="3" name="内容占位符 2">
            <a:extLst>
              <a:ext uri="{FF2B5EF4-FFF2-40B4-BE49-F238E27FC236}">
                <a16:creationId xmlns:a16="http://schemas.microsoft.com/office/drawing/2014/main" id="{AA602EF2-9E26-4F7A-934E-4A2D9BE21635}"/>
              </a:ext>
            </a:extLst>
          </p:cNvPr>
          <p:cNvSpPr>
            <a:spLocks noGrp="1"/>
          </p:cNvSpPr>
          <p:nvPr>
            <p:ph idx="1"/>
          </p:nvPr>
        </p:nvSpPr>
        <p:spPr>
          <a:xfrm>
            <a:off x="566927" y="2185416"/>
            <a:ext cx="8767573" cy="3968249"/>
          </a:xfrm>
        </p:spPr>
        <p:txBody>
          <a:bodyPr/>
          <a:lstStyle/>
          <a:p>
            <a:r>
              <a:rPr lang="en-US" dirty="0"/>
              <a:t>Performance of </a:t>
            </a:r>
          </a:p>
          <a:p>
            <a:pPr lvl="1"/>
            <a:r>
              <a:rPr lang="en-US" dirty="0"/>
              <a:t>WebAssembly, asm.js, and native C implementations</a:t>
            </a:r>
            <a:r>
              <a:rPr lang="en-US" baseline="30000" dirty="0"/>
              <a:t>[1]</a:t>
            </a:r>
          </a:p>
          <a:p>
            <a:pPr lvl="1"/>
            <a:r>
              <a:rPr lang="en-US" dirty="0"/>
              <a:t>WebAssembly and C programs</a:t>
            </a:r>
            <a:r>
              <a:rPr lang="en-US" baseline="30000" dirty="0"/>
              <a:t>[7]</a:t>
            </a:r>
          </a:p>
          <a:p>
            <a:pPr lvl="1"/>
            <a:r>
              <a:rPr lang="en-US" dirty="0"/>
              <a:t>WebAssembly applications performing sparse matrix-vector multiplications</a:t>
            </a:r>
            <a:r>
              <a:rPr lang="en-US" baseline="30000" dirty="0"/>
              <a:t>[8]</a:t>
            </a:r>
          </a:p>
          <a:p>
            <a:pPr lvl="1"/>
            <a:r>
              <a:rPr lang="en-US" dirty="0"/>
              <a:t>WebAssembly and JavaScript programs when performing multiplications      on matrices of certain sizes</a:t>
            </a:r>
            <a:r>
              <a:rPr lang="en-US" baseline="30000" dirty="0"/>
              <a:t>[6]</a:t>
            </a:r>
          </a:p>
          <a:p>
            <a:r>
              <a:rPr lang="en-US" dirty="0"/>
              <a:t>By contrast, our study focuses on performance comparison of WebAssembly and </a:t>
            </a:r>
            <a:r>
              <a:rPr lang="en-US" dirty="0">
                <a:solidFill>
                  <a:schemeClr val="tx2"/>
                </a:solidFill>
              </a:rPr>
              <a:t>generic</a:t>
            </a:r>
            <a:r>
              <a:rPr lang="en-US" dirty="0"/>
              <a:t> JavaScript </a:t>
            </a:r>
            <a:r>
              <a:rPr lang="en-US" dirty="0">
                <a:solidFill>
                  <a:schemeClr val="tx2"/>
                </a:solidFill>
              </a:rPr>
              <a:t>in diverse settings</a:t>
            </a:r>
          </a:p>
        </p:txBody>
      </p:sp>
    </p:spTree>
    <p:extLst>
      <p:ext uri="{BB962C8B-B14F-4D97-AF65-F5344CB8AC3E}">
        <p14:creationId xmlns:p14="http://schemas.microsoft.com/office/powerpoint/2010/main" val="16645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D1643-5E8A-45BD-B8AE-AED7ACB2ECE0}"/>
              </a:ext>
            </a:extLst>
          </p:cNvPr>
          <p:cNvSpPr>
            <a:spLocks noGrp="1"/>
          </p:cNvSpPr>
          <p:nvPr>
            <p:ph type="title"/>
          </p:nvPr>
        </p:nvSpPr>
        <p:spPr/>
        <p:txBody>
          <a:bodyPr/>
          <a:lstStyle/>
          <a:p>
            <a:r>
              <a:rPr lang="en-US" dirty="0"/>
              <a:t>Evaluation Process</a:t>
            </a:r>
          </a:p>
        </p:txBody>
      </p:sp>
      <p:sp>
        <p:nvSpPr>
          <p:cNvPr id="11" name="内容占位符 10">
            <a:extLst>
              <a:ext uri="{FF2B5EF4-FFF2-40B4-BE49-F238E27FC236}">
                <a16:creationId xmlns:a16="http://schemas.microsoft.com/office/drawing/2014/main" id="{5E452C21-CC42-4587-9DA1-B0E348D724A1}"/>
              </a:ext>
            </a:extLst>
          </p:cNvPr>
          <p:cNvSpPr>
            <a:spLocks noGrp="1"/>
          </p:cNvSpPr>
          <p:nvPr>
            <p:ph idx="1"/>
          </p:nvPr>
        </p:nvSpPr>
        <p:spPr/>
        <p:txBody>
          <a:bodyPr/>
          <a:lstStyle/>
          <a:p>
            <a:endParaRPr lang="en-US" dirty="0"/>
          </a:p>
          <a:p>
            <a:endParaRPr lang="en-US" dirty="0"/>
          </a:p>
          <a:p>
            <a:endParaRPr lang="en-US" dirty="0"/>
          </a:p>
          <a:p>
            <a:endParaRPr lang="en-US" dirty="0"/>
          </a:p>
          <a:p>
            <a:pPr marL="0" indent="0">
              <a:buNone/>
            </a:pPr>
            <a:endParaRPr lang="en-US" dirty="0"/>
          </a:p>
          <a:p>
            <a:r>
              <a:rPr lang="en-US" b="1" dirty="0"/>
              <a:t>Step 1: Source Code Transformation</a:t>
            </a:r>
          </a:p>
          <a:p>
            <a:pPr lvl="1"/>
            <a:r>
              <a:rPr lang="en-US" dirty="0"/>
              <a:t>Resolving incompatible functions</a:t>
            </a:r>
          </a:p>
          <a:p>
            <a:pPr lvl="1"/>
            <a:r>
              <a:rPr lang="en-US" dirty="0"/>
              <a:t>Input embedding</a:t>
            </a:r>
          </a:p>
          <a:p>
            <a:pPr lvl="1"/>
            <a:endParaRPr lang="en-US" dirty="0"/>
          </a:p>
        </p:txBody>
      </p:sp>
      <p:grpSp>
        <p:nvGrpSpPr>
          <p:cNvPr id="10" name="组合 9">
            <a:extLst>
              <a:ext uri="{FF2B5EF4-FFF2-40B4-BE49-F238E27FC236}">
                <a16:creationId xmlns:a16="http://schemas.microsoft.com/office/drawing/2014/main" id="{11AD2866-C47E-41DB-90FD-72F2137CDDD6}"/>
              </a:ext>
            </a:extLst>
          </p:cNvPr>
          <p:cNvGrpSpPr/>
          <p:nvPr/>
        </p:nvGrpSpPr>
        <p:grpSpPr>
          <a:xfrm>
            <a:off x="214312" y="2329054"/>
            <a:ext cx="11763375" cy="2057400"/>
            <a:chOff x="214312" y="2710054"/>
            <a:chExt cx="11763375" cy="2057400"/>
          </a:xfrm>
        </p:grpSpPr>
        <p:pic>
          <p:nvPicPr>
            <p:cNvPr id="6" name="图片 5">
              <a:extLst>
                <a:ext uri="{FF2B5EF4-FFF2-40B4-BE49-F238E27FC236}">
                  <a16:creationId xmlns:a16="http://schemas.microsoft.com/office/drawing/2014/main" id="{9EA39F24-3B0A-4B49-AD76-BE633B56AA35}"/>
                </a:ext>
              </a:extLst>
            </p:cNvPr>
            <p:cNvPicPr>
              <a:picLocks noChangeAspect="1"/>
            </p:cNvPicPr>
            <p:nvPr/>
          </p:nvPicPr>
          <p:blipFill>
            <a:blip r:embed="rId3"/>
            <a:stretch>
              <a:fillRect/>
            </a:stretch>
          </p:blipFill>
          <p:spPr>
            <a:xfrm>
              <a:off x="214312" y="2710054"/>
              <a:ext cx="11763375" cy="2057400"/>
            </a:xfrm>
            <a:prstGeom prst="rect">
              <a:avLst/>
            </a:prstGeom>
          </p:spPr>
        </p:pic>
        <p:sp>
          <p:nvSpPr>
            <p:cNvPr id="9" name="矩形 8">
              <a:extLst>
                <a:ext uri="{FF2B5EF4-FFF2-40B4-BE49-F238E27FC236}">
                  <a16:creationId xmlns:a16="http://schemas.microsoft.com/office/drawing/2014/main" id="{31B8CABD-DD15-45D2-9A31-521FA62A21EE}"/>
                </a:ext>
              </a:extLst>
            </p:cNvPr>
            <p:cNvSpPr/>
            <p:nvPr/>
          </p:nvSpPr>
          <p:spPr>
            <a:xfrm>
              <a:off x="8870623" y="3553905"/>
              <a:ext cx="904973" cy="433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2" descr="Microsoft unveils new Edge browser logo that no longer looks like Internet  Explorer - The Verge">
              <a:extLst>
                <a:ext uri="{FF2B5EF4-FFF2-40B4-BE49-F238E27FC236}">
                  <a16:creationId xmlns:a16="http://schemas.microsoft.com/office/drawing/2014/main" id="{67F4E481-9F9E-4E2C-BF01-DFF9F5510C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4910" y="3489817"/>
              <a:ext cx="476397" cy="476397"/>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文本框 3">
            <a:extLst>
              <a:ext uri="{FF2B5EF4-FFF2-40B4-BE49-F238E27FC236}">
                <a16:creationId xmlns:a16="http://schemas.microsoft.com/office/drawing/2014/main" id="{84EB2872-FE45-478E-AE1B-8D04A79E71BB}"/>
              </a:ext>
            </a:extLst>
          </p:cNvPr>
          <p:cNvSpPr txBox="1"/>
          <p:nvPr/>
        </p:nvSpPr>
        <p:spPr>
          <a:xfrm>
            <a:off x="4276725" y="2409825"/>
            <a:ext cx="7267576" cy="1976629"/>
          </a:xfrm>
          <a:prstGeom prst="rect">
            <a:avLst/>
          </a:prstGeom>
          <a:solidFill>
            <a:schemeClr val="bg1"/>
          </a:solidFill>
          <a:ln>
            <a:noFill/>
          </a:ln>
        </p:spPr>
        <p:txBody>
          <a:bodyPr wrap="square" rtlCol="0">
            <a:spAutoFit/>
          </a:bodyPr>
          <a:lstStyle/>
          <a:p>
            <a:endParaRPr lang="en-US" dirty="0"/>
          </a:p>
        </p:txBody>
      </p:sp>
      <p:sp>
        <p:nvSpPr>
          <p:cNvPr id="5" name="矩形 4">
            <a:extLst>
              <a:ext uri="{FF2B5EF4-FFF2-40B4-BE49-F238E27FC236}">
                <a16:creationId xmlns:a16="http://schemas.microsoft.com/office/drawing/2014/main" id="{AA354318-7CF2-4AEE-8BA8-A170E38178B9}"/>
              </a:ext>
            </a:extLst>
          </p:cNvPr>
          <p:cNvSpPr/>
          <p:nvPr/>
        </p:nvSpPr>
        <p:spPr>
          <a:xfrm>
            <a:off x="2209800" y="2600325"/>
            <a:ext cx="1209675" cy="1381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022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D1643-5E8A-45BD-B8AE-AED7ACB2ECE0}"/>
              </a:ext>
            </a:extLst>
          </p:cNvPr>
          <p:cNvSpPr>
            <a:spLocks noGrp="1"/>
          </p:cNvSpPr>
          <p:nvPr>
            <p:ph type="title"/>
          </p:nvPr>
        </p:nvSpPr>
        <p:spPr/>
        <p:txBody>
          <a:bodyPr/>
          <a:lstStyle/>
          <a:p>
            <a:r>
              <a:rPr lang="en-US" dirty="0"/>
              <a:t>Evaluation Process</a:t>
            </a:r>
          </a:p>
        </p:txBody>
      </p:sp>
      <p:sp>
        <p:nvSpPr>
          <p:cNvPr id="11" name="内容占位符 10">
            <a:extLst>
              <a:ext uri="{FF2B5EF4-FFF2-40B4-BE49-F238E27FC236}">
                <a16:creationId xmlns:a16="http://schemas.microsoft.com/office/drawing/2014/main" id="{5E452C21-CC42-4587-9DA1-B0E348D724A1}"/>
              </a:ext>
            </a:extLst>
          </p:cNvPr>
          <p:cNvSpPr>
            <a:spLocks noGrp="1"/>
          </p:cNvSpPr>
          <p:nvPr>
            <p:ph idx="1"/>
          </p:nvPr>
        </p:nvSpPr>
        <p:spPr>
          <a:xfrm>
            <a:off x="566927" y="2185416"/>
            <a:ext cx="8994380" cy="3968249"/>
          </a:xfrm>
        </p:spPr>
        <p:txBody>
          <a:bodyPr/>
          <a:lstStyle/>
          <a:p>
            <a:endParaRPr lang="en-US" dirty="0"/>
          </a:p>
          <a:p>
            <a:endParaRPr lang="en-US" dirty="0"/>
          </a:p>
          <a:p>
            <a:endParaRPr lang="en-US" dirty="0"/>
          </a:p>
          <a:p>
            <a:endParaRPr lang="en-US" dirty="0"/>
          </a:p>
          <a:p>
            <a:pPr marL="0" indent="0">
              <a:buNone/>
            </a:pPr>
            <a:endParaRPr lang="en-US" dirty="0"/>
          </a:p>
          <a:p>
            <a:r>
              <a:rPr lang="en-US" b="1" dirty="0"/>
              <a:t>Step 2: Compilation to WebAssembly/JavaScript</a:t>
            </a:r>
          </a:p>
          <a:p>
            <a:pPr lvl="1"/>
            <a:r>
              <a:rPr lang="en-US" dirty="0"/>
              <a:t>Compilation parameters</a:t>
            </a:r>
          </a:p>
          <a:p>
            <a:pPr lvl="1"/>
            <a:r>
              <a:rPr lang="en-US" dirty="0"/>
              <a:t>Handling library issues</a:t>
            </a:r>
          </a:p>
          <a:p>
            <a:pPr lvl="1"/>
            <a:r>
              <a:rPr lang="en-US" dirty="0"/>
              <a:t>Compiler we use: Cheerp (only one supporting WebAssembly and JavaScript)</a:t>
            </a:r>
          </a:p>
          <a:p>
            <a:pPr lvl="1"/>
            <a:endParaRPr lang="en-US" dirty="0"/>
          </a:p>
          <a:p>
            <a:pPr lvl="1"/>
            <a:endParaRPr lang="en-US" dirty="0"/>
          </a:p>
        </p:txBody>
      </p:sp>
      <p:grpSp>
        <p:nvGrpSpPr>
          <p:cNvPr id="10" name="组合 9">
            <a:extLst>
              <a:ext uri="{FF2B5EF4-FFF2-40B4-BE49-F238E27FC236}">
                <a16:creationId xmlns:a16="http://schemas.microsoft.com/office/drawing/2014/main" id="{11AD2866-C47E-41DB-90FD-72F2137CDDD6}"/>
              </a:ext>
            </a:extLst>
          </p:cNvPr>
          <p:cNvGrpSpPr/>
          <p:nvPr/>
        </p:nvGrpSpPr>
        <p:grpSpPr>
          <a:xfrm>
            <a:off x="214312" y="2329054"/>
            <a:ext cx="11763375" cy="2057400"/>
            <a:chOff x="214312" y="2710054"/>
            <a:chExt cx="11763375" cy="2057400"/>
          </a:xfrm>
        </p:grpSpPr>
        <p:pic>
          <p:nvPicPr>
            <p:cNvPr id="6" name="图片 5">
              <a:extLst>
                <a:ext uri="{FF2B5EF4-FFF2-40B4-BE49-F238E27FC236}">
                  <a16:creationId xmlns:a16="http://schemas.microsoft.com/office/drawing/2014/main" id="{9EA39F24-3B0A-4B49-AD76-BE633B56AA35}"/>
                </a:ext>
              </a:extLst>
            </p:cNvPr>
            <p:cNvPicPr>
              <a:picLocks noChangeAspect="1"/>
            </p:cNvPicPr>
            <p:nvPr/>
          </p:nvPicPr>
          <p:blipFill>
            <a:blip r:embed="rId3"/>
            <a:stretch>
              <a:fillRect/>
            </a:stretch>
          </p:blipFill>
          <p:spPr>
            <a:xfrm>
              <a:off x="214312" y="2710054"/>
              <a:ext cx="11763375" cy="2057400"/>
            </a:xfrm>
            <a:prstGeom prst="rect">
              <a:avLst/>
            </a:prstGeom>
          </p:spPr>
        </p:pic>
        <p:sp>
          <p:nvSpPr>
            <p:cNvPr id="9" name="矩形 8">
              <a:extLst>
                <a:ext uri="{FF2B5EF4-FFF2-40B4-BE49-F238E27FC236}">
                  <a16:creationId xmlns:a16="http://schemas.microsoft.com/office/drawing/2014/main" id="{31B8CABD-DD15-45D2-9A31-521FA62A21EE}"/>
                </a:ext>
              </a:extLst>
            </p:cNvPr>
            <p:cNvSpPr/>
            <p:nvPr/>
          </p:nvSpPr>
          <p:spPr>
            <a:xfrm>
              <a:off x="8870623" y="3553905"/>
              <a:ext cx="904973" cy="433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2" descr="Microsoft unveils new Edge browser logo that no longer looks like Internet  Explorer - The Verge">
              <a:extLst>
                <a:ext uri="{FF2B5EF4-FFF2-40B4-BE49-F238E27FC236}">
                  <a16:creationId xmlns:a16="http://schemas.microsoft.com/office/drawing/2014/main" id="{67F4E481-9F9E-4E2C-BF01-DFF9F5510C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4910" y="3489817"/>
              <a:ext cx="476397" cy="476397"/>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文本框 3">
            <a:extLst>
              <a:ext uri="{FF2B5EF4-FFF2-40B4-BE49-F238E27FC236}">
                <a16:creationId xmlns:a16="http://schemas.microsoft.com/office/drawing/2014/main" id="{84EB2872-FE45-478E-AE1B-8D04A79E71BB}"/>
              </a:ext>
            </a:extLst>
          </p:cNvPr>
          <p:cNvSpPr txBox="1"/>
          <p:nvPr/>
        </p:nvSpPr>
        <p:spPr>
          <a:xfrm>
            <a:off x="6086475" y="2409825"/>
            <a:ext cx="5448300" cy="1976629"/>
          </a:xfrm>
          <a:prstGeom prst="rect">
            <a:avLst/>
          </a:prstGeom>
          <a:solidFill>
            <a:schemeClr val="bg1"/>
          </a:solidFill>
          <a:ln>
            <a:noFill/>
          </a:ln>
        </p:spPr>
        <p:txBody>
          <a:bodyPr wrap="square" rtlCol="0">
            <a:spAutoFit/>
          </a:bodyPr>
          <a:lstStyle/>
          <a:p>
            <a:endParaRPr lang="en-US" dirty="0"/>
          </a:p>
        </p:txBody>
      </p:sp>
      <p:sp>
        <p:nvSpPr>
          <p:cNvPr id="12" name="文本框 11">
            <a:extLst>
              <a:ext uri="{FF2B5EF4-FFF2-40B4-BE49-F238E27FC236}">
                <a16:creationId xmlns:a16="http://schemas.microsoft.com/office/drawing/2014/main" id="{66BBD40E-940A-44C9-8093-D0E88192631C}"/>
              </a:ext>
            </a:extLst>
          </p:cNvPr>
          <p:cNvSpPr txBox="1"/>
          <p:nvPr/>
        </p:nvSpPr>
        <p:spPr>
          <a:xfrm>
            <a:off x="4695825" y="4145470"/>
            <a:ext cx="2647950" cy="240984"/>
          </a:xfrm>
          <a:prstGeom prst="rect">
            <a:avLst/>
          </a:prstGeom>
          <a:solidFill>
            <a:schemeClr val="bg1"/>
          </a:solidFill>
          <a:ln>
            <a:noFill/>
          </a:ln>
        </p:spPr>
        <p:txBody>
          <a:bodyPr wrap="square" rtlCol="0">
            <a:spAutoFit/>
          </a:bodyPr>
          <a:lstStyle/>
          <a:p>
            <a:endParaRPr lang="en-US" dirty="0"/>
          </a:p>
        </p:txBody>
      </p:sp>
      <p:sp>
        <p:nvSpPr>
          <p:cNvPr id="13" name="矩形 12">
            <a:extLst>
              <a:ext uri="{FF2B5EF4-FFF2-40B4-BE49-F238E27FC236}">
                <a16:creationId xmlns:a16="http://schemas.microsoft.com/office/drawing/2014/main" id="{04B8A6B0-6C78-4949-9484-88E23382AB21}"/>
              </a:ext>
            </a:extLst>
          </p:cNvPr>
          <p:cNvSpPr/>
          <p:nvPr/>
        </p:nvSpPr>
        <p:spPr>
          <a:xfrm>
            <a:off x="4276725" y="2600325"/>
            <a:ext cx="924895" cy="1381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205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D1643-5E8A-45BD-B8AE-AED7ACB2ECE0}"/>
              </a:ext>
            </a:extLst>
          </p:cNvPr>
          <p:cNvSpPr>
            <a:spLocks noGrp="1"/>
          </p:cNvSpPr>
          <p:nvPr>
            <p:ph type="title"/>
          </p:nvPr>
        </p:nvSpPr>
        <p:spPr/>
        <p:txBody>
          <a:bodyPr/>
          <a:lstStyle/>
          <a:p>
            <a:r>
              <a:rPr lang="en-US" dirty="0"/>
              <a:t>Evaluation Process</a:t>
            </a:r>
          </a:p>
        </p:txBody>
      </p:sp>
      <p:sp>
        <p:nvSpPr>
          <p:cNvPr id="11" name="内容占位符 10">
            <a:extLst>
              <a:ext uri="{FF2B5EF4-FFF2-40B4-BE49-F238E27FC236}">
                <a16:creationId xmlns:a16="http://schemas.microsoft.com/office/drawing/2014/main" id="{5E452C21-CC42-4587-9DA1-B0E348D724A1}"/>
              </a:ext>
            </a:extLst>
          </p:cNvPr>
          <p:cNvSpPr>
            <a:spLocks noGrp="1"/>
          </p:cNvSpPr>
          <p:nvPr>
            <p:ph idx="1"/>
          </p:nvPr>
        </p:nvSpPr>
        <p:spPr/>
        <p:txBody>
          <a:bodyPr/>
          <a:lstStyle/>
          <a:p>
            <a:endParaRPr lang="en-US" dirty="0"/>
          </a:p>
          <a:p>
            <a:endParaRPr lang="en-US" dirty="0"/>
          </a:p>
          <a:p>
            <a:endParaRPr lang="en-US" dirty="0"/>
          </a:p>
          <a:p>
            <a:endParaRPr lang="en-US" dirty="0"/>
          </a:p>
          <a:p>
            <a:pPr marL="0" indent="0">
              <a:buNone/>
            </a:pPr>
            <a:endParaRPr lang="en-US" dirty="0"/>
          </a:p>
          <a:p>
            <a:r>
              <a:rPr lang="en-US" b="1" dirty="0"/>
              <a:t>Step 3: Deployment Instrumentation</a:t>
            </a:r>
          </a:p>
          <a:p>
            <a:pPr lvl="1"/>
            <a:r>
              <a:rPr lang="en-US" dirty="0"/>
              <a:t>Creating web page to load WebAssembly/JavaScript</a:t>
            </a:r>
          </a:p>
          <a:p>
            <a:pPr lvl="1"/>
            <a:r>
              <a:rPr lang="en-US" dirty="0"/>
              <a:t>Instrumenting to add timers</a:t>
            </a:r>
          </a:p>
        </p:txBody>
      </p:sp>
      <p:grpSp>
        <p:nvGrpSpPr>
          <p:cNvPr id="10" name="组合 9">
            <a:extLst>
              <a:ext uri="{FF2B5EF4-FFF2-40B4-BE49-F238E27FC236}">
                <a16:creationId xmlns:a16="http://schemas.microsoft.com/office/drawing/2014/main" id="{11AD2866-C47E-41DB-90FD-72F2137CDDD6}"/>
              </a:ext>
            </a:extLst>
          </p:cNvPr>
          <p:cNvGrpSpPr/>
          <p:nvPr/>
        </p:nvGrpSpPr>
        <p:grpSpPr>
          <a:xfrm>
            <a:off x="214312" y="2329054"/>
            <a:ext cx="11763375" cy="2057400"/>
            <a:chOff x="214312" y="2710054"/>
            <a:chExt cx="11763375" cy="2057400"/>
          </a:xfrm>
        </p:grpSpPr>
        <p:pic>
          <p:nvPicPr>
            <p:cNvPr id="6" name="图片 5">
              <a:extLst>
                <a:ext uri="{FF2B5EF4-FFF2-40B4-BE49-F238E27FC236}">
                  <a16:creationId xmlns:a16="http://schemas.microsoft.com/office/drawing/2014/main" id="{9EA39F24-3B0A-4B49-AD76-BE633B56AA35}"/>
                </a:ext>
              </a:extLst>
            </p:cNvPr>
            <p:cNvPicPr>
              <a:picLocks noChangeAspect="1"/>
            </p:cNvPicPr>
            <p:nvPr/>
          </p:nvPicPr>
          <p:blipFill>
            <a:blip r:embed="rId3"/>
            <a:stretch>
              <a:fillRect/>
            </a:stretch>
          </p:blipFill>
          <p:spPr>
            <a:xfrm>
              <a:off x="214312" y="2710054"/>
              <a:ext cx="11763375" cy="2057400"/>
            </a:xfrm>
            <a:prstGeom prst="rect">
              <a:avLst/>
            </a:prstGeom>
          </p:spPr>
        </p:pic>
        <p:sp>
          <p:nvSpPr>
            <p:cNvPr id="9" name="矩形 8">
              <a:extLst>
                <a:ext uri="{FF2B5EF4-FFF2-40B4-BE49-F238E27FC236}">
                  <a16:creationId xmlns:a16="http://schemas.microsoft.com/office/drawing/2014/main" id="{31B8CABD-DD15-45D2-9A31-521FA62A21EE}"/>
                </a:ext>
              </a:extLst>
            </p:cNvPr>
            <p:cNvSpPr/>
            <p:nvPr/>
          </p:nvSpPr>
          <p:spPr>
            <a:xfrm>
              <a:off x="8870623" y="3553905"/>
              <a:ext cx="904973" cy="433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2" descr="Microsoft unveils new Edge browser logo that no longer looks like Internet  Explorer - The Verge">
              <a:extLst>
                <a:ext uri="{FF2B5EF4-FFF2-40B4-BE49-F238E27FC236}">
                  <a16:creationId xmlns:a16="http://schemas.microsoft.com/office/drawing/2014/main" id="{67F4E481-9F9E-4E2C-BF01-DFF9F5510C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4910" y="3489817"/>
              <a:ext cx="476397" cy="476397"/>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文本框 3">
            <a:extLst>
              <a:ext uri="{FF2B5EF4-FFF2-40B4-BE49-F238E27FC236}">
                <a16:creationId xmlns:a16="http://schemas.microsoft.com/office/drawing/2014/main" id="{84EB2872-FE45-478E-AE1B-8D04A79E71BB}"/>
              </a:ext>
            </a:extLst>
          </p:cNvPr>
          <p:cNvSpPr txBox="1"/>
          <p:nvPr/>
        </p:nvSpPr>
        <p:spPr>
          <a:xfrm>
            <a:off x="8696325" y="2409825"/>
            <a:ext cx="2838450" cy="1976629"/>
          </a:xfrm>
          <a:prstGeom prst="rect">
            <a:avLst/>
          </a:prstGeom>
          <a:solidFill>
            <a:schemeClr val="bg1"/>
          </a:solidFill>
          <a:ln>
            <a:noFill/>
          </a:ln>
        </p:spPr>
        <p:txBody>
          <a:bodyPr wrap="square" rtlCol="0">
            <a:spAutoFit/>
          </a:bodyPr>
          <a:lstStyle/>
          <a:p>
            <a:endParaRPr lang="en-US" dirty="0"/>
          </a:p>
        </p:txBody>
      </p:sp>
      <p:sp>
        <p:nvSpPr>
          <p:cNvPr id="12" name="文本框 11">
            <a:extLst>
              <a:ext uri="{FF2B5EF4-FFF2-40B4-BE49-F238E27FC236}">
                <a16:creationId xmlns:a16="http://schemas.microsoft.com/office/drawing/2014/main" id="{66BBD40E-940A-44C9-8093-D0E88192631C}"/>
              </a:ext>
            </a:extLst>
          </p:cNvPr>
          <p:cNvSpPr txBox="1"/>
          <p:nvPr/>
        </p:nvSpPr>
        <p:spPr>
          <a:xfrm>
            <a:off x="4695825" y="4145470"/>
            <a:ext cx="2647950" cy="240984"/>
          </a:xfrm>
          <a:prstGeom prst="rect">
            <a:avLst/>
          </a:prstGeom>
          <a:solidFill>
            <a:schemeClr val="bg1"/>
          </a:solidFill>
          <a:ln>
            <a:noFill/>
          </a:ln>
        </p:spPr>
        <p:txBody>
          <a:bodyPr wrap="square" rtlCol="0">
            <a:spAutoFit/>
          </a:bodyPr>
          <a:lstStyle/>
          <a:p>
            <a:endParaRPr lang="en-US" dirty="0"/>
          </a:p>
        </p:txBody>
      </p:sp>
      <p:sp>
        <p:nvSpPr>
          <p:cNvPr id="13" name="矩形 12">
            <a:extLst>
              <a:ext uri="{FF2B5EF4-FFF2-40B4-BE49-F238E27FC236}">
                <a16:creationId xmlns:a16="http://schemas.microsoft.com/office/drawing/2014/main" id="{5B388C52-491F-4020-8309-B6B296454B7A}"/>
              </a:ext>
            </a:extLst>
          </p:cNvPr>
          <p:cNvSpPr/>
          <p:nvPr/>
        </p:nvSpPr>
        <p:spPr>
          <a:xfrm>
            <a:off x="6096001" y="2600325"/>
            <a:ext cx="1191904" cy="1381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89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D1643-5E8A-45BD-B8AE-AED7ACB2ECE0}"/>
              </a:ext>
            </a:extLst>
          </p:cNvPr>
          <p:cNvSpPr>
            <a:spLocks noGrp="1"/>
          </p:cNvSpPr>
          <p:nvPr>
            <p:ph type="title"/>
          </p:nvPr>
        </p:nvSpPr>
        <p:spPr/>
        <p:txBody>
          <a:bodyPr/>
          <a:lstStyle/>
          <a:p>
            <a:r>
              <a:rPr lang="en-US" dirty="0"/>
              <a:t>Evaluation Process</a:t>
            </a:r>
          </a:p>
        </p:txBody>
      </p:sp>
      <p:sp>
        <p:nvSpPr>
          <p:cNvPr id="11" name="内容占位符 10">
            <a:extLst>
              <a:ext uri="{FF2B5EF4-FFF2-40B4-BE49-F238E27FC236}">
                <a16:creationId xmlns:a16="http://schemas.microsoft.com/office/drawing/2014/main" id="{5E452C21-CC42-4587-9DA1-B0E348D724A1}"/>
              </a:ext>
            </a:extLst>
          </p:cNvPr>
          <p:cNvSpPr>
            <a:spLocks noGrp="1"/>
          </p:cNvSpPr>
          <p:nvPr>
            <p:ph idx="1"/>
          </p:nvPr>
        </p:nvSpPr>
        <p:spPr/>
        <p:txBody>
          <a:bodyPr/>
          <a:lstStyle/>
          <a:p>
            <a:endParaRPr lang="en-US" dirty="0"/>
          </a:p>
          <a:p>
            <a:endParaRPr lang="en-US" dirty="0"/>
          </a:p>
          <a:p>
            <a:endParaRPr lang="en-US" dirty="0"/>
          </a:p>
          <a:p>
            <a:endParaRPr lang="en-US" dirty="0"/>
          </a:p>
          <a:p>
            <a:pPr marL="0" indent="0">
              <a:buNone/>
            </a:pPr>
            <a:endParaRPr lang="en-US" dirty="0"/>
          </a:p>
          <a:p>
            <a:r>
              <a:rPr lang="en-US" b="1" dirty="0"/>
              <a:t>Step 4: Data Collection</a:t>
            </a:r>
          </a:p>
          <a:p>
            <a:pPr lvl="1"/>
            <a:r>
              <a:rPr lang="en-US" dirty="0"/>
              <a:t>Two metrics: </a:t>
            </a:r>
            <a:r>
              <a:rPr lang="en-US" i="1" dirty="0"/>
              <a:t>page load time </a:t>
            </a:r>
            <a:r>
              <a:rPr lang="en-US" dirty="0"/>
              <a:t>and </a:t>
            </a:r>
            <a:r>
              <a:rPr lang="en-US" i="1" dirty="0"/>
              <a:t>memory usage</a:t>
            </a:r>
          </a:p>
          <a:p>
            <a:pPr lvl="1"/>
            <a:r>
              <a:rPr lang="en-US" dirty="0"/>
              <a:t>Execute five times and take the average</a:t>
            </a:r>
            <a:endParaRPr lang="en-US" i="1" dirty="0"/>
          </a:p>
        </p:txBody>
      </p:sp>
      <p:grpSp>
        <p:nvGrpSpPr>
          <p:cNvPr id="10" name="组合 9">
            <a:extLst>
              <a:ext uri="{FF2B5EF4-FFF2-40B4-BE49-F238E27FC236}">
                <a16:creationId xmlns:a16="http://schemas.microsoft.com/office/drawing/2014/main" id="{11AD2866-C47E-41DB-90FD-72F2137CDDD6}"/>
              </a:ext>
            </a:extLst>
          </p:cNvPr>
          <p:cNvGrpSpPr/>
          <p:nvPr/>
        </p:nvGrpSpPr>
        <p:grpSpPr>
          <a:xfrm>
            <a:off x="214312" y="2329054"/>
            <a:ext cx="11763375" cy="2057400"/>
            <a:chOff x="214312" y="2710054"/>
            <a:chExt cx="11763375" cy="2057400"/>
          </a:xfrm>
        </p:grpSpPr>
        <p:pic>
          <p:nvPicPr>
            <p:cNvPr id="6" name="图片 5">
              <a:extLst>
                <a:ext uri="{FF2B5EF4-FFF2-40B4-BE49-F238E27FC236}">
                  <a16:creationId xmlns:a16="http://schemas.microsoft.com/office/drawing/2014/main" id="{9EA39F24-3B0A-4B49-AD76-BE633B56AA35}"/>
                </a:ext>
              </a:extLst>
            </p:cNvPr>
            <p:cNvPicPr>
              <a:picLocks noChangeAspect="1"/>
            </p:cNvPicPr>
            <p:nvPr/>
          </p:nvPicPr>
          <p:blipFill>
            <a:blip r:embed="rId3"/>
            <a:stretch>
              <a:fillRect/>
            </a:stretch>
          </p:blipFill>
          <p:spPr>
            <a:xfrm>
              <a:off x="214312" y="2710054"/>
              <a:ext cx="11763375" cy="2057400"/>
            </a:xfrm>
            <a:prstGeom prst="rect">
              <a:avLst/>
            </a:prstGeom>
          </p:spPr>
        </p:pic>
        <p:sp>
          <p:nvSpPr>
            <p:cNvPr id="9" name="矩形 8">
              <a:extLst>
                <a:ext uri="{FF2B5EF4-FFF2-40B4-BE49-F238E27FC236}">
                  <a16:creationId xmlns:a16="http://schemas.microsoft.com/office/drawing/2014/main" id="{31B8CABD-DD15-45D2-9A31-521FA62A21EE}"/>
                </a:ext>
              </a:extLst>
            </p:cNvPr>
            <p:cNvSpPr/>
            <p:nvPr/>
          </p:nvSpPr>
          <p:spPr>
            <a:xfrm>
              <a:off x="8870623" y="3553905"/>
              <a:ext cx="904973" cy="433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2" descr="Microsoft unveils new Edge browser logo that no longer looks like Internet  Explorer - The Verge">
              <a:extLst>
                <a:ext uri="{FF2B5EF4-FFF2-40B4-BE49-F238E27FC236}">
                  <a16:creationId xmlns:a16="http://schemas.microsoft.com/office/drawing/2014/main" id="{67F4E481-9F9E-4E2C-BF01-DFF9F5510C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4910" y="3489817"/>
              <a:ext cx="476397" cy="47639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文本框 11">
            <a:extLst>
              <a:ext uri="{FF2B5EF4-FFF2-40B4-BE49-F238E27FC236}">
                <a16:creationId xmlns:a16="http://schemas.microsoft.com/office/drawing/2014/main" id="{92CE75A5-DB9D-42EE-B8A4-E60BCC44286B}"/>
              </a:ext>
            </a:extLst>
          </p:cNvPr>
          <p:cNvSpPr txBox="1"/>
          <p:nvPr/>
        </p:nvSpPr>
        <p:spPr>
          <a:xfrm>
            <a:off x="4695825" y="4145470"/>
            <a:ext cx="2647950" cy="240984"/>
          </a:xfrm>
          <a:prstGeom prst="rect">
            <a:avLst/>
          </a:prstGeom>
          <a:solidFill>
            <a:schemeClr val="bg1"/>
          </a:solidFill>
          <a:ln>
            <a:noFill/>
          </a:ln>
        </p:spPr>
        <p:txBody>
          <a:bodyPr wrap="square" rtlCol="0">
            <a:spAutoFit/>
          </a:bodyPr>
          <a:lstStyle/>
          <a:p>
            <a:endParaRPr lang="en-US" dirty="0"/>
          </a:p>
        </p:txBody>
      </p:sp>
      <p:sp>
        <p:nvSpPr>
          <p:cNvPr id="13" name="矩形 12">
            <a:extLst>
              <a:ext uri="{FF2B5EF4-FFF2-40B4-BE49-F238E27FC236}">
                <a16:creationId xmlns:a16="http://schemas.microsoft.com/office/drawing/2014/main" id="{462D3D02-D8A6-4C4E-9C37-AA722C35DB98}"/>
              </a:ext>
            </a:extLst>
          </p:cNvPr>
          <p:cNvSpPr/>
          <p:nvPr/>
        </p:nvSpPr>
        <p:spPr>
          <a:xfrm>
            <a:off x="8708106" y="2600325"/>
            <a:ext cx="1191904" cy="1381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473437"/>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2701</Words>
  <Application>Microsoft Office PowerPoint</Application>
  <PresentationFormat>宽屏</PresentationFormat>
  <Paragraphs>703</Paragraphs>
  <Slides>35</Slides>
  <Notes>34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Arial Regular</vt:lpstr>
      <vt:lpstr>Arial Unicode MS</vt:lpstr>
      <vt:lpstr>System Font Regular</vt:lpstr>
      <vt:lpstr>var(--ff-mono)</vt:lpstr>
      <vt:lpstr>Arial</vt:lpstr>
      <vt:lpstr>Cambria Math</vt:lpstr>
      <vt:lpstr>Georgia</vt:lpstr>
      <vt:lpstr>Tinos</vt:lpstr>
      <vt:lpstr>Office Theme</vt:lpstr>
      <vt:lpstr>Understanding the Performance of WebAssembly Applications</vt:lpstr>
      <vt:lpstr>What is WebAssembly?</vt:lpstr>
      <vt:lpstr>One of the Major Design Goals</vt:lpstr>
      <vt:lpstr>Counter-Intuitive Results in Practice</vt:lpstr>
      <vt:lpstr>Existing Work</vt:lpstr>
      <vt:lpstr>Evaluation Process</vt:lpstr>
      <vt:lpstr>Evaluation Process</vt:lpstr>
      <vt:lpstr>Evaluation Process</vt:lpstr>
      <vt:lpstr>Evaluation Process</vt:lpstr>
      <vt:lpstr>Evaluation</vt:lpstr>
      <vt:lpstr>Metrics: Page Load Time and Memory Usage</vt:lpstr>
      <vt:lpstr>Metrics: Page Load Time and Memory Usage</vt:lpstr>
      <vt:lpstr>Metrics: Page Load Time and Memory Usage</vt:lpstr>
      <vt:lpstr>Metrics: Page Load Time and Memory Usage</vt:lpstr>
      <vt:lpstr>Input Size</vt:lpstr>
      <vt:lpstr>Input Size</vt:lpstr>
      <vt:lpstr>JIT Optimization: JS and Wasm</vt:lpstr>
      <vt:lpstr>JIT Optimization: JS and Wasm</vt:lpstr>
      <vt:lpstr>JIT Optimization: Chrome vs Firefox</vt:lpstr>
      <vt:lpstr>JIT Optimization: Chrome vs Firefox</vt:lpstr>
      <vt:lpstr>Compiler Optimization: Background (1)</vt:lpstr>
      <vt:lpstr>Compiler Optimization: Background (2)</vt:lpstr>
      <vt:lpstr>Compiler Optimization: Background (3)</vt:lpstr>
      <vt:lpstr>Compiler Optimization: Results</vt:lpstr>
      <vt:lpstr>Compiler Optimization</vt:lpstr>
      <vt:lpstr>Browsers and Platforms</vt:lpstr>
      <vt:lpstr>Browsers and Platforms</vt:lpstr>
      <vt:lpstr>Browsers and Platforms</vt:lpstr>
      <vt:lpstr>Manually-Written JS and Real-World Applications</vt:lpstr>
      <vt:lpstr>Manually-Written JavaScript</vt:lpstr>
      <vt:lpstr>Real-world Applications</vt:lpstr>
      <vt:lpstr>Takeaways</vt:lpstr>
      <vt:lpstr>Limitation and Future Work</vt:lpstr>
      <vt:lpstr>References </vt:lpstr>
      <vt:lpstr>THANK YOU FOR WATCHING!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2024-02-16T06:02:14Z</dcterms:created>
  <dcterms:modified xsi:type="dcterms:W3CDTF">2024-02-16T06:02:53Z</dcterms:modified>
  <cp:category/>
</cp:coreProperties>
</file>