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Lato" panose="020F0502020204030203" pitchFamily="34" charset="0"/>
      <p:regular r:id="rId37"/>
      <p:bold r:id="rId38"/>
      <p:italic r:id="rId39"/>
      <p:boldItalic r:id="rId40"/>
    </p:embeddedFont>
    <p:embeddedFont>
      <p:font typeface="Playfair Display" panose="020F0502020204030204"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85" d="100"/>
          <a:sy n="85" d="100"/>
        </p:scale>
        <p:origin x="354"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1377c4b82_0_9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1377c4b82_0_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1377c4b8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1377c4b8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d8162eae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d8162eae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5d289346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d5d289346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5d289346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5d289346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5d2893469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5d289346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d5d289346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d5d289346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d5d289346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5d289346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5d2893469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d5d289346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5d2893469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5d289346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d1377c4b82_0_8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d1377c4b82_0_8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5d2893469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5d289346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5d2893469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5d289346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d5d2893469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d5d289346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d5d2893469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d5d2893469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5d2893469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5d2893469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d5d2893469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d5d2893469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5d2893469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5d2893469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d1377c4b82_0_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d1377c4b82_0_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d1377c4b8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d1377c4b8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d39da6e749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d39da6e74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d1377c4b82_0_8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d1377c4b82_0_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d1377c4b8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d1377c4b8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d1377c4b8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d1377c4b8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d1377c4b82_0_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d1377c4b82_0_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1377c4b82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1377c4b8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d1377c4b8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d1377c4b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d51a325d4e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d51a325d4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d51a325d4e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d51a325d4e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1377c4b82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1377c4b82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d8162eae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d8162ea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8162eae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8162eae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1377c4b82_0_8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1377c4b82_0_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unsplash.com/s/photos/flaky?utm_source=unsplash&amp;utm_medium=referral&amp;utm_content=creditCopyText" TargetMode="External"/><Relationship Id="rId4" Type="http://schemas.openxmlformats.org/officeDocument/2006/relationships/hyperlink" Target="https://unsplash.com/@markusspiske?utm_source=unsplash&amp;utm_medium=referral&amp;utm_content=creditCopyTex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unsplash.com/s/photos/flaky?utm_source=unsplash&amp;utm_medium=referral&amp;utm_content=creditCopyText" TargetMode="External"/><Relationship Id="rId4" Type="http://schemas.openxmlformats.org/officeDocument/2006/relationships/hyperlink" Target="https://unsplash.com/@mattseymour?utm_source=unsplash&amp;utm_medium=referral&amp;utm_content=creditCopyTex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unsplash.com/s/photos/pastry?utm_source=unsplash&amp;utm_medium=referral&amp;utm_content=creditCopyText" TargetMode="External"/><Relationship Id="rId4" Type="http://schemas.openxmlformats.org/officeDocument/2006/relationships/hyperlink" Target="https://unsplash.com/@minkmingle?utm_source=unsplash&amp;utm_medium=referral&amp;utm_content=creditCopyText"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s://unsplash.com/s/photos/flaky-pastry?utm_source=unsplash&amp;utm_medium=referral&amp;utm_content=creditCopyText" TargetMode="External"/><Relationship Id="rId4" Type="http://schemas.openxmlformats.org/officeDocument/2006/relationships/hyperlink" Target="https://unsplash.com/@fhashemi?utm_source=unsplash&amp;utm_medium=referral&amp;utm_content=creditCopyText"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unsplash.com/s/photos/flaky?utm_source=unsplash&amp;utm_medium=referral&amp;utm_content=creditCopyText" TargetMode="External"/><Relationship Id="rId4" Type="http://schemas.openxmlformats.org/officeDocument/2006/relationships/hyperlink" Target="https://unsplash.com/@olia?utm_source=unsplash&amp;utm_medium=referral&amp;utm_content=creditCopyText"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unsplash.com/s/photos/flaky?utm_source=unsplash&amp;utm_medium=referral&amp;utm_content=creditCopyText" TargetMode="External"/><Relationship Id="rId4" Type="http://schemas.openxmlformats.org/officeDocument/2006/relationships/hyperlink" Target="https://unsplash.com/@j1000words?utm_source=unsplash&amp;utm_medium=referral&amp;utm_content=creditCopyText"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JetBrains/ring-ui/commit/f7bc28af06433ff22e898aacd2b3e8f0534defda"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190500" lvl="0" indent="0" algn="ctr" rtl="0">
              <a:lnSpc>
                <a:spcPct val="91283"/>
              </a:lnSpc>
              <a:spcBef>
                <a:spcPts val="600"/>
              </a:spcBef>
              <a:spcAft>
                <a:spcPts val="900"/>
              </a:spcAft>
              <a:buNone/>
            </a:pPr>
            <a:r>
              <a:rPr lang="en"/>
              <a:t>An Empirical Analysis of UI-based Flaky Tests</a:t>
            </a:r>
            <a:endParaRPr/>
          </a:p>
        </p:txBody>
      </p:sp>
      <p:sp>
        <p:nvSpPr>
          <p:cNvPr id="60" name="Google Shape;60;p13"/>
          <p:cNvSpPr txBox="1"/>
          <p:nvPr/>
        </p:nvSpPr>
        <p:spPr>
          <a:xfrm>
            <a:off x="783725" y="3258500"/>
            <a:ext cx="2417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rPr>
              <a:t>Alan Romano</a:t>
            </a:r>
            <a:endParaRPr>
              <a:solidFill>
                <a:schemeClr val="lt1"/>
              </a:solidFill>
            </a:endParaRPr>
          </a:p>
          <a:p>
            <a:pPr marL="0" lvl="0" indent="0" algn="ctr" rtl="0">
              <a:spcBef>
                <a:spcPts val="0"/>
              </a:spcBef>
              <a:spcAft>
                <a:spcPts val="0"/>
              </a:spcAft>
              <a:buNone/>
            </a:pPr>
            <a:r>
              <a:rPr lang="en">
                <a:solidFill>
                  <a:schemeClr val="lt1"/>
                </a:solidFill>
              </a:rPr>
              <a:t>University at Buffalo, SUNY</a:t>
            </a:r>
            <a:endParaRPr>
              <a:solidFill>
                <a:schemeClr val="lt1"/>
              </a:solidFill>
            </a:endParaRPr>
          </a:p>
        </p:txBody>
      </p:sp>
      <p:sp>
        <p:nvSpPr>
          <p:cNvPr id="61" name="Google Shape;61;p13"/>
          <p:cNvSpPr txBox="1"/>
          <p:nvPr/>
        </p:nvSpPr>
        <p:spPr>
          <a:xfrm>
            <a:off x="3363300" y="3258500"/>
            <a:ext cx="24174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a:solidFill>
                  <a:schemeClr val="lt1"/>
                </a:solidFill>
              </a:rPr>
              <a:t>Zihe Song</a:t>
            </a:r>
            <a:endParaRPr>
              <a:solidFill>
                <a:schemeClr val="lt1"/>
              </a:solidFill>
            </a:endParaRPr>
          </a:p>
          <a:p>
            <a:pPr marL="0" marR="0" lvl="0" indent="0" algn="ctr" rtl="0">
              <a:lnSpc>
                <a:spcPct val="100000"/>
              </a:lnSpc>
              <a:spcBef>
                <a:spcPts val="0"/>
              </a:spcBef>
              <a:spcAft>
                <a:spcPts val="0"/>
              </a:spcAft>
              <a:buNone/>
            </a:pPr>
            <a:r>
              <a:rPr lang="en">
                <a:solidFill>
                  <a:schemeClr val="lt1"/>
                </a:solidFill>
              </a:rPr>
              <a:t>University of Texas at Dallas</a:t>
            </a:r>
            <a:endParaRPr>
              <a:solidFill>
                <a:schemeClr val="lt1"/>
              </a:solidFill>
            </a:endParaRPr>
          </a:p>
        </p:txBody>
      </p:sp>
      <p:sp>
        <p:nvSpPr>
          <p:cNvPr id="62" name="Google Shape;62;p13"/>
          <p:cNvSpPr txBox="1"/>
          <p:nvPr/>
        </p:nvSpPr>
        <p:spPr>
          <a:xfrm>
            <a:off x="5942875" y="3258500"/>
            <a:ext cx="24174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a:solidFill>
                  <a:schemeClr val="lt1"/>
                </a:solidFill>
              </a:rPr>
              <a:t>Sampath Grandhi</a:t>
            </a:r>
            <a:endParaRPr>
              <a:solidFill>
                <a:schemeClr val="lt1"/>
              </a:solidFill>
            </a:endParaRPr>
          </a:p>
          <a:p>
            <a:pPr marL="0" marR="0" lvl="0" indent="0" algn="ctr" rtl="0">
              <a:lnSpc>
                <a:spcPct val="100000"/>
              </a:lnSpc>
              <a:spcBef>
                <a:spcPts val="0"/>
              </a:spcBef>
              <a:spcAft>
                <a:spcPts val="0"/>
              </a:spcAft>
              <a:buNone/>
            </a:pPr>
            <a:r>
              <a:rPr lang="en">
                <a:solidFill>
                  <a:schemeClr val="lt1"/>
                </a:solidFill>
              </a:rPr>
              <a:t>University of Texas at Dallas</a:t>
            </a:r>
            <a:endParaRPr>
              <a:solidFill>
                <a:schemeClr val="lt1"/>
              </a:solidFill>
            </a:endParaRPr>
          </a:p>
        </p:txBody>
      </p:sp>
      <p:sp>
        <p:nvSpPr>
          <p:cNvPr id="63" name="Google Shape;63;p13"/>
          <p:cNvSpPr txBox="1"/>
          <p:nvPr/>
        </p:nvSpPr>
        <p:spPr>
          <a:xfrm>
            <a:off x="2063925" y="4092050"/>
            <a:ext cx="24174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a:solidFill>
                  <a:schemeClr val="lt1"/>
                </a:solidFill>
              </a:rPr>
              <a:t>Wei Yang</a:t>
            </a:r>
            <a:endParaRPr>
              <a:solidFill>
                <a:schemeClr val="lt1"/>
              </a:solidFill>
            </a:endParaRPr>
          </a:p>
          <a:p>
            <a:pPr marL="0" marR="0" lvl="0" indent="0" algn="ctr" rtl="0">
              <a:lnSpc>
                <a:spcPct val="100000"/>
              </a:lnSpc>
              <a:spcBef>
                <a:spcPts val="0"/>
              </a:spcBef>
              <a:spcAft>
                <a:spcPts val="0"/>
              </a:spcAft>
              <a:buNone/>
            </a:pPr>
            <a:r>
              <a:rPr lang="en">
                <a:solidFill>
                  <a:schemeClr val="lt1"/>
                </a:solidFill>
              </a:rPr>
              <a:t>University of Texas at Dallas</a:t>
            </a:r>
            <a:endParaRPr>
              <a:solidFill>
                <a:schemeClr val="lt1"/>
              </a:solidFill>
            </a:endParaRPr>
          </a:p>
        </p:txBody>
      </p:sp>
      <p:sp>
        <p:nvSpPr>
          <p:cNvPr id="64" name="Google Shape;64;p13"/>
          <p:cNvSpPr txBox="1"/>
          <p:nvPr/>
        </p:nvSpPr>
        <p:spPr>
          <a:xfrm>
            <a:off x="4649750" y="4092050"/>
            <a:ext cx="24174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a:solidFill>
                  <a:schemeClr val="lt1"/>
                </a:solidFill>
              </a:rPr>
              <a:t>Weihang Wang</a:t>
            </a:r>
            <a:endParaRPr>
              <a:solidFill>
                <a:schemeClr val="lt1"/>
              </a:solidFill>
            </a:endParaRPr>
          </a:p>
          <a:p>
            <a:pPr marL="0" marR="0" lvl="0" indent="0" algn="ctr" rtl="0">
              <a:lnSpc>
                <a:spcPct val="100000"/>
              </a:lnSpc>
              <a:spcBef>
                <a:spcPts val="0"/>
              </a:spcBef>
              <a:spcAft>
                <a:spcPts val="0"/>
              </a:spcAft>
              <a:buNone/>
            </a:pPr>
            <a:r>
              <a:rPr lang="en">
                <a:solidFill>
                  <a:schemeClr val="lt1"/>
                </a:solidFill>
              </a:rPr>
              <a:t>University at Buffalo, SUNY</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JetBrains/ring-ui Commit (cont.)</a:t>
            </a:r>
            <a:endParaRPr/>
          </a:p>
        </p:txBody>
      </p:sp>
      <p:sp>
        <p:nvSpPr>
          <p:cNvPr id="122" name="Google Shape;122;p22"/>
          <p:cNvSpPr txBox="1">
            <a:spLocks noGrp="1"/>
          </p:cNvSpPr>
          <p:nvPr>
            <p:ph type="body" idx="1"/>
          </p:nvPr>
        </p:nvSpPr>
        <p:spPr>
          <a:xfrm>
            <a:off x="311700" y="3794325"/>
            <a:ext cx="8520600" cy="774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1000"/>
              </a:spcAft>
              <a:buSzPts val="1800"/>
              <a:buChar char="●"/>
            </a:pPr>
            <a:r>
              <a:rPr lang="en"/>
              <a:t>Fixing Strategy: Work around network load through encoded base64 image</a:t>
            </a:r>
            <a:endParaRPr/>
          </a:p>
        </p:txBody>
      </p:sp>
      <p:pic>
        <p:nvPicPr>
          <p:cNvPr id="123" name="Google Shape;123;p22"/>
          <p:cNvPicPr preferRelativeResize="0"/>
          <p:nvPr/>
        </p:nvPicPr>
        <p:blipFill rotWithShape="1">
          <a:blip r:embed="rId3">
            <a:alphaModFix/>
          </a:blip>
          <a:srcRect r="38298" b="70093"/>
          <a:stretch/>
        </p:blipFill>
        <p:spPr>
          <a:xfrm>
            <a:off x="678413" y="1260175"/>
            <a:ext cx="7787176" cy="1069125"/>
          </a:xfrm>
          <a:prstGeom prst="rect">
            <a:avLst/>
          </a:prstGeom>
          <a:noFill/>
          <a:ln>
            <a:noFill/>
          </a:ln>
        </p:spPr>
      </p:pic>
      <p:pic>
        <p:nvPicPr>
          <p:cNvPr id="124" name="Google Shape;124;p22"/>
          <p:cNvPicPr preferRelativeResize="0"/>
          <p:nvPr/>
        </p:nvPicPr>
        <p:blipFill rotWithShape="1">
          <a:blip r:embed="rId3">
            <a:alphaModFix/>
          </a:blip>
          <a:srcRect t="73384" r="38298" b="4504"/>
          <a:stretch/>
        </p:blipFill>
        <p:spPr>
          <a:xfrm>
            <a:off x="678425" y="2723575"/>
            <a:ext cx="7787176" cy="7904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Flaky UI Test Dataset</a:t>
            </a:r>
            <a:endParaRPr/>
          </a:p>
        </p:txBody>
      </p:sp>
      <p:sp>
        <p:nvSpPr>
          <p:cNvPr id="130" name="Google Shape;130;p23"/>
          <p:cNvSpPr txBox="1">
            <a:spLocks noGrp="1"/>
          </p:cNvSpPr>
          <p:nvPr>
            <p:ph type="body" idx="1"/>
          </p:nvPr>
        </p:nvSpPr>
        <p:spPr>
          <a:xfrm>
            <a:off x="1034900" y="1951375"/>
            <a:ext cx="3999900" cy="2617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a:t>Number of Web Samples: </a:t>
            </a:r>
            <a:r>
              <a:rPr lang="en" b="1"/>
              <a:t>152</a:t>
            </a:r>
            <a:endParaRPr b="1"/>
          </a:p>
          <a:p>
            <a:pPr marL="0" lvl="0" indent="0" algn="l" rtl="0">
              <a:lnSpc>
                <a:spcPct val="115000"/>
              </a:lnSpc>
              <a:spcBef>
                <a:spcPts val="1200"/>
              </a:spcBef>
              <a:spcAft>
                <a:spcPts val="0"/>
              </a:spcAft>
              <a:buNone/>
            </a:pPr>
            <a:r>
              <a:rPr lang="en"/>
              <a:t>Number of Projects: </a:t>
            </a:r>
            <a:r>
              <a:rPr lang="en" b="1"/>
              <a:t>25</a:t>
            </a:r>
            <a:endParaRPr b="1"/>
          </a:p>
          <a:p>
            <a:pPr marL="0" lvl="0" indent="0" algn="l" rtl="0">
              <a:spcBef>
                <a:spcPts val="1200"/>
              </a:spcBef>
              <a:spcAft>
                <a:spcPts val="0"/>
              </a:spcAft>
              <a:buNone/>
            </a:pPr>
            <a:r>
              <a:rPr lang="en"/>
              <a:t>Top 5 Projects:</a:t>
            </a:r>
            <a:endParaRPr/>
          </a:p>
          <a:p>
            <a:pPr marL="457200" lvl="0" indent="-317500" algn="l" rtl="0">
              <a:spcBef>
                <a:spcPts val="1200"/>
              </a:spcBef>
              <a:spcAft>
                <a:spcPts val="0"/>
              </a:spcAft>
              <a:buSzPts val="1400"/>
              <a:buAutoNum type="arabicPeriod"/>
            </a:pPr>
            <a:r>
              <a:rPr lang="en"/>
              <a:t>Waterfox</a:t>
            </a:r>
            <a:endParaRPr/>
          </a:p>
          <a:p>
            <a:pPr marL="457200" lvl="0" indent="-317500" algn="l" rtl="0">
              <a:spcBef>
                <a:spcPts val="0"/>
              </a:spcBef>
              <a:spcAft>
                <a:spcPts val="0"/>
              </a:spcAft>
              <a:buSzPts val="1400"/>
              <a:buAutoNum type="arabicPeriod"/>
            </a:pPr>
            <a:r>
              <a:rPr lang="en"/>
              <a:t>Qutebrowser</a:t>
            </a:r>
            <a:endParaRPr/>
          </a:p>
          <a:p>
            <a:pPr marL="457200" lvl="0" indent="-317500" algn="l" rtl="0">
              <a:spcBef>
                <a:spcPts val="0"/>
              </a:spcBef>
              <a:spcAft>
                <a:spcPts val="0"/>
              </a:spcAft>
              <a:buSzPts val="1400"/>
              <a:buAutoNum type="arabicPeriod"/>
            </a:pPr>
            <a:r>
              <a:rPr lang="en"/>
              <a:t>Influxdb</a:t>
            </a:r>
            <a:endParaRPr/>
          </a:p>
          <a:p>
            <a:pPr marL="457200" lvl="0" indent="-317500" algn="l" rtl="0">
              <a:spcBef>
                <a:spcPts val="0"/>
              </a:spcBef>
              <a:spcAft>
                <a:spcPts val="0"/>
              </a:spcAft>
              <a:buSzPts val="1400"/>
              <a:buAutoNum type="arabicPeriod"/>
            </a:pPr>
            <a:r>
              <a:rPr lang="en"/>
              <a:t>Angular</a:t>
            </a:r>
            <a:endParaRPr/>
          </a:p>
          <a:p>
            <a:pPr marL="457200" lvl="0" indent="-317500" algn="l" rtl="0">
              <a:spcBef>
                <a:spcPts val="0"/>
              </a:spcBef>
              <a:spcAft>
                <a:spcPts val="0"/>
              </a:spcAft>
              <a:buSzPts val="1400"/>
              <a:buAutoNum type="arabicPeriod"/>
            </a:pPr>
            <a:r>
              <a:rPr lang="en"/>
              <a:t>plotly.js</a:t>
            </a:r>
            <a:endParaRPr/>
          </a:p>
          <a:p>
            <a:pPr marL="0" lvl="0" indent="0" algn="l" rtl="0">
              <a:spcBef>
                <a:spcPts val="1200"/>
              </a:spcBef>
              <a:spcAft>
                <a:spcPts val="1200"/>
              </a:spcAft>
              <a:buNone/>
            </a:pPr>
            <a:endParaRPr/>
          </a:p>
        </p:txBody>
      </p:sp>
      <p:sp>
        <p:nvSpPr>
          <p:cNvPr id="131" name="Google Shape;131;p23"/>
          <p:cNvSpPr txBox="1">
            <a:spLocks noGrp="1"/>
          </p:cNvSpPr>
          <p:nvPr>
            <p:ph type="body" idx="2"/>
          </p:nvPr>
        </p:nvSpPr>
        <p:spPr>
          <a:xfrm>
            <a:off x="4763050" y="1951375"/>
            <a:ext cx="3999900" cy="261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Number of Mobile Samples: </a:t>
            </a:r>
            <a:r>
              <a:rPr lang="en" b="1"/>
              <a:t>83</a:t>
            </a:r>
            <a:endParaRPr b="1"/>
          </a:p>
          <a:p>
            <a:pPr marL="0" lvl="0" indent="0" algn="l" rtl="0">
              <a:spcBef>
                <a:spcPts val="1200"/>
              </a:spcBef>
              <a:spcAft>
                <a:spcPts val="0"/>
              </a:spcAft>
              <a:buNone/>
            </a:pPr>
            <a:r>
              <a:rPr lang="en"/>
              <a:t>Number of Projects: </a:t>
            </a:r>
            <a:r>
              <a:rPr lang="en" b="1"/>
              <a:t>37</a:t>
            </a:r>
            <a:endParaRPr b="1"/>
          </a:p>
          <a:p>
            <a:pPr marL="0" lvl="0" indent="0" algn="l" rtl="0">
              <a:spcBef>
                <a:spcPts val="1200"/>
              </a:spcBef>
              <a:spcAft>
                <a:spcPts val="0"/>
              </a:spcAft>
              <a:buNone/>
            </a:pPr>
            <a:r>
              <a:rPr lang="en"/>
              <a:t>Top 5 Projects:</a:t>
            </a:r>
            <a:endParaRPr/>
          </a:p>
          <a:p>
            <a:pPr marL="457200" lvl="0" indent="-317500" algn="l" rtl="0">
              <a:spcBef>
                <a:spcPts val="1200"/>
              </a:spcBef>
              <a:spcAft>
                <a:spcPts val="0"/>
              </a:spcAft>
              <a:buSzPts val="1400"/>
              <a:buAutoNum type="arabicPeriod"/>
            </a:pPr>
            <a:r>
              <a:rPr lang="en"/>
              <a:t>Material-components-android</a:t>
            </a:r>
            <a:endParaRPr/>
          </a:p>
          <a:p>
            <a:pPr marL="457200" lvl="0" indent="-317500" algn="l" rtl="0">
              <a:spcBef>
                <a:spcPts val="0"/>
              </a:spcBef>
              <a:spcAft>
                <a:spcPts val="0"/>
              </a:spcAft>
              <a:buSzPts val="1400"/>
              <a:buAutoNum type="arabicPeriod"/>
            </a:pPr>
            <a:r>
              <a:rPr lang="en"/>
              <a:t>Focus-android</a:t>
            </a:r>
            <a:endParaRPr/>
          </a:p>
          <a:p>
            <a:pPr marL="457200" lvl="0" indent="-317500" algn="l" rtl="0">
              <a:spcBef>
                <a:spcPts val="0"/>
              </a:spcBef>
              <a:spcAft>
                <a:spcPts val="0"/>
              </a:spcAft>
              <a:buSzPts val="1400"/>
              <a:buAutoNum type="arabicPeriod"/>
            </a:pPr>
            <a:r>
              <a:rPr lang="en"/>
              <a:t>RxBinding</a:t>
            </a:r>
            <a:endParaRPr/>
          </a:p>
          <a:p>
            <a:pPr marL="457200" lvl="0" indent="-317500" algn="l" rtl="0">
              <a:spcBef>
                <a:spcPts val="0"/>
              </a:spcBef>
              <a:spcAft>
                <a:spcPts val="0"/>
              </a:spcAft>
              <a:buSzPts val="1400"/>
              <a:buAutoNum type="arabicPeriod"/>
            </a:pPr>
            <a:r>
              <a:rPr lang="en"/>
              <a:t>Xamarin.Forms</a:t>
            </a:r>
            <a:endParaRPr/>
          </a:p>
          <a:p>
            <a:pPr marL="457200" lvl="0" indent="-317500" algn="l" rtl="0">
              <a:spcBef>
                <a:spcPts val="0"/>
              </a:spcBef>
              <a:spcAft>
                <a:spcPts val="0"/>
              </a:spcAft>
              <a:buSzPts val="1400"/>
              <a:buAutoNum type="arabicPeriod"/>
            </a:pPr>
            <a:r>
              <a:rPr lang="en"/>
              <a:t>FirebaseUI-Android</a:t>
            </a:r>
            <a:endParaRPr/>
          </a:p>
        </p:txBody>
      </p:sp>
      <p:sp>
        <p:nvSpPr>
          <p:cNvPr id="132" name="Google Shape;132;p23"/>
          <p:cNvSpPr txBox="1">
            <a:spLocks noGrp="1"/>
          </p:cNvSpPr>
          <p:nvPr>
            <p:ph type="body" idx="1"/>
          </p:nvPr>
        </p:nvSpPr>
        <p:spPr>
          <a:xfrm>
            <a:off x="490050" y="1429375"/>
            <a:ext cx="8163900" cy="5220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1200"/>
              </a:spcAft>
              <a:buNone/>
            </a:pPr>
            <a:r>
              <a:rPr lang="en" sz="1600" b="1"/>
              <a:t>Total: 235 Flaky UI Test Samples</a:t>
            </a:r>
            <a:endParaRPr sz="16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4"/>
          <p:cNvPicPr preferRelativeResize="0"/>
          <p:nvPr/>
        </p:nvPicPr>
        <p:blipFill rotWithShape="1">
          <a:blip r:embed="rId3">
            <a:alphaModFix/>
          </a:blip>
          <a:srcRect b="15604"/>
          <a:stretch/>
        </p:blipFill>
        <p:spPr>
          <a:xfrm>
            <a:off x="0" y="0"/>
            <a:ext cx="9144003" cy="5143501"/>
          </a:xfrm>
          <a:prstGeom prst="rect">
            <a:avLst/>
          </a:prstGeom>
          <a:noFill/>
          <a:ln>
            <a:noFill/>
          </a:ln>
        </p:spPr>
      </p:pic>
      <p:sp>
        <p:nvSpPr>
          <p:cNvPr id="138" name="Google Shape;138;p24"/>
          <p:cNvSpPr txBox="1">
            <a:spLocks noGrp="1"/>
          </p:cNvSpPr>
          <p:nvPr>
            <p:ph type="title"/>
          </p:nvPr>
        </p:nvSpPr>
        <p:spPr>
          <a:xfrm>
            <a:off x="0" y="2150850"/>
            <a:ext cx="9144000" cy="841800"/>
          </a:xfrm>
          <a:prstGeom prst="rect">
            <a:avLst/>
          </a:prstGeom>
          <a:solidFill>
            <a:srgbClr val="000000">
              <a:alpha val="52510"/>
            </a:srgbClr>
          </a:solidFill>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solidFill>
                  <a:schemeClr val="lt1"/>
                </a:solidFill>
              </a:rPr>
              <a:t>Root Cause Categories</a:t>
            </a:r>
            <a:endParaRPr>
              <a:solidFill>
                <a:schemeClr val="lt1"/>
              </a:solidFill>
            </a:endParaRPr>
          </a:p>
        </p:txBody>
      </p:sp>
      <p:sp>
        <p:nvSpPr>
          <p:cNvPr id="139" name="Google Shape;139;p24"/>
          <p:cNvSpPr txBox="1"/>
          <p:nvPr/>
        </p:nvSpPr>
        <p:spPr>
          <a:xfrm>
            <a:off x="6581125" y="4789500"/>
            <a:ext cx="2562900" cy="354000"/>
          </a:xfrm>
          <a:prstGeom prst="rect">
            <a:avLst/>
          </a:prstGeom>
          <a:solidFill>
            <a:srgbClr val="000000">
              <a:alpha val="52510"/>
            </a:srgbClr>
          </a:solid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None/>
            </a:pPr>
            <a:r>
              <a:rPr lang="en" sz="1100">
                <a:solidFill>
                  <a:schemeClr val="lt1"/>
                </a:solidFill>
              </a:rPr>
              <a:t>Photo by</a:t>
            </a:r>
            <a:r>
              <a:rPr lang="en" sz="1100">
                <a:solidFill>
                  <a:schemeClr val="lt1"/>
                </a:solidFill>
                <a:uFill>
                  <a:noFill/>
                </a:uFill>
                <a:hlinkClick r:id="rId4">
                  <a:extLst>
                    <a:ext uri="{A12FA001-AC4F-418D-AE19-62706E023703}">
                      <ahyp:hlinkClr xmlns:ahyp="http://schemas.microsoft.com/office/drawing/2018/hyperlinkcolor" val="tx"/>
                    </a:ext>
                  </a:extLst>
                </a:hlinkClick>
              </a:rPr>
              <a:t> </a:t>
            </a:r>
            <a:r>
              <a:rPr lang="en" sz="1100" u="sng">
                <a:solidFill>
                  <a:schemeClr val="lt1"/>
                </a:solidFill>
                <a:hlinkClick r:id="rId4">
                  <a:extLst>
                    <a:ext uri="{A12FA001-AC4F-418D-AE19-62706E023703}">
                      <ahyp:hlinkClr xmlns:ahyp="http://schemas.microsoft.com/office/drawing/2018/hyperlinkcolor" val="tx"/>
                    </a:ext>
                  </a:extLst>
                </a:hlinkClick>
              </a:rPr>
              <a:t>Markus Spiske</a:t>
            </a:r>
            <a:r>
              <a:rPr lang="en" sz="1100">
                <a:solidFill>
                  <a:schemeClr val="lt1"/>
                </a:solidFill>
              </a:rPr>
              <a:t> on</a:t>
            </a:r>
            <a:r>
              <a:rPr lang="en" sz="1100">
                <a:solidFill>
                  <a:schemeClr val="lt1"/>
                </a:solidFill>
                <a:uFill>
                  <a:noFill/>
                </a:uFill>
                <a:hlinkClick r:id="rId5">
                  <a:extLst>
                    <a:ext uri="{A12FA001-AC4F-418D-AE19-62706E023703}">
                      <ahyp:hlinkClr xmlns:ahyp="http://schemas.microsoft.com/office/drawing/2018/hyperlinkcolor" val="tx"/>
                    </a:ext>
                  </a:extLst>
                </a:hlinkClick>
              </a:rPr>
              <a:t> </a:t>
            </a:r>
            <a:r>
              <a:rPr lang="en" sz="1100" u="sng">
                <a:solidFill>
                  <a:schemeClr val="lt1"/>
                </a:solidFill>
                <a:hlinkClick r:id="rId5">
                  <a:extLst>
                    <a:ext uri="{A12FA001-AC4F-418D-AE19-62706E023703}">
                      <ahyp:hlinkClr xmlns:ahyp="http://schemas.microsoft.com/office/drawing/2018/hyperlinkcolor" val="tx"/>
                    </a:ext>
                  </a:extLst>
                </a:hlinkClick>
              </a:rPr>
              <a:t>Unsplash</a:t>
            </a:r>
            <a:endParaRPr sz="1100" u="sng">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n"/>
              <a:t>Async Wait</a:t>
            </a:r>
            <a:endParaRPr/>
          </a:p>
        </p:txBody>
      </p:sp>
      <p:sp>
        <p:nvSpPr>
          <p:cNvPr id="145" name="Google Shape;14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Network Resource Loading</a:t>
            </a:r>
            <a:endParaRPr/>
          </a:p>
          <a:p>
            <a:pPr marL="914400" lvl="1" indent="-317500" algn="l" rtl="0">
              <a:spcBef>
                <a:spcPts val="0"/>
              </a:spcBef>
              <a:spcAft>
                <a:spcPts val="0"/>
              </a:spcAft>
              <a:buSzPts val="1400"/>
              <a:buChar char="○"/>
            </a:pPr>
            <a:r>
              <a:rPr lang="en"/>
              <a:t>Manipulate data or resources before fully loading</a:t>
            </a:r>
            <a:endParaRPr/>
          </a:p>
          <a:p>
            <a:pPr marL="457200" lvl="0" indent="-342900" algn="l" rtl="0">
              <a:spcBef>
                <a:spcPts val="1000"/>
              </a:spcBef>
              <a:spcAft>
                <a:spcPts val="0"/>
              </a:spcAft>
              <a:buSzPts val="1800"/>
              <a:buChar char="●"/>
            </a:pPr>
            <a:r>
              <a:rPr lang="en"/>
              <a:t>Resource Rendering</a:t>
            </a:r>
            <a:endParaRPr/>
          </a:p>
          <a:p>
            <a:pPr marL="914400" lvl="1" indent="-317500" algn="l" rtl="0">
              <a:spcBef>
                <a:spcPts val="0"/>
              </a:spcBef>
              <a:spcAft>
                <a:spcPts val="0"/>
              </a:spcAft>
              <a:buSzPts val="1400"/>
              <a:buChar char="○"/>
            </a:pPr>
            <a:r>
              <a:rPr lang="en"/>
              <a:t>Perform UI action before component is fully rendered</a:t>
            </a:r>
            <a:endParaRPr/>
          </a:p>
          <a:p>
            <a:pPr marL="457200" lvl="0" indent="-342900" algn="l" rtl="0">
              <a:spcBef>
                <a:spcPts val="1000"/>
              </a:spcBef>
              <a:spcAft>
                <a:spcPts val="0"/>
              </a:spcAft>
              <a:buSzPts val="1800"/>
              <a:buChar char="●"/>
            </a:pPr>
            <a:r>
              <a:rPr lang="en"/>
              <a:t>Animation Timing Issue</a:t>
            </a:r>
            <a:endParaRPr/>
          </a:p>
          <a:p>
            <a:pPr marL="914400" lvl="1" indent="-317500" algn="l" rtl="0">
              <a:spcBef>
                <a:spcPts val="0"/>
              </a:spcBef>
              <a:spcAft>
                <a:spcPts val="1000"/>
              </a:spcAft>
              <a:buSzPts val="1400"/>
              <a:buChar char="○"/>
            </a:pPr>
            <a:r>
              <a:rPr lang="en"/>
              <a:t>Sensitive to timing differences in animation scheduling</a:t>
            </a:r>
            <a:endParaRPr/>
          </a:p>
        </p:txBody>
      </p:sp>
      <p:pic>
        <p:nvPicPr>
          <p:cNvPr id="146" name="Google Shape;146;p25"/>
          <p:cNvPicPr preferRelativeResize="0"/>
          <p:nvPr/>
        </p:nvPicPr>
        <p:blipFill rotWithShape="1">
          <a:blip r:embed="rId3">
            <a:alphaModFix/>
          </a:blip>
          <a:srcRect r="59096"/>
          <a:stretch/>
        </p:blipFill>
        <p:spPr>
          <a:xfrm>
            <a:off x="1876975" y="3436950"/>
            <a:ext cx="4879475" cy="147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Environment</a:t>
            </a:r>
            <a:endParaRPr/>
          </a:p>
        </p:txBody>
      </p:sp>
      <p:sp>
        <p:nvSpPr>
          <p:cNvPr id="152" name="Google Shape;15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Platform Issue</a:t>
            </a:r>
            <a:endParaRPr/>
          </a:p>
          <a:p>
            <a:pPr marL="914400" lvl="1" indent="-317500" algn="l" rtl="0">
              <a:spcBef>
                <a:spcPts val="0"/>
              </a:spcBef>
              <a:spcAft>
                <a:spcPts val="0"/>
              </a:spcAft>
              <a:buSzPts val="1400"/>
              <a:buChar char="○"/>
            </a:pPr>
            <a:r>
              <a:rPr lang="en"/>
              <a:t>Underlying issue or behavior in one particular platform affects UI test results </a:t>
            </a:r>
            <a:endParaRPr/>
          </a:p>
          <a:p>
            <a:pPr marL="457200" lvl="0" indent="-342900" algn="l" rtl="0">
              <a:spcBef>
                <a:spcPts val="1000"/>
              </a:spcBef>
              <a:spcAft>
                <a:spcPts val="0"/>
              </a:spcAft>
              <a:buSzPts val="1800"/>
              <a:buChar char="●"/>
            </a:pPr>
            <a:r>
              <a:rPr lang="en"/>
              <a:t>Layout Difference</a:t>
            </a:r>
            <a:endParaRPr/>
          </a:p>
          <a:p>
            <a:pPr marL="914400" lvl="1" indent="-317500" algn="l" rtl="0">
              <a:spcBef>
                <a:spcPts val="0"/>
              </a:spcBef>
              <a:spcAft>
                <a:spcPts val="0"/>
              </a:spcAft>
              <a:buSzPts val="1400"/>
              <a:buChar char="○"/>
            </a:pPr>
            <a:r>
              <a:rPr lang="en"/>
              <a:t>Default layout rendering in different browsers cause UI results to differ</a:t>
            </a:r>
            <a:endParaRPr/>
          </a:p>
          <a:p>
            <a:pPr marL="0" lvl="0" indent="0" algn="l" rtl="0">
              <a:spcBef>
                <a:spcPts val="1000"/>
              </a:spcBef>
              <a:spcAft>
                <a:spcPts val="1200"/>
              </a:spcAft>
              <a:buNone/>
            </a:pPr>
            <a:endParaRPr/>
          </a:p>
        </p:txBody>
      </p:sp>
      <p:pic>
        <p:nvPicPr>
          <p:cNvPr id="153" name="Google Shape;153;p26"/>
          <p:cNvPicPr preferRelativeResize="0"/>
          <p:nvPr/>
        </p:nvPicPr>
        <p:blipFill rotWithShape="1">
          <a:blip r:embed="rId3">
            <a:alphaModFix/>
          </a:blip>
          <a:srcRect r="56822" b="67172"/>
          <a:stretch/>
        </p:blipFill>
        <p:spPr>
          <a:xfrm>
            <a:off x="1480725" y="2694650"/>
            <a:ext cx="5850325" cy="1084575"/>
          </a:xfrm>
          <a:prstGeom prst="rect">
            <a:avLst/>
          </a:prstGeom>
          <a:noFill/>
          <a:ln>
            <a:noFill/>
          </a:ln>
        </p:spPr>
      </p:pic>
      <p:pic>
        <p:nvPicPr>
          <p:cNvPr id="154" name="Google Shape;154;p26"/>
          <p:cNvPicPr preferRelativeResize="0"/>
          <p:nvPr/>
        </p:nvPicPr>
        <p:blipFill rotWithShape="1">
          <a:blip r:embed="rId4">
            <a:alphaModFix/>
          </a:blip>
          <a:srcRect l="16305" t="27108" r="34830" b="34003"/>
          <a:stretch/>
        </p:blipFill>
        <p:spPr>
          <a:xfrm>
            <a:off x="1480725" y="3779225"/>
            <a:ext cx="5850325" cy="11353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 Runner API Issue</a:t>
            </a:r>
            <a:endParaRPr/>
          </a:p>
        </p:txBody>
      </p:sp>
      <p:sp>
        <p:nvSpPr>
          <p:cNvPr id="160" name="Google Shape;16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Incorrect Test Runner Interaction</a:t>
            </a:r>
            <a:endParaRPr/>
          </a:p>
          <a:p>
            <a:pPr marL="914400" lvl="1" indent="-317500" algn="l" rtl="0">
              <a:spcBef>
                <a:spcPts val="0"/>
              </a:spcBef>
              <a:spcAft>
                <a:spcPts val="0"/>
              </a:spcAft>
              <a:buSzPts val="1400"/>
              <a:buChar char="○"/>
            </a:pPr>
            <a:r>
              <a:rPr lang="en"/>
              <a:t>APIs provided by testing tools contain an issue that leads to unexpected behavior</a:t>
            </a:r>
            <a:endParaRPr/>
          </a:p>
          <a:p>
            <a:pPr marL="457200" lvl="0" indent="-342900" algn="l" rtl="0">
              <a:spcBef>
                <a:spcPts val="1000"/>
              </a:spcBef>
              <a:spcAft>
                <a:spcPts val="0"/>
              </a:spcAft>
              <a:buSzPts val="1800"/>
              <a:buChar char="●"/>
            </a:pPr>
            <a:r>
              <a:rPr lang="en"/>
              <a:t>DOM Selector Issue</a:t>
            </a:r>
            <a:endParaRPr/>
          </a:p>
          <a:p>
            <a:pPr marL="914400" lvl="1" indent="-317500" algn="l" rtl="0">
              <a:spcBef>
                <a:spcPts val="0"/>
              </a:spcBef>
              <a:spcAft>
                <a:spcPts val="0"/>
              </a:spcAft>
              <a:buSzPts val="1400"/>
              <a:buChar char="○"/>
            </a:pPr>
            <a:r>
              <a:rPr lang="en"/>
              <a:t>Differences in browsers implementation or stale elements can prevent selecting the correct DOM element in web applications</a:t>
            </a:r>
            <a:endParaRPr/>
          </a:p>
        </p:txBody>
      </p:sp>
      <p:pic>
        <p:nvPicPr>
          <p:cNvPr id="161" name="Google Shape;161;p27"/>
          <p:cNvPicPr preferRelativeResize="0"/>
          <p:nvPr/>
        </p:nvPicPr>
        <p:blipFill rotWithShape="1">
          <a:blip r:embed="rId3">
            <a:alphaModFix/>
          </a:blip>
          <a:srcRect r="51620"/>
          <a:stretch/>
        </p:blipFill>
        <p:spPr>
          <a:xfrm>
            <a:off x="2028238" y="2768150"/>
            <a:ext cx="5087525" cy="2236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 Script Logic Issue</a:t>
            </a:r>
            <a:endParaRPr/>
          </a:p>
        </p:txBody>
      </p:sp>
      <p:sp>
        <p:nvSpPr>
          <p:cNvPr id="167" name="Google Shape;16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Incorrect Resource Load Order</a:t>
            </a:r>
            <a:endParaRPr/>
          </a:p>
          <a:p>
            <a:pPr marL="914400" lvl="1" indent="-317500" algn="l" rtl="0">
              <a:spcBef>
                <a:spcPts val="0"/>
              </a:spcBef>
              <a:spcAft>
                <a:spcPts val="0"/>
              </a:spcAft>
              <a:buSzPts val="1400"/>
              <a:buChar char="○"/>
            </a:pPr>
            <a:r>
              <a:rPr lang="en"/>
              <a:t>Code that loads UI resource and act on UI resource are in the incorrect order</a:t>
            </a:r>
            <a:endParaRPr/>
          </a:p>
          <a:p>
            <a:pPr marL="1371600" lvl="2" indent="-317500" algn="l" rtl="0">
              <a:spcBef>
                <a:spcPts val="0"/>
              </a:spcBef>
              <a:spcAft>
                <a:spcPts val="0"/>
              </a:spcAft>
              <a:buSzPts val="1400"/>
              <a:buChar char="■"/>
            </a:pPr>
            <a:r>
              <a:rPr lang="en"/>
              <a:t>E.g. call to act on resource is made after call to load resource</a:t>
            </a:r>
            <a:endParaRPr/>
          </a:p>
          <a:p>
            <a:pPr marL="457200" lvl="0" indent="-342900" algn="l" rtl="0">
              <a:spcBef>
                <a:spcPts val="1000"/>
              </a:spcBef>
              <a:spcAft>
                <a:spcPts val="0"/>
              </a:spcAft>
              <a:buSzPts val="1800"/>
              <a:buChar char="●"/>
            </a:pPr>
            <a:r>
              <a:rPr lang="en"/>
              <a:t>Time</a:t>
            </a:r>
            <a:endParaRPr/>
          </a:p>
          <a:p>
            <a:pPr marL="914400" lvl="1" indent="-317500" algn="l" rtl="0">
              <a:spcBef>
                <a:spcPts val="0"/>
              </a:spcBef>
              <a:spcAft>
                <a:spcPts val="0"/>
              </a:spcAft>
              <a:buSzPts val="1400"/>
              <a:buChar char="○"/>
            </a:pPr>
            <a:r>
              <a:rPr lang="en"/>
              <a:t>Comparisons on time can be affected by speed of execution environment</a:t>
            </a:r>
            <a:endParaRPr/>
          </a:p>
          <a:p>
            <a:pPr marL="457200" lvl="0" indent="-342900" algn="l" rtl="0">
              <a:spcBef>
                <a:spcPts val="1000"/>
              </a:spcBef>
              <a:spcAft>
                <a:spcPts val="0"/>
              </a:spcAft>
              <a:buSzPts val="1800"/>
              <a:buChar char="●"/>
            </a:pPr>
            <a:r>
              <a:rPr lang="en"/>
              <a:t>Test Order Dependency</a:t>
            </a:r>
            <a:endParaRPr/>
          </a:p>
          <a:p>
            <a:pPr marL="914400" lvl="1" indent="-317500" algn="l" rtl="0">
              <a:spcBef>
                <a:spcPts val="0"/>
              </a:spcBef>
              <a:spcAft>
                <a:spcPts val="0"/>
              </a:spcAft>
              <a:buSzPts val="1400"/>
              <a:buChar char="○"/>
            </a:pPr>
            <a:r>
              <a:rPr lang="en"/>
              <a:t>Tests depend on other tests in the test suite being run first</a:t>
            </a:r>
            <a:endParaRPr/>
          </a:p>
          <a:p>
            <a:pPr marL="457200" lvl="0" indent="-342900" algn="l" rtl="0">
              <a:spcBef>
                <a:spcPts val="1000"/>
              </a:spcBef>
              <a:spcAft>
                <a:spcPts val="0"/>
              </a:spcAft>
              <a:buSzPts val="1800"/>
              <a:buChar char="●"/>
            </a:pPr>
            <a:r>
              <a:rPr lang="en"/>
              <a:t>Randomness</a:t>
            </a:r>
            <a:endParaRPr/>
          </a:p>
          <a:p>
            <a:pPr marL="914400" lvl="1" indent="-317500" algn="l" rtl="0">
              <a:spcBef>
                <a:spcPts val="0"/>
              </a:spcBef>
              <a:spcAft>
                <a:spcPts val="0"/>
              </a:spcAft>
              <a:buSzPts val="1400"/>
              <a:buChar char="○"/>
            </a:pPr>
            <a:r>
              <a:rPr lang="en"/>
              <a:t>Random data generation can create values that fall outside acceptable input space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29"/>
          <p:cNvPicPr preferRelativeResize="0"/>
          <p:nvPr/>
        </p:nvPicPr>
        <p:blipFill rotWithShape="1">
          <a:blip r:embed="rId3">
            <a:alphaModFix/>
          </a:blip>
          <a:srcRect t="3752" b="21346"/>
          <a:stretch/>
        </p:blipFill>
        <p:spPr>
          <a:xfrm>
            <a:off x="0" y="0"/>
            <a:ext cx="9144003" cy="5143499"/>
          </a:xfrm>
          <a:prstGeom prst="rect">
            <a:avLst/>
          </a:prstGeom>
          <a:noFill/>
          <a:ln>
            <a:noFill/>
          </a:ln>
        </p:spPr>
      </p:pic>
      <p:sp>
        <p:nvSpPr>
          <p:cNvPr id="173" name="Google Shape;173;p29"/>
          <p:cNvSpPr txBox="1">
            <a:spLocks noGrp="1"/>
          </p:cNvSpPr>
          <p:nvPr>
            <p:ph type="title"/>
          </p:nvPr>
        </p:nvSpPr>
        <p:spPr>
          <a:xfrm>
            <a:off x="0" y="2150850"/>
            <a:ext cx="9144000" cy="841800"/>
          </a:xfrm>
          <a:prstGeom prst="rect">
            <a:avLst/>
          </a:prstGeom>
          <a:solidFill>
            <a:srgbClr val="000000">
              <a:alpha val="52510"/>
            </a:srgbClr>
          </a:solidFill>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solidFill>
                  <a:schemeClr val="lt1"/>
                </a:solidFill>
              </a:rPr>
              <a:t>Manifestation Strategies</a:t>
            </a:r>
            <a:endParaRPr>
              <a:solidFill>
                <a:schemeClr val="lt1"/>
              </a:solidFill>
            </a:endParaRPr>
          </a:p>
        </p:txBody>
      </p:sp>
      <p:sp>
        <p:nvSpPr>
          <p:cNvPr id="174" name="Google Shape;174;p29"/>
          <p:cNvSpPr txBox="1"/>
          <p:nvPr/>
        </p:nvSpPr>
        <p:spPr>
          <a:xfrm>
            <a:off x="6606675" y="4789500"/>
            <a:ext cx="2537100" cy="354000"/>
          </a:xfrm>
          <a:prstGeom prst="rect">
            <a:avLst/>
          </a:prstGeom>
          <a:solidFill>
            <a:srgbClr val="D9D9D9">
              <a:alpha val="52510"/>
            </a:srgbClr>
          </a:solid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None/>
            </a:pPr>
            <a:r>
              <a:rPr lang="en" sz="1100">
                <a:solidFill>
                  <a:srgbClr val="434343"/>
                </a:solidFill>
              </a:rPr>
              <a:t>Photo by</a:t>
            </a:r>
            <a:r>
              <a:rPr lang="en" sz="1100" u="sng">
                <a:solidFill>
                  <a:srgbClr val="434343"/>
                </a:solidFill>
                <a:hlinkClick r:id="rId4">
                  <a:extLst>
                    <a:ext uri="{A12FA001-AC4F-418D-AE19-62706E023703}">
                      <ahyp:hlinkClr xmlns:ahyp="http://schemas.microsoft.com/office/drawing/2018/hyperlinkcolor" val="tx"/>
                    </a:ext>
                  </a:extLst>
                </a:hlinkClick>
              </a:rPr>
              <a:t> Matt Seymour</a:t>
            </a:r>
            <a:r>
              <a:rPr lang="en" sz="1100" u="sng">
                <a:solidFill>
                  <a:srgbClr val="434343"/>
                </a:solidFill>
              </a:rPr>
              <a:t> </a:t>
            </a:r>
            <a:r>
              <a:rPr lang="en" sz="1100">
                <a:solidFill>
                  <a:srgbClr val="434343"/>
                </a:solidFill>
              </a:rPr>
              <a:t>on</a:t>
            </a:r>
            <a:r>
              <a:rPr lang="en" sz="1100">
                <a:solidFill>
                  <a:srgbClr val="434343"/>
                </a:solidFill>
                <a:uFill>
                  <a:noFill/>
                </a:uFill>
                <a:hlinkClick r:id="rId5">
                  <a:extLst>
                    <a:ext uri="{A12FA001-AC4F-418D-AE19-62706E023703}">
                      <ahyp:hlinkClr xmlns:ahyp="http://schemas.microsoft.com/office/drawing/2018/hyperlinkcolor" val="tx"/>
                    </a:ext>
                  </a:extLst>
                </a:hlinkClick>
              </a:rPr>
              <a:t> </a:t>
            </a:r>
            <a:r>
              <a:rPr lang="en" sz="1100" u="sng">
                <a:solidFill>
                  <a:srgbClr val="434343"/>
                </a:solidFill>
                <a:hlinkClick r:id="rId5">
                  <a:extLst>
                    <a:ext uri="{A12FA001-AC4F-418D-AE19-62706E023703}">
                      <ahyp:hlinkClr xmlns:ahyp="http://schemas.microsoft.com/office/drawing/2018/hyperlinkcolor" val="tx"/>
                    </a:ext>
                  </a:extLst>
                </a:hlinkClick>
              </a:rPr>
              <a:t>Unsplash</a:t>
            </a:r>
            <a:endParaRPr sz="1100" u="sng">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Specify Problematic Platform</a:t>
            </a:r>
            <a:endParaRPr/>
          </a:p>
        </p:txBody>
      </p:sp>
      <p:sp>
        <p:nvSpPr>
          <p:cNvPr id="180" name="Google Shape;180;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For issues manifesting on a specific platforms, reporters can specify the problematic platform version to reproduce the flaky behavior</a:t>
            </a:r>
            <a:endParaRPr/>
          </a:p>
          <a:p>
            <a:pPr marL="0" lvl="0" indent="0" algn="l" rtl="0">
              <a:spcBef>
                <a:spcPts val="1200"/>
              </a:spcBef>
              <a:spcAft>
                <a:spcPts val="1200"/>
              </a:spcAft>
              <a:buNone/>
            </a:pPr>
            <a:endParaRPr/>
          </a:p>
        </p:txBody>
      </p:sp>
      <p:pic>
        <p:nvPicPr>
          <p:cNvPr id="181" name="Google Shape;181;p30"/>
          <p:cNvPicPr preferRelativeResize="0"/>
          <p:nvPr/>
        </p:nvPicPr>
        <p:blipFill>
          <a:blip r:embed="rId3">
            <a:alphaModFix/>
          </a:blip>
          <a:stretch>
            <a:fillRect/>
          </a:stretch>
        </p:blipFill>
        <p:spPr>
          <a:xfrm>
            <a:off x="311700" y="2453674"/>
            <a:ext cx="7970401" cy="1268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Reorder/Prune Test Suite</a:t>
            </a:r>
            <a:endParaRPr/>
          </a:p>
        </p:txBody>
      </p:sp>
      <p:sp>
        <p:nvSpPr>
          <p:cNvPr id="187" name="Google Shape;187;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Rearranging test running order or running them alone can manifest order-dependent tests</a:t>
            </a:r>
            <a:endParaRPr/>
          </a:p>
        </p:txBody>
      </p:sp>
      <p:pic>
        <p:nvPicPr>
          <p:cNvPr id="188" name="Google Shape;188;p31"/>
          <p:cNvPicPr preferRelativeResize="0"/>
          <p:nvPr/>
        </p:nvPicPr>
        <p:blipFill rotWithShape="1">
          <a:blip r:embed="rId3">
            <a:alphaModFix/>
          </a:blip>
          <a:srcRect b="27457"/>
          <a:stretch/>
        </p:blipFill>
        <p:spPr>
          <a:xfrm>
            <a:off x="539625" y="2050700"/>
            <a:ext cx="8064751" cy="2843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70" name="Google Shape;7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romanUcPeriod"/>
            </a:pPr>
            <a:r>
              <a:rPr lang="en"/>
              <a:t>Background</a:t>
            </a:r>
            <a:endParaRPr/>
          </a:p>
          <a:p>
            <a:pPr marL="457200" lvl="0" indent="-342900" algn="l" rtl="0">
              <a:spcBef>
                <a:spcPts val="0"/>
              </a:spcBef>
              <a:spcAft>
                <a:spcPts val="0"/>
              </a:spcAft>
              <a:buSzPts val="1800"/>
              <a:buAutoNum type="romanUcPeriod"/>
            </a:pPr>
            <a:r>
              <a:rPr lang="en"/>
              <a:t>Study Details</a:t>
            </a:r>
            <a:endParaRPr/>
          </a:p>
          <a:p>
            <a:pPr marL="457200" lvl="0" indent="-342900" algn="l" rtl="0">
              <a:spcBef>
                <a:spcPts val="0"/>
              </a:spcBef>
              <a:spcAft>
                <a:spcPts val="0"/>
              </a:spcAft>
              <a:buSzPts val="1800"/>
              <a:buAutoNum type="romanUcPeriod"/>
            </a:pPr>
            <a:r>
              <a:rPr lang="en"/>
              <a:t>Root Cause Categories</a:t>
            </a:r>
            <a:endParaRPr/>
          </a:p>
          <a:p>
            <a:pPr marL="457200" lvl="0" indent="-342900" algn="l" rtl="0">
              <a:spcBef>
                <a:spcPts val="0"/>
              </a:spcBef>
              <a:spcAft>
                <a:spcPts val="0"/>
              </a:spcAft>
              <a:buSzPts val="1800"/>
              <a:buAutoNum type="romanUcPeriod"/>
            </a:pPr>
            <a:r>
              <a:rPr lang="en"/>
              <a:t>Manifestation Strategies</a:t>
            </a:r>
            <a:endParaRPr/>
          </a:p>
          <a:p>
            <a:pPr marL="457200" lvl="0" indent="-342900" algn="l" rtl="0">
              <a:spcBef>
                <a:spcPts val="0"/>
              </a:spcBef>
              <a:spcAft>
                <a:spcPts val="0"/>
              </a:spcAft>
              <a:buSzPts val="1800"/>
              <a:buAutoNum type="romanUcPeriod"/>
            </a:pPr>
            <a:r>
              <a:rPr lang="en"/>
              <a:t>Fixing Strategies</a:t>
            </a:r>
            <a:endParaRPr/>
          </a:p>
          <a:p>
            <a:pPr marL="457200" lvl="0" indent="-342900" algn="l" rtl="0">
              <a:spcBef>
                <a:spcPts val="0"/>
              </a:spcBef>
              <a:spcAft>
                <a:spcPts val="0"/>
              </a:spcAft>
              <a:buSzPts val="1800"/>
              <a:buAutoNum type="romanUcPeriod"/>
            </a:pPr>
            <a:r>
              <a:rPr lang="en"/>
              <a:t>Implications</a:t>
            </a:r>
            <a:endParaRPr/>
          </a:p>
          <a:p>
            <a:pPr marL="457200" lvl="0" indent="-342900" algn="l" rtl="0">
              <a:spcBef>
                <a:spcPts val="0"/>
              </a:spcBef>
              <a:spcAft>
                <a:spcPts val="0"/>
              </a:spcAft>
              <a:buSzPts val="1800"/>
              <a:buAutoNum type="romanUcPeriod"/>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Provide Code Snippet</a:t>
            </a:r>
            <a:endParaRPr/>
          </a:p>
        </p:txBody>
      </p:sp>
      <p:sp>
        <p:nvSpPr>
          <p:cNvPr id="194" name="Google Shape;194;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Reporters can include code snippets that reproduce flaky behavior outside of testing context</a:t>
            </a:r>
            <a:endParaRPr/>
          </a:p>
        </p:txBody>
      </p:sp>
      <p:pic>
        <p:nvPicPr>
          <p:cNvPr id="195" name="Google Shape;195;p32"/>
          <p:cNvPicPr preferRelativeResize="0"/>
          <p:nvPr/>
        </p:nvPicPr>
        <p:blipFill rotWithShape="1">
          <a:blip r:embed="rId3">
            <a:alphaModFix/>
          </a:blip>
          <a:srcRect l="2764" r="915" b="4780"/>
          <a:stretch/>
        </p:blipFill>
        <p:spPr>
          <a:xfrm>
            <a:off x="1476125" y="1912000"/>
            <a:ext cx="5840574" cy="31819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Force Environment Conditions</a:t>
            </a:r>
            <a:endParaRPr/>
          </a:p>
        </p:txBody>
      </p:sp>
      <p:sp>
        <p:nvSpPr>
          <p:cNvPr id="201" name="Google Shape;201;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Flakiness that only appears on specific platforms or under certain configuration settings can manifest if those conditions are forcibly set</a:t>
            </a:r>
            <a:endParaRPr/>
          </a:p>
        </p:txBody>
      </p:sp>
      <p:pic>
        <p:nvPicPr>
          <p:cNvPr id="202" name="Google Shape;202;p33"/>
          <p:cNvPicPr preferRelativeResize="0"/>
          <p:nvPr/>
        </p:nvPicPr>
        <p:blipFill>
          <a:blip r:embed="rId3">
            <a:alphaModFix/>
          </a:blip>
          <a:stretch>
            <a:fillRect/>
          </a:stretch>
        </p:blipFill>
        <p:spPr>
          <a:xfrm>
            <a:off x="561975" y="2132350"/>
            <a:ext cx="8020050" cy="2590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34"/>
          <p:cNvPicPr preferRelativeResize="0"/>
          <p:nvPr/>
        </p:nvPicPr>
        <p:blipFill rotWithShape="1">
          <a:blip r:embed="rId3">
            <a:alphaModFix/>
          </a:blip>
          <a:srcRect t="6667" b="8937"/>
          <a:stretch/>
        </p:blipFill>
        <p:spPr>
          <a:xfrm>
            <a:off x="0" y="0"/>
            <a:ext cx="9144003" cy="5143501"/>
          </a:xfrm>
          <a:prstGeom prst="rect">
            <a:avLst/>
          </a:prstGeom>
          <a:noFill/>
          <a:ln>
            <a:noFill/>
          </a:ln>
        </p:spPr>
      </p:pic>
      <p:sp>
        <p:nvSpPr>
          <p:cNvPr id="208" name="Google Shape;208;p34"/>
          <p:cNvSpPr txBox="1">
            <a:spLocks noGrp="1"/>
          </p:cNvSpPr>
          <p:nvPr>
            <p:ph type="title"/>
          </p:nvPr>
        </p:nvSpPr>
        <p:spPr>
          <a:xfrm>
            <a:off x="0" y="2067775"/>
            <a:ext cx="9144000" cy="841800"/>
          </a:xfrm>
          <a:prstGeom prst="rect">
            <a:avLst/>
          </a:prstGeom>
          <a:solidFill>
            <a:srgbClr val="000000">
              <a:alpha val="52510"/>
            </a:srgbClr>
          </a:solidFill>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solidFill>
                  <a:schemeClr val="lt1"/>
                </a:solidFill>
              </a:rPr>
              <a:t>Fixing Strategies</a:t>
            </a:r>
            <a:endParaRPr>
              <a:solidFill>
                <a:schemeClr val="lt1"/>
              </a:solidFill>
            </a:endParaRPr>
          </a:p>
        </p:txBody>
      </p:sp>
      <p:sp>
        <p:nvSpPr>
          <p:cNvPr id="209" name="Google Shape;209;p34"/>
          <p:cNvSpPr txBox="1"/>
          <p:nvPr/>
        </p:nvSpPr>
        <p:spPr>
          <a:xfrm>
            <a:off x="6760025" y="4789500"/>
            <a:ext cx="2384100" cy="354000"/>
          </a:xfrm>
          <a:prstGeom prst="rect">
            <a:avLst/>
          </a:prstGeom>
          <a:solidFill>
            <a:srgbClr val="D9D9D9">
              <a:alpha val="52510"/>
            </a:srgbClr>
          </a:solid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None/>
            </a:pPr>
            <a:r>
              <a:rPr lang="en" sz="1100">
                <a:solidFill>
                  <a:srgbClr val="434343"/>
                </a:solidFill>
              </a:rPr>
              <a:t>Photo by</a:t>
            </a:r>
            <a:r>
              <a:rPr lang="en" sz="1100">
                <a:solidFill>
                  <a:srgbClr val="434343"/>
                </a:solidFill>
                <a:uFill>
                  <a:noFill/>
                </a:uFill>
                <a:hlinkClick r:id="rId4">
                  <a:extLst>
                    <a:ext uri="{A12FA001-AC4F-418D-AE19-62706E023703}">
                      <ahyp:hlinkClr xmlns:ahyp="http://schemas.microsoft.com/office/drawing/2018/hyperlinkcolor" val="tx"/>
                    </a:ext>
                  </a:extLst>
                </a:hlinkClick>
              </a:rPr>
              <a:t> </a:t>
            </a:r>
            <a:r>
              <a:rPr lang="en" sz="1100" u="sng">
                <a:solidFill>
                  <a:srgbClr val="434343"/>
                </a:solidFill>
                <a:hlinkClick r:id="rId4">
                  <a:extLst>
                    <a:ext uri="{A12FA001-AC4F-418D-AE19-62706E023703}">
                      <ahyp:hlinkClr xmlns:ahyp="http://schemas.microsoft.com/office/drawing/2018/hyperlinkcolor" val="tx"/>
                    </a:ext>
                  </a:extLst>
                </a:hlinkClick>
              </a:rPr>
              <a:t>Mink Mingle</a:t>
            </a:r>
            <a:r>
              <a:rPr lang="en" sz="1100" u="sng">
                <a:solidFill>
                  <a:srgbClr val="434343"/>
                </a:solidFill>
              </a:rPr>
              <a:t> </a:t>
            </a:r>
            <a:r>
              <a:rPr lang="en" sz="1100">
                <a:solidFill>
                  <a:srgbClr val="434343"/>
                </a:solidFill>
              </a:rPr>
              <a:t>on</a:t>
            </a:r>
            <a:r>
              <a:rPr lang="en" sz="1100">
                <a:solidFill>
                  <a:srgbClr val="434343"/>
                </a:solidFill>
                <a:uFill>
                  <a:noFill/>
                </a:uFill>
                <a:hlinkClick r:id="rId5">
                  <a:extLst>
                    <a:ext uri="{A12FA001-AC4F-418D-AE19-62706E023703}">
                      <ahyp:hlinkClr xmlns:ahyp="http://schemas.microsoft.com/office/drawing/2018/hyperlinkcolor" val="tx"/>
                    </a:ext>
                  </a:extLst>
                </a:hlinkClick>
              </a:rPr>
              <a:t> </a:t>
            </a:r>
            <a:r>
              <a:rPr lang="en" sz="1100" u="sng">
                <a:solidFill>
                  <a:srgbClr val="434343"/>
                </a:solidFill>
                <a:hlinkClick r:id="rId5">
                  <a:extLst>
                    <a:ext uri="{A12FA001-AC4F-418D-AE19-62706E023703}">
                      <ahyp:hlinkClr xmlns:ahyp="http://schemas.microsoft.com/office/drawing/2018/hyperlinkcolor" val="tx"/>
                    </a:ext>
                  </a:extLst>
                </a:hlinkClick>
              </a:rPr>
              <a:t>Unsplash</a:t>
            </a:r>
            <a:endParaRPr sz="1100" u="sng">
              <a:solidFill>
                <a:srgbClr val="43434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Delay</a:t>
            </a:r>
            <a:endParaRPr/>
          </a:p>
        </p:txBody>
      </p:sp>
      <p:sp>
        <p:nvSpPr>
          <p:cNvPr id="215" name="Google Shape;215;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Add/Increase Delay</a:t>
            </a:r>
            <a:endParaRPr/>
          </a:p>
          <a:p>
            <a:pPr marL="914400" lvl="1" indent="-317500" algn="l" rtl="0">
              <a:spcBef>
                <a:spcPts val="0"/>
              </a:spcBef>
              <a:spcAft>
                <a:spcPts val="0"/>
              </a:spcAft>
              <a:buSzPts val="1400"/>
              <a:buChar char="○"/>
            </a:pPr>
            <a:r>
              <a:rPr lang="en"/>
              <a:t>Increase the specified time to wait between actions to give more time to load</a:t>
            </a:r>
            <a:endParaRPr/>
          </a:p>
          <a:p>
            <a:pPr marL="457200" lvl="0" indent="-342900" algn="l" rtl="0">
              <a:spcBef>
                <a:spcPts val="0"/>
              </a:spcBef>
              <a:spcAft>
                <a:spcPts val="0"/>
              </a:spcAft>
              <a:buSzPts val="1800"/>
              <a:buChar char="●"/>
            </a:pPr>
            <a:r>
              <a:rPr lang="en"/>
              <a:t>Fix Waiting Mechanism</a:t>
            </a:r>
            <a:endParaRPr/>
          </a:p>
          <a:p>
            <a:pPr marL="914400" lvl="1" indent="-317500" algn="l" rtl="0">
              <a:spcBef>
                <a:spcPts val="0"/>
              </a:spcBef>
              <a:spcAft>
                <a:spcPts val="0"/>
              </a:spcAft>
              <a:buSzPts val="1400"/>
              <a:buChar char="○"/>
            </a:pPr>
            <a:r>
              <a:rPr lang="en"/>
              <a:t>Fix incorrect usage of a waiting mechanism that prevented the execution from pausing</a:t>
            </a:r>
            <a:endParaRPr/>
          </a:p>
        </p:txBody>
      </p:sp>
      <p:pic>
        <p:nvPicPr>
          <p:cNvPr id="216" name="Google Shape;216;p35"/>
          <p:cNvPicPr preferRelativeResize="0"/>
          <p:nvPr/>
        </p:nvPicPr>
        <p:blipFill rotWithShape="1">
          <a:blip r:embed="rId3">
            <a:alphaModFix/>
          </a:blip>
          <a:srcRect r="50000"/>
          <a:stretch/>
        </p:blipFill>
        <p:spPr>
          <a:xfrm>
            <a:off x="1370825" y="2571750"/>
            <a:ext cx="6402362" cy="1132600"/>
          </a:xfrm>
          <a:prstGeom prst="rect">
            <a:avLst/>
          </a:prstGeom>
          <a:noFill/>
          <a:ln>
            <a:noFill/>
          </a:ln>
        </p:spPr>
      </p:pic>
      <p:pic>
        <p:nvPicPr>
          <p:cNvPr id="217" name="Google Shape;217;p35"/>
          <p:cNvPicPr preferRelativeResize="0"/>
          <p:nvPr/>
        </p:nvPicPr>
        <p:blipFill rotWithShape="1">
          <a:blip r:embed="rId4">
            <a:alphaModFix/>
          </a:blip>
          <a:srcRect r="50000" b="35843"/>
          <a:stretch/>
        </p:blipFill>
        <p:spPr>
          <a:xfrm>
            <a:off x="1377250" y="3903300"/>
            <a:ext cx="6302775" cy="1132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External Dependency</a:t>
            </a:r>
            <a:endParaRPr/>
          </a:p>
        </p:txBody>
      </p:sp>
      <p:sp>
        <p:nvSpPr>
          <p:cNvPr id="223" name="Google Shape;223;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Fix Incorrect API Access</a:t>
            </a:r>
            <a:endParaRPr/>
          </a:p>
          <a:p>
            <a:pPr marL="914400" lvl="1" indent="-317500" algn="l" rtl="0">
              <a:spcBef>
                <a:spcPts val="0"/>
              </a:spcBef>
              <a:spcAft>
                <a:spcPts val="0"/>
              </a:spcAft>
              <a:buSzPts val="1400"/>
              <a:buChar char="○"/>
            </a:pPr>
            <a:r>
              <a:rPr lang="en"/>
              <a:t>For tests that use incorrect APIs or misuse correct APIs, switching function used can fix flakiness</a:t>
            </a:r>
            <a:endParaRPr/>
          </a:p>
          <a:p>
            <a:pPr marL="457200" lvl="0" indent="-342900" algn="l" rtl="0">
              <a:spcBef>
                <a:spcPts val="0"/>
              </a:spcBef>
              <a:spcAft>
                <a:spcPts val="0"/>
              </a:spcAft>
              <a:buSzPts val="1800"/>
              <a:buChar char="●"/>
            </a:pPr>
            <a:r>
              <a:rPr lang="en"/>
              <a:t>Change Library Versions</a:t>
            </a:r>
            <a:endParaRPr/>
          </a:p>
          <a:p>
            <a:pPr marL="914400" lvl="1" indent="-317500" algn="l" rtl="0">
              <a:spcBef>
                <a:spcPts val="0"/>
              </a:spcBef>
              <a:spcAft>
                <a:spcPts val="0"/>
              </a:spcAft>
              <a:buSzPts val="1400"/>
              <a:buChar char="○"/>
            </a:pPr>
            <a:r>
              <a:rPr lang="en"/>
              <a:t>Projects can revert the version of the library containing the incorrect API to a working version</a:t>
            </a:r>
            <a:endParaRPr/>
          </a:p>
        </p:txBody>
      </p:sp>
      <p:pic>
        <p:nvPicPr>
          <p:cNvPr id="224" name="Google Shape;224;p36"/>
          <p:cNvPicPr preferRelativeResize="0"/>
          <p:nvPr/>
        </p:nvPicPr>
        <p:blipFill rotWithShape="1">
          <a:blip r:embed="rId3">
            <a:alphaModFix/>
          </a:blip>
          <a:srcRect r="40001"/>
          <a:stretch/>
        </p:blipFill>
        <p:spPr>
          <a:xfrm>
            <a:off x="2134620" y="2850025"/>
            <a:ext cx="4874750" cy="2066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Refactor Test Checks</a:t>
            </a:r>
            <a:endParaRPr/>
          </a:p>
        </p:txBody>
      </p:sp>
      <p:sp>
        <p:nvSpPr>
          <p:cNvPr id="230" name="Google Shape;230;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Refactor Logic Implementations</a:t>
            </a:r>
            <a:endParaRPr/>
          </a:p>
          <a:p>
            <a:pPr marL="914400" lvl="1" indent="-317500" algn="l" rtl="0">
              <a:spcBef>
                <a:spcPts val="0"/>
              </a:spcBef>
              <a:spcAft>
                <a:spcPts val="0"/>
              </a:spcAft>
              <a:buSzPts val="1400"/>
              <a:buChar char="○"/>
            </a:pPr>
            <a:r>
              <a:rPr lang="en"/>
              <a:t>Change logic of checks performed while testing to remove flakiness </a:t>
            </a:r>
            <a:endParaRPr/>
          </a:p>
        </p:txBody>
      </p:sp>
      <p:pic>
        <p:nvPicPr>
          <p:cNvPr id="231" name="Google Shape;231;p37"/>
          <p:cNvPicPr preferRelativeResize="0"/>
          <p:nvPr/>
        </p:nvPicPr>
        <p:blipFill rotWithShape="1">
          <a:blip r:embed="rId3">
            <a:alphaModFix/>
          </a:blip>
          <a:srcRect t="12265" r="37648"/>
          <a:stretch/>
        </p:blipFill>
        <p:spPr>
          <a:xfrm>
            <a:off x="1062525" y="2038700"/>
            <a:ext cx="7018950" cy="2892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Disable Feature During Testing</a:t>
            </a:r>
            <a:endParaRPr/>
          </a:p>
        </p:txBody>
      </p:sp>
      <p:sp>
        <p:nvSpPr>
          <p:cNvPr id="237" name="Google Shape;237;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Disable Animations</a:t>
            </a:r>
            <a:endParaRPr/>
          </a:p>
          <a:p>
            <a:pPr marL="914400" lvl="1" indent="-317500" algn="l" rtl="0">
              <a:spcBef>
                <a:spcPts val="0"/>
              </a:spcBef>
              <a:spcAft>
                <a:spcPts val="0"/>
              </a:spcAft>
              <a:buSzPts val="1400"/>
              <a:buChar char="○"/>
            </a:pPr>
            <a:r>
              <a:rPr lang="en"/>
              <a:t>Completely disabled animation testing</a:t>
            </a:r>
            <a:endParaRPr/>
          </a:p>
        </p:txBody>
      </p:sp>
      <p:pic>
        <p:nvPicPr>
          <p:cNvPr id="238" name="Google Shape;238;p38"/>
          <p:cNvPicPr preferRelativeResize="0"/>
          <p:nvPr/>
        </p:nvPicPr>
        <p:blipFill rotWithShape="1">
          <a:blip r:embed="rId3">
            <a:alphaModFix/>
          </a:blip>
          <a:srcRect l="11649" r="27136"/>
          <a:stretch/>
        </p:blipFill>
        <p:spPr>
          <a:xfrm>
            <a:off x="710637" y="2454213"/>
            <a:ext cx="7722725" cy="116951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39"/>
          <p:cNvPicPr preferRelativeResize="0"/>
          <p:nvPr/>
        </p:nvPicPr>
        <p:blipFill rotWithShape="1">
          <a:blip r:embed="rId3">
            <a:alphaModFix/>
          </a:blip>
          <a:srcRect b="9901"/>
          <a:stretch/>
        </p:blipFill>
        <p:spPr>
          <a:xfrm>
            <a:off x="0" y="-347701"/>
            <a:ext cx="9144003" cy="5491200"/>
          </a:xfrm>
          <a:prstGeom prst="rect">
            <a:avLst/>
          </a:prstGeom>
          <a:noFill/>
          <a:ln>
            <a:noFill/>
          </a:ln>
        </p:spPr>
      </p:pic>
      <p:sp>
        <p:nvSpPr>
          <p:cNvPr id="244" name="Google Shape;244;p39"/>
          <p:cNvSpPr txBox="1">
            <a:spLocks noGrp="1"/>
          </p:cNvSpPr>
          <p:nvPr>
            <p:ph type="title"/>
          </p:nvPr>
        </p:nvSpPr>
        <p:spPr>
          <a:xfrm>
            <a:off x="0" y="1729950"/>
            <a:ext cx="9144000" cy="841800"/>
          </a:xfrm>
          <a:prstGeom prst="rect">
            <a:avLst/>
          </a:prstGeom>
          <a:solidFill>
            <a:srgbClr val="000000">
              <a:alpha val="52510"/>
            </a:srgbClr>
          </a:solidFill>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solidFill>
                  <a:schemeClr val="lt1"/>
                </a:solidFill>
              </a:rPr>
              <a:t>Discussion</a:t>
            </a:r>
            <a:endParaRPr>
              <a:solidFill>
                <a:schemeClr val="lt1"/>
              </a:solidFill>
            </a:endParaRPr>
          </a:p>
        </p:txBody>
      </p:sp>
      <p:sp>
        <p:nvSpPr>
          <p:cNvPr id="245" name="Google Shape;245;p39"/>
          <p:cNvSpPr txBox="1"/>
          <p:nvPr/>
        </p:nvSpPr>
        <p:spPr>
          <a:xfrm>
            <a:off x="6478900" y="4789500"/>
            <a:ext cx="2665200" cy="354000"/>
          </a:xfrm>
          <a:prstGeom prst="rect">
            <a:avLst/>
          </a:prstGeom>
          <a:solidFill>
            <a:srgbClr val="000000">
              <a:alpha val="52510"/>
            </a:srgbClr>
          </a:solid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None/>
            </a:pPr>
            <a:r>
              <a:rPr lang="en" sz="1100">
                <a:solidFill>
                  <a:schemeClr val="lt1"/>
                </a:solidFill>
              </a:rPr>
              <a:t>Photo by</a:t>
            </a:r>
            <a:r>
              <a:rPr lang="en" sz="1100">
                <a:solidFill>
                  <a:schemeClr val="lt1"/>
                </a:solidFill>
                <a:uFill>
                  <a:noFill/>
                </a:uFill>
                <a:hlinkClick r:id="rId4">
                  <a:extLst>
                    <a:ext uri="{A12FA001-AC4F-418D-AE19-62706E023703}">
                      <ahyp:hlinkClr xmlns:ahyp="http://schemas.microsoft.com/office/drawing/2018/hyperlinkcolor" val="tx"/>
                    </a:ext>
                  </a:extLst>
                </a:hlinkClick>
              </a:rPr>
              <a:t> </a:t>
            </a:r>
            <a:r>
              <a:rPr lang="en" sz="1100" u="sng">
                <a:solidFill>
                  <a:schemeClr val="lt1"/>
                </a:solidFill>
                <a:hlinkClick r:id="rId4">
                  <a:extLst>
                    <a:ext uri="{A12FA001-AC4F-418D-AE19-62706E023703}">
                      <ahyp:hlinkClr xmlns:ahyp="http://schemas.microsoft.com/office/drawing/2018/hyperlinkcolor" val="tx"/>
                    </a:ext>
                  </a:extLst>
                </a:hlinkClick>
              </a:rPr>
              <a:t>Syed F Hashemi</a:t>
            </a:r>
            <a:r>
              <a:rPr lang="en" sz="1100" u="sng">
                <a:solidFill>
                  <a:schemeClr val="lt1"/>
                </a:solidFill>
              </a:rPr>
              <a:t> </a:t>
            </a:r>
            <a:r>
              <a:rPr lang="en" sz="1100">
                <a:solidFill>
                  <a:schemeClr val="lt1"/>
                </a:solidFill>
              </a:rPr>
              <a:t>on</a:t>
            </a:r>
            <a:r>
              <a:rPr lang="en" sz="1100">
                <a:solidFill>
                  <a:schemeClr val="lt1"/>
                </a:solidFill>
                <a:uFill>
                  <a:noFill/>
                </a:uFill>
                <a:hlinkClick r:id="rId5">
                  <a:extLst>
                    <a:ext uri="{A12FA001-AC4F-418D-AE19-62706E023703}">
                      <ahyp:hlinkClr xmlns:ahyp="http://schemas.microsoft.com/office/drawing/2018/hyperlinkcolor" val="tx"/>
                    </a:ext>
                  </a:extLst>
                </a:hlinkClick>
              </a:rPr>
              <a:t> </a:t>
            </a:r>
            <a:r>
              <a:rPr lang="en" sz="1100" u="sng">
                <a:solidFill>
                  <a:schemeClr val="lt1"/>
                </a:solidFill>
                <a:hlinkClick r:id="rId5">
                  <a:extLst>
                    <a:ext uri="{A12FA001-AC4F-418D-AE19-62706E023703}">
                      <ahyp:hlinkClr xmlns:ahyp="http://schemas.microsoft.com/office/drawing/2018/hyperlinkcolor" val="tx"/>
                    </a:ext>
                  </a:extLst>
                </a:hlinkClick>
              </a:rPr>
              <a:t>Unsplash</a:t>
            </a:r>
            <a:endParaRPr sz="1100" u="sng">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Implications</a:t>
            </a:r>
            <a:endParaRPr/>
          </a:p>
        </p:txBody>
      </p:sp>
      <p:sp>
        <p:nvSpPr>
          <p:cNvPr id="251" name="Google Shape;251;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i="1"/>
              <a:t>Async Wait</a:t>
            </a:r>
            <a:r>
              <a:rPr lang="en"/>
              <a:t> issues being more prevalent in web projects than Android projects suggests more care must be taken when relying on network or resources loads within UI tests</a:t>
            </a:r>
            <a:endParaRPr/>
          </a:p>
          <a:p>
            <a:pPr marL="457200" lvl="0" indent="-342900" algn="l" rtl="0">
              <a:spcBef>
                <a:spcPts val="1000"/>
              </a:spcBef>
              <a:spcAft>
                <a:spcPts val="0"/>
              </a:spcAft>
              <a:buSzPts val="1800"/>
              <a:buChar char="●"/>
            </a:pPr>
            <a:r>
              <a:rPr lang="en" i="1"/>
              <a:t>Platform Issues</a:t>
            </a:r>
            <a:r>
              <a:rPr lang="en"/>
              <a:t> affecting Android projects more than web projects suggest the fragmentation problem must be considered when choosing the test model</a:t>
            </a:r>
            <a:endParaRPr/>
          </a:p>
          <a:p>
            <a:pPr marL="457200" lvl="0" indent="-342900" algn="l" rtl="0">
              <a:spcBef>
                <a:spcPts val="1000"/>
              </a:spcBef>
              <a:spcAft>
                <a:spcPts val="0"/>
              </a:spcAft>
              <a:buSzPts val="1800"/>
              <a:buChar char="●"/>
            </a:pPr>
            <a:r>
              <a:rPr lang="en"/>
              <a:t>Preliminary design ideas for automated fixing strategies</a:t>
            </a:r>
            <a:endParaRPr/>
          </a:p>
          <a:p>
            <a:pPr marL="914400" lvl="1" indent="-317500" algn="l" rtl="0">
              <a:spcBef>
                <a:spcPts val="1000"/>
              </a:spcBef>
              <a:spcAft>
                <a:spcPts val="0"/>
              </a:spcAft>
              <a:buSzPts val="1400"/>
              <a:buChar char="○"/>
            </a:pPr>
            <a:r>
              <a:rPr lang="en" i="1"/>
              <a:t>Add/Increase Delay</a:t>
            </a:r>
            <a:r>
              <a:rPr lang="en"/>
              <a:t> can be automated by automatically identifying delaying statements in tests and changing time</a:t>
            </a:r>
            <a:endParaRPr/>
          </a:p>
          <a:p>
            <a:pPr marL="914400" lvl="1" indent="-317500" algn="l" rtl="0">
              <a:spcBef>
                <a:spcPts val="1000"/>
              </a:spcBef>
              <a:spcAft>
                <a:spcPts val="0"/>
              </a:spcAft>
              <a:buSzPts val="1400"/>
              <a:buChar char="○"/>
            </a:pPr>
            <a:r>
              <a:rPr lang="en" i="1"/>
              <a:t>Fix Await Mechanism</a:t>
            </a:r>
            <a:r>
              <a:rPr lang="en"/>
              <a:t> could be repaired by identifying incorrect asynchronous waiting statements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Root Causes and Fixing Strategies</a:t>
            </a:r>
            <a:endParaRPr/>
          </a:p>
        </p:txBody>
      </p:sp>
      <p:pic>
        <p:nvPicPr>
          <p:cNvPr id="257" name="Google Shape;257;p41"/>
          <p:cNvPicPr preferRelativeResize="0"/>
          <p:nvPr/>
        </p:nvPicPr>
        <p:blipFill>
          <a:blip r:embed="rId3">
            <a:alphaModFix/>
          </a:blip>
          <a:stretch>
            <a:fillRect/>
          </a:stretch>
        </p:blipFill>
        <p:spPr>
          <a:xfrm>
            <a:off x="1869400" y="1152472"/>
            <a:ext cx="5682450"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0" y="2150850"/>
            <a:ext cx="9144000" cy="841800"/>
          </a:xfrm>
          <a:prstGeom prst="rect">
            <a:avLst/>
          </a:prstGeom>
          <a:solidFill>
            <a:srgbClr val="000000">
              <a:alpha val="52510"/>
            </a:srgbClr>
          </a:solidFill>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solidFill>
                  <a:schemeClr val="lt1"/>
                </a:solidFill>
              </a:rPr>
              <a:t>Background</a:t>
            </a:r>
            <a:endParaRPr>
              <a:solidFill>
                <a:schemeClr val="lt1"/>
              </a:solidFill>
            </a:endParaRPr>
          </a:p>
        </p:txBody>
      </p:sp>
      <p:sp>
        <p:nvSpPr>
          <p:cNvPr id="76" name="Google Shape;76;p15"/>
          <p:cNvSpPr txBox="1"/>
          <p:nvPr/>
        </p:nvSpPr>
        <p:spPr>
          <a:xfrm>
            <a:off x="6756300" y="4789500"/>
            <a:ext cx="2387700" cy="354000"/>
          </a:xfrm>
          <a:prstGeom prst="rect">
            <a:avLst/>
          </a:prstGeom>
          <a:solidFill>
            <a:srgbClr val="D9D9D9">
              <a:alpha val="52510"/>
            </a:srgb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434343"/>
                </a:solidFill>
              </a:rPr>
              <a:t>Photo by</a:t>
            </a:r>
            <a:r>
              <a:rPr lang="en" sz="1100">
                <a:solidFill>
                  <a:srgbClr val="434343"/>
                </a:solidFill>
                <a:uFill>
                  <a:noFill/>
                </a:uFill>
                <a:hlinkClick r:id="rId4">
                  <a:extLst>
                    <a:ext uri="{A12FA001-AC4F-418D-AE19-62706E023703}">
                      <ahyp:hlinkClr xmlns:ahyp="http://schemas.microsoft.com/office/drawing/2018/hyperlinkcolor" val="tx"/>
                    </a:ext>
                  </a:extLst>
                </a:hlinkClick>
              </a:rPr>
              <a:t> </a:t>
            </a:r>
            <a:r>
              <a:rPr lang="en" sz="1100" u="sng">
                <a:solidFill>
                  <a:srgbClr val="434343"/>
                </a:solidFill>
                <a:hlinkClick r:id="rId4">
                  <a:extLst>
                    <a:ext uri="{A12FA001-AC4F-418D-AE19-62706E023703}">
                      <ahyp:hlinkClr xmlns:ahyp="http://schemas.microsoft.com/office/drawing/2018/hyperlinkcolor" val="tx"/>
                    </a:ext>
                  </a:extLst>
                </a:hlinkClick>
              </a:rPr>
              <a:t>Olia Gozha</a:t>
            </a:r>
            <a:r>
              <a:rPr lang="en" sz="1100">
                <a:solidFill>
                  <a:srgbClr val="434343"/>
                </a:solidFill>
              </a:rPr>
              <a:t> on</a:t>
            </a:r>
            <a:r>
              <a:rPr lang="en" sz="1100">
                <a:solidFill>
                  <a:srgbClr val="434343"/>
                </a:solidFill>
                <a:uFill>
                  <a:noFill/>
                </a:uFill>
                <a:hlinkClick r:id="rId5">
                  <a:extLst>
                    <a:ext uri="{A12FA001-AC4F-418D-AE19-62706E023703}">
                      <ahyp:hlinkClr xmlns:ahyp="http://schemas.microsoft.com/office/drawing/2018/hyperlinkcolor" val="tx"/>
                    </a:ext>
                  </a:extLst>
                </a:hlinkClick>
              </a:rPr>
              <a:t> </a:t>
            </a:r>
            <a:r>
              <a:rPr lang="en" sz="1100" u="sng">
                <a:solidFill>
                  <a:srgbClr val="434343"/>
                </a:solidFill>
                <a:hlinkClick r:id="rId5">
                  <a:extLst>
                    <a:ext uri="{A12FA001-AC4F-418D-AE19-62706E023703}">
                      <ahyp:hlinkClr xmlns:ahyp="http://schemas.microsoft.com/office/drawing/2018/hyperlinkcolor" val="tx"/>
                    </a:ext>
                  </a:extLst>
                </a:hlinkClick>
              </a:rPr>
              <a:t>Unsplash</a:t>
            </a:r>
            <a:endParaRPr>
              <a:solidFill>
                <a:srgbClr val="43434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Related Work</a:t>
            </a:r>
            <a:endParaRPr/>
          </a:p>
        </p:txBody>
      </p:sp>
      <p:sp>
        <p:nvSpPr>
          <p:cNvPr id="263" name="Google Shape;263;p4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a:t>Empirical Studies on Software Defects</a:t>
            </a:r>
            <a:endParaRPr/>
          </a:p>
          <a:p>
            <a:pPr marL="914400" lvl="1" indent="-304800" algn="l" rtl="0">
              <a:spcBef>
                <a:spcPts val="0"/>
              </a:spcBef>
              <a:spcAft>
                <a:spcPts val="0"/>
              </a:spcAft>
              <a:buSzPts val="1200"/>
              <a:buChar char="○"/>
            </a:pPr>
            <a:r>
              <a:rPr lang="en" sz="1200"/>
              <a:t>Chou et al. (2001) [5]</a:t>
            </a:r>
            <a:endParaRPr/>
          </a:p>
          <a:p>
            <a:pPr marL="914400" lvl="1" indent="-304800" algn="l" rtl="0">
              <a:spcBef>
                <a:spcPts val="0"/>
              </a:spcBef>
              <a:spcAft>
                <a:spcPts val="0"/>
              </a:spcAft>
              <a:buSzPts val="1200"/>
              <a:buChar char="○"/>
            </a:pPr>
            <a:r>
              <a:rPr lang="en"/>
              <a:t>Lu et al. (2008) [6]</a:t>
            </a:r>
            <a:endParaRPr/>
          </a:p>
          <a:p>
            <a:pPr marL="914400" lvl="1" indent="-304800" algn="l" rtl="0">
              <a:spcBef>
                <a:spcPts val="0"/>
              </a:spcBef>
              <a:spcAft>
                <a:spcPts val="0"/>
              </a:spcAft>
              <a:buSzPts val="1200"/>
              <a:buChar char="○"/>
            </a:pPr>
            <a:r>
              <a:rPr lang="en"/>
              <a:t>Sahoo et al. (2010) [7]</a:t>
            </a:r>
            <a:endParaRPr/>
          </a:p>
          <a:p>
            <a:pPr marL="457200" lvl="0" indent="-317500" algn="l" rtl="0">
              <a:spcBef>
                <a:spcPts val="1000"/>
              </a:spcBef>
              <a:spcAft>
                <a:spcPts val="0"/>
              </a:spcAft>
              <a:buSzPts val="1400"/>
              <a:buChar char="●"/>
            </a:pPr>
            <a:r>
              <a:rPr lang="en"/>
              <a:t>Studying Flaky Tests</a:t>
            </a:r>
            <a:endParaRPr/>
          </a:p>
          <a:p>
            <a:pPr marL="914400" lvl="1" indent="-304800" algn="l" rtl="0">
              <a:spcBef>
                <a:spcPts val="0"/>
              </a:spcBef>
              <a:spcAft>
                <a:spcPts val="0"/>
              </a:spcAft>
              <a:buSzPts val="1200"/>
              <a:buChar char="○"/>
            </a:pPr>
            <a:r>
              <a:rPr lang="en"/>
              <a:t>Luo et al. (2014) [1]</a:t>
            </a:r>
            <a:endParaRPr/>
          </a:p>
          <a:p>
            <a:pPr marL="914400" lvl="1" indent="-304800" algn="l" rtl="0">
              <a:spcBef>
                <a:spcPts val="0"/>
              </a:spcBef>
              <a:spcAft>
                <a:spcPts val="0"/>
              </a:spcAft>
              <a:buSzPts val="1200"/>
              <a:buChar char="○"/>
            </a:pPr>
            <a:r>
              <a:rPr lang="en"/>
              <a:t>Zhang et al.(2014) [8]</a:t>
            </a:r>
            <a:endParaRPr/>
          </a:p>
          <a:p>
            <a:pPr marL="914400" lvl="1" indent="-304800" algn="l" rtl="0">
              <a:spcBef>
                <a:spcPts val="0"/>
              </a:spcBef>
              <a:spcAft>
                <a:spcPts val="0"/>
              </a:spcAft>
              <a:buSzPts val="1200"/>
              <a:buChar char="○"/>
            </a:pPr>
            <a:r>
              <a:rPr lang="en"/>
              <a:t>Goa et al. (2015) [9]</a:t>
            </a:r>
            <a:endParaRPr/>
          </a:p>
          <a:p>
            <a:pPr marL="914400" lvl="1" indent="-304800" algn="l" rtl="0">
              <a:spcBef>
                <a:spcPts val="0"/>
              </a:spcBef>
              <a:spcAft>
                <a:spcPts val="0"/>
              </a:spcAft>
              <a:buSzPts val="1200"/>
              <a:buChar char="○"/>
            </a:pPr>
            <a:r>
              <a:rPr lang="en"/>
              <a:t>Thorve et al. (2018) [10]</a:t>
            </a:r>
            <a:endParaRPr/>
          </a:p>
          <a:p>
            <a:pPr marL="914400" lvl="1" indent="-304800" algn="l" rtl="0">
              <a:spcBef>
                <a:spcPts val="0"/>
              </a:spcBef>
              <a:spcAft>
                <a:spcPts val="0"/>
              </a:spcAft>
              <a:buSzPts val="1200"/>
              <a:buChar char="○"/>
            </a:pPr>
            <a:r>
              <a:rPr lang="en"/>
              <a:t>Lam et al. (2019) [11]</a:t>
            </a:r>
            <a:endParaRPr/>
          </a:p>
          <a:p>
            <a:pPr marL="914400" lvl="1" indent="-304800" algn="l" rtl="0">
              <a:spcBef>
                <a:spcPts val="0"/>
              </a:spcBef>
              <a:spcAft>
                <a:spcPts val="0"/>
              </a:spcAft>
              <a:buSzPts val="1200"/>
              <a:buChar char="○"/>
            </a:pPr>
            <a:r>
              <a:rPr lang="en"/>
              <a:t>Moran et al. (2019) [12]</a:t>
            </a:r>
            <a:endParaRPr/>
          </a:p>
          <a:p>
            <a:pPr marL="914400" lvl="1" indent="-304800" algn="l" rtl="0">
              <a:spcBef>
                <a:spcPts val="0"/>
              </a:spcBef>
              <a:spcAft>
                <a:spcPts val="0"/>
              </a:spcAft>
              <a:buSzPts val="1200"/>
              <a:buChar char="○"/>
            </a:pPr>
            <a:r>
              <a:rPr lang="en"/>
              <a:t>Eck et al. (2019) [13]</a:t>
            </a:r>
            <a:endParaRPr/>
          </a:p>
          <a:p>
            <a:pPr marL="914400" lvl="1" indent="-304800" algn="l" rtl="0">
              <a:spcBef>
                <a:spcPts val="0"/>
              </a:spcBef>
              <a:spcAft>
                <a:spcPts val="0"/>
              </a:spcAft>
              <a:buSzPts val="1200"/>
              <a:buChar char="○"/>
            </a:pPr>
            <a:r>
              <a:rPr lang="en"/>
              <a:t>Dong et al. (2020) [14]</a:t>
            </a:r>
            <a:endParaRPr/>
          </a:p>
          <a:p>
            <a:pPr marL="914400" lvl="1" indent="-304800" algn="l" rtl="0">
              <a:spcBef>
                <a:spcPts val="0"/>
              </a:spcBef>
              <a:spcAft>
                <a:spcPts val="0"/>
              </a:spcAft>
              <a:buSzPts val="1200"/>
              <a:buChar char="○"/>
            </a:pPr>
            <a:r>
              <a:rPr lang="en"/>
              <a:t>Lam et al. (2020) [15]</a:t>
            </a:r>
            <a:endParaRPr/>
          </a:p>
        </p:txBody>
      </p:sp>
      <p:sp>
        <p:nvSpPr>
          <p:cNvPr id="264" name="Google Shape;264;p4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a:t>Detecting and Fixing Flaky Tests</a:t>
            </a:r>
            <a:endParaRPr/>
          </a:p>
          <a:p>
            <a:pPr marL="914400" lvl="1" indent="-304800" algn="l" rtl="0">
              <a:spcBef>
                <a:spcPts val="0"/>
              </a:spcBef>
              <a:spcAft>
                <a:spcPts val="0"/>
              </a:spcAft>
              <a:buSzPts val="1200"/>
              <a:buChar char="○"/>
            </a:pPr>
            <a:r>
              <a:rPr lang="en"/>
              <a:t>Bell et al. (2018) [16]</a:t>
            </a:r>
            <a:endParaRPr/>
          </a:p>
          <a:p>
            <a:pPr marL="914400" lvl="1" indent="-304800" algn="l" rtl="0">
              <a:spcBef>
                <a:spcPts val="0"/>
              </a:spcBef>
              <a:spcAft>
                <a:spcPts val="0"/>
              </a:spcAft>
              <a:buSzPts val="1200"/>
              <a:buChar char="○"/>
            </a:pPr>
            <a:r>
              <a:rPr lang="en"/>
              <a:t>Lam et al. (2019) [17]</a:t>
            </a:r>
            <a:endParaRPr/>
          </a:p>
          <a:p>
            <a:pPr marL="914400" lvl="1" indent="-304800" algn="l" rtl="0">
              <a:spcBef>
                <a:spcPts val="0"/>
              </a:spcBef>
              <a:spcAft>
                <a:spcPts val="0"/>
              </a:spcAft>
              <a:buSzPts val="1200"/>
              <a:buChar char="○"/>
            </a:pPr>
            <a:r>
              <a:rPr lang="en"/>
              <a:t>Shi et al. (2019)</a:t>
            </a:r>
            <a:endParaRPr/>
          </a:p>
          <a:p>
            <a:pPr marL="914400" lvl="1" indent="-304800" algn="l" rtl="0">
              <a:spcBef>
                <a:spcPts val="0"/>
              </a:spcBef>
              <a:spcAft>
                <a:spcPts val="0"/>
              </a:spcAft>
              <a:buSzPts val="1200"/>
              <a:buChar char="○"/>
            </a:pPr>
            <a:r>
              <a:rPr lang="en"/>
              <a:t>Terragni et al. (2020)</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270" name="Google Shape;270;p43"/>
          <p:cNvSpPr txBox="1">
            <a:spLocks noGrp="1"/>
          </p:cNvSpPr>
          <p:nvPr>
            <p:ph type="body" idx="1"/>
          </p:nvPr>
        </p:nvSpPr>
        <p:spPr>
          <a:xfrm>
            <a:off x="311700" y="1152475"/>
            <a:ext cx="8520600" cy="3523500"/>
          </a:xfrm>
          <a:prstGeom prst="rect">
            <a:avLst/>
          </a:prstGeom>
        </p:spPr>
        <p:txBody>
          <a:bodyPr spcFirstLastPara="1" wrap="square" lIns="91425" tIns="91425" rIns="91425" bIns="91425" anchor="t" anchorCtr="0">
            <a:normAutofit fontScale="92500" lnSpcReduction="20000"/>
          </a:bodyPr>
          <a:lstStyle/>
          <a:p>
            <a:pPr marL="457200" lvl="0" indent="-299085" algn="l" rtl="0">
              <a:lnSpc>
                <a:spcPct val="100000"/>
              </a:lnSpc>
              <a:spcBef>
                <a:spcPts val="800"/>
              </a:spcBef>
              <a:spcAft>
                <a:spcPts val="0"/>
              </a:spcAft>
              <a:buClr>
                <a:srgbClr val="666666"/>
              </a:buClr>
              <a:buSzPct val="100000"/>
              <a:buFont typeface="Arial"/>
              <a:buAutoNum type="arabicPeriod"/>
            </a:pPr>
            <a:r>
              <a:rPr lang="en" sz="1200">
                <a:solidFill>
                  <a:srgbClr val="666666"/>
                </a:solidFill>
                <a:latin typeface="Arial"/>
                <a:ea typeface="Arial"/>
                <a:cs typeface="Arial"/>
                <a:sym typeface="Arial"/>
              </a:rPr>
              <a:t>Q. Luo, F. Hariri, L. Eloussi, and D. Marinov. An empirical analysis of flaky tests. In 22nd International Symposium on Foundations of Software Engineering (FSE 2014). </a:t>
            </a:r>
            <a:endParaRPr sz="1200">
              <a:solidFill>
                <a:srgbClr val="666666"/>
              </a:solidFill>
              <a:latin typeface="Arial"/>
              <a:ea typeface="Arial"/>
              <a:cs typeface="Arial"/>
              <a:sym typeface="Arial"/>
            </a:endParaRPr>
          </a:p>
          <a:p>
            <a:pPr marL="457200" lvl="0" indent="-299085" algn="l" rtl="0">
              <a:lnSpc>
                <a:spcPct val="100000"/>
              </a:lnSpc>
              <a:spcBef>
                <a:spcPts val="0"/>
              </a:spcBef>
              <a:spcAft>
                <a:spcPts val="0"/>
              </a:spcAft>
              <a:buClr>
                <a:srgbClr val="666666"/>
              </a:buClr>
              <a:buSzPct val="100000"/>
              <a:buFont typeface="Arial"/>
              <a:buAutoNum type="arabicPeriod"/>
            </a:pPr>
            <a:r>
              <a:rPr lang="en" sz="1200">
                <a:solidFill>
                  <a:srgbClr val="666666"/>
                </a:solidFill>
                <a:latin typeface="Arial"/>
                <a:ea typeface="Arial"/>
                <a:cs typeface="Arial"/>
                <a:sym typeface="Arial"/>
              </a:rPr>
              <a:t>S. Zhang, D. Jalali, J. Wuttke, K. Muslu, W. Lam, M. D. Ernst, and D. Notkin. Empirically revisiting the test independence assumption. In 23rd International Symposium on Software Testing and Analysis (ISSTA 2014).  </a:t>
            </a:r>
            <a:endParaRPr sz="1200">
              <a:solidFill>
                <a:srgbClr val="666666"/>
              </a:solidFill>
              <a:latin typeface="Arial"/>
              <a:ea typeface="Arial"/>
              <a:cs typeface="Arial"/>
              <a:sym typeface="Arial"/>
            </a:endParaRPr>
          </a:p>
          <a:p>
            <a:pPr marL="457200" lvl="0" indent="-299085" algn="l" rtl="0">
              <a:lnSpc>
                <a:spcPct val="100000"/>
              </a:lnSpc>
              <a:spcBef>
                <a:spcPts val="0"/>
              </a:spcBef>
              <a:spcAft>
                <a:spcPts val="0"/>
              </a:spcAft>
              <a:buClr>
                <a:srgbClr val="666666"/>
              </a:buClr>
              <a:buSzPct val="100000"/>
              <a:buFont typeface="Arial"/>
              <a:buAutoNum type="arabicPeriod"/>
            </a:pPr>
            <a:r>
              <a:rPr lang="en" sz="1200">
                <a:solidFill>
                  <a:srgbClr val="666666"/>
                </a:solidFill>
                <a:latin typeface="Arial"/>
                <a:ea typeface="Arial"/>
                <a:cs typeface="Arial"/>
                <a:sym typeface="Arial"/>
              </a:rPr>
              <a:t>F. Palomba, and A. Zaidman. Does refactoring of test smells induce fixing flakey tests? In International conference on software maintenance and evolution (ICSME 2017). </a:t>
            </a:r>
            <a:endParaRPr sz="1200">
              <a:solidFill>
                <a:srgbClr val="666666"/>
              </a:solidFill>
              <a:latin typeface="Arial"/>
              <a:ea typeface="Arial"/>
              <a:cs typeface="Arial"/>
              <a:sym typeface="Arial"/>
            </a:endParaRPr>
          </a:p>
          <a:p>
            <a:pPr marL="457200" lvl="0" indent="-299085" algn="l" rtl="0">
              <a:lnSpc>
                <a:spcPct val="100000"/>
              </a:lnSpc>
              <a:spcBef>
                <a:spcPts val="0"/>
              </a:spcBef>
              <a:spcAft>
                <a:spcPts val="0"/>
              </a:spcAft>
              <a:buClr>
                <a:srgbClr val="666666"/>
              </a:buClr>
              <a:buSzPct val="100000"/>
              <a:buAutoNum type="arabicPeriod"/>
            </a:pPr>
            <a:r>
              <a:rPr lang="en" sz="1200">
                <a:solidFill>
                  <a:srgbClr val="666666"/>
                </a:solidFill>
              </a:rPr>
              <a:t>Flaky Tests at Google and How We Mitigate Them. https://testing.googleblog.com/2016/05/flaky-tests-at-google-and-how-we.html. 2016. </a:t>
            </a:r>
            <a:endParaRPr sz="1200">
              <a:solidFill>
                <a:srgbClr val="666666"/>
              </a:solidFill>
            </a:endParaRPr>
          </a:p>
          <a:p>
            <a:pPr marL="457200" marR="0" lvl="0" indent="-299085" algn="l" rtl="0">
              <a:lnSpc>
                <a:spcPct val="100000"/>
              </a:lnSpc>
              <a:spcBef>
                <a:spcPts val="0"/>
              </a:spcBef>
              <a:spcAft>
                <a:spcPts val="0"/>
              </a:spcAft>
              <a:buClr>
                <a:srgbClr val="666666"/>
              </a:buClr>
              <a:buSzPct val="100000"/>
              <a:buAutoNum type="arabicPeriod"/>
            </a:pPr>
            <a:r>
              <a:rPr lang="en" sz="1200">
                <a:solidFill>
                  <a:srgbClr val="666666"/>
                </a:solidFill>
              </a:rPr>
              <a:t>Andy Chou, Junfeng Yang, Benjamin Chelf, Seth Hallem, and Dawson Engler. 2001. An empirical study of operating systems errors. SIGOPS Oper. Syst. Rev. 35, 5 (Dec. 2001), 73–88. </a:t>
            </a:r>
            <a:endParaRPr sz="1200">
              <a:solidFill>
                <a:srgbClr val="666666"/>
              </a:solidFill>
            </a:endParaRPr>
          </a:p>
          <a:p>
            <a:pPr marL="457200" marR="0" lvl="0" indent="-299085" algn="l" rtl="0">
              <a:lnSpc>
                <a:spcPct val="100000"/>
              </a:lnSpc>
              <a:spcBef>
                <a:spcPts val="0"/>
              </a:spcBef>
              <a:spcAft>
                <a:spcPts val="0"/>
              </a:spcAft>
              <a:buClr>
                <a:srgbClr val="666666"/>
              </a:buClr>
              <a:buSzPct val="100000"/>
              <a:buAutoNum type="arabicPeriod"/>
            </a:pPr>
            <a:r>
              <a:rPr lang="en" sz="1200">
                <a:solidFill>
                  <a:srgbClr val="666666"/>
                </a:solidFill>
              </a:rPr>
              <a:t>Shan Lu, Soyeon Park, Eunsoo Seo, and Yuanyuan Zhou. 2008. Learning from mistakes: a comprehensive study on real world concurrency bug characteristics. SIGPLAN Not. 43, 3 (March 2008), 329–339.</a:t>
            </a:r>
            <a:endParaRPr sz="1200">
              <a:solidFill>
                <a:srgbClr val="666666"/>
              </a:solidFill>
            </a:endParaRPr>
          </a:p>
          <a:p>
            <a:pPr marL="457200" marR="0" lvl="0" indent="-299085" algn="l" rtl="0">
              <a:lnSpc>
                <a:spcPct val="100000"/>
              </a:lnSpc>
              <a:spcBef>
                <a:spcPts val="0"/>
              </a:spcBef>
              <a:spcAft>
                <a:spcPts val="0"/>
              </a:spcAft>
              <a:buClr>
                <a:srgbClr val="666666"/>
              </a:buClr>
              <a:buSzPct val="100000"/>
              <a:buAutoNum type="arabicPeriod"/>
            </a:pPr>
            <a:r>
              <a:rPr lang="en" sz="1200">
                <a:solidFill>
                  <a:srgbClr val="666666"/>
                </a:solidFill>
              </a:rPr>
              <a:t>Swarup Kumar Sahoo, John Criswell, and Vikram Adve. 2010. An empirical study of reported bugs in server software with implications for automated bug diagnosis. In Proceedings of the 32nd ACM/IEEE International Conference on Software Engineering - Volume 1 (ICSE '10). Association for Computing Machinery, New York, NY, USA, 485–494.</a:t>
            </a:r>
            <a:endParaRPr sz="1200">
              <a:solidFill>
                <a:srgbClr val="666666"/>
              </a:solidFill>
            </a:endParaRPr>
          </a:p>
          <a:p>
            <a:pPr marL="457200" marR="0" lvl="0" indent="-299085" algn="l" rtl="0">
              <a:lnSpc>
                <a:spcPct val="100000"/>
              </a:lnSpc>
              <a:spcBef>
                <a:spcPts val="0"/>
              </a:spcBef>
              <a:spcAft>
                <a:spcPts val="0"/>
              </a:spcAft>
              <a:buClr>
                <a:srgbClr val="666666"/>
              </a:buClr>
              <a:buSzPct val="100000"/>
              <a:buAutoNum type="arabicPeriod"/>
            </a:pPr>
            <a:r>
              <a:rPr lang="en" sz="1200">
                <a:solidFill>
                  <a:srgbClr val="666666"/>
                </a:solidFill>
              </a:rPr>
              <a:t>Sai Zhang, Darioush Jalali, Jochen Wuttke, Kıvanç Muşlu, Wing Lam, Michael D. Ernst, and David Notkin. 2014. Empirically revisiting the test independence assumption. In Proceedings of the 2014 International Symposium on Software Testing and Analysis (ISSTA 2014). Association for Computing Machinery, New York, NY, USA, 385–396. </a:t>
            </a:r>
            <a:endParaRPr sz="1200">
              <a:solidFill>
                <a:srgbClr val="666666"/>
              </a:solidFill>
            </a:endParaRPr>
          </a:p>
          <a:p>
            <a:pPr marL="457200" marR="0" lvl="0" indent="-299085" algn="l" rtl="0">
              <a:lnSpc>
                <a:spcPct val="100000"/>
              </a:lnSpc>
              <a:spcBef>
                <a:spcPts val="0"/>
              </a:spcBef>
              <a:spcAft>
                <a:spcPts val="0"/>
              </a:spcAft>
              <a:buClr>
                <a:srgbClr val="666666"/>
              </a:buClr>
              <a:buSzPct val="100000"/>
              <a:buAutoNum type="arabicPeriod"/>
            </a:pPr>
            <a:r>
              <a:rPr lang="en" sz="1200">
                <a:solidFill>
                  <a:srgbClr val="666666"/>
                </a:solidFill>
              </a:rPr>
              <a:t>Z. Gao, Y. Liang, M. B. Cohen, A. M. Memon and Z. Wang, "Making System User Interactive Tests Repeatable: When and What Should We Control?," 2015 IEEE/ACM 37th IEEE International Conference on Software Engineering, 2015, pp. 55-65, doi: 10.1109/ICSE.2015.28.</a:t>
            </a:r>
            <a:endParaRPr sz="1200">
              <a:solidFill>
                <a:srgbClr val="666666"/>
              </a:solidFill>
            </a:endParaRPr>
          </a:p>
          <a:p>
            <a:pPr marL="457200" marR="0" lvl="0" indent="-299085" algn="l" rtl="0">
              <a:lnSpc>
                <a:spcPct val="100000"/>
              </a:lnSpc>
              <a:spcBef>
                <a:spcPts val="0"/>
              </a:spcBef>
              <a:spcAft>
                <a:spcPts val="0"/>
              </a:spcAft>
              <a:buClr>
                <a:srgbClr val="666666"/>
              </a:buClr>
              <a:buSzPct val="100000"/>
              <a:buAutoNum type="arabicPeriod"/>
            </a:pPr>
            <a:r>
              <a:rPr lang="en" sz="1200">
                <a:solidFill>
                  <a:srgbClr val="666666"/>
                </a:solidFill>
              </a:rPr>
              <a:t>Thorve, Swapna &amp; Sreshtha, Chandani &amp; Meng, Na. (2018). An Empirical Study of Flaky Tests in Android Apps. 534-538. 10.1109/ICSME.2018.00062. </a:t>
            </a:r>
            <a:endParaRPr sz="1200">
              <a:solidFill>
                <a:srgbClr val="666666"/>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 (cont.)</a:t>
            </a:r>
            <a:endParaRPr/>
          </a:p>
        </p:txBody>
      </p:sp>
      <p:sp>
        <p:nvSpPr>
          <p:cNvPr id="276" name="Google Shape;276;p44"/>
          <p:cNvSpPr txBox="1">
            <a:spLocks noGrp="1"/>
          </p:cNvSpPr>
          <p:nvPr>
            <p:ph type="body" idx="1"/>
          </p:nvPr>
        </p:nvSpPr>
        <p:spPr>
          <a:xfrm>
            <a:off x="311700" y="1152475"/>
            <a:ext cx="8520600" cy="3543300"/>
          </a:xfrm>
          <a:prstGeom prst="rect">
            <a:avLst/>
          </a:prstGeom>
        </p:spPr>
        <p:txBody>
          <a:bodyPr spcFirstLastPara="1" wrap="square" lIns="91425" tIns="91425" rIns="91425" bIns="91425" anchor="t" anchorCtr="0">
            <a:normAutofit lnSpcReduction="10000"/>
          </a:bodyPr>
          <a:lstStyle/>
          <a:p>
            <a:pPr marL="457200" marR="0" lvl="0" indent="-304800" algn="l" rtl="0">
              <a:lnSpc>
                <a:spcPct val="100000"/>
              </a:lnSpc>
              <a:spcBef>
                <a:spcPts val="0"/>
              </a:spcBef>
              <a:spcAft>
                <a:spcPts val="0"/>
              </a:spcAft>
              <a:buClr>
                <a:srgbClr val="666666"/>
              </a:buClr>
              <a:buSzPts val="1200"/>
              <a:buAutoNum type="arabicPeriod" startAt="11"/>
            </a:pPr>
            <a:r>
              <a:rPr lang="en" sz="1200">
                <a:solidFill>
                  <a:srgbClr val="666666"/>
                </a:solidFill>
              </a:rPr>
              <a:t>Thorve, Swapna &amp; Sreshtha, Chandani &amp; Meng, Na. (2018). An Empirical Study of Flaky Tests in Android Apps. 534-538. 10.1109/ICSME.2018.00062. </a:t>
            </a:r>
            <a:endParaRPr sz="1200">
              <a:solidFill>
                <a:srgbClr val="666666"/>
              </a:solidFill>
            </a:endParaRPr>
          </a:p>
          <a:p>
            <a:pPr marL="457200" marR="0" lvl="0" indent="-304800" algn="l" rtl="0">
              <a:lnSpc>
                <a:spcPct val="100000"/>
              </a:lnSpc>
              <a:spcBef>
                <a:spcPts val="0"/>
              </a:spcBef>
              <a:spcAft>
                <a:spcPts val="0"/>
              </a:spcAft>
              <a:buClr>
                <a:srgbClr val="666666"/>
              </a:buClr>
              <a:buSzPts val="1200"/>
              <a:buAutoNum type="arabicPeriod" startAt="11"/>
            </a:pPr>
            <a:r>
              <a:rPr lang="en" sz="1200">
                <a:solidFill>
                  <a:srgbClr val="666666"/>
                </a:solidFill>
              </a:rPr>
              <a:t>Moran, Jesus &amp; Augusto Alonso, Cristian &amp; Bertolino, Antonia &amp; de la Riva, Claudio &amp; Tuya, Javier. (2019). Debugging Flaky Tests on Web Applications. 454-461. 10.5220/0008559004540461. </a:t>
            </a:r>
            <a:endParaRPr sz="1200">
              <a:solidFill>
                <a:srgbClr val="666666"/>
              </a:solidFill>
            </a:endParaRPr>
          </a:p>
          <a:p>
            <a:pPr marL="457200" marR="0" lvl="0" indent="-304800" algn="l" rtl="0">
              <a:lnSpc>
                <a:spcPct val="100000"/>
              </a:lnSpc>
              <a:spcBef>
                <a:spcPts val="0"/>
              </a:spcBef>
              <a:spcAft>
                <a:spcPts val="0"/>
              </a:spcAft>
              <a:buClr>
                <a:srgbClr val="666666"/>
              </a:buClr>
              <a:buSzPts val="1200"/>
              <a:buAutoNum type="arabicPeriod" startAt="11"/>
            </a:pPr>
            <a:r>
              <a:rPr lang="en" sz="1200">
                <a:solidFill>
                  <a:srgbClr val="666666"/>
                </a:solidFill>
              </a:rPr>
              <a:t>Eck, Moritz &amp; Palomba, Fabio &amp; Castelluccio, Marco &amp; Bacchelli, Alberto. (2019). Understanding flaky tests: the developer’s perspective. 830-840. 10.1145/3338906.3338945. </a:t>
            </a:r>
            <a:endParaRPr sz="1200">
              <a:solidFill>
                <a:srgbClr val="666666"/>
              </a:solidFill>
            </a:endParaRPr>
          </a:p>
          <a:p>
            <a:pPr marL="457200" marR="0" lvl="0" indent="-304800" algn="l" rtl="0">
              <a:lnSpc>
                <a:spcPct val="100000"/>
              </a:lnSpc>
              <a:spcBef>
                <a:spcPts val="0"/>
              </a:spcBef>
              <a:spcAft>
                <a:spcPts val="0"/>
              </a:spcAft>
              <a:buClr>
                <a:srgbClr val="666666"/>
              </a:buClr>
              <a:buSzPts val="1200"/>
              <a:buAutoNum type="arabicPeriod" startAt="11"/>
            </a:pPr>
            <a:r>
              <a:rPr lang="en" sz="1200">
                <a:solidFill>
                  <a:srgbClr val="666666"/>
                </a:solidFill>
              </a:rPr>
              <a:t>Dong, Zhen &amp; Tiwari, Abhishek &amp; Yu, Xiao &amp; Roychoudhury, Abhik. (2020). Concurrency-related Flaky Test Detection in Android apps. </a:t>
            </a:r>
            <a:endParaRPr sz="1200">
              <a:solidFill>
                <a:srgbClr val="666666"/>
              </a:solidFill>
            </a:endParaRPr>
          </a:p>
          <a:p>
            <a:pPr marL="457200" marR="0" lvl="0" indent="-304800" algn="l" rtl="0">
              <a:lnSpc>
                <a:spcPct val="100000"/>
              </a:lnSpc>
              <a:spcBef>
                <a:spcPts val="0"/>
              </a:spcBef>
              <a:spcAft>
                <a:spcPts val="0"/>
              </a:spcAft>
              <a:buClr>
                <a:srgbClr val="666666"/>
              </a:buClr>
              <a:buSzPts val="1200"/>
              <a:buAutoNum type="arabicPeriod" startAt="11"/>
            </a:pPr>
            <a:r>
              <a:rPr lang="en" sz="1200">
                <a:solidFill>
                  <a:srgbClr val="666666"/>
                </a:solidFill>
              </a:rPr>
              <a:t>Wing Lam, Kıvanç Muşlu, Hitesh Sajnani, and Suresh Thummalapenta. 2020. A study on the lifecycle of flaky tests. In Proceedings of the ACM/IEEE 42nd International Conference on Software Engineering (ICSE '20). Association for Computing Machinery, New York, NY, USA, 1471–1482. </a:t>
            </a:r>
            <a:endParaRPr sz="1200">
              <a:solidFill>
                <a:srgbClr val="666666"/>
              </a:solidFill>
            </a:endParaRPr>
          </a:p>
          <a:p>
            <a:pPr marL="457200" marR="0" lvl="0" indent="-304800" algn="l" rtl="0">
              <a:lnSpc>
                <a:spcPct val="100000"/>
              </a:lnSpc>
              <a:spcBef>
                <a:spcPts val="0"/>
              </a:spcBef>
              <a:spcAft>
                <a:spcPts val="0"/>
              </a:spcAft>
              <a:buClr>
                <a:srgbClr val="666666"/>
              </a:buClr>
              <a:buSzPts val="1200"/>
              <a:buAutoNum type="arabicPeriod" startAt="11"/>
            </a:pPr>
            <a:r>
              <a:rPr lang="en" sz="1200">
                <a:solidFill>
                  <a:srgbClr val="666666"/>
                </a:solidFill>
              </a:rPr>
              <a:t>J. Bell, O. Legunsen, M. Hilton, L. Eloussi, T. Yung and D. Marinov, "DeFlaker: Automatically Detecting Flaky Tests," 2018 IEEE/ACM 40th International Conference on Software Engineering (ICSE), 2018, pp. 433-444</a:t>
            </a:r>
            <a:endParaRPr sz="1200">
              <a:solidFill>
                <a:srgbClr val="666666"/>
              </a:solidFill>
            </a:endParaRPr>
          </a:p>
          <a:p>
            <a:pPr marL="457200" marR="0" lvl="0" indent="-304800" algn="l" rtl="0">
              <a:lnSpc>
                <a:spcPct val="100000"/>
              </a:lnSpc>
              <a:spcBef>
                <a:spcPts val="0"/>
              </a:spcBef>
              <a:spcAft>
                <a:spcPts val="0"/>
              </a:spcAft>
              <a:buClr>
                <a:srgbClr val="666666"/>
              </a:buClr>
              <a:buSzPts val="1200"/>
              <a:buAutoNum type="arabicPeriod" startAt="11"/>
            </a:pPr>
            <a:r>
              <a:rPr lang="en" sz="1200">
                <a:solidFill>
                  <a:srgbClr val="666666"/>
                </a:solidFill>
              </a:rPr>
              <a:t>August Shi, Wing Lam, Reed Oei, Tao Xie, and Darko Marinov. 2019. IFixFlakies: a framework for automatically fixing order-dependent flaky tests. In Proceedings of the 2019 27th ACM Joint Meeting on European Software Engineering Conference and Symposium on the Foundations of Software Engineering(ESEC/FSE 2019). Association for Computing Machinery, New York, NY, USA, 545–555. </a:t>
            </a:r>
            <a:endParaRPr sz="1200">
              <a:solidFill>
                <a:srgbClr val="666666"/>
              </a:solidFill>
            </a:endParaRPr>
          </a:p>
          <a:p>
            <a:pPr marL="457200" marR="0" lvl="0" indent="-304800" algn="l" rtl="0">
              <a:lnSpc>
                <a:spcPct val="100000"/>
              </a:lnSpc>
              <a:spcBef>
                <a:spcPts val="0"/>
              </a:spcBef>
              <a:spcAft>
                <a:spcPts val="0"/>
              </a:spcAft>
              <a:buClr>
                <a:srgbClr val="666666"/>
              </a:buClr>
              <a:buSzPts val="1200"/>
              <a:buAutoNum type="arabicPeriod" startAt="11"/>
            </a:pPr>
            <a:r>
              <a:rPr lang="en" sz="1200">
                <a:solidFill>
                  <a:srgbClr val="666666"/>
                </a:solidFill>
              </a:rPr>
              <a:t>Valerio Terragni, Pasquale Salza, and Filomena Ferrucci. 2020. A container-based infrastructure for fuzzy-driven root causing of flaky tests. In Proceedings of the ACM/IEEE 42nd International Conference on Software Engineering: New Ideas and Emerging Results (ICSE-NIER '20). Association for Computing Machinery, New York, NY, USA, 69–72.</a:t>
            </a:r>
            <a:endParaRPr sz="1200">
              <a:solidFill>
                <a:srgbClr val="666666"/>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82" name="Google Shape;282;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Perform an empirical study on UI tests containing flaky behavior</a:t>
            </a:r>
            <a:endParaRPr/>
          </a:p>
          <a:p>
            <a:pPr marL="457200" lvl="0" indent="-342900" algn="l" rtl="0">
              <a:spcBef>
                <a:spcPts val="1000"/>
              </a:spcBef>
              <a:spcAft>
                <a:spcPts val="0"/>
              </a:spcAft>
              <a:buSzPts val="1800"/>
              <a:buChar char="●"/>
            </a:pPr>
            <a:r>
              <a:rPr lang="en"/>
              <a:t>Investigate 235 flaky UI test samples from web and Android projects</a:t>
            </a:r>
            <a:endParaRPr/>
          </a:p>
          <a:p>
            <a:pPr marL="457200" lvl="0" indent="-342900" algn="l" rtl="0">
              <a:spcBef>
                <a:spcPts val="1000"/>
              </a:spcBef>
              <a:spcAft>
                <a:spcPts val="0"/>
              </a:spcAft>
              <a:buSzPts val="1800"/>
              <a:buChar char="●"/>
            </a:pPr>
            <a:r>
              <a:rPr lang="en"/>
              <a:t>Identify root causes of flaky UI tests and identify new categories specific to UI tests</a:t>
            </a:r>
            <a:endParaRPr/>
          </a:p>
          <a:p>
            <a:pPr marL="457200" lvl="0" indent="-342900" algn="l" rtl="0">
              <a:spcBef>
                <a:spcPts val="1000"/>
              </a:spcBef>
              <a:spcAft>
                <a:spcPts val="0"/>
              </a:spcAft>
              <a:buSzPts val="1800"/>
              <a:buChar char="●"/>
            </a:pPr>
            <a:r>
              <a:rPr lang="en"/>
              <a:t>Identify manifestation strategies used  to reliably reproduce flaky behavior</a:t>
            </a:r>
            <a:endParaRPr/>
          </a:p>
          <a:p>
            <a:pPr marL="457200" lvl="0" indent="-342900" algn="l" rtl="0">
              <a:spcBef>
                <a:spcPts val="1000"/>
              </a:spcBef>
              <a:spcAft>
                <a:spcPts val="1000"/>
              </a:spcAft>
              <a:buSzPts val="1800"/>
              <a:buChar char="●"/>
            </a:pPr>
            <a:r>
              <a:rPr lang="en"/>
              <a:t>Identify fixing strategies applied on samples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6"/>
          <p:cNvSpPr txBox="1">
            <a:spLocks noGrp="1"/>
          </p:cNvSpPr>
          <p:nvPr>
            <p:ph type="title"/>
          </p:nvPr>
        </p:nvSpPr>
        <p:spPr>
          <a:xfrm>
            <a:off x="509550" y="40272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 For Watching!</a:t>
            </a:r>
            <a:endParaRPr/>
          </a:p>
        </p:txBody>
      </p:sp>
      <p:sp>
        <p:nvSpPr>
          <p:cNvPr id="288" name="Google Shape;288;p46"/>
          <p:cNvSpPr txBox="1"/>
          <p:nvPr/>
        </p:nvSpPr>
        <p:spPr>
          <a:xfrm>
            <a:off x="783725" y="2868275"/>
            <a:ext cx="2417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rPr>
              <a:t>Alan Romano</a:t>
            </a:r>
            <a:endParaRPr>
              <a:solidFill>
                <a:schemeClr val="lt1"/>
              </a:solidFill>
            </a:endParaRPr>
          </a:p>
          <a:p>
            <a:pPr marL="0" lvl="0" indent="0" algn="ctr" rtl="0">
              <a:spcBef>
                <a:spcPts val="0"/>
              </a:spcBef>
              <a:spcAft>
                <a:spcPts val="0"/>
              </a:spcAft>
              <a:buNone/>
            </a:pPr>
            <a:r>
              <a:rPr lang="en">
                <a:solidFill>
                  <a:schemeClr val="lt1"/>
                </a:solidFill>
              </a:rPr>
              <a:t>University at Buffalo, SUNY</a:t>
            </a:r>
            <a:endParaRPr>
              <a:solidFill>
                <a:schemeClr val="lt1"/>
              </a:solidFill>
            </a:endParaRPr>
          </a:p>
        </p:txBody>
      </p:sp>
      <p:sp>
        <p:nvSpPr>
          <p:cNvPr id="289" name="Google Shape;289;p46"/>
          <p:cNvSpPr txBox="1"/>
          <p:nvPr/>
        </p:nvSpPr>
        <p:spPr>
          <a:xfrm>
            <a:off x="3363300" y="2868275"/>
            <a:ext cx="24174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a:solidFill>
                  <a:schemeClr val="lt1"/>
                </a:solidFill>
              </a:rPr>
              <a:t>Zihe Song</a:t>
            </a:r>
            <a:endParaRPr>
              <a:solidFill>
                <a:schemeClr val="lt1"/>
              </a:solidFill>
            </a:endParaRPr>
          </a:p>
          <a:p>
            <a:pPr marL="0" marR="0" lvl="0" indent="0" algn="ctr" rtl="0">
              <a:lnSpc>
                <a:spcPct val="100000"/>
              </a:lnSpc>
              <a:spcBef>
                <a:spcPts val="0"/>
              </a:spcBef>
              <a:spcAft>
                <a:spcPts val="0"/>
              </a:spcAft>
              <a:buNone/>
            </a:pPr>
            <a:r>
              <a:rPr lang="en">
                <a:solidFill>
                  <a:schemeClr val="lt1"/>
                </a:solidFill>
              </a:rPr>
              <a:t>University of Texas at Dallas</a:t>
            </a:r>
            <a:endParaRPr>
              <a:solidFill>
                <a:schemeClr val="lt1"/>
              </a:solidFill>
              <a:latin typeface="Lato"/>
              <a:ea typeface="Lato"/>
              <a:cs typeface="Lato"/>
              <a:sym typeface="Lato"/>
            </a:endParaRPr>
          </a:p>
        </p:txBody>
      </p:sp>
      <p:sp>
        <p:nvSpPr>
          <p:cNvPr id="290" name="Google Shape;290;p46"/>
          <p:cNvSpPr txBox="1"/>
          <p:nvPr/>
        </p:nvSpPr>
        <p:spPr>
          <a:xfrm>
            <a:off x="5942875" y="2868275"/>
            <a:ext cx="24174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a:solidFill>
                  <a:schemeClr val="lt1"/>
                </a:solidFill>
              </a:rPr>
              <a:t>Sampath Grandhi</a:t>
            </a:r>
            <a:endParaRPr>
              <a:solidFill>
                <a:schemeClr val="lt1"/>
              </a:solidFill>
            </a:endParaRPr>
          </a:p>
          <a:p>
            <a:pPr marL="0" marR="0" lvl="0" indent="0" algn="ctr" rtl="0">
              <a:lnSpc>
                <a:spcPct val="100000"/>
              </a:lnSpc>
              <a:spcBef>
                <a:spcPts val="0"/>
              </a:spcBef>
              <a:spcAft>
                <a:spcPts val="0"/>
              </a:spcAft>
              <a:buNone/>
            </a:pPr>
            <a:r>
              <a:rPr lang="en">
                <a:solidFill>
                  <a:schemeClr val="lt1"/>
                </a:solidFill>
              </a:rPr>
              <a:t>University of Texas at Dallas</a:t>
            </a:r>
            <a:endParaRPr>
              <a:solidFill>
                <a:schemeClr val="dk2"/>
              </a:solidFill>
            </a:endParaRPr>
          </a:p>
        </p:txBody>
      </p:sp>
      <p:sp>
        <p:nvSpPr>
          <p:cNvPr id="291" name="Google Shape;291;p46"/>
          <p:cNvSpPr txBox="1"/>
          <p:nvPr/>
        </p:nvSpPr>
        <p:spPr>
          <a:xfrm>
            <a:off x="2063925" y="3701825"/>
            <a:ext cx="24174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a:solidFill>
                  <a:schemeClr val="lt1"/>
                </a:solidFill>
              </a:rPr>
              <a:t>Wei Yang</a:t>
            </a:r>
            <a:endParaRPr>
              <a:solidFill>
                <a:schemeClr val="lt1"/>
              </a:solidFill>
            </a:endParaRPr>
          </a:p>
          <a:p>
            <a:pPr marL="0" marR="0" lvl="0" indent="0" algn="ctr" rtl="0">
              <a:lnSpc>
                <a:spcPct val="100000"/>
              </a:lnSpc>
              <a:spcBef>
                <a:spcPts val="0"/>
              </a:spcBef>
              <a:spcAft>
                <a:spcPts val="0"/>
              </a:spcAft>
              <a:buNone/>
            </a:pPr>
            <a:r>
              <a:rPr lang="en">
                <a:solidFill>
                  <a:schemeClr val="lt1"/>
                </a:solidFill>
              </a:rPr>
              <a:t>University of Texas at Dallas</a:t>
            </a:r>
            <a:endParaRPr>
              <a:solidFill>
                <a:schemeClr val="lt1"/>
              </a:solidFill>
            </a:endParaRPr>
          </a:p>
        </p:txBody>
      </p:sp>
      <p:sp>
        <p:nvSpPr>
          <p:cNvPr id="292" name="Google Shape;292;p46"/>
          <p:cNvSpPr txBox="1"/>
          <p:nvPr/>
        </p:nvSpPr>
        <p:spPr>
          <a:xfrm>
            <a:off x="4649750" y="3701825"/>
            <a:ext cx="24174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a:solidFill>
                  <a:schemeClr val="lt1"/>
                </a:solidFill>
              </a:rPr>
              <a:t>Weihang Wang</a:t>
            </a:r>
            <a:endParaRPr>
              <a:solidFill>
                <a:schemeClr val="lt1"/>
              </a:solidFill>
            </a:endParaRPr>
          </a:p>
          <a:p>
            <a:pPr marL="0" marR="0" lvl="0" indent="0" algn="ctr" rtl="0">
              <a:lnSpc>
                <a:spcPct val="100000"/>
              </a:lnSpc>
              <a:spcBef>
                <a:spcPts val="0"/>
              </a:spcBef>
              <a:spcAft>
                <a:spcPts val="0"/>
              </a:spcAft>
              <a:buNone/>
            </a:pPr>
            <a:r>
              <a:rPr lang="en">
                <a:solidFill>
                  <a:schemeClr val="lt1"/>
                </a:solidFill>
              </a:rPr>
              <a:t>University at Buffalo, SUNY</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Flaky Tests?</a:t>
            </a:r>
            <a:endParaRPr/>
          </a:p>
        </p:txBody>
      </p:sp>
      <p:sp>
        <p:nvSpPr>
          <p:cNvPr id="82" name="Google Shape;8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Tests whose outcomes are non-deterministic</a:t>
            </a:r>
            <a:endParaRPr/>
          </a:p>
          <a:p>
            <a:pPr marL="914400" lvl="1" indent="-317500" algn="l" rtl="0">
              <a:lnSpc>
                <a:spcPct val="115000"/>
              </a:lnSpc>
              <a:spcBef>
                <a:spcPts val="0"/>
              </a:spcBef>
              <a:spcAft>
                <a:spcPts val="0"/>
              </a:spcAft>
              <a:buSzPts val="1400"/>
              <a:buChar char="○"/>
            </a:pPr>
            <a:r>
              <a:rPr lang="en"/>
              <a:t>Same test and same code produce different results on different runs </a:t>
            </a:r>
            <a:endParaRPr/>
          </a:p>
          <a:p>
            <a:pPr marL="457200" lvl="0" indent="-342900" algn="l" rtl="0">
              <a:lnSpc>
                <a:spcPct val="115000"/>
              </a:lnSpc>
              <a:spcBef>
                <a:spcPts val="1000"/>
              </a:spcBef>
              <a:spcAft>
                <a:spcPts val="0"/>
              </a:spcAft>
              <a:buSzPts val="1800"/>
              <a:buChar char="●"/>
            </a:pPr>
            <a:r>
              <a:rPr lang="en"/>
              <a:t>Unreliable</a:t>
            </a:r>
            <a:endParaRPr/>
          </a:p>
          <a:p>
            <a:pPr marL="914400" lvl="1" indent="-317500" algn="l" rtl="0">
              <a:lnSpc>
                <a:spcPct val="115000"/>
              </a:lnSpc>
              <a:spcBef>
                <a:spcPts val="0"/>
              </a:spcBef>
              <a:spcAft>
                <a:spcPts val="0"/>
              </a:spcAft>
              <a:buSzPts val="1400"/>
              <a:buChar char="○"/>
            </a:pPr>
            <a:r>
              <a:rPr lang="en"/>
              <a:t>Unsure which outcome is true</a:t>
            </a:r>
            <a:endParaRPr/>
          </a:p>
          <a:p>
            <a:pPr marL="457200" lvl="0" indent="-342900" algn="l" rtl="0">
              <a:lnSpc>
                <a:spcPct val="115000"/>
              </a:lnSpc>
              <a:spcBef>
                <a:spcPts val="1000"/>
              </a:spcBef>
              <a:spcAft>
                <a:spcPts val="0"/>
              </a:spcAft>
              <a:buSzPts val="1800"/>
              <a:buChar char="●"/>
            </a:pPr>
            <a:r>
              <a:rPr lang="en"/>
              <a:t>Observed in up to 45% of tests in studies </a:t>
            </a:r>
            <a:r>
              <a:rPr lang="en" sz="1200"/>
              <a:t>[1,3], </a:t>
            </a:r>
            <a:r>
              <a:rPr lang="en"/>
              <a:t>16% in production</a:t>
            </a:r>
            <a:r>
              <a:rPr lang="en" sz="1200"/>
              <a:t> [4]</a:t>
            </a:r>
            <a:endParaRPr sz="1200"/>
          </a:p>
          <a:p>
            <a:pPr marL="457200" lvl="0" indent="-342900" algn="l" rtl="0">
              <a:lnSpc>
                <a:spcPct val="115000"/>
              </a:lnSpc>
              <a:spcBef>
                <a:spcPts val="1000"/>
              </a:spcBef>
              <a:spcAft>
                <a:spcPts val="1000"/>
              </a:spcAft>
              <a:buSzPts val="1800"/>
              <a:buChar char="●"/>
            </a:pPr>
            <a:r>
              <a:rPr lang="en"/>
              <a:t>Lead to wasted development time and resources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555600"/>
            <a:ext cx="3372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2500"/>
              <a:t>Flaky UI Tests</a:t>
            </a:r>
            <a:endParaRPr sz="2160"/>
          </a:p>
        </p:txBody>
      </p:sp>
      <p:sp>
        <p:nvSpPr>
          <p:cNvPr id="88" name="Google Shape;88;p17"/>
          <p:cNvSpPr txBox="1">
            <a:spLocks noGrp="1"/>
          </p:cNvSpPr>
          <p:nvPr>
            <p:ph type="body" idx="1"/>
          </p:nvPr>
        </p:nvSpPr>
        <p:spPr>
          <a:xfrm>
            <a:off x="311700" y="1389600"/>
            <a:ext cx="4045200" cy="3307500"/>
          </a:xfrm>
          <a:prstGeom prst="rect">
            <a:avLst/>
          </a:prstGeom>
        </p:spPr>
        <p:txBody>
          <a:bodyPr spcFirstLastPara="1" wrap="square" lIns="91425" tIns="91425" rIns="91425" bIns="91425" anchor="t" anchorCtr="0">
            <a:normAutofit fontScale="92500" lnSpcReduction="10000"/>
          </a:bodyPr>
          <a:lstStyle/>
          <a:p>
            <a:pPr marL="457200" lvl="0" indent="-310832" algn="l" rtl="0">
              <a:spcBef>
                <a:spcPts val="0"/>
              </a:spcBef>
              <a:spcAft>
                <a:spcPts val="0"/>
              </a:spcAft>
              <a:buSzPct val="100000"/>
              <a:buChar char="●"/>
            </a:pPr>
            <a:r>
              <a:rPr lang="en" sz="1400"/>
              <a:t>UI tests that intermittently produce different visual results in addition to traditional testing results</a:t>
            </a:r>
            <a:endParaRPr sz="1400"/>
          </a:p>
          <a:p>
            <a:pPr marL="457200" lvl="0" indent="-310832" algn="l" rtl="0">
              <a:spcBef>
                <a:spcPts val="1000"/>
              </a:spcBef>
              <a:spcAft>
                <a:spcPts val="0"/>
              </a:spcAft>
              <a:buSzPct val="100000"/>
              <a:buChar char="●"/>
            </a:pPr>
            <a:r>
              <a:rPr lang="en" sz="1400"/>
              <a:t>UI testing is significantly different from traditional unit testing</a:t>
            </a:r>
            <a:endParaRPr sz="1400"/>
          </a:p>
          <a:p>
            <a:pPr marL="914400" lvl="1" indent="-310832" algn="l" rtl="0">
              <a:spcBef>
                <a:spcPts val="1000"/>
              </a:spcBef>
              <a:spcAft>
                <a:spcPts val="0"/>
              </a:spcAft>
              <a:buSzPct val="100000"/>
              <a:buChar char="○"/>
            </a:pPr>
            <a:r>
              <a:rPr lang="en" sz="1400"/>
              <a:t>Events are highly asynchronous, </a:t>
            </a:r>
            <a:endParaRPr sz="1400"/>
          </a:p>
          <a:p>
            <a:pPr marL="1371600" lvl="2" indent="-310832" algn="l" rtl="0">
              <a:spcBef>
                <a:spcPts val="0"/>
              </a:spcBef>
              <a:spcAft>
                <a:spcPts val="0"/>
              </a:spcAft>
              <a:buSzPct val="100000"/>
              <a:buChar char="■"/>
            </a:pPr>
            <a:r>
              <a:rPr lang="en" sz="1400"/>
              <a:t>e.g. user input, API calls, rendering resources</a:t>
            </a:r>
            <a:endParaRPr sz="1400"/>
          </a:p>
          <a:p>
            <a:pPr marL="914400" lvl="1" indent="-310832" algn="l" rtl="0">
              <a:spcBef>
                <a:spcPts val="1000"/>
              </a:spcBef>
              <a:spcAft>
                <a:spcPts val="0"/>
              </a:spcAft>
              <a:buSzPct val="100000"/>
              <a:buChar char="○"/>
            </a:pPr>
            <a:r>
              <a:rPr lang="en" sz="1400"/>
              <a:t>Layer of complexity in use case scenarios introduced through:</a:t>
            </a:r>
            <a:endParaRPr sz="1400"/>
          </a:p>
          <a:p>
            <a:pPr marL="1371600" lvl="2" indent="-310832" algn="l" rtl="0">
              <a:spcBef>
                <a:spcPts val="0"/>
              </a:spcBef>
              <a:spcAft>
                <a:spcPts val="0"/>
              </a:spcAft>
              <a:buSzPct val="100000"/>
              <a:buChar char="■"/>
            </a:pPr>
            <a:r>
              <a:rPr lang="en" sz="1400"/>
              <a:t>Interaction between user and UI</a:t>
            </a:r>
            <a:endParaRPr sz="1400"/>
          </a:p>
          <a:p>
            <a:pPr marL="1371600" lvl="2" indent="-310832" algn="l" rtl="0">
              <a:spcBef>
                <a:spcPts val="0"/>
              </a:spcBef>
              <a:spcAft>
                <a:spcPts val="0"/>
              </a:spcAft>
              <a:buSzPct val="100000"/>
              <a:buChar char="■"/>
            </a:pPr>
            <a:r>
              <a:rPr lang="en" sz="1400"/>
              <a:t>Interaction between UI and test/application code</a:t>
            </a:r>
            <a:endParaRPr sz="1400"/>
          </a:p>
        </p:txBody>
      </p:sp>
      <p:pic>
        <p:nvPicPr>
          <p:cNvPr id="89" name="Google Shape;89;p17"/>
          <p:cNvPicPr preferRelativeResize="0"/>
          <p:nvPr/>
        </p:nvPicPr>
        <p:blipFill rotWithShape="1">
          <a:blip r:embed="rId3">
            <a:alphaModFix/>
          </a:blip>
          <a:srcRect l="1223" t="3314" r="7443" b="9004"/>
          <a:stretch/>
        </p:blipFill>
        <p:spPr>
          <a:xfrm>
            <a:off x="4516341" y="1507815"/>
            <a:ext cx="4627659" cy="28335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8"/>
          <p:cNvPicPr preferRelativeResize="0"/>
          <p:nvPr/>
        </p:nvPicPr>
        <p:blipFill rotWithShape="1">
          <a:blip r:embed="rId3">
            <a:alphaModFix/>
          </a:blip>
          <a:srcRect t="27852" b="34691"/>
          <a:stretch/>
        </p:blipFill>
        <p:spPr>
          <a:xfrm>
            <a:off x="-14475" y="0"/>
            <a:ext cx="9172950" cy="5143501"/>
          </a:xfrm>
          <a:prstGeom prst="rect">
            <a:avLst/>
          </a:prstGeom>
          <a:noFill/>
          <a:ln>
            <a:noFill/>
          </a:ln>
        </p:spPr>
      </p:pic>
      <p:sp>
        <p:nvSpPr>
          <p:cNvPr id="95" name="Google Shape;95;p18"/>
          <p:cNvSpPr txBox="1">
            <a:spLocks noGrp="1"/>
          </p:cNvSpPr>
          <p:nvPr>
            <p:ph type="title"/>
          </p:nvPr>
        </p:nvSpPr>
        <p:spPr>
          <a:xfrm>
            <a:off x="0" y="2150850"/>
            <a:ext cx="9144000" cy="841800"/>
          </a:xfrm>
          <a:prstGeom prst="rect">
            <a:avLst/>
          </a:prstGeom>
          <a:solidFill>
            <a:srgbClr val="000000">
              <a:alpha val="52510"/>
            </a:srgbClr>
          </a:solidFill>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solidFill>
                  <a:schemeClr val="lt1"/>
                </a:solidFill>
              </a:rPr>
              <a:t>Study Details</a:t>
            </a:r>
            <a:endParaRPr>
              <a:solidFill>
                <a:schemeClr val="lt1"/>
              </a:solidFill>
            </a:endParaRPr>
          </a:p>
        </p:txBody>
      </p:sp>
      <p:sp>
        <p:nvSpPr>
          <p:cNvPr id="96" name="Google Shape;96;p18"/>
          <p:cNvSpPr txBox="1"/>
          <p:nvPr/>
        </p:nvSpPr>
        <p:spPr>
          <a:xfrm>
            <a:off x="7028375" y="4789500"/>
            <a:ext cx="2115600" cy="354000"/>
          </a:xfrm>
          <a:prstGeom prst="rect">
            <a:avLst/>
          </a:prstGeom>
          <a:solidFill>
            <a:srgbClr val="D9D9D9">
              <a:alpha val="52510"/>
            </a:srgbClr>
          </a:solid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None/>
            </a:pPr>
            <a:r>
              <a:rPr lang="en" sz="1100">
                <a:solidFill>
                  <a:srgbClr val="434343"/>
                </a:solidFill>
              </a:rPr>
              <a:t>Photo by</a:t>
            </a:r>
            <a:r>
              <a:rPr lang="en" sz="1100">
                <a:solidFill>
                  <a:srgbClr val="434343"/>
                </a:solidFill>
                <a:uFill>
                  <a:noFill/>
                </a:uFill>
                <a:hlinkClick r:id="rId4">
                  <a:extLst>
                    <a:ext uri="{A12FA001-AC4F-418D-AE19-62706E023703}">
                      <ahyp:hlinkClr xmlns:ahyp="http://schemas.microsoft.com/office/drawing/2018/hyperlinkcolor" val="tx"/>
                    </a:ext>
                  </a:extLst>
                </a:hlinkClick>
              </a:rPr>
              <a:t> </a:t>
            </a:r>
            <a:r>
              <a:rPr lang="en" sz="1100" u="sng">
                <a:solidFill>
                  <a:srgbClr val="434343"/>
                </a:solidFill>
                <a:hlinkClick r:id="rId4">
                  <a:extLst>
                    <a:ext uri="{A12FA001-AC4F-418D-AE19-62706E023703}">
                      <ahyp:hlinkClr xmlns:ahyp="http://schemas.microsoft.com/office/drawing/2018/hyperlinkcolor" val="tx"/>
                    </a:ext>
                  </a:extLst>
                </a:hlinkClick>
              </a:rPr>
              <a:t>Jay Ang</a:t>
            </a:r>
            <a:r>
              <a:rPr lang="en" sz="1100">
                <a:solidFill>
                  <a:srgbClr val="434343"/>
                </a:solidFill>
              </a:rPr>
              <a:t> on</a:t>
            </a:r>
            <a:r>
              <a:rPr lang="en" sz="1100">
                <a:solidFill>
                  <a:srgbClr val="434343"/>
                </a:solidFill>
                <a:uFill>
                  <a:noFill/>
                </a:uFill>
                <a:hlinkClick r:id="rId5">
                  <a:extLst>
                    <a:ext uri="{A12FA001-AC4F-418D-AE19-62706E023703}">
                      <ahyp:hlinkClr xmlns:ahyp="http://schemas.microsoft.com/office/drawing/2018/hyperlinkcolor" val="tx"/>
                    </a:ext>
                  </a:extLst>
                </a:hlinkClick>
              </a:rPr>
              <a:t> </a:t>
            </a:r>
            <a:r>
              <a:rPr lang="en" sz="1100" u="sng">
                <a:solidFill>
                  <a:srgbClr val="434343"/>
                </a:solidFill>
                <a:hlinkClick r:id="rId5">
                  <a:extLst>
                    <a:ext uri="{A12FA001-AC4F-418D-AE19-62706E023703}">
                      <ahyp:hlinkClr xmlns:ahyp="http://schemas.microsoft.com/office/drawing/2018/hyperlinkcolor" val="tx"/>
                    </a:ext>
                  </a:extLst>
                </a:hlinkClick>
              </a:rPr>
              <a:t>Unsplash</a:t>
            </a:r>
            <a:endParaRPr sz="11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 Empirical Analysis on UI-Based Flaky Tests</a:t>
            </a:r>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Investigate 235 real-world flaky UI tests from web and Android projects</a:t>
            </a:r>
            <a:endParaRPr/>
          </a:p>
          <a:p>
            <a:pPr marL="457200" lvl="0" indent="-342900" algn="l" rtl="0">
              <a:spcBef>
                <a:spcPts val="0"/>
              </a:spcBef>
              <a:spcAft>
                <a:spcPts val="0"/>
              </a:spcAft>
              <a:buSzPts val="1800"/>
              <a:buChar char="●"/>
            </a:pPr>
            <a:r>
              <a:rPr lang="en"/>
              <a:t>Study along 3 directions</a:t>
            </a:r>
            <a:endParaRPr/>
          </a:p>
          <a:p>
            <a:pPr marL="914400" lvl="1" indent="-317500" algn="l" rtl="0">
              <a:lnSpc>
                <a:spcPct val="150000"/>
              </a:lnSpc>
              <a:spcBef>
                <a:spcPts val="0"/>
              </a:spcBef>
              <a:spcAft>
                <a:spcPts val="0"/>
              </a:spcAft>
              <a:buSzPts val="1400"/>
              <a:buChar char="○"/>
            </a:pPr>
            <a:r>
              <a:rPr lang="en"/>
              <a:t>Identify underlying root causes of flaky UI tests</a:t>
            </a:r>
            <a:endParaRPr/>
          </a:p>
          <a:p>
            <a:pPr marL="914400" lvl="1" indent="-317500" algn="l" rtl="0">
              <a:lnSpc>
                <a:spcPct val="150000"/>
              </a:lnSpc>
              <a:spcBef>
                <a:spcPts val="0"/>
              </a:spcBef>
              <a:spcAft>
                <a:spcPts val="0"/>
              </a:spcAft>
              <a:buSzPts val="1400"/>
              <a:buChar char="○"/>
            </a:pPr>
            <a:r>
              <a:rPr lang="en"/>
              <a:t>Identify conditions that flaky UI tests manifest under and how they are reproduced</a:t>
            </a:r>
            <a:endParaRPr/>
          </a:p>
          <a:p>
            <a:pPr marL="914400" lvl="1" indent="-317500" algn="l" rtl="0">
              <a:lnSpc>
                <a:spcPct val="150000"/>
              </a:lnSpc>
              <a:spcBef>
                <a:spcPts val="0"/>
              </a:spcBef>
              <a:spcAft>
                <a:spcPts val="0"/>
              </a:spcAft>
              <a:buSzPts val="1400"/>
              <a:buChar char="○"/>
            </a:pPr>
            <a:r>
              <a:rPr lang="en"/>
              <a:t>Identify typical fixing strategies for flaky UI tests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sp>
        <p:nvSpPr>
          <p:cNvPr id="108" name="Google Shape;108;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 sz="1600" b="1"/>
              <a:t>Web Sample Collection</a:t>
            </a:r>
            <a:endParaRPr sz="1600" b="1"/>
          </a:p>
          <a:p>
            <a:pPr marL="457200" lvl="0" indent="-317500" algn="l" rtl="0">
              <a:spcBef>
                <a:spcPts val="1200"/>
              </a:spcBef>
              <a:spcAft>
                <a:spcPts val="0"/>
              </a:spcAft>
              <a:buSzPts val="1400"/>
              <a:buChar char="●"/>
            </a:pPr>
            <a:r>
              <a:rPr lang="en"/>
              <a:t>Inspect GitHub commits</a:t>
            </a:r>
            <a:endParaRPr/>
          </a:p>
          <a:p>
            <a:pPr marL="457200" lvl="0" indent="-317500" algn="l" rtl="0">
              <a:spcBef>
                <a:spcPts val="1000"/>
              </a:spcBef>
              <a:spcAft>
                <a:spcPts val="0"/>
              </a:spcAft>
              <a:buSzPts val="1400"/>
              <a:buChar char="●"/>
            </a:pPr>
            <a:r>
              <a:rPr lang="en"/>
              <a:t>Identify repositories using popular web UI framework keywords: </a:t>
            </a:r>
            <a:r>
              <a:rPr lang="en">
                <a:latin typeface="Courier New"/>
                <a:ea typeface="Courier New"/>
                <a:cs typeface="Courier New"/>
                <a:sym typeface="Courier New"/>
              </a:rPr>
              <a:t>react</a:t>
            </a:r>
            <a:r>
              <a:rPr lang="en"/>
              <a:t>, </a:t>
            </a:r>
            <a:r>
              <a:rPr lang="en">
                <a:latin typeface="Courier New"/>
                <a:ea typeface="Courier New"/>
                <a:cs typeface="Courier New"/>
                <a:sym typeface="Courier New"/>
              </a:rPr>
              <a:t>angular</a:t>
            </a:r>
            <a:r>
              <a:rPr lang="en"/>
              <a:t>, </a:t>
            </a:r>
            <a:r>
              <a:rPr lang="en">
                <a:latin typeface="Courier New"/>
                <a:ea typeface="Courier New"/>
                <a:cs typeface="Courier New"/>
                <a:sym typeface="Courier New"/>
              </a:rPr>
              <a:t>vue</a:t>
            </a:r>
            <a:r>
              <a:rPr lang="en"/>
              <a:t>, </a:t>
            </a:r>
            <a:r>
              <a:rPr lang="en">
                <a:latin typeface="Courier New"/>
                <a:ea typeface="Courier New"/>
                <a:cs typeface="Courier New"/>
                <a:sym typeface="Courier New"/>
              </a:rPr>
              <a:t>emberjs</a:t>
            </a:r>
            <a:r>
              <a:rPr lang="en"/>
              <a:t>, </a:t>
            </a:r>
            <a:r>
              <a:rPr lang="en">
                <a:latin typeface="Courier New"/>
                <a:ea typeface="Courier New"/>
                <a:cs typeface="Courier New"/>
                <a:sym typeface="Courier New"/>
              </a:rPr>
              <a:t>d3</a:t>
            </a:r>
            <a:r>
              <a:rPr lang="en"/>
              <a:t>, </a:t>
            </a:r>
            <a:r>
              <a:rPr lang="en">
                <a:latin typeface="Courier New"/>
                <a:ea typeface="Courier New"/>
                <a:cs typeface="Courier New"/>
                <a:sym typeface="Courier New"/>
              </a:rPr>
              <a:t>svg</a:t>
            </a:r>
            <a:r>
              <a:rPr lang="en"/>
              <a:t>, </a:t>
            </a:r>
            <a:r>
              <a:rPr lang="en">
                <a:latin typeface="Courier New"/>
                <a:ea typeface="Courier New"/>
                <a:cs typeface="Courier New"/>
                <a:sym typeface="Courier New"/>
              </a:rPr>
              <a:t>web</a:t>
            </a:r>
            <a:r>
              <a:rPr lang="en"/>
              <a:t>, </a:t>
            </a:r>
            <a:r>
              <a:rPr lang="en">
                <a:latin typeface="Courier New"/>
                <a:ea typeface="Courier New"/>
                <a:cs typeface="Courier New"/>
                <a:sym typeface="Courier New"/>
              </a:rPr>
              <a:t>and bootstrap</a:t>
            </a:r>
            <a:endParaRPr>
              <a:latin typeface="Courier New"/>
              <a:ea typeface="Courier New"/>
              <a:cs typeface="Courier New"/>
              <a:sym typeface="Courier New"/>
            </a:endParaRPr>
          </a:p>
          <a:p>
            <a:pPr marL="457200" lvl="0" indent="-317500" algn="l" rtl="0">
              <a:spcBef>
                <a:spcPts val="1000"/>
              </a:spcBef>
              <a:spcAft>
                <a:spcPts val="0"/>
              </a:spcAft>
              <a:buSzPts val="1400"/>
              <a:buChar char="●"/>
            </a:pPr>
            <a:r>
              <a:rPr lang="en"/>
              <a:t>Download all commits from repositories</a:t>
            </a:r>
            <a:endParaRPr/>
          </a:p>
          <a:p>
            <a:pPr marL="457200" lvl="0" indent="-317500" algn="l" rtl="0">
              <a:spcBef>
                <a:spcPts val="1000"/>
              </a:spcBef>
              <a:spcAft>
                <a:spcPts val="0"/>
              </a:spcAft>
              <a:buSzPts val="1400"/>
              <a:buChar char="●"/>
            </a:pPr>
            <a:r>
              <a:rPr lang="en"/>
              <a:t>Search commit messages for </a:t>
            </a:r>
            <a:r>
              <a:rPr lang="en">
                <a:latin typeface="Courier New"/>
                <a:ea typeface="Courier New"/>
                <a:cs typeface="Courier New"/>
                <a:sym typeface="Courier New"/>
              </a:rPr>
              <a:t>flak*</a:t>
            </a:r>
            <a:r>
              <a:rPr lang="en"/>
              <a:t> and </a:t>
            </a:r>
            <a:r>
              <a:rPr lang="en">
                <a:latin typeface="Courier New"/>
                <a:ea typeface="Courier New"/>
                <a:cs typeface="Courier New"/>
                <a:sym typeface="Courier New"/>
              </a:rPr>
              <a:t>intermit*</a:t>
            </a:r>
            <a:endParaRPr>
              <a:latin typeface="Courier New"/>
              <a:ea typeface="Courier New"/>
              <a:cs typeface="Courier New"/>
              <a:sym typeface="Courier New"/>
            </a:endParaRPr>
          </a:p>
          <a:p>
            <a:pPr marL="457200" lvl="0" indent="-317500" algn="l" rtl="0">
              <a:spcBef>
                <a:spcPts val="1000"/>
              </a:spcBef>
              <a:spcAft>
                <a:spcPts val="1000"/>
              </a:spcAft>
              <a:buSzPts val="1400"/>
              <a:buChar char="●"/>
            </a:pPr>
            <a:r>
              <a:rPr lang="en"/>
              <a:t>Manually inspect to verify commit contains flaky test</a:t>
            </a:r>
            <a:endParaRPr/>
          </a:p>
        </p:txBody>
      </p:sp>
      <p:sp>
        <p:nvSpPr>
          <p:cNvPr id="109" name="Google Shape;109;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1600" b="1"/>
              <a:t>Android Sample Collection</a:t>
            </a:r>
            <a:endParaRPr sz="1600" b="1"/>
          </a:p>
          <a:p>
            <a:pPr marL="457200" lvl="0" indent="-317500" algn="l" rtl="0">
              <a:spcBef>
                <a:spcPts val="1000"/>
              </a:spcBef>
              <a:spcAft>
                <a:spcPts val="0"/>
              </a:spcAft>
              <a:buSzPts val="1400"/>
              <a:buChar char="●"/>
            </a:pPr>
            <a:r>
              <a:rPr lang="en"/>
              <a:t>Inspect GitHub issues</a:t>
            </a:r>
            <a:endParaRPr/>
          </a:p>
          <a:p>
            <a:pPr marL="457200" lvl="0" indent="-317500" algn="l" rtl="0">
              <a:spcBef>
                <a:spcPts val="1000"/>
              </a:spcBef>
              <a:spcAft>
                <a:spcPts val="0"/>
              </a:spcAft>
              <a:buSzPts val="1400"/>
              <a:buChar char="●"/>
            </a:pPr>
            <a:r>
              <a:rPr lang="en"/>
              <a:t> Search through all GitHub issues through Github Archive</a:t>
            </a:r>
            <a:endParaRPr/>
          </a:p>
          <a:p>
            <a:pPr marL="457200" lvl="0" indent="-317500" algn="l" rtl="0">
              <a:spcBef>
                <a:spcPts val="1000"/>
              </a:spcBef>
              <a:spcAft>
                <a:spcPts val="0"/>
              </a:spcAft>
              <a:buSzPts val="1400"/>
              <a:buChar char="●"/>
            </a:pPr>
            <a:r>
              <a:rPr lang="en"/>
              <a:t>Search for </a:t>
            </a:r>
            <a:r>
              <a:rPr lang="en">
                <a:latin typeface="Courier New"/>
                <a:ea typeface="Courier New"/>
                <a:cs typeface="Courier New"/>
                <a:sym typeface="Courier New"/>
              </a:rPr>
              <a:t>flak*</a:t>
            </a:r>
            <a:r>
              <a:rPr lang="en"/>
              <a:t> and </a:t>
            </a:r>
            <a:r>
              <a:rPr lang="en">
                <a:latin typeface="Courier New"/>
                <a:ea typeface="Courier New"/>
                <a:cs typeface="Courier New"/>
                <a:sym typeface="Courier New"/>
              </a:rPr>
              <a:t>intermit*</a:t>
            </a:r>
            <a:endParaRPr>
              <a:latin typeface="Courier New"/>
              <a:ea typeface="Courier New"/>
              <a:cs typeface="Courier New"/>
              <a:sym typeface="Courier New"/>
            </a:endParaRPr>
          </a:p>
          <a:p>
            <a:pPr marL="457200" lvl="0" indent="-317500" algn="l" rtl="0">
              <a:spcBef>
                <a:spcPts val="1000"/>
              </a:spcBef>
              <a:spcAft>
                <a:spcPts val="1000"/>
              </a:spcAft>
              <a:buSzPts val="1400"/>
              <a:buChar char="●"/>
            </a:pPr>
            <a:r>
              <a:rPr lang="en"/>
              <a:t>Search for keywords: </a:t>
            </a:r>
            <a:r>
              <a:rPr lang="en">
                <a:latin typeface="Courier New"/>
                <a:ea typeface="Courier New"/>
                <a:cs typeface="Courier New"/>
                <a:sym typeface="Courier New"/>
              </a:rPr>
              <a:t>android</a:t>
            </a:r>
            <a:r>
              <a:rPr lang="en"/>
              <a:t>, </a:t>
            </a:r>
            <a:r>
              <a:rPr lang="en">
                <a:latin typeface="Courier New"/>
                <a:ea typeface="Courier New"/>
                <a:cs typeface="Courier New"/>
                <a:sym typeface="Courier New"/>
              </a:rPr>
              <a:t>ui</a:t>
            </a:r>
            <a:r>
              <a:rPr lang="en"/>
              <a:t>, </a:t>
            </a:r>
            <a:r>
              <a:rPr lang="en">
                <a:latin typeface="Courier New"/>
                <a:ea typeface="Courier New"/>
                <a:cs typeface="Courier New"/>
                <a:sym typeface="Courier New"/>
              </a:rPr>
              <a:t>espresso</a:t>
            </a:r>
            <a:r>
              <a:rPr lang="en"/>
              <a:t>, </a:t>
            </a:r>
            <a:r>
              <a:rPr lang="en">
                <a:latin typeface="Courier New"/>
                <a:ea typeface="Courier New"/>
                <a:cs typeface="Courier New"/>
                <a:sym typeface="Courier New"/>
              </a:rPr>
              <a:t>screen</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JetBrains/ring-ui Commit</a:t>
            </a:r>
            <a:endParaRPr/>
          </a:p>
        </p:txBody>
      </p:sp>
      <p:sp>
        <p:nvSpPr>
          <p:cNvPr id="115" name="Google Shape;115;p21"/>
          <p:cNvSpPr txBox="1">
            <a:spLocks noGrp="1"/>
          </p:cNvSpPr>
          <p:nvPr>
            <p:ph type="body" idx="1"/>
          </p:nvPr>
        </p:nvSpPr>
        <p:spPr>
          <a:xfrm>
            <a:off x="311700" y="3269250"/>
            <a:ext cx="8520600" cy="129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Root Cause: Image loading slow during test</a:t>
            </a:r>
            <a:endParaRPr/>
          </a:p>
          <a:p>
            <a:pPr marL="457200" lvl="0" indent="-342900" algn="l" rtl="0">
              <a:spcBef>
                <a:spcPts val="1000"/>
              </a:spcBef>
              <a:spcAft>
                <a:spcPts val="1000"/>
              </a:spcAft>
              <a:buSzPts val="1800"/>
              <a:buChar char="●"/>
            </a:pPr>
            <a:r>
              <a:rPr lang="en"/>
              <a:t>Manifestation Strategy: Unspecified</a:t>
            </a:r>
            <a:endParaRPr/>
          </a:p>
        </p:txBody>
      </p:sp>
      <p:pic>
        <p:nvPicPr>
          <p:cNvPr id="116" name="Google Shape;116;p21">
            <a:hlinkClick r:id="rId3"/>
          </p:cNvPr>
          <p:cNvPicPr preferRelativeResize="0"/>
          <p:nvPr/>
        </p:nvPicPr>
        <p:blipFill rotWithShape="1">
          <a:blip r:embed="rId4">
            <a:alphaModFix/>
          </a:blip>
          <a:srcRect r="47583"/>
          <a:stretch/>
        </p:blipFill>
        <p:spPr>
          <a:xfrm>
            <a:off x="1384475" y="1367938"/>
            <a:ext cx="6558351" cy="1551112"/>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1991</Words>
  <Application>Microsoft Office PowerPoint</Application>
  <PresentationFormat>On-screen Show (16:9)</PresentationFormat>
  <Paragraphs>202</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Lato</vt:lpstr>
      <vt:lpstr>Arial</vt:lpstr>
      <vt:lpstr>Courier New</vt:lpstr>
      <vt:lpstr>Playfair Display</vt:lpstr>
      <vt:lpstr>Coral</vt:lpstr>
      <vt:lpstr>An Empirical Analysis of UI-based Flaky Tests</vt:lpstr>
      <vt:lpstr>Outline</vt:lpstr>
      <vt:lpstr>Background</vt:lpstr>
      <vt:lpstr>What are Flaky Tests?</vt:lpstr>
      <vt:lpstr>Flaky UI Tests</vt:lpstr>
      <vt:lpstr>Study Details</vt:lpstr>
      <vt:lpstr>An Empirical Analysis on UI-Based Flaky Tests</vt:lpstr>
      <vt:lpstr>Methodology</vt:lpstr>
      <vt:lpstr>Example: JetBrains/ring-ui Commit</vt:lpstr>
      <vt:lpstr>Example: JetBrains/ring-ui Commit (cont.)</vt:lpstr>
      <vt:lpstr>Flaky UI Test Dataset</vt:lpstr>
      <vt:lpstr>Root Cause Categories</vt:lpstr>
      <vt:lpstr>Async Wait</vt:lpstr>
      <vt:lpstr>Environment</vt:lpstr>
      <vt:lpstr>Test Runner API Issue</vt:lpstr>
      <vt:lpstr>Test Script Logic Issue</vt:lpstr>
      <vt:lpstr>Manifestation Strategies</vt:lpstr>
      <vt:lpstr>Specify Problematic Platform</vt:lpstr>
      <vt:lpstr>Reorder/Prune Test Suite</vt:lpstr>
      <vt:lpstr>Provide Code Snippet</vt:lpstr>
      <vt:lpstr>Force Environment Conditions</vt:lpstr>
      <vt:lpstr>Fixing Strategies</vt:lpstr>
      <vt:lpstr>Delay</vt:lpstr>
      <vt:lpstr>External Dependency</vt:lpstr>
      <vt:lpstr>Refactor Test Checks</vt:lpstr>
      <vt:lpstr>Disable Feature During Testing</vt:lpstr>
      <vt:lpstr>Discussion</vt:lpstr>
      <vt:lpstr>Implications</vt:lpstr>
      <vt:lpstr>Root Causes and Fixing Strategies</vt:lpstr>
      <vt:lpstr>Related Work</vt:lpstr>
      <vt:lpstr>References</vt:lpstr>
      <vt:lpstr>References (cont.)</vt:lpstr>
      <vt:lpstr>Conclusion</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modified xsi:type="dcterms:W3CDTF">2024-02-15T23:33:26Z</dcterms:modified>
</cp:coreProperties>
</file>