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 id="2147483682" r:id="rId2"/>
    <p:sldMasterId id="2147483683" r:id="rId3"/>
  </p:sldMasterIdLst>
  <p:notesMasterIdLst>
    <p:notesMasterId r:id="rId28"/>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3C0C18D-E20B-4B6B-B5B2-C0D6CC50E22E}">
  <a:tblStyle styleId="{D3C0C18D-E20B-4B6B-B5B2-C0D6CC50E22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54" y="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2f315332a6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2f315332a6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30bae7b4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30bae7b4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232ccc2247c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232ccc2247c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232ccc2247c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232ccc2247c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232ccc2247c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232ccc2247c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32ccc2247c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232ccc2247c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22f315332a6_2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22f315332a6_2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22f56298a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22f56298a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22f56298ad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22f56298ad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2289656dcd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2289656dcd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2289656dcd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2289656dcd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2f315332a6_2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2f315332a6_2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1e19943b06e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1e19943b06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e19943b06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e19943b06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e19943b06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e19943b06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1e19943b06e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1e19943b06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2289656dcd0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2289656dcd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2f315332a6_2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2f315332a6_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2f315332a6_2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2f315332a6_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2f315332a6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2f315332a6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2f315332a6_2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2f315332a6_2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2f7825f27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g22f7825f270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32ccc2247c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g232ccc2247c_0_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2f7825f270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g22f7825f270_1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1000"/>
              </a:spcBef>
              <a:spcAft>
                <a:spcPts val="0"/>
              </a:spcAft>
              <a:buSzPts val="1400"/>
              <a:buChar char="○"/>
              <a:defRPr/>
            </a:lvl2pPr>
            <a:lvl3pPr marL="1371600" lvl="2" indent="-317500">
              <a:spcBef>
                <a:spcPts val="1000"/>
              </a:spcBef>
              <a:spcAft>
                <a:spcPts val="0"/>
              </a:spcAft>
              <a:buSzPts val="1400"/>
              <a:buChar char="■"/>
              <a:defRPr/>
            </a:lvl3pPr>
            <a:lvl4pPr marL="1828800" lvl="3" indent="-317500">
              <a:spcBef>
                <a:spcPts val="1000"/>
              </a:spcBef>
              <a:spcAft>
                <a:spcPts val="0"/>
              </a:spcAft>
              <a:buSzPts val="1400"/>
              <a:buChar char="●"/>
              <a:defRPr/>
            </a:lvl4pPr>
            <a:lvl5pPr marL="2286000" lvl="4" indent="-317500">
              <a:spcBef>
                <a:spcPts val="100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1000"/>
              </a:spcBef>
              <a:spcAft>
                <a:spcPts val="0"/>
              </a:spcAft>
              <a:buSzPts val="1400"/>
              <a:buChar char="○"/>
              <a:defRPr/>
            </a:lvl2pPr>
            <a:lvl3pPr marL="1371600" lvl="2" indent="-317500">
              <a:spcBef>
                <a:spcPts val="1000"/>
              </a:spcBef>
              <a:spcAft>
                <a:spcPts val="0"/>
              </a:spcAft>
              <a:buSzPts val="1400"/>
              <a:buChar char="■"/>
              <a:defRPr/>
            </a:lvl3pPr>
            <a:lvl4pPr marL="1828800" lvl="3" indent="-317500">
              <a:spcBef>
                <a:spcPts val="1000"/>
              </a:spcBef>
              <a:spcAft>
                <a:spcPts val="0"/>
              </a:spcAft>
              <a:buSzPts val="1400"/>
              <a:buChar char="●"/>
              <a:defRPr/>
            </a:lvl4pPr>
            <a:lvl5pPr marL="2286000" lvl="4" indent="-317500">
              <a:spcBef>
                <a:spcPts val="100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1000"/>
              </a:spcBef>
              <a:spcAft>
                <a:spcPts val="0"/>
              </a:spcAft>
              <a:buSzPts val="1400"/>
              <a:buChar char="○"/>
              <a:defRPr/>
            </a:lvl2pPr>
            <a:lvl3pPr marL="1371600" lvl="2" indent="-317500" algn="ctr">
              <a:spcBef>
                <a:spcPts val="1000"/>
              </a:spcBef>
              <a:spcAft>
                <a:spcPts val="0"/>
              </a:spcAft>
              <a:buSzPts val="1400"/>
              <a:buChar char="■"/>
              <a:defRPr/>
            </a:lvl3pPr>
            <a:lvl4pPr marL="1828800" lvl="3" indent="-317500" algn="ctr">
              <a:spcBef>
                <a:spcPts val="1000"/>
              </a:spcBef>
              <a:spcAft>
                <a:spcPts val="0"/>
              </a:spcAft>
              <a:buSzPts val="1400"/>
              <a:buChar char="●"/>
              <a:defRPr/>
            </a:lvl4pPr>
            <a:lvl5pPr marL="2286000" lvl="4" indent="-317500" algn="ctr">
              <a:spcBef>
                <a:spcPts val="100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9"/>
        <p:cNvGrpSpPr/>
        <p:nvPr/>
      </p:nvGrpSpPr>
      <p:grpSpPr>
        <a:xfrm>
          <a:off x="0" y="0"/>
          <a:ext cx="0" cy="0"/>
          <a:chOff x="0" y="0"/>
          <a:chExt cx="0" cy="0"/>
        </a:xfrm>
      </p:grpSpPr>
      <p:sp>
        <p:nvSpPr>
          <p:cNvPr id="100" name="Google Shape;100;p2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1" name="Google Shape;101;p2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02" name="Google Shape;102;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3"/>
        <p:cNvGrpSpPr/>
        <p:nvPr/>
      </p:nvGrpSpPr>
      <p:grpSpPr>
        <a:xfrm>
          <a:off x="0" y="0"/>
          <a:ext cx="0" cy="0"/>
          <a:chOff x="0" y="0"/>
          <a:chExt cx="0" cy="0"/>
        </a:xfrm>
      </p:grpSpPr>
      <p:sp>
        <p:nvSpPr>
          <p:cNvPr id="104" name="Google Shape;104;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5" name="Google Shape;105;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06" name="Google Shape;106;p27"/>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7" name="Google Shape;107;p27"/>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8" name="Google Shape;108;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spcAft>
                <a:spcPts val="0"/>
              </a:spcAft>
              <a:buSzPts val="1000"/>
              <a:buNone/>
              <a:defRPr/>
            </a:lvl1pPr>
            <a:lvl2pPr marL="0" lvl="1" indent="0" algn="r">
              <a:lnSpc>
                <a:spcPct val="100000"/>
              </a:lnSpc>
              <a:spcBef>
                <a:spcPts val="0"/>
              </a:spcBef>
              <a:spcAft>
                <a:spcPts val="0"/>
              </a:spcAft>
              <a:buSzPts val="1000"/>
              <a:buNone/>
              <a:defRPr/>
            </a:lvl2pPr>
            <a:lvl3pPr marL="0" lvl="2" indent="0" algn="r">
              <a:lnSpc>
                <a:spcPct val="100000"/>
              </a:lnSpc>
              <a:spcBef>
                <a:spcPts val="0"/>
              </a:spcBef>
              <a:spcAft>
                <a:spcPts val="0"/>
              </a:spcAft>
              <a:buSzPts val="1000"/>
              <a:buNone/>
              <a:defRPr/>
            </a:lvl3pPr>
            <a:lvl4pPr marL="0" lvl="3" indent="0" algn="r">
              <a:lnSpc>
                <a:spcPct val="100000"/>
              </a:lnSpc>
              <a:spcBef>
                <a:spcPts val="0"/>
              </a:spcBef>
              <a:spcAft>
                <a:spcPts val="0"/>
              </a:spcAft>
              <a:buSzPts val="1000"/>
              <a:buNone/>
              <a:defRPr/>
            </a:lvl4pPr>
            <a:lvl5pPr marL="0" lvl="4" indent="0" algn="r">
              <a:lnSpc>
                <a:spcPct val="100000"/>
              </a:lnSpc>
              <a:spcBef>
                <a:spcPts val="0"/>
              </a:spcBef>
              <a:spcAft>
                <a:spcPts val="0"/>
              </a:spcAft>
              <a:buSzPts val="1000"/>
              <a:buNone/>
              <a:defRPr/>
            </a:lvl5pPr>
            <a:lvl6pPr marL="0" lvl="5" indent="0" algn="r">
              <a:lnSpc>
                <a:spcPct val="100000"/>
              </a:lnSpc>
              <a:spcBef>
                <a:spcPts val="0"/>
              </a:spcBef>
              <a:spcAft>
                <a:spcPts val="0"/>
              </a:spcAft>
              <a:buSzPts val="1000"/>
              <a:buNone/>
              <a:defRPr/>
            </a:lvl6pPr>
            <a:lvl7pPr marL="0" lvl="6" indent="0" algn="r">
              <a:lnSpc>
                <a:spcPct val="100000"/>
              </a:lnSpc>
              <a:spcBef>
                <a:spcPts val="0"/>
              </a:spcBef>
              <a:spcAft>
                <a:spcPts val="0"/>
              </a:spcAft>
              <a:buSzPts val="1000"/>
              <a:buNone/>
              <a:defRPr/>
            </a:lvl7pPr>
            <a:lvl8pPr marL="0" lvl="7" indent="0" algn="r">
              <a:lnSpc>
                <a:spcPct val="100000"/>
              </a:lnSpc>
              <a:spcBef>
                <a:spcPts val="0"/>
              </a:spcBef>
              <a:spcAft>
                <a:spcPts val="0"/>
              </a:spcAft>
              <a:buSzPts val="1000"/>
              <a:buNone/>
              <a:defRPr/>
            </a:lvl8pPr>
            <a:lvl9pPr marL="0" lvl="8" indent="0" algn="r">
              <a:lnSpc>
                <a:spcPct val="100000"/>
              </a:lnSpc>
              <a:spcBef>
                <a:spcPts val="0"/>
              </a:spcBef>
              <a:spcAft>
                <a:spcPts val="0"/>
              </a:spcAft>
              <a:buSzPts val="100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1" name="Google Shape;111;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12" name="Google Shape;112;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3"/>
        <p:cNvGrpSpPr/>
        <p:nvPr/>
      </p:nvGrpSpPr>
      <p:grpSpPr>
        <a:xfrm>
          <a:off x="0" y="0"/>
          <a:ext cx="0" cy="0"/>
          <a:chOff x="0" y="0"/>
          <a:chExt cx="0" cy="0"/>
        </a:xfrm>
      </p:grpSpPr>
      <p:sp>
        <p:nvSpPr>
          <p:cNvPr id="114" name="Google Shape;114;p2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15" name="Google Shape;115;p2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16" name="Google Shape;116;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7"/>
        <p:cNvGrpSpPr/>
        <p:nvPr/>
      </p:nvGrpSpPr>
      <p:grpSpPr>
        <a:xfrm>
          <a:off x="0" y="0"/>
          <a:ext cx="0" cy="0"/>
          <a:chOff x="0" y="0"/>
          <a:chExt cx="0" cy="0"/>
        </a:xfrm>
      </p:grpSpPr>
      <p:sp>
        <p:nvSpPr>
          <p:cNvPr id="118" name="Google Shape;118;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9" name="Google Shape;119;p3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20" name="Google Shape;120;p3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21" name="Google Shape;12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2"/>
        <p:cNvGrpSpPr/>
        <p:nvPr/>
      </p:nvGrpSpPr>
      <p:grpSpPr>
        <a:xfrm>
          <a:off x="0" y="0"/>
          <a:ext cx="0" cy="0"/>
          <a:chOff x="0" y="0"/>
          <a:chExt cx="0" cy="0"/>
        </a:xfrm>
      </p:grpSpPr>
      <p:sp>
        <p:nvSpPr>
          <p:cNvPr id="123" name="Google Shape;123;p3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24" name="Google Shape;12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5"/>
        <p:cNvGrpSpPr/>
        <p:nvPr/>
      </p:nvGrpSpPr>
      <p:grpSpPr>
        <a:xfrm>
          <a:off x="0" y="0"/>
          <a:ext cx="0" cy="0"/>
          <a:chOff x="0" y="0"/>
          <a:chExt cx="0" cy="0"/>
        </a:xfrm>
      </p:grpSpPr>
      <p:sp>
        <p:nvSpPr>
          <p:cNvPr id="126" name="Google Shape;126;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7" name="Google Shape;127;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8"/>
        <p:cNvGrpSpPr/>
        <p:nvPr/>
      </p:nvGrpSpPr>
      <p:grpSpPr>
        <a:xfrm>
          <a:off x="0" y="0"/>
          <a:ext cx="0" cy="0"/>
          <a:chOff x="0" y="0"/>
          <a:chExt cx="0" cy="0"/>
        </a:xfrm>
      </p:grpSpPr>
      <p:sp>
        <p:nvSpPr>
          <p:cNvPr id="129" name="Google Shape;129;p3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3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31" name="Google Shape;131;p3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32" name="Google Shape;132;p3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33" name="Google Shape;13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4"/>
        <p:cNvGrpSpPr/>
        <p:nvPr/>
      </p:nvGrpSpPr>
      <p:grpSpPr>
        <a:xfrm>
          <a:off x="0" y="0"/>
          <a:ext cx="0" cy="0"/>
          <a:chOff x="0" y="0"/>
          <a:chExt cx="0" cy="0"/>
        </a:xfrm>
      </p:grpSpPr>
      <p:sp>
        <p:nvSpPr>
          <p:cNvPr id="135" name="Google Shape;135;p3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136" name="Google Shape;136;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7"/>
        <p:cNvGrpSpPr/>
        <p:nvPr/>
      </p:nvGrpSpPr>
      <p:grpSpPr>
        <a:xfrm>
          <a:off x="0" y="0"/>
          <a:ext cx="0" cy="0"/>
          <a:chOff x="0" y="0"/>
          <a:chExt cx="0" cy="0"/>
        </a:xfrm>
      </p:grpSpPr>
      <p:sp>
        <p:nvSpPr>
          <p:cNvPr id="138" name="Google Shape;138;p3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39" name="Google Shape;139;p3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140" name="Google Shape;140;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1"/>
        <p:cNvGrpSpPr/>
        <p:nvPr/>
      </p:nvGrpSpPr>
      <p:grpSpPr>
        <a:xfrm>
          <a:off x="0" y="0"/>
          <a:ext cx="0" cy="0"/>
          <a:chOff x="0" y="0"/>
          <a:chExt cx="0" cy="0"/>
        </a:xfrm>
      </p:grpSpPr>
      <p:sp>
        <p:nvSpPr>
          <p:cNvPr id="142" name="Google Shape;142;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Char char="●"/>
              <a:defRPr sz="1800">
                <a:solidFill>
                  <a:schemeClr val="dk1"/>
                </a:solidFill>
              </a:defRPr>
            </a:lvl1pPr>
            <a:lvl2pPr marL="914400" lvl="1" indent="-317500">
              <a:lnSpc>
                <a:spcPct val="115000"/>
              </a:lnSpc>
              <a:spcBef>
                <a:spcPts val="1000"/>
              </a:spcBef>
              <a:spcAft>
                <a:spcPts val="0"/>
              </a:spcAft>
              <a:buClr>
                <a:schemeClr val="dk1"/>
              </a:buClr>
              <a:buSzPts val="1400"/>
              <a:buChar char="○"/>
              <a:defRPr>
                <a:solidFill>
                  <a:schemeClr val="dk1"/>
                </a:solidFill>
              </a:defRPr>
            </a:lvl2pPr>
            <a:lvl3pPr marL="1371600" lvl="2" indent="-317500">
              <a:lnSpc>
                <a:spcPct val="115000"/>
              </a:lnSpc>
              <a:spcBef>
                <a:spcPts val="1000"/>
              </a:spcBef>
              <a:spcAft>
                <a:spcPts val="0"/>
              </a:spcAft>
              <a:buClr>
                <a:schemeClr val="dk1"/>
              </a:buClr>
              <a:buSzPts val="1400"/>
              <a:buChar char="■"/>
              <a:defRPr>
                <a:solidFill>
                  <a:schemeClr val="dk1"/>
                </a:solidFill>
              </a:defRPr>
            </a:lvl3pPr>
            <a:lvl4pPr marL="1828800" lvl="3" indent="-317500">
              <a:lnSpc>
                <a:spcPct val="115000"/>
              </a:lnSpc>
              <a:spcBef>
                <a:spcPts val="1000"/>
              </a:spcBef>
              <a:spcAft>
                <a:spcPts val="0"/>
              </a:spcAft>
              <a:buClr>
                <a:schemeClr val="dk1"/>
              </a:buClr>
              <a:buSzPts val="1400"/>
              <a:buChar char="●"/>
              <a:defRPr>
                <a:solidFill>
                  <a:schemeClr val="dk1"/>
                </a:solidFill>
              </a:defRPr>
            </a:lvl4pPr>
            <a:lvl5pPr marL="2286000" lvl="4" indent="-317500">
              <a:lnSpc>
                <a:spcPct val="115000"/>
              </a:lnSpc>
              <a:spcBef>
                <a:spcPts val="1000"/>
              </a:spcBef>
              <a:spcAft>
                <a:spcPts val="0"/>
              </a:spcAft>
              <a:buClr>
                <a:schemeClr val="dk1"/>
              </a:buClr>
              <a:buSzPts val="1400"/>
              <a:buChar char="○"/>
              <a:defRPr>
                <a:solidFill>
                  <a:schemeClr val="dk1"/>
                </a:solidFill>
              </a:defRPr>
            </a:lvl5pPr>
            <a:lvl6pPr marL="2743200" lvl="5" indent="-317500">
              <a:lnSpc>
                <a:spcPct val="115000"/>
              </a:lnSpc>
              <a:spcBef>
                <a:spcPts val="0"/>
              </a:spcBef>
              <a:spcAft>
                <a:spcPts val="0"/>
              </a:spcAft>
              <a:buClr>
                <a:schemeClr val="dk1"/>
              </a:buClr>
              <a:buSzPts val="1400"/>
              <a:buChar char="■"/>
              <a:defRPr>
                <a:solidFill>
                  <a:schemeClr val="dk1"/>
                </a:solidFill>
              </a:defRPr>
            </a:lvl6pPr>
            <a:lvl7pPr marL="3200400" lvl="6" indent="-317500">
              <a:lnSpc>
                <a:spcPct val="115000"/>
              </a:lnSpc>
              <a:spcBef>
                <a:spcPts val="0"/>
              </a:spcBef>
              <a:spcAft>
                <a:spcPts val="0"/>
              </a:spcAft>
              <a:buClr>
                <a:schemeClr val="dk1"/>
              </a:buClr>
              <a:buSzPts val="1400"/>
              <a:buChar char="●"/>
              <a:defRPr>
                <a:solidFill>
                  <a:schemeClr val="dk1"/>
                </a:solidFill>
              </a:defRPr>
            </a:lvl7pPr>
            <a:lvl8pPr marL="3657600" lvl="7" indent="-317500">
              <a:lnSpc>
                <a:spcPct val="115000"/>
              </a:lnSpc>
              <a:spcBef>
                <a:spcPts val="0"/>
              </a:spcBef>
              <a:spcAft>
                <a:spcPts val="0"/>
              </a:spcAft>
              <a:buClr>
                <a:schemeClr val="dk1"/>
              </a:buClr>
              <a:buSzPts val="1400"/>
              <a:buChar char="○"/>
              <a:defRPr>
                <a:solidFill>
                  <a:schemeClr val="dk1"/>
                </a:solidFill>
              </a:defRPr>
            </a:lvl8pPr>
            <a:lvl9pPr marL="4114800" lvl="8" indent="-31750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97" name="Google Shape;97;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98" name="Google Shape;98;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5.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8" Type="http://schemas.openxmlformats.org/officeDocument/2006/relationships/hyperlink" Target="https://doi.org/10.1109/ICCE.2018.8326230" TargetMode="External"/><Relationship Id="rId3" Type="http://schemas.openxmlformats.org/officeDocument/2006/relationships/hyperlink" Target="https://doi.org/10.1145/3442381.3450138" TargetMode="External"/><Relationship Id="rId7" Type="http://schemas.openxmlformats.org/officeDocument/2006/relationships/hyperlink" Target="https://doi.org/10.1145/3339252.3339261"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hyperlink" Target="http://arxiv.org/abs/1808.09474" TargetMode="External"/><Relationship Id="rId5" Type="http://schemas.openxmlformats.org/officeDocument/2006/relationships/hyperlink" Target="https://doi.org/10.1145/3308558.3313665" TargetMode="External"/><Relationship Id="rId4" Type="http://schemas.openxmlformats.org/officeDocument/2006/relationships/hyperlink" Target="https://doi.org/10.1145/3243734.3243858" TargetMode="External"/><Relationship Id="rId9" Type="http://schemas.openxmlformats.org/officeDocument/2006/relationships/hyperlink" Target="http://arxiv.org/abs/1802.01050"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doi.org/10.1007/978-3-030-22038-9_14" TargetMode="External"/><Relationship Id="rId3" Type="http://schemas.openxmlformats.org/officeDocument/2006/relationships/hyperlink" Target="https://doi.org/10.1145/3297858.3304068" TargetMode="External"/><Relationship Id="rId7" Type="http://schemas.openxmlformats.org/officeDocument/2006/relationships/hyperlink" Target="http://arxiv.org/abs/1902.01954"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arxiv.org/abs/1806.01742" TargetMode="External"/><Relationship Id="rId5" Type="http://schemas.openxmlformats.org/officeDocument/2006/relationships/hyperlink" Target="https://doi.org/10.1109/ICPC.2015.33" TargetMode="External"/><Relationship Id="rId4" Type="http://schemas.openxmlformats.org/officeDocument/2006/relationships/hyperlink" Target="https://doi.org/10.1145/3324884.3415293"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doi.org/10.1145/3338906.3338941"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doi.org/10.1109/MALWARE.2015.7413680"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7"/>
          <p:cNvSpPr txBox="1">
            <a:spLocks noGrp="1"/>
          </p:cNvSpPr>
          <p:nvPr>
            <p:ph type="ctrTitle"/>
          </p:nvPr>
        </p:nvSpPr>
        <p:spPr>
          <a:xfrm>
            <a:off x="311708" y="703050"/>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600" b="1"/>
              <a:t>Automated WebAssembly Function Purpose Identification With Semantics-Aware Analysis</a:t>
            </a:r>
            <a:endParaRPr sz="3600" b="1"/>
          </a:p>
        </p:txBody>
      </p:sp>
      <p:sp>
        <p:nvSpPr>
          <p:cNvPr id="148" name="Google Shape;148;p37"/>
          <p:cNvSpPr txBox="1">
            <a:spLocks noGrp="1"/>
          </p:cNvSpPr>
          <p:nvPr>
            <p:ph type="subTitle" idx="1"/>
          </p:nvPr>
        </p:nvSpPr>
        <p:spPr>
          <a:xfrm>
            <a:off x="0" y="2834125"/>
            <a:ext cx="91440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300"/>
              <a:t>Alan Romano and Weihang Wang</a:t>
            </a:r>
            <a:endParaRPr sz="2300"/>
          </a:p>
        </p:txBody>
      </p:sp>
      <p:pic>
        <p:nvPicPr>
          <p:cNvPr id="149" name="Google Shape;149;p37"/>
          <p:cNvPicPr preferRelativeResize="0"/>
          <p:nvPr/>
        </p:nvPicPr>
        <p:blipFill>
          <a:blip r:embed="rId3">
            <a:alphaModFix/>
          </a:blip>
          <a:stretch>
            <a:fillRect/>
          </a:stretch>
        </p:blipFill>
        <p:spPr>
          <a:xfrm>
            <a:off x="2622988" y="3663700"/>
            <a:ext cx="3660774" cy="1289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WebAssembly Module Dataset Collection</a:t>
            </a:r>
            <a:endParaRPr/>
          </a:p>
        </p:txBody>
      </p:sp>
      <p:graphicFrame>
        <p:nvGraphicFramePr>
          <p:cNvPr id="371" name="Google Shape;371;p46"/>
          <p:cNvGraphicFramePr/>
          <p:nvPr/>
        </p:nvGraphicFramePr>
        <p:xfrm>
          <a:off x="1131200" y="1163275"/>
          <a:ext cx="3000000" cy="3000000"/>
        </p:xfrm>
        <a:graphic>
          <a:graphicData uri="http://schemas.openxmlformats.org/drawingml/2006/table">
            <a:tbl>
              <a:tblPr>
                <a:noFill/>
                <a:tableStyleId>{D3C0C18D-E20B-4B6B-B5B2-C0D6CC50E22E}</a:tableStyleId>
              </a:tblPr>
              <a:tblGrid>
                <a:gridCol w="1480025">
                  <a:extLst>
                    <a:ext uri="{9D8B030D-6E8A-4147-A177-3AD203B41FA5}">
                      <a16:colId xmlns:a16="http://schemas.microsoft.com/office/drawing/2014/main" val="20000"/>
                    </a:ext>
                  </a:extLst>
                </a:gridCol>
                <a:gridCol w="1129500">
                  <a:extLst>
                    <a:ext uri="{9D8B030D-6E8A-4147-A177-3AD203B41FA5}">
                      <a16:colId xmlns:a16="http://schemas.microsoft.com/office/drawing/2014/main" val="20001"/>
                    </a:ext>
                  </a:extLst>
                </a:gridCol>
                <a:gridCol w="1185525">
                  <a:extLst>
                    <a:ext uri="{9D8B030D-6E8A-4147-A177-3AD203B41FA5}">
                      <a16:colId xmlns:a16="http://schemas.microsoft.com/office/drawing/2014/main" val="20002"/>
                    </a:ext>
                  </a:extLst>
                </a:gridCol>
                <a:gridCol w="1549100">
                  <a:extLst>
                    <a:ext uri="{9D8B030D-6E8A-4147-A177-3AD203B41FA5}">
                      <a16:colId xmlns:a16="http://schemas.microsoft.com/office/drawing/2014/main" val="20003"/>
                    </a:ext>
                  </a:extLst>
                </a:gridCol>
                <a:gridCol w="1537425">
                  <a:extLst>
                    <a:ext uri="{9D8B030D-6E8A-4147-A177-3AD203B41FA5}">
                      <a16:colId xmlns:a16="http://schemas.microsoft.com/office/drawing/2014/main" val="20004"/>
                    </a:ext>
                  </a:extLst>
                </a:gridCol>
              </a:tblGrid>
              <a:tr h="606000">
                <a:tc>
                  <a:txBody>
                    <a:bodyPr/>
                    <a:lstStyle/>
                    <a:p>
                      <a:pPr marL="0" lvl="0" indent="0" algn="ctr" rtl="0">
                        <a:spcBef>
                          <a:spcPts val="0"/>
                        </a:spcBef>
                        <a:spcAft>
                          <a:spcPts val="0"/>
                        </a:spcAft>
                        <a:buNone/>
                      </a:pPr>
                      <a:r>
                        <a:rPr lang="en" sz="1500" b="1"/>
                        <a:t>Source</a:t>
                      </a:r>
                      <a:endParaRPr sz="15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500" b="1"/>
                        <a:t>Scanned Dates</a:t>
                      </a:r>
                      <a:endParaRPr sz="15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500" b="1"/>
                        <a:t># of Samples</a:t>
                      </a:r>
                      <a:endParaRPr sz="15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500" b="1">
                          <a:solidFill>
                            <a:schemeClr val="dk1"/>
                          </a:solidFill>
                        </a:rPr>
                        <a:t># of Samples Using Wasm</a:t>
                      </a:r>
                      <a:endParaRPr sz="15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500" b="1"/>
                        <a:t># of Wasm</a:t>
                      </a:r>
                      <a:endParaRPr sz="15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2325">
                <a:tc>
                  <a:txBody>
                    <a:bodyPr/>
                    <a:lstStyle/>
                    <a:p>
                      <a:pPr marL="0" lvl="0" indent="0" algn="l" rtl="0">
                        <a:spcBef>
                          <a:spcPts val="0"/>
                        </a:spcBef>
                        <a:spcAft>
                          <a:spcPts val="0"/>
                        </a:spcAft>
                        <a:buNone/>
                      </a:pPr>
                      <a:r>
                        <a:rPr lang="en"/>
                        <a:t>Alexa Top 1 Million Websites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350">
                          <a:solidFill>
                            <a:schemeClr val="dk1"/>
                          </a:solidFill>
                        </a:rPr>
                        <a:t>Oct 2018 - May 2020</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a:t>1,000,000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a:t>3,154</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a:t>4,520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72825">
                <a:tc>
                  <a:txBody>
                    <a:bodyPr/>
                    <a:lstStyle/>
                    <a:p>
                      <a:pPr marL="0" lvl="0" indent="0" algn="l" rtl="0">
                        <a:spcBef>
                          <a:spcPts val="0"/>
                        </a:spcBef>
                        <a:spcAft>
                          <a:spcPts val="0"/>
                        </a:spcAft>
                        <a:buNone/>
                      </a:pPr>
                      <a:r>
                        <a:rPr lang="en"/>
                        <a:t>Chrome Extensions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350">
                          <a:solidFill>
                            <a:schemeClr val="dk1"/>
                          </a:solidFill>
                        </a:rPr>
                        <a:t>Mar 25 - 30, 2019</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a:t>17,862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a:t>55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a:t>90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72325">
                <a:tc>
                  <a:txBody>
                    <a:bodyPr/>
                    <a:lstStyle/>
                    <a:p>
                      <a:pPr marL="0" lvl="0" indent="0" algn="l" rtl="0">
                        <a:spcBef>
                          <a:spcPts val="0"/>
                        </a:spcBef>
                        <a:spcAft>
                          <a:spcPts val="0"/>
                        </a:spcAft>
                        <a:buNone/>
                      </a:pPr>
                      <a:r>
                        <a:rPr lang="en"/>
                        <a:t>Firefox Add-ons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350">
                          <a:solidFill>
                            <a:schemeClr val="dk1"/>
                          </a:solidFill>
                        </a:rPr>
                        <a:t>Jul 30, 2019</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a:t>16,385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a:t>30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a:t>43</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39375">
                <a:tc>
                  <a:txBody>
                    <a:bodyPr/>
                    <a:lstStyle/>
                    <a:p>
                      <a:pPr marL="0" lvl="0" indent="0" algn="l" rtl="0">
                        <a:spcBef>
                          <a:spcPts val="0"/>
                        </a:spcBef>
                        <a:spcAft>
                          <a:spcPts val="0"/>
                        </a:spcAft>
                        <a:buNone/>
                      </a:pPr>
                      <a:r>
                        <a:rPr lang="en"/>
                        <a:t>GitHub Repositories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350">
                          <a:solidFill>
                            <a:schemeClr val="dk1"/>
                          </a:solidFill>
                        </a:rPr>
                        <a:t>Oct 3, 2019</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a:t>112,663,634</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a:t>435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a:t>2,116</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606000">
                <a:tc>
                  <a:txBody>
                    <a:bodyPr/>
                    <a:lstStyle/>
                    <a:p>
                      <a:pPr marL="0" lvl="0" indent="0" algn="l" rtl="0">
                        <a:spcBef>
                          <a:spcPts val="0"/>
                        </a:spcBef>
                        <a:spcAft>
                          <a:spcPts val="0"/>
                        </a:spcAft>
                        <a:buNone/>
                      </a:pPr>
                      <a:r>
                        <a:rPr lang="en"/>
                        <a:t># of Wasm in Total</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500"/>
                        <a:t>3,397</a:t>
                      </a:r>
                      <a:endParaRPr sz="15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 sz="1500" b="1" dirty="0"/>
                        <a:t>6,769 w/</a:t>
                      </a:r>
                      <a:endParaRPr sz="1500" b="1" dirty="0"/>
                    </a:p>
                    <a:p>
                      <a:pPr marL="0" lvl="0" indent="0" algn="r" rtl="0">
                        <a:spcBef>
                          <a:spcPts val="0"/>
                        </a:spcBef>
                        <a:spcAft>
                          <a:spcPts val="0"/>
                        </a:spcAft>
                        <a:buNone/>
                      </a:pPr>
                      <a:r>
                        <a:rPr lang="en" sz="1500" b="1" dirty="0"/>
                        <a:t>1,829 Unique</a:t>
                      </a:r>
                      <a:endParaRPr sz="1500" b="1"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Clr>
                <a:schemeClr val="dk1"/>
              </a:buClr>
              <a:buSzPts val="1800"/>
              <a:buChar char="●"/>
            </a:pPr>
            <a:r>
              <a:rPr lang="en" b="1">
                <a:solidFill>
                  <a:schemeClr val="dk1"/>
                </a:solidFill>
              </a:rPr>
              <a:t>Compression</a:t>
            </a:r>
            <a:r>
              <a:rPr lang="en">
                <a:solidFill>
                  <a:schemeClr val="dk1"/>
                </a:solidFill>
              </a:rPr>
              <a:t> - </a:t>
            </a:r>
            <a:r>
              <a:rPr lang="en" sz="1466">
                <a:solidFill>
                  <a:schemeClr val="dk1"/>
                </a:solidFill>
              </a:rPr>
              <a:t>Performs data compression operations</a:t>
            </a:r>
            <a:endParaRPr sz="1466">
              <a:solidFill>
                <a:schemeClr val="dk1"/>
              </a:solidFill>
            </a:endParaRPr>
          </a:p>
          <a:p>
            <a:pPr marL="457200" lvl="0" indent="-342900" algn="l" rtl="0">
              <a:spcBef>
                <a:spcPts val="0"/>
              </a:spcBef>
              <a:spcAft>
                <a:spcPts val="0"/>
              </a:spcAft>
              <a:buClr>
                <a:schemeClr val="dk1"/>
              </a:buClr>
              <a:buSzPts val="1800"/>
              <a:buChar char="●"/>
            </a:pPr>
            <a:r>
              <a:rPr lang="en" b="1">
                <a:solidFill>
                  <a:schemeClr val="dk1"/>
                </a:solidFill>
              </a:rPr>
              <a:t>Cryptography</a:t>
            </a:r>
            <a:r>
              <a:rPr lang="en">
                <a:solidFill>
                  <a:schemeClr val="dk1"/>
                </a:solidFill>
              </a:rPr>
              <a:t> - </a:t>
            </a:r>
            <a:r>
              <a:rPr lang="en" sz="1500">
                <a:solidFill>
                  <a:schemeClr val="dk1"/>
                </a:solidFill>
              </a:rPr>
              <a:t>Performs cryptographic operations (e.g., hashing)</a:t>
            </a:r>
            <a:endParaRPr>
              <a:solidFill>
                <a:schemeClr val="dk1"/>
              </a:solidFill>
            </a:endParaRPr>
          </a:p>
          <a:p>
            <a:pPr marL="457200" lvl="0" indent="-342900" algn="l" rtl="0">
              <a:spcBef>
                <a:spcPts val="0"/>
              </a:spcBef>
              <a:spcAft>
                <a:spcPts val="0"/>
              </a:spcAft>
              <a:buClr>
                <a:schemeClr val="dk1"/>
              </a:buClr>
              <a:buSzPts val="1800"/>
              <a:buChar char="●"/>
            </a:pPr>
            <a:r>
              <a:rPr lang="en" b="1">
                <a:solidFill>
                  <a:schemeClr val="dk1"/>
                </a:solidFill>
              </a:rPr>
              <a:t>Game</a:t>
            </a:r>
            <a:r>
              <a:rPr lang="en">
                <a:solidFill>
                  <a:schemeClr val="dk1"/>
                </a:solidFill>
              </a:rPr>
              <a:t> - </a:t>
            </a:r>
            <a:r>
              <a:rPr lang="en" sz="1500">
                <a:solidFill>
                  <a:schemeClr val="dk1"/>
                </a:solidFill>
              </a:rPr>
              <a:t>Implements stand-alone online games</a:t>
            </a:r>
            <a:endParaRPr sz="1500">
              <a:solidFill>
                <a:schemeClr val="dk1"/>
              </a:solidFill>
            </a:endParaRPr>
          </a:p>
          <a:p>
            <a:pPr marL="457200" lvl="0" indent="-342900" algn="l" rtl="0">
              <a:spcBef>
                <a:spcPts val="0"/>
              </a:spcBef>
              <a:spcAft>
                <a:spcPts val="0"/>
              </a:spcAft>
              <a:buClr>
                <a:schemeClr val="dk1"/>
              </a:buClr>
              <a:buSzPts val="1800"/>
              <a:buChar char="●"/>
            </a:pPr>
            <a:r>
              <a:rPr lang="en" b="1">
                <a:solidFill>
                  <a:schemeClr val="dk1"/>
                </a:solidFill>
              </a:rPr>
              <a:t>Text Processing</a:t>
            </a:r>
            <a:r>
              <a:rPr lang="en">
                <a:solidFill>
                  <a:schemeClr val="dk1"/>
                </a:solidFill>
              </a:rPr>
              <a:t> - </a:t>
            </a:r>
            <a:r>
              <a:rPr lang="en" sz="1500">
                <a:solidFill>
                  <a:schemeClr val="dk1"/>
                </a:solidFill>
              </a:rPr>
              <a:t>Performs text or word processing</a:t>
            </a:r>
            <a:endParaRPr>
              <a:solidFill>
                <a:schemeClr val="dk1"/>
              </a:solidFill>
            </a:endParaRPr>
          </a:p>
          <a:p>
            <a:pPr marL="457200" lvl="0" indent="-342900" algn="l" rtl="0">
              <a:spcBef>
                <a:spcPts val="0"/>
              </a:spcBef>
              <a:spcAft>
                <a:spcPts val="0"/>
              </a:spcAft>
              <a:buClr>
                <a:schemeClr val="dk1"/>
              </a:buClr>
              <a:buSzPts val="1800"/>
              <a:buChar char="●"/>
            </a:pPr>
            <a:r>
              <a:rPr lang="en" b="1">
                <a:solidFill>
                  <a:schemeClr val="dk1"/>
                </a:solidFill>
              </a:rPr>
              <a:t>Image Processing</a:t>
            </a:r>
            <a:r>
              <a:rPr lang="en">
                <a:solidFill>
                  <a:schemeClr val="dk1"/>
                </a:solidFill>
              </a:rPr>
              <a:t> - </a:t>
            </a:r>
            <a:r>
              <a:rPr lang="en" sz="1500">
                <a:solidFill>
                  <a:schemeClr val="dk1"/>
                </a:solidFill>
              </a:rPr>
              <a:t>Analyzes or edits images</a:t>
            </a:r>
            <a:endParaRPr>
              <a:solidFill>
                <a:schemeClr val="dk1"/>
              </a:solidFill>
            </a:endParaRPr>
          </a:p>
          <a:p>
            <a:pPr marL="457200" lvl="0" indent="-342900" algn="l" rtl="0">
              <a:spcBef>
                <a:spcPts val="0"/>
              </a:spcBef>
              <a:spcAft>
                <a:spcPts val="0"/>
              </a:spcAft>
              <a:buClr>
                <a:schemeClr val="dk1"/>
              </a:buClr>
              <a:buSzPts val="1800"/>
              <a:buChar char="●"/>
            </a:pPr>
            <a:r>
              <a:rPr lang="en" b="1">
                <a:solidFill>
                  <a:schemeClr val="dk1"/>
                </a:solidFill>
              </a:rPr>
              <a:t>Numeric Processing</a:t>
            </a:r>
            <a:r>
              <a:rPr lang="en">
                <a:solidFill>
                  <a:schemeClr val="dk1"/>
                </a:solidFill>
              </a:rPr>
              <a:t> - </a:t>
            </a:r>
            <a:r>
              <a:rPr lang="en" sz="1500">
                <a:solidFill>
                  <a:schemeClr val="dk1"/>
                </a:solidFill>
              </a:rPr>
              <a:t>Provides commonly used mathematical or numeric functions</a:t>
            </a:r>
            <a:endParaRPr>
              <a:solidFill>
                <a:schemeClr val="dk1"/>
              </a:solidFill>
            </a:endParaRPr>
          </a:p>
          <a:p>
            <a:pPr marL="457200" lvl="0" indent="-342900" algn="l" rtl="0">
              <a:spcBef>
                <a:spcPts val="0"/>
              </a:spcBef>
              <a:spcAft>
                <a:spcPts val="0"/>
              </a:spcAft>
              <a:buClr>
                <a:schemeClr val="dk1"/>
              </a:buClr>
              <a:buSzPts val="1800"/>
              <a:buChar char="●"/>
            </a:pPr>
            <a:r>
              <a:rPr lang="en" b="1">
                <a:solidFill>
                  <a:schemeClr val="dk1"/>
                </a:solidFill>
              </a:rPr>
              <a:t>Support Test Stub</a:t>
            </a:r>
            <a:r>
              <a:rPr lang="en">
                <a:solidFill>
                  <a:schemeClr val="dk1"/>
                </a:solidFill>
              </a:rPr>
              <a:t> - </a:t>
            </a:r>
            <a:r>
              <a:rPr lang="en" sz="1400">
                <a:solidFill>
                  <a:schemeClr val="dk1"/>
                </a:solidFill>
              </a:rPr>
              <a:t>Probes environment for WebAssembly support</a:t>
            </a:r>
            <a:endParaRPr>
              <a:solidFill>
                <a:schemeClr val="dk1"/>
              </a:solidFill>
            </a:endParaRPr>
          </a:p>
          <a:p>
            <a:pPr marL="457200" lvl="0" indent="-342900" algn="l" rtl="0">
              <a:spcBef>
                <a:spcPts val="0"/>
              </a:spcBef>
              <a:spcAft>
                <a:spcPts val="0"/>
              </a:spcAft>
              <a:buClr>
                <a:schemeClr val="dk1"/>
              </a:buClr>
              <a:buSzPts val="1800"/>
              <a:buChar char="●"/>
            </a:pPr>
            <a:r>
              <a:rPr lang="en" b="1">
                <a:solidFill>
                  <a:schemeClr val="dk1"/>
                </a:solidFill>
              </a:rPr>
              <a:t>Standalone Apps</a:t>
            </a:r>
            <a:r>
              <a:rPr lang="en">
                <a:solidFill>
                  <a:schemeClr val="dk1"/>
                </a:solidFill>
              </a:rPr>
              <a:t> - </a:t>
            </a:r>
            <a:r>
              <a:rPr lang="en" sz="1400">
                <a:solidFill>
                  <a:schemeClr val="dk1"/>
                </a:solidFill>
              </a:rPr>
              <a:t>Independent standalone programs</a:t>
            </a:r>
            <a:endParaRPr>
              <a:solidFill>
                <a:schemeClr val="dk1"/>
              </a:solidFill>
            </a:endParaRPr>
          </a:p>
          <a:p>
            <a:pPr marL="457200" lvl="0" indent="-342900" algn="l" rtl="0">
              <a:spcBef>
                <a:spcPts val="0"/>
              </a:spcBef>
              <a:spcAft>
                <a:spcPts val="0"/>
              </a:spcAft>
              <a:buClr>
                <a:schemeClr val="dk1"/>
              </a:buClr>
              <a:buSzPts val="1800"/>
              <a:buChar char="●"/>
            </a:pPr>
            <a:r>
              <a:rPr lang="en" b="1">
                <a:solidFill>
                  <a:schemeClr val="dk1"/>
                </a:solidFill>
              </a:rPr>
              <a:t>Auxiliar Library</a:t>
            </a:r>
            <a:r>
              <a:rPr lang="en">
                <a:solidFill>
                  <a:schemeClr val="dk1"/>
                </a:solidFill>
              </a:rPr>
              <a:t> - </a:t>
            </a:r>
            <a:r>
              <a:rPr lang="en" sz="1400">
                <a:solidFill>
                  <a:schemeClr val="dk1"/>
                </a:solidFill>
              </a:rPr>
              <a:t>Provides commonly used data structures or utility functions</a:t>
            </a:r>
            <a:endParaRPr>
              <a:solidFill>
                <a:schemeClr val="dk1"/>
              </a:solidFill>
            </a:endParaRPr>
          </a:p>
          <a:p>
            <a:pPr marL="457200" lvl="0" indent="-342900" algn="l" rtl="0">
              <a:spcBef>
                <a:spcPts val="0"/>
              </a:spcBef>
              <a:spcAft>
                <a:spcPts val="0"/>
              </a:spcAft>
              <a:buClr>
                <a:schemeClr val="dk1"/>
              </a:buClr>
              <a:buSzPts val="1800"/>
              <a:buChar char="●"/>
            </a:pPr>
            <a:r>
              <a:rPr lang="en" b="1">
                <a:solidFill>
                  <a:schemeClr val="dk1"/>
                </a:solidFill>
              </a:rPr>
              <a:t>Cryptominer</a:t>
            </a:r>
            <a:r>
              <a:rPr lang="en">
                <a:solidFill>
                  <a:schemeClr val="dk1"/>
                </a:solidFill>
              </a:rPr>
              <a:t> - </a:t>
            </a:r>
            <a:r>
              <a:rPr lang="en" sz="1400">
                <a:solidFill>
                  <a:schemeClr val="dk1"/>
                </a:solidFill>
              </a:rPr>
              <a:t>Performs cryptocurrency-mining operations</a:t>
            </a:r>
            <a:endParaRPr>
              <a:solidFill>
                <a:schemeClr val="dk1"/>
              </a:solidFill>
            </a:endParaRPr>
          </a:p>
          <a:p>
            <a:pPr marL="457200" lvl="0" indent="-342900" algn="l" rtl="0">
              <a:spcBef>
                <a:spcPts val="0"/>
              </a:spcBef>
              <a:spcAft>
                <a:spcPts val="0"/>
              </a:spcAft>
              <a:buClr>
                <a:schemeClr val="dk1"/>
              </a:buClr>
              <a:buSzPts val="1800"/>
              <a:buChar char="●"/>
            </a:pPr>
            <a:r>
              <a:rPr lang="en" b="1">
                <a:solidFill>
                  <a:schemeClr val="dk1"/>
                </a:solidFill>
              </a:rPr>
              <a:t>Code Carrier</a:t>
            </a:r>
            <a:r>
              <a:rPr lang="en">
                <a:solidFill>
                  <a:schemeClr val="dk1"/>
                </a:solidFill>
              </a:rPr>
              <a:t> - </a:t>
            </a:r>
            <a:r>
              <a:rPr lang="en" sz="1400">
                <a:solidFill>
                  <a:schemeClr val="dk1"/>
                </a:solidFill>
              </a:rPr>
              <a:t>Stores JavaScript/CSS/HTML payloads</a:t>
            </a:r>
            <a:endParaRPr>
              <a:solidFill>
                <a:schemeClr val="dk1"/>
              </a:solidFill>
            </a:endParaRPr>
          </a:p>
          <a:p>
            <a:pPr marL="457200" lvl="0" indent="-342900" algn="l" rtl="0">
              <a:spcBef>
                <a:spcPts val="0"/>
              </a:spcBef>
              <a:spcAft>
                <a:spcPts val="0"/>
              </a:spcAft>
              <a:buClr>
                <a:schemeClr val="dk1"/>
              </a:buClr>
              <a:buSzPts val="1800"/>
              <a:buChar char="●"/>
            </a:pPr>
            <a:r>
              <a:rPr lang="en" b="1">
                <a:solidFill>
                  <a:schemeClr val="dk1"/>
                </a:solidFill>
              </a:rPr>
              <a:t>Unit Test</a:t>
            </a:r>
            <a:r>
              <a:rPr lang="en">
                <a:solidFill>
                  <a:schemeClr val="dk1"/>
                </a:solidFill>
              </a:rPr>
              <a:t> - </a:t>
            </a:r>
            <a:r>
              <a:rPr lang="en" sz="1400">
                <a:solidFill>
                  <a:schemeClr val="dk1"/>
                </a:solidFill>
              </a:rPr>
              <a:t>Ensures conformance to language specification</a:t>
            </a:r>
            <a:endParaRPr/>
          </a:p>
        </p:txBody>
      </p:sp>
      <p:sp>
        <p:nvSpPr>
          <p:cNvPr id="377" name="Google Shape;377;p47"/>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solidFill>
                  <a:srgbClr val="000000"/>
                </a:solidFill>
              </a:rPr>
              <a:t>WebAssembly Module Use Cases</a:t>
            </a:r>
            <a:endParaRPr sz="2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381"/>
        <p:cNvGrpSpPr/>
        <p:nvPr/>
      </p:nvGrpSpPr>
      <p:grpSpPr>
        <a:xfrm>
          <a:off x="0" y="0"/>
          <a:ext cx="0" cy="0"/>
          <a:chOff x="0" y="0"/>
          <a:chExt cx="0" cy="0"/>
        </a:xfrm>
      </p:grpSpPr>
      <p:sp>
        <p:nvSpPr>
          <p:cNvPr id="382" name="Google Shape;382;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Description (cont.)</a:t>
            </a:r>
            <a:endParaRPr/>
          </a:p>
        </p:txBody>
      </p:sp>
      <p:pic>
        <p:nvPicPr>
          <p:cNvPr id="383" name="Google Shape;383;p48"/>
          <p:cNvPicPr preferRelativeResize="0"/>
          <p:nvPr/>
        </p:nvPicPr>
        <p:blipFill>
          <a:blip r:embed="rId3">
            <a:alphaModFix/>
          </a:blip>
          <a:stretch>
            <a:fillRect/>
          </a:stretch>
        </p:blipFill>
        <p:spPr>
          <a:xfrm>
            <a:off x="152400" y="1248519"/>
            <a:ext cx="9144003" cy="29512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387"/>
        <p:cNvGrpSpPr/>
        <p:nvPr/>
      </p:nvGrpSpPr>
      <p:grpSpPr>
        <a:xfrm>
          <a:off x="0" y="0"/>
          <a:ext cx="0" cy="0"/>
          <a:chOff x="0" y="0"/>
          <a:chExt cx="0" cy="0"/>
        </a:xfrm>
      </p:grpSpPr>
      <p:sp>
        <p:nvSpPr>
          <p:cNvPr id="388" name="Google Shape;388;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Description (cont.)</a:t>
            </a:r>
            <a:endParaRPr/>
          </a:p>
        </p:txBody>
      </p:sp>
      <p:pic>
        <p:nvPicPr>
          <p:cNvPr id="389" name="Google Shape;389;p49"/>
          <p:cNvPicPr preferRelativeResize="0"/>
          <p:nvPr/>
        </p:nvPicPr>
        <p:blipFill>
          <a:blip r:embed="rId3">
            <a:alphaModFix/>
          </a:blip>
          <a:stretch>
            <a:fillRect/>
          </a:stretch>
        </p:blipFill>
        <p:spPr>
          <a:xfrm>
            <a:off x="0" y="1339453"/>
            <a:ext cx="9144003" cy="246459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WebAssembly Function Dataset Collection</a:t>
            </a:r>
            <a:endParaRPr/>
          </a:p>
        </p:txBody>
      </p:sp>
      <p:sp>
        <p:nvSpPr>
          <p:cNvPr id="395" name="Google Shape;395;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chemeClr val="dk1"/>
              </a:buClr>
              <a:buSzPts val="1800"/>
              <a:buChar char="●"/>
            </a:pPr>
            <a:r>
              <a:rPr lang="en">
                <a:solidFill>
                  <a:schemeClr val="dk1"/>
                </a:solidFill>
              </a:rPr>
              <a:t>From 1,829 unique modules, we extract </a:t>
            </a:r>
            <a:r>
              <a:rPr lang="en" b="1">
                <a:solidFill>
                  <a:schemeClr val="dk1"/>
                </a:solidFill>
              </a:rPr>
              <a:t>11,524,686</a:t>
            </a:r>
            <a:r>
              <a:rPr lang="en">
                <a:solidFill>
                  <a:schemeClr val="dk1"/>
                </a:solidFill>
              </a:rPr>
              <a:t> functions in total</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a:solidFill>
                  <a:schemeClr val="dk1"/>
                </a:solidFill>
              </a:rPr>
              <a:t>Of these, </a:t>
            </a:r>
            <a:r>
              <a:rPr lang="en" b="1">
                <a:solidFill>
                  <a:schemeClr val="dk1"/>
                </a:solidFill>
              </a:rPr>
              <a:t>151,662</a:t>
            </a:r>
            <a:r>
              <a:rPr lang="en">
                <a:solidFill>
                  <a:schemeClr val="dk1"/>
                </a:solidFill>
              </a:rPr>
              <a:t> functions have their original names</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a:solidFill>
                  <a:schemeClr val="dk1"/>
                </a:solidFill>
              </a:rPr>
              <a:t>We create </a:t>
            </a:r>
            <a:r>
              <a:rPr lang="en" b="1">
                <a:solidFill>
                  <a:schemeClr val="dk1"/>
                </a:solidFill>
              </a:rPr>
              <a:t>189 </a:t>
            </a:r>
            <a:r>
              <a:rPr lang="en">
                <a:solidFill>
                  <a:schemeClr val="dk1"/>
                </a:solidFill>
              </a:rPr>
              <a:t>categories on the names of these functions</a:t>
            </a:r>
            <a:endParaRPr>
              <a:solidFill>
                <a:schemeClr val="dk1"/>
              </a:solidFill>
            </a:endParaRPr>
          </a:p>
          <a:p>
            <a:pPr marL="914400" lvl="1" indent="-317500" algn="l" rtl="0">
              <a:lnSpc>
                <a:spcPct val="150000"/>
              </a:lnSpc>
              <a:spcBef>
                <a:spcPts val="0"/>
              </a:spcBef>
              <a:spcAft>
                <a:spcPts val="0"/>
              </a:spcAft>
              <a:buClr>
                <a:schemeClr val="dk1"/>
              </a:buClr>
              <a:buSzPts val="1400"/>
              <a:buChar char="○"/>
            </a:pPr>
            <a:r>
              <a:rPr lang="en">
                <a:solidFill>
                  <a:schemeClr val="dk1"/>
                </a:solidFill>
              </a:rPr>
              <a:t>E.g., </a:t>
            </a:r>
            <a:r>
              <a:rPr lang="en" i="1">
                <a:solidFill>
                  <a:schemeClr val="dk1"/>
                </a:solidFill>
              </a:rPr>
              <a:t>malloc</a:t>
            </a:r>
            <a:r>
              <a:rPr lang="en">
                <a:solidFill>
                  <a:schemeClr val="dk1"/>
                </a:solidFill>
              </a:rPr>
              <a:t>, </a:t>
            </a:r>
            <a:r>
              <a:rPr lang="en" i="1">
                <a:solidFill>
                  <a:schemeClr val="dk1"/>
                </a:solidFill>
              </a:rPr>
              <a:t>atoi</a:t>
            </a:r>
            <a:r>
              <a:rPr lang="en">
                <a:solidFill>
                  <a:schemeClr val="dk1"/>
                </a:solidFill>
              </a:rPr>
              <a:t>, </a:t>
            </a:r>
            <a:r>
              <a:rPr lang="en" i="1">
                <a:solidFill>
                  <a:schemeClr val="dk1"/>
                </a:solidFill>
              </a:rPr>
              <a:t>add</a:t>
            </a:r>
            <a:r>
              <a:rPr lang="en">
                <a:solidFill>
                  <a:schemeClr val="dk1"/>
                </a:solidFill>
              </a:rPr>
              <a:t>, </a:t>
            </a:r>
            <a:r>
              <a:rPr lang="en" i="1">
                <a:solidFill>
                  <a:schemeClr val="dk1"/>
                </a:solidFill>
              </a:rPr>
              <a:t>dynCall</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1"/>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Build a neural network classifier with IR sequence trace as input</a:t>
            </a:r>
            <a:endParaRPr/>
          </a:p>
          <a:p>
            <a:pPr marL="457200" lvl="0" indent="-342900" algn="l" rtl="0">
              <a:spcBef>
                <a:spcPts val="1000"/>
              </a:spcBef>
              <a:spcAft>
                <a:spcPts val="0"/>
              </a:spcAft>
              <a:buSzPts val="1800"/>
              <a:buChar char="●"/>
            </a:pPr>
            <a:r>
              <a:rPr lang="en"/>
              <a:t>Output the labels of functions that are most similar to identified functions</a:t>
            </a:r>
            <a:endParaRPr/>
          </a:p>
          <a:p>
            <a:pPr marL="0" lvl="0" indent="0" algn="l" rtl="0">
              <a:spcBef>
                <a:spcPts val="1000"/>
              </a:spcBef>
              <a:spcAft>
                <a:spcPts val="1000"/>
              </a:spcAft>
              <a:buNone/>
            </a:pPr>
            <a:endParaRPr b="1"/>
          </a:p>
        </p:txBody>
      </p:sp>
      <p:sp>
        <p:nvSpPr>
          <p:cNvPr id="401" name="Google Shape;401;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Classification</a:t>
            </a:r>
            <a:endParaRPr/>
          </a:p>
        </p:txBody>
      </p:sp>
      <p:grpSp>
        <p:nvGrpSpPr>
          <p:cNvPr id="402" name="Google Shape;402;p51"/>
          <p:cNvGrpSpPr/>
          <p:nvPr/>
        </p:nvGrpSpPr>
        <p:grpSpPr>
          <a:xfrm>
            <a:off x="4318685" y="1152465"/>
            <a:ext cx="4825320" cy="3533760"/>
            <a:chOff x="3797160" y="1033465"/>
            <a:chExt cx="4825320" cy="3533760"/>
          </a:xfrm>
        </p:grpSpPr>
        <p:sp>
          <p:nvSpPr>
            <p:cNvPr id="403" name="Google Shape;403;p51"/>
            <p:cNvSpPr/>
            <p:nvPr/>
          </p:nvSpPr>
          <p:spPr>
            <a:xfrm>
              <a:off x="6908100" y="1206805"/>
              <a:ext cx="1024500" cy="426000"/>
            </a:xfrm>
            <a:prstGeom prst="roundRect">
              <a:avLst>
                <a:gd name="adj" fmla="val 16667"/>
              </a:avLst>
            </a:prstGeom>
            <a:noFill/>
            <a:ln w="25550" cap="flat" cmpd="sng">
              <a:solidFill>
                <a:srgbClr val="000000"/>
              </a:solidFill>
              <a:prstDash val="solid"/>
              <a:miter lim="8000"/>
              <a:headEnd type="none" w="sm" len="sm"/>
              <a:tailEnd type="none" w="sm" len="sm"/>
            </a:ln>
          </p:spPr>
          <p:txBody>
            <a:bodyPr spcFirstLastPara="1" wrap="square" lIns="67500" tIns="33750" rIns="67500" bIns="33750" anchor="ctr" anchorCtr="0">
              <a:noAutofit/>
            </a:bodyPr>
            <a:lstStyle/>
            <a:p>
              <a:pPr marL="0" marR="0" lvl="0" indent="0" algn="ctr" rtl="0">
                <a:lnSpc>
                  <a:spcPct val="100000"/>
                </a:lnSpc>
                <a:spcBef>
                  <a:spcPts val="0"/>
                </a:spcBef>
                <a:spcAft>
                  <a:spcPts val="0"/>
                </a:spcAft>
                <a:buClr>
                  <a:srgbClr val="000000"/>
                </a:buClr>
                <a:buSzPts val="1200"/>
                <a:buFont typeface="Times New Roman"/>
                <a:buNone/>
              </a:pPr>
              <a:r>
                <a:rPr lang="en" sz="1200" b="1" i="0" u="none" strike="noStrike" cap="none">
                  <a:solidFill>
                    <a:srgbClr val="000000"/>
                  </a:solidFill>
                  <a:latin typeface="Times New Roman"/>
                  <a:ea typeface="Times New Roman"/>
                  <a:cs typeface="Times New Roman"/>
                  <a:sym typeface="Times New Roman"/>
                </a:rPr>
                <a:t>Abstraction</a:t>
              </a:r>
              <a:endParaRPr sz="12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200"/>
                <a:buFont typeface="Times New Roman"/>
                <a:buNone/>
              </a:pPr>
              <a:r>
                <a:rPr lang="en" sz="1200" b="1" i="0" u="none" strike="noStrike" cap="none">
                  <a:solidFill>
                    <a:srgbClr val="000000"/>
                  </a:solidFill>
                  <a:latin typeface="Times New Roman"/>
                  <a:ea typeface="Times New Roman"/>
                  <a:cs typeface="Times New Roman"/>
                  <a:sym typeface="Times New Roman"/>
                </a:rPr>
                <a:t>Generator</a:t>
              </a:r>
              <a:endParaRPr sz="1200" b="0" i="0" u="none" strike="noStrike" cap="none">
                <a:solidFill>
                  <a:schemeClr val="dk1"/>
                </a:solidFill>
                <a:latin typeface="Times New Roman"/>
                <a:ea typeface="Times New Roman"/>
                <a:cs typeface="Times New Roman"/>
                <a:sym typeface="Times New Roman"/>
              </a:endParaRPr>
            </a:p>
          </p:txBody>
        </p:sp>
        <p:sp>
          <p:nvSpPr>
            <p:cNvPr id="404" name="Google Shape;404;p51"/>
            <p:cNvSpPr/>
            <p:nvPr/>
          </p:nvSpPr>
          <p:spPr>
            <a:xfrm>
              <a:off x="6817650" y="3021475"/>
              <a:ext cx="1204800" cy="403200"/>
            </a:xfrm>
            <a:prstGeom prst="roundRect">
              <a:avLst>
                <a:gd name="adj" fmla="val 16667"/>
              </a:avLst>
            </a:prstGeom>
            <a:noFill/>
            <a:ln w="25550" cap="flat" cmpd="sng">
              <a:solidFill>
                <a:srgbClr val="000000"/>
              </a:solidFill>
              <a:prstDash val="solid"/>
              <a:miter lim="8000"/>
              <a:headEnd type="none" w="sm" len="sm"/>
              <a:tailEnd type="none" w="sm" len="sm"/>
            </a:ln>
          </p:spPr>
          <p:txBody>
            <a:bodyPr spcFirstLastPara="1" wrap="square" lIns="67500" tIns="33750" rIns="67500" bIns="33750" anchor="ctr" anchorCtr="0">
              <a:noAutofit/>
            </a:bodyPr>
            <a:lstStyle/>
            <a:p>
              <a:pPr marL="0" marR="0" lvl="0" indent="0" algn="ctr" rtl="0">
                <a:lnSpc>
                  <a:spcPct val="100000"/>
                </a:lnSpc>
                <a:spcBef>
                  <a:spcPts val="0"/>
                </a:spcBef>
                <a:spcAft>
                  <a:spcPts val="0"/>
                </a:spcAft>
                <a:buClr>
                  <a:srgbClr val="000000"/>
                </a:buClr>
                <a:buSzPts val="1200"/>
                <a:buFont typeface="Times New Roman"/>
                <a:buNone/>
              </a:pPr>
              <a:r>
                <a:rPr lang="en" sz="1200" b="1" i="0" u="none" strike="noStrike" cap="none">
                  <a:solidFill>
                    <a:srgbClr val="000000"/>
                  </a:solidFill>
                  <a:latin typeface="Times New Roman"/>
                  <a:ea typeface="Times New Roman"/>
                  <a:cs typeface="Times New Roman"/>
                  <a:sym typeface="Times New Roman"/>
                </a:rPr>
                <a:t>Classifier</a:t>
              </a:r>
              <a:endParaRPr sz="1200" b="0" i="0" u="none" strike="noStrike" cap="none">
                <a:solidFill>
                  <a:schemeClr val="dk1"/>
                </a:solidFill>
                <a:latin typeface="Times New Roman"/>
                <a:ea typeface="Times New Roman"/>
                <a:cs typeface="Times New Roman"/>
                <a:sym typeface="Times New Roman"/>
              </a:endParaRPr>
            </a:p>
          </p:txBody>
        </p:sp>
        <p:sp>
          <p:nvSpPr>
            <p:cNvPr id="405" name="Google Shape;405;p51"/>
            <p:cNvSpPr/>
            <p:nvPr/>
          </p:nvSpPr>
          <p:spPr>
            <a:xfrm>
              <a:off x="4850700" y="1033465"/>
              <a:ext cx="1920000" cy="369900"/>
            </a:xfrm>
            <a:prstGeom prst="rect">
              <a:avLst/>
            </a:prstGeom>
            <a:noFill/>
            <a:ln>
              <a:noFill/>
            </a:ln>
          </p:spPr>
          <p:txBody>
            <a:bodyPr spcFirstLastPara="1" wrap="square" lIns="67500" tIns="33750" rIns="67500" bIns="33750" anchor="ctr" anchorCtr="0">
              <a:noAutofit/>
            </a:bodyPr>
            <a:lstStyle/>
            <a:p>
              <a:pPr marL="342900" marR="0" lvl="0" indent="0" algn="ctr" rtl="0">
                <a:lnSpc>
                  <a:spcPct val="100000"/>
                </a:lnSpc>
                <a:spcBef>
                  <a:spcPts val="0"/>
                </a:spcBef>
                <a:spcAft>
                  <a:spcPts val="0"/>
                </a:spcAft>
                <a:buClr>
                  <a:srgbClr val="000000"/>
                </a:buClr>
                <a:buSzPts val="1100"/>
                <a:buFont typeface="Times New Roman"/>
                <a:buNone/>
              </a:pPr>
              <a:r>
                <a:rPr lang="en" sz="1100" b="0" i="0" u="none" strike="noStrike" cap="none">
                  <a:solidFill>
                    <a:srgbClr val="000000"/>
                  </a:solidFill>
                  <a:latin typeface="Times New Roman"/>
                  <a:ea typeface="Times New Roman"/>
                  <a:cs typeface="Times New Roman"/>
                  <a:sym typeface="Times New Roman"/>
                </a:rPr>
                <a:t>WebAssembly</a:t>
              </a:r>
              <a:endParaRPr sz="1100" b="0" i="0" u="none" strike="noStrike" cap="none">
                <a:solidFill>
                  <a:schemeClr val="dk1"/>
                </a:solidFill>
                <a:latin typeface="Times New Roman"/>
                <a:ea typeface="Times New Roman"/>
                <a:cs typeface="Times New Roman"/>
                <a:sym typeface="Times New Roman"/>
              </a:endParaRPr>
            </a:p>
            <a:p>
              <a:pPr marL="342900" marR="0" lvl="0" indent="0" algn="ctr" rtl="0">
                <a:lnSpc>
                  <a:spcPct val="100000"/>
                </a:lnSpc>
                <a:spcBef>
                  <a:spcPts val="0"/>
                </a:spcBef>
                <a:spcAft>
                  <a:spcPts val="0"/>
                </a:spcAft>
                <a:buClr>
                  <a:srgbClr val="000000"/>
                </a:buClr>
                <a:buSzPts val="1100"/>
                <a:buFont typeface="Times New Roman"/>
                <a:buNone/>
              </a:pPr>
              <a:r>
                <a:rPr lang="en" sz="1100" b="0" i="0" u="none" strike="noStrike" cap="none">
                  <a:solidFill>
                    <a:srgbClr val="000000"/>
                  </a:solidFill>
                  <a:latin typeface="Times New Roman"/>
                  <a:ea typeface="Times New Roman"/>
                  <a:cs typeface="Times New Roman"/>
                  <a:sym typeface="Times New Roman"/>
                </a:rPr>
                <a:t> Binary</a:t>
              </a:r>
              <a:endParaRPr sz="1100" b="0" i="0" u="none" strike="noStrike" cap="none">
                <a:solidFill>
                  <a:schemeClr val="dk1"/>
                </a:solidFill>
                <a:latin typeface="Times New Roman"/>
                <a:ea typeface="Times New Roman"/>
                <a:cs typeface="Times New Roman"/>
                <a:sym typeface="Times New Roman"/>
              </a:endParaRPr>
            </a:p>
          </p:txBody>
        </p:sp>
        <p:sp>
          <p:nvSpPr>
            <p:cNvPr id="406" name="Google Shape;406;p51"/>
            <p:cNvSpPr/>
            <p:nvPr/>
          </p:nvSpPr>
          <p:spPr>
            <a:xfrm>
              <a:off x="3797160" y="2852725"/>
              <a:ext cx="1425600" cy="369900"/>
            </a:xfrm>
            <a:prstGeom prst="rect">
              <a:avLst/>
            </a:prstGeom>
            <a:noFill/>
            <a:ln>
              <a:noFill/>
            </a:ln>
          </p:spPr>
          <p:txBody>
            <a:bodyPr spcFirstLastPara="1" wrap="square" lIns="67500" tIns="33750" rIns="67500" bIns="33750" anchor="ctr" anchorCtr="0">
              <a:noAutofit/>
            </a:bodyPr>
            <a:lstStyle/>
            <a:p>
              <a:pPr marL="342900" marR="0" lvl="0" indent="0" algn="ctr" rtl="0">
                <a:lnSpc>
                  <a:spcPct val="100000"/>
                </a:lnSpc>
                <a:spcBef>
                  <a:spcPts val="0"/>
                </a:spcBef>
                <a:spcAft>
                  <a:spcPts val="0"/>
                </a:spcAft>
                <a:buClr>
                  <a:srgbClr val="000000"/>
                </a:buClr>
                <a:buSzPts val="1100"/>
                <a:buFont typeface="Courier New"/>
                <a:buNone/>
              </a:pPr>
              <a:r>
                <a:rPr lang="en" sz="1100" b="0" i="0" u="none" strike="noStrike" cap="none">
                  <a:solidFill>
                    <a:srgbClr val="000000"/>
                  </a:solidFill>
                  <a:latin typeface="Courier New"/>
                  <a:ea typeface="Courier New"/>
                  <a:cs typeface="Courier New"/>
                  <a:sym typeface="Courier New"/>
                </a:rPr>
                <a:t>$func:</a:t>
              </a:r>
              <a:endParaRPr sz="1100" b="0" i="0" u="none" strike="noStrike" cap="none">
                <a:solidFill>
                  <a:schemeClr val="dk1"/>
                </a:solidFill>
                <a:latin typeface="Courier New"/>
                <a:ea typeface="Courier New"/>
                <a:cs typeface="Courier New"/>
                <a:sym typeface="Courier New"/>
              </a:endParaRPr>
            </a:p>
          </p:txBody>
        </p:sp>
        <p:sp>
          <p:nvSpPr>
            <p:cNvPr id="407" name="Google Shape;407;p51"/>
            <p:cNvSpPr/>
            <p:nvPr/>
          </p:nvSpPr>
          <p:spPr>
            <a:xfrm>
              <a:off x="7566900" y="3486625"/>
              <a:ext cx="1024500" cy="700200"/>
            </a:xfrm>
            <a:prstGeom prst="rect">
              <a:avLst/>
            </a:prstGeom>
            <a:noFill/>
            <a:ln>
              <a:noFill/>
            </a:ln>
          </p:spPr>
          <p:txBody>
            <a:bodyPr spcFirstLastPara="1" wrap="square" lIns="67500" tIns="33750" rIns="67500" bIns="33750" anchor="ctr" anchorCtr="0">
              <a:noAutofit/>
            </a:bodyPr>
            <a:lstStyle/>
            <a:p>
              <a:pPr marL="342900" marR="0" lvl="0" indent="0" algn="l" rtl="0">
                <a:lnSpc>
                  <a:spcPct val="100000"/>
                </a:lnSpc>
                <a:spcBef>
                  <a:spcPts val="0"/>
                </a:spcBef>
                <a:spcAft>
                  <a:spcPts val="0"/>
                </a:spcAft>
                <a:buClr>
                  <a:srgbClr val="000000"/>
                </a:buClr>
                <a:buSzPts val="1100"/>
                <a:buFont typeface="Times New Roman"/>
                <a:buNone/>
              </a:pPr>
              <a:r>
                <a:rPr lang="en" sz="1100" b="0" i="0" u="none" strike="noStrike" cap="none">
                  <a:solidFill>
                    <a:srgbClr val="000000"/>
                  </a:solidFill>
                  <a:latin typeface="Times New Roman"/>
                  <a:ea typeface="Times New Roman"/>
                  <a:cs typeface="Times New Roman"/>
                  <a:sym typeface="Times New Roman"/>
                </a:rPr>
                <a:t>Predicted </a:t>
              </a:r>
              <a:endParaRPr sz="1100" b="0" i="0" u="none" strike="noStrike" cap="none">
                <a:solidFill>
                  <a:srgbClr val="000000"/>
                </a:solidFill>
                <a:latin typeface="Times New Roman"/>
                <a:ea typeface="Times New Roman"/>
                <a:cs typeface="Times New Roman"/>
                <a:sym typeface="Times New Roman"/>
              </a:endParaRPr>
            </a:p>
            <a:p>
              <a:pPr marL="342900" marR="0" lvl="0" indent="0" algn="l" rtl="0">
                <a:lnSpc>
                  <a:spcPct val="100000"/>
                </a:lnSpc>
                <a:spcBef>
                  <a:spcPts val="0"/>
                </a:spcBef>
                <a:spcAft>
                  <a:spcPts val="0"/>
                </a:spcAft>
                <a:buClr>
                  <a:srgbClr val="000000"/>
                </a:buClr>
                <a:buSzPts val="1100"/>
                <a:buFont typeface="Times New Roman"/>
                <a:buNone/>
              </a:pPr>
              <a:r>
                <a:rPr lang="en" sz="1100" b="0" i="0" u="none" strike="noStrike" cap="none">
                  <a:solidFill>
                    <a:srgbClr val="000000"/>
                  </a:solidFill>
                  <a:latin typeface="Times New Roman"/>
                  <a:ea typeface="Times New Roman"/>
                  <a:cs typeface="Times New Roman"/>
                  <a:sym typeface="Times New Roman"/>
                </a:rPr>
                <a:t>Function </a:t>
              </a:r>
              <a:endParaRPr sz="1100" b="0" i="0" u="none" strike="noStrike" cap="none">
                <a:solidFill>
                  <a:srgbClr val="000000"/>
                </a:solidFill>
                <a:latin typeface="Times New Roman"/>
                <a:ea typeface="Times New Roman"/>
                <a:cs typeface="Times New Roman"/>
                <a:sym typeface="Times New Roman"/>
              </a:endParaRPr>
            </a:p>
            <a:p>
              <a:pPr marL="342900" marR="0" lvl="0" indent="0" algn="l" rtl="0">
                <a:lnSpc>
                  <a:spcPct val="100000"/>
                </a:lnSpc>
                <a:spcBef>
                  <a:spcPts val="0"/>
                </a:spcBef>
                <a:spcAft>
                  <a:spcPts val="0"/>
                </a:spcAft>
                <a:buClr>
                  <a:srgbClr val="000000"/>
                </a:buClr>
                <a:buSzPts val="1100"/>
                <a:buFont typeface="Times New Roman"/>
                <a:buNone/>
              </a:pPr>
              <a:r>
                <a:rPr lang="en" sz="1100" b="0" i="0" u="none" strike="noStrike" cap="none">
                  <a:solidFill>
                    <a:srgbClr val="000000"/>
                  </a:solidFill>
                  <a:latin typeface="Times New Roman"/>
                  <a:ea typeface="Times New Roman"/>
                  <a:cs typeface="Times New Roman"/>
                  <a:sym typeface="Times New Roman"/>
                </a:rPr>
                <a:t>Name</a:t>
              </a:r>
              <a:endParaRPr sz="1100" b="0" i="0" u="none" strike="noStrike" cap="none">
                <a:solidFill>
                  <a:schemeClr val="dk1"/>
                </a:solidFill>
                <a:latin typeface="Times New Roman"/>
                <a:ea typeface="Times New Roman"/>
                <a:cs typeface="Times New Roman"/>
                <a:sym typeface="Times New Roman"/>
              </a:endParaRPr>
            </a:p>
          </p:txBody>
        </p:sp>
        <p:pic>
          <p:nvPicPr>
            <p:cNvPr id="408" name="Google Shape;408;p51"/>
            <p:cNvPicPr preferRelativeResize="0"/>
            <p:nvPr/>
          </p:nvPicPr>
          <p:blipFill rotWithShape="1">
            <a:blip r:embed="rId3">
              <a:alphaModFix/>
            </a:blip>
            <a:srcRect/>
            <a:stretch/>
          </p:blipFill>
          <p:spPr>
            <a:xfrm>
              <a:off x="6456120" y="1087465"/>
              <a:ext cx="280530" cy="280530"/>
            </a:xfrm>
            <a:prstGeom prst="rect">
              <a:avLst/>
            </a:prstGeom>
            <a:noFill/>
            <a:ln>
              <a:noFill/>
            </a:ln>
          </p:spPr>
        </p:pic>
        <p:pic>
          <p:nvPicPr>
            <p:cNvPr id="409" name="Google Shape;409;p51"/>
            <p:cNvPicPr preferRelativeResize="0"/>
            <p:nvPr/>
          </p:nvPicPr>
          <p:blipFill rotWithShape="1">
            <a:blip r:embed="rId4">
              <a:alphaModFix/>
            </a:blip>
            <a:srcRect/>
            <a:stretch/>
          </p:blipFill>
          <p:spPr>
            <a:xfrm>
              <a:off x="7422450" y="3647335"/>
              <a:ext cx="495990" cy="261090"/>
            </a:xfrm>
            <a:prstGeom prst="rect">
              <a:avLst/>
            </a:prstGeom>
            <a:noFill/>
            <a:ln>
              <a:noFill/>
            </a:ln>
          </p:spPr>
        </p:pic>
        <p:pic>
          <p:nvPicPr>
            <p:cNvPr id="410" name="Google Shape;410;p51"/>
            <p:cNvPicPr preferRelativeResize="0"/>
            <p:nvPr/>
          </p:nvPicPr>
          <p:blipFill rotWithShape="1">
            <a:blip r:embed="rId5">
              <a:alphaModFix/>
            </a:blip>
            <a:srcRect/>
            <a:stretch/>
          </p:blipFill>
          <p:spPr>
            <a:xfrm>
              <a:off x="7079550" y="4104715"/>
              <a:ext cx="462510" cy="462510"/>
            </a:xfrm>
            <a:prstGeom prst="rect">
              <a:avLst/>
            </a:prstGeom>
            <a:noFill/>
            <a:ln>
              <a:noFill/>
            </a:ln>
          </p:spPr>
        </p:pic>
        <p:sp>
          <p:nvSpPr>
            <p:cNvPr id="411" name="Google Shape;411;p51"/>
            <p:cNvSpPr/>
            <p:nvPr/>
          </p:nvSpPr>
          <p:spPr>
            <a:xfrm>
              <a:off x="4708390" y="1069203"/>
              <a:ext cx="802170" cy="701190"/>
            </a:xfrm>
            <a:prstGeom prst="flowChartMagneticDisk">
              <a:avLst/>
            </a:prstGeom>
            <a:solidFill>
              <a:srgbClr val="FFFFFF"/>
            </a:solidFill>
            <a:ln w="12600" cap="flat" cmpd="sng">
              <a:solidFill>
                <a:srgbClr val="000000"/>
              </a:solidFill>
              <a:prstDash val="solid"/>
              <a:miter lim="8000"/>
              <a:headEnd type="none" w="sm" len="sm"/>
              <a:tailEnd type="none" w="sm" len="sm"/>
            </a:ln>
          </p:spPr>
          <p:txBody>
            <a:bodyPr spcFirstLastPara="1" wrap="square" lIns="67500" tIns="33750" rIns="67500" bIns="33750" anchor="ctr" anchorCtr="0">
              <a:noAutofit/>
            </a:bodyPr>
            <a:lstStyle/>
            <a:p>
              <a:pPr marL="0" marR="0" lvl="0" indent="0" algn="ctr" rtl="0">
                <a:lnSpc>
                  <a:spcPct val="100000"/>
                </a:lnSpc>
                <a:spcBef>
                  <a:spcPts val="0"/>
                </a:spcBef>
                <a:spcAft>
                  <a:spcPts val="0"/>
                </a:spcAft>
                <a:buClr>
                  <a:srgbClr val="000000"/>
                </a:buClr>
                <a:buSzPts val="1200"/>
                <a:buFont typeface="Times New Roman"/>
                <a:buNone/>
              </a:pPr>
              <a:r>
                <a:rPr lang="en" sz="1200" b="1" i="0" u="none" strike="noStrike" cap="none">
                  <a:solidFill>
                    <a:srgbClr val="000000"/>
                  </a:solidFill>
                  <a:latin typeface="Times New Roman"/>
                  <a:ea typeface="Times New Roman"/>
                  <a:cs typeface="Times New Roman"/>
                  <a:sym typeface="Times New Roman"/>
                </a:rPr>
                <a:t>Collected</a:t>
              </a:r>
              <a:endParaRPr sz="12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200"/>
                <a:buFont typeface="Times New Roman"/>
                <a:buNone/>
              </a:pPr>
              <a:r>
                <a:rPr lang="en" sz="1200" b="1" i="0" u="none" strike="noStrike" cap="none">
                  <a:solidFill>
                    <a:srgbClr val="000000"/>
                  </a:solidFill>
                  <a:latin typeface="Times New Roman"/>
                  <a:ea typeface="Times New Roman"/>
                  <a:cs typeface="Times New Roman"/>
                  <a:sym typeface="Times New Roman"/>
                </a:rPr>
                <a:t>Samples</a:t>
              </a:r>
              <a:endParaRPr sz="1200" b="0" i="0" u="none" strike="noStrike" cap="none">
                <a:solidFill>
                  <a:schemeClr val="dk1"/>
                </a:solidFill>
                <a:latin typeface="Times New Roman"/>
                <a:ea typeface="Times New Roman"/>
                <a:cs typeface="Times New Roman"/>
                <a:sym typeface="Times New Roman"/>
              </a:endParaRPr>
            </a:p>
          </p:txBody>
        </p:sp>
        <p:sp>
          <p:nvSpPr>
            <p:cNvPr id="412" name="Google Shape;412;p51"/>
            <p:cNvSpPr/>
            <p:nvPr/>
          </p:nvSpPr>
          <p:spPr>
            <a:xfrm>
              <a:off x="4100910" y="2509825"/>
              <a:ext cx="1264200" cy="369900"/>
            </a:xfrm>
            <a:prstGeom prst="rect">
              <a:avLst/>
            </a:prstGeom>
            <a:noFill/>
            <a:ln>
              <a:noFill/>
            </a:ln>
          </p:spPr>
          <p:txBody>
            <a:bodyPr spcFirstLastPara="1" wrap="square" lIns="67500" tIns="33750" rIns="67500" bIns="33750" anchor="ctr" anchorCtr="0">
              <a:noAutofit/>
            </a:bodyPr>
            <a:lstStyle/>
            <a:p>
              <a:pPr marL="342900" marR="0" lvl="0" indent="0" algn="ctr" rtl="0">
                <a:lnSpc>
                  <a:spcPct val="100000"/>
                </a:lnSpc>
                <a:spcBef>
                  <a:spcPts val="0"/>
                </a:spcBef>
                <a:spcAft>
                  <a:spcPts val="0"/>
                </a:spcAft>
                <a:buClr>
                  <a:srgbClr val="000000"/>
                </a:buClr>
                <a:buSzPts val="1100"/>
                <a:buFont typeface="Times New Roman"/>
                <a:buNone/>
              </a:pPr>
              <a:r>
                <a:rPr lang="en" sz="1100" b="0" i="0" u="none" strike="noStrike" cap="none">
                  <a:solidFill>
                    <a:srgbClr val="000000"/>
                  </a:solidFill>
                  <a:latin typeface="Times New Roman"/>
                  <a:ea typeface="Times New Roman"/>
                  <a:cs typeface="Times New Roman"/>
                  <a:sym typeface="Times New Roman"/>
                </a:rPr>
                <a:t>Training</a:t>
              </a:r>
              <a:endParaRPr sz="1100" b="0" i="0" u="none" strike="noStrike" cap="none">
                <a:solidFill>
                  <a:schemeClr val="dk1"/>
                </a:solidFill>
                <a:latin typeface="Times New Roman"/>
                <a:ea typeface="Times New Roman"/>
                <a:cs typeface="Times New Roman"/>
                <a:sym typeface="Times New Roman"/>
              </a:endParaRPr>
            </a:p>
            <a:p>
              <a:pPr marL="342900" marR="0" lvl="0" indent="0" algn="ctr" rtl="0">
                <a:lnSpc>
                  <a:spcPct val="100000"/>
                </a:lnSpc>
                <a:spcBef>
                  <a:spcPts val="0"/>
                </a:spcBef>
                <a:spcAft>
                  <a:spcPts val="0"/>
                </a:spcAft>
                <a:buClr>
                  <a:srgbClr val="000000"/>
                </a:buClr>
                <a:buSzPts val="1100"/>
                <a:buFont typeface="Times New Roman"/>
                <a:buNone/>
              </a:pPr>
              <a:r>
                <a:rPr lang="en" sz="1100" b="0" i="0" u="none" strike="noStrike" cap="none">
                  <a:solidFill>
                    <a:srgbClr val="000000"/>
                  </a:solidFill>
                  <a:latin typeface="Times New Roman"/>
                  <a:ea typeface="Times New Roman"/>
                  <a:cs typeface="Times New Roman"/>
                  <a:sym typeface="Times New Roman"/>
                </a:rPr>
                <a:t>Samples</a:t>
              </a:r>
              <a:endParaRPr sz="1100" b="0" i="0" u="none" strike="noStrike" cap="none">
                <a:solidFill>
                  <a:schemeClr val="dk1"/>
                </a:solidFill>
                <a:latin typeface="Times New Roman"/>
                <a:ea typeface="Times New Roman"/>
                <a:cs typeface="Times New Roman"/>
                <a:sym typeface="Times New Roman"/>
              </a:endParaRPr>
            </a:p>
          </p:txBody>
        </p:sp>
        <p:sp>
          <p:nvSpPr>
            <p:cNvPr id="413" name="Google Shape;413;p51"/>
            <p:cNvSpPr/>
            <p:nvPr/>
          </p:nvSpPr>
          <p:spPr>
            <a:xfrm>
              <a:off x="5222100" y="2033138"/>
              <a:ext cx="1714500" cy="369900"/>
            </a:xfrm>
            <a:prstGeom prst="rect">
              <a:avLst/>
            </a:prstGeom>
            <a:noFill/>
            <a:ln>
              <a:noFill/>
            </a:ln>
          </p:spPr>
          <p:txBody>
            <a:bodyPr spcFirstLastPara="1" wrap="square" lIns="67500" tIns="33750" rIns="67500" bIns="33750" anchor="ctr" anchorCtr="0">
              <a:noAutofit/>
            </a:bodyPr>
            <a:lstStyle/>
            <a:p>
              <a:pPr marL="342900" marR="0" lvl="0" indent="0" algn="ctr" rtl="0">
                <a:lnSpc>
                  <a:spcPct val="100000"/>
                </a:lnSpc>
                <a:spcBef>
                  <a:spcPts val="0"/>
                </a:spcBef>
                <a:spcAft>
                  <a:spcPts val="0"/>
                </a:spcAft>
                <a:buClr>
                  <a:srgbClr val="000000"/>
                </a:buClr>
                <a:buSzPts val="1100"/>
                <a:buFont typeface="Times New Roman"/>
                <a:buNone/>
              </a:pPr>
              <a:r>
                <a:rPr lang="en" sz="1100" b="0" i="0" u="none" strike="noStrike" cap="none">
                  <a:solidFill>
                    <a:srgbClr val="000000"/>
                  </a:solidFill>
                  <a:latin typeface="Times New Roman"/>
                  <a:ea typeface="Times New Roman"/>
                  <a:cs typeface="Times New Roman"/>
                  <a:sym typeface="Times New Roman"/>
                </a:rPr>
                <a:t>Abstraction Sequence w/ Function Name</a:t>
              </a:r>
              <a:endParaRPr sz="1100" b="0" i="0" u="none" strike="noStrike" cap="none">
                <a:solidFill>
                  <a:schemeClr val="dk1"/>
                </a:solidFill>
                <a:latin typeface="Times New Roman"/>
                <a:ea typeface="Times New Roman"/>
                <a:cs typeface="Times New Roman"/>
                <a:sym typeface="Times New Roman"/>
              </a:endParaRPr>
            </a:p>
          </p:txBody>
        </p:sp>
        <p:sp>
          <p:nvSpPr>
            <p:cNvPr id="414" name="Google Shape;414;p51"/>
            <p:cNvSpPr/>
            <p:nvPr/>
          </p:nvSpPr>
          <p:spPr>
            <a:xfrm flipH="1">
              <a:off x="7286910" y="3424585"/>
              <a:ext cx="270" cy="700110"/>
            </a:xfrm>
            <a:custGeom>
              <a:avLst/>
              <a:gdLst/>
              <a:ahLst/>
              <a:cxnLst/>
              <a:rect l="l" t="t" r="r" b="b"/>
              <a:pathLst>
                <a:path w="21600" h="21600" extrusionOk="0">
                  <a:moveTo>
                    <a:pt x="0" y="0"/>
                  </a:moveTo>
                  <a:lnTo>
                    <a:pt x="21600" y="21600"/>
                  </a:lnTo>
                </a:path>
              </a:pathLst>
            </a:custGeom>
            <a:noFill/>
            <a:ln w="28425" cap="flat" cmpd="sng">
              <a:solidFill>
                <a:srgbClr val="000000"/>
              </a:solidFill>
              <a:prstDash val="solid"/>
              <a:miter lim="8000"/>
              <a:headEnd type="none" w="sm" len="sm"/>
              <a:tailEnd type="triangle" w="med" len="med"/>
            </a:ln>
          </p:spPr>
          <p:txBody>
            <a:bodyPr/>
            <a:lstStyle/>
            <a:p>
              <a:endParaRPr lang="en-US"/>
            </a:p>
          </p:txBody>
        </p:sp>
        <p:cxnSp>
          <p:nvCxnSpPr>
            <p:cNvPr id="415" name="Google Shape;415;p51"/>
            <p:cNvCxnSpPr>
              <a:stCxn id="411" idx="4"/>
              <a:endCxn id="403" idx="1"/>
            </p:cNvCxnSpPr>
            <p:nvPr/>
          </p:nvCxnSpPr>
          <p:spPr>
            <a:xfrm>
              <a:off x="5510560" y="1419798"/>
              <a:ext cx="1397400" cy="0"/>
            </a:xfrm>
            <a:prstGeom prst="straightConnector1">
              <a:avLst/>
            </a:prstGeom>
            <a:noFill/>
            <a:ln w="25550" cap="flat" cmpd="sng">
              <a:solidFill>
                <a:srgbClr val="AEAEAE"/>
              </a:solidFill>
              <a:prstDash val="solid"/>
              <a:round/>
              <a:headEnd type="none" w="sm" len="sm"/>
              <a:tailEnd type="triangle" w="med" len="med"/>
            </a:ln>
          </p:spPr>
        </p:cxnSp>
        <p:sp>
          <p:nvSpPr>
            <p:cNvPr id="416" name="Google Shape;416;p51"/>
            <p:cNvSpPr/>
            <p:nvPr/>
          </p:nvSpPr>
          <p:spPr>
            <a:xfrm>
              <a:off x="7751850" y="199547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17" name="Google Shape;417;p51"/>
            <p:cNvSpPr/>
            <p:nvPr/>
          </p:nvSpPr>
          <p:spPr>
            <a:xfrm>
              <a:off x="8108250" y="199547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18" name="Google Shape;418;p51"/>
            <p:cNvSpPr/>
            <p:nvPr/>
          </p:nvSpPr>
          <p:spPr>
            <a:xfrm>
              <a:off x="7662750" y="1995475"/>
              <a:ext cx="89100" cy="171600"/>
            </a:xfrm>
            <a:prstGeom prst="rect">
              <a:avLst/>
            </a:prstGeom>
            <a:solidFill>
              <a:srgbClr val="55308D"/>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19" name="Google Shape;419;p51"/>
            <p:cNvSpPr/>
            <p:nvPr/>
          </p:nvSpPr>
          <p:spPr>
            <a:xfrm>
              <a:off x="8019150" y="199547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20" name="Google Shape;420;p51"/>
            <p:cNvSpPr/>
            <p:nvPr/>
          </p:nvSpPr>
          <p:spPr>
            <a:xfrm>
              <a:off x="7930050" y="199547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21" name="Google Shape;421;p51"/>
            <p:cNvSpPr/>
            <p:nvPr/>
          </p:nvSpPr>
          <p:spPr>
            <a:xfrm>
              <a:off x="4937910" y="297584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22" name="Google Shape;422;p51"/>
            <p:cNvSpPr/>
            <p:nvPr/>
          </p:nvSpPr>
          <p:spPr>
            <a:xfrm>
              <a:off x="5027010" y="297584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23" name="Google Shape;423;p51"/>
            <p:cNvSpPr/>
            <p:nvPr/>
          </p:nvSpPr>
          <p:spPr>
            <a:xfrm>
              <a:off x="5116110" y="2975845"/>
              <a:ext cx="89100" cy="171600"/>
            </a:xfrm>
            <a:prstGeom prst="rect">
              <a:avLst/>
            </a:prstGeom>
            <a:solidFill>
              <a:srgbClr val="55308D"/>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24" name="Google Shape;424;p51"/>
            <p:cNvSpPr/>
            <p:nvPr/>
          </p:nvSpPr>
          <p:spPr>
            <a:xfrm>
              <a:off x="5383410" y="297584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25" name="Google Shape;425;p51"/>
            <p:cNvSpPr/>
            <p:nvPr/>
          </p:nvSpPr>
          <p:spPr>
            <a:xfrm>
              <a:off x="5205210" y="297584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26" name="Google Shape;426;p51"/>
            <p:cNvSpPr/>
            <p:nvPr/>
          </p:nvSpPr>
          <p:spPr>
            <a:xfrm>
              <a:off x="5294310" y="297584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27" name="Google Shape;427;p51"/>
            <p:cNvSpPr txBox="1"/>
            <p:nvPr/>
          </p:nvSpPr>
          <p:spPr>
            <a:xfrm>
              <a:off x="7516680" y="2166925"/>
              <a:ext cx="1105800" cy="657600"/>
            </a:xfrm>
            <a:prstGeom prst="rect">
              <a:avLst/>
            </a:prstGeom>
            <a:noFill/>
            <a:ln>
              <a:noFill/>
            </a:ln>
          </p:spPr>
          <p:txBody>
            <a:bodyPr spcFirstLastPara="1" wrap="square" lIns="67500" tIns="33750" rIns="67500" bIns="33750" anchor="t" anchorCtr="0">
              <a:noAutofit/>
            </a:bodyPr>
            <a:lstStyle/>
            <a:p>
              <a:pPr marL="0" marR="0" lvl="0" indent="0" algn="l" rtl="0">
                <a:spcBef>
                  <a:spcPts val="0"/>
                </a:spcBef>
                <a:spcAft>
                  <a:spcPts val="0"/>
                </a:spcAft>
                <a:buNone/>
              </a:pPr>
              <a:r>
                <a:rPr lang="en" sz="1100" b="0" i="0" u="none" strike="noStrike" cap="none">
                  <a:solidFill>
                    <a:srgbClr val="000000"/>
                  </a:solidFill>
                  <a:latin typeface="Times New Roman"/>
                  <a:ea typeface="Times New Roman"/>
                  <a:cs typeface="Times New Roman"/>
                  <a:sym typeface="Times New Roman"/>
                </a:rPr>
                <a:t>New Abstraction</a:t>
              </a:r>
              <a:endParaRPr sz="1100" b="0" strike="noStrike">
                <a:solidFill>
                  <a:schemeClr val="dk1"/>
                </a:solidFill>
                <a:latin typeface="Arial"/>
                <a:ea typeface="Arial"/>
                <a:cs typeface="Arial"/>
                <a:sym typeface="Arial"/>
              </a:endParaRPr>
            </a:p>
            <a:p>
              <a:pPr marL="0" marR="0" lvl="0" indent="0" algn="l" rtl="0">
                <a:spcBef>
                  <a:spcPts val="0"/>
                </a:spcBef>
                <a:spcAft>
                  <a:spcPts val="0"/>
                </a:spcAft>
                <a:buNone/>
              </a:pPr>
              <a:r>
                <a:rPr lang="en" sz="1100" b="0" strike="noStrike">
                  <a:solidFill>
                    <a:srgbClr val="000000"/>
                  </a:solidFill>
                  <a:latin typeface="Times New Roman"/>
                  <a:ea typeface="Times New Roman"/>
                  <a:cs typeface="Times New Roman"/>
                  <a:sym typeface="Times New Roman"/>
                </a:rPr>
                <a:t>Sequence w/o Name </a:t>
              </a:r>
              <a:endParaRPr sz="1100" b="0" strike="noStrike">
                <a:solidFill>
                  <a:schemeClr val="dk1"/>
                </a:solidFill>
                <a:latin typeface="Arial"/>
                <a:ea typeface="Arial"/>
                <a:cs typeface="Arial"/>
                <a:sym typeface="Arial"/>
              </a:endParaRPr>
            </a:p>
          </p:txBody>
        </p:sp>
        <p:cxnSp>
          <p:nvCxnSpPr>
            <p:cNvPr id="428" name="Google Shape;428;p51"/>
            <p:cNvCxnSpPr>
              <a:stCxn id="403" idx="2"/>
              <a:endCxn id="411" idx="3"/>
            </p:cNvCxnSpPr>
            <p:nvPr/>
          </p:nvCxnSpPr>
          <p:spPr>
            <a:xfrm rot="5400000">
              <a:off x="6196050" y="546205"/>
              <a:ext cx="137700" cy="2310900"/>
            </a:xfrm>
            <a:prstGeom prst="curvedConnector3">
              <a:avLst>
                <a:gd name="adj1" fmla="val 272849"/>
              </a:avLst>
            </a:prstGeom>
            <a:noFill/>
            <a:ln w="25550" cap="flat" cmpd="sng">
              <a:solidFill>
                <a:srgbClr val="AEAEAE"/>
              </a:solidFill>
              <a:prstDash val="lgDash"/>
              <a:round/>
              <a:headEnd type="none" w="sm" len="sm"/>
              <a:tailEnd type="triangle" w="med" len="med"/>
            </a:ln>
          </p:spPr>
        </p:cxnSp>
        <p:cxnSp>
          <p:nvCxnSpPr>
            <p:cNvPr id="429" name="Google Shape;429;p51"/>
            <p:cNvCxnSpPr>
              <a:stCxn id="411" idx="3"/>
              <a:endCxn id="404" idx="1"/>
            </p:cNvCxnSpPr>
            <p:nvPr/>
          </p:nvCxnSpPr>
          <p:spPr>
            <a:xfrm rot="-5400000" flipH="1">
              <a:off x="5237275" y="1642593"/>
              <a:ext cx="1452600" cy="1708200"/>
            </a:xfrm>
            <a:prstGeom prst="curvedConnector2">
              <a:avLst/>
            </a:prstGeom>
            <a:noFill/>
            <a:ln w="25550" cap="flat" cmpd="sng">
              <a:solidFill>
                <a:schemeClr val="dk1"/>
              </a:solidFill>
              <a:prstDash val="lgDash"/>
              <a:round/>
              <a:headEnd type="none" w="sm" len="sm"/>
              <a:tailEnd type="triangle" w="med" len="med"/>
            </a:ln>
          </p:spPr>
        </p:cxnSp>
        <p:cxnSp>
          <p:nvCxnSpPr>
            <p:cNvPr id="430" name="Google Shape;430;p51"/>
            <p:cNvCxnSpPr>
              <a:stCxn id="403" idx="2"/>
              <a:endCxn id="404" idx="0"/>
            </p:cNvCxnSpPr>
            <p:nvPr/>
          </p:nvCxnSpPr>
          <p:spPr>
            <a:xfrm flipH="1">
              <a:off x="7420050" y="1632805"/>
              <a:ext cx="300" cy="1388700"/>
            </a:xfrm>
            <a:prstGeom prst="straightConnector1">
              <a:avLst/>
            </a:prstGeom>
            <a:noFill/>
            <a:ln w="25550" cap="flat" cmpd="sng">
              <a:solidFill>
                <a:srgbClr val="000000"/>
              </a:solidFill>
              <a:prstDash val="solid"/>
              <a:round/>
              <a:headEnd type="none" w="sm" len="sm"/>
              <a:tailEnd type="triangle" w="med" len="med"/>
            </a:ln>
          </p:spPr>
        </p:cxnSp>
        <p:sp>
          <p:nvSpPr>
            <p:cNvPr id="431" name="Google Shape;431;p51"/>
            <p:cNvSpPr/>
            <p:nvPr/>
          </p:nvSpPr>
          <p:spPr>
            <a:xfrm>
              <a:off x="7840950" y="1995475"/>
              <a:ext cx="89100" cy="171600"/>
            </a:xfrm>
            <a:prstGeom prst="rect">
              <a:avLst/>
            </a:prstGeom>
            <a:solidFill>
              <a:srgbClr val="55308D"/>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32" name="Google Shape;432;p51"/>
            <p:cNvSpPr/>
            <p:nvPr/>
          </p:nvSpPr>
          <p:spPr>
            <a:xfrm>
              <a:off x="5022420" y="347507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33" name="Google Shape;433;p51"/>
            <p:cNvSpPr/>
            <p:nvPr/>
          </p:nvSpPr>
          <p:spPr>
            <a:xfrm>
              <a:off x="5378820" y="347507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34" name="Google Shape;434;p51"/>
            <p:cNvSpPr/>
            <p:nvPr/>
          </p:nvSpPr>
          <p:spPr>
            <a:xfrm>
              <a:off x="5289720" y="347507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35" name="Google Shape;435;p51"/>
            <p:cNvSpPr/>
            <p:nvPr/>
          </p:nvSpPr>
          <p:spPr>
            <a:xfrm>
              <a:off x="5111520" y="347507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36" name="Google Shape;436;p51"/>
            <p:cNvSpPr/>
            <p:nvPr/>
          </p:nvSpPr>
          <p:spPr>
            <a:xfrm>
              <a:off x="5200620" y="3475075"/>
              <a:ext cx="89100" cy="171600"/>
            </a:xfrm>
            <a:prstGeom prst="rect">
              <a:avLst/>
            </a:prstGeom>
            <a:solidFill>
              <a:srgbClr val="55308D"/>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37" name="Google Shape;437;p51"/>
            <p:cNvSpPr/>
            <p:nvPr/>
          </p:nvSpPr>
          <p:spPr>
            <a:xfrm>
              <a:off x="4933320" y="347507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38" name="Google Shape;438;p51"/>
            <p:cNvSpPr/>
            <p:nvPr/>
          </p:nvSpPr>
          <p:spPr>
            <a:xfrm>
              <a:off x="5022420" y="322262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39" name="Google Shape;439;p51"/>
            <p:cNvSpPr/>
            <p:nvPr/>
          </p:nvSpPr>
          <p:spPr>
            <a:xfrm>
              <a:off x="5200620" y="322262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40" name="Google Shape;440;p51"/>
            <p:cNvSpPr/>
            <p:nvPr/>
          </p:nvSpPr>
          <p:spPr>
            <a:xfrm>
              <a:off x="5289720" y="322262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41" name="Google Shape;441;p51"/>
            <p:cNvSpPr/>
            <p:nvPr/>
          </p:nvSpPr>
          <p:spPr>
            <a:xfrm>
              <a:off x="5111520" y="3222625"/>
              <a:ext cx="89100" cy="171600"/>
            </a:xfrm>
            <a:prstGeom prst="rect">
              <a:avLst/>
            </a:prstGeom>
            <a:solidFill>
              <a:srgbClr val="55308D"/>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42" name="Google Shape;442;p51"/>
            <p:cNvSpPr/>
            <p:nvPr/>
          </p:nvSpPr>
          <p:spPr>
            <a:xfrm>
              <a:off x="4933320" y="322262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43" name="Google Shape;443;p51"/>
            <p:cNvSpPr/>
            <p:nvPr/>
          </p:nvSpPr>
          <p:spPr>
            <a:xfrm>
              <a:off x="5378820" y="322262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44" name="Google Shape;444;p51"/>
            <p:cNvSpPr/>
            <p:nvPr/>
          </p:nvSpPr>
          <p:spPr>
            <a:xfrm>
              <a:off x="4937910" y="297584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45" name="Google Shape;445;p51"/>
            <p:cNvSpPr/>
            <p:nvPr/>
          </p:nvSpPr>
          <p:spPr>
            <a:xfrm>
              <a:off x="5027010" y="297584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46" name="Google Shape;446;p51"/>
            <p:cNvSpPr/>
            <p:nvPr/>
          </p:nvSpPr>
          <p:spPr>
            <a:xfrm>
              <a:off x="5116110" y="2975845"/>
              <a:ext cx="89100" cy="171600"/>
            </a:xfrm>
            <a:prstGeom prst="rect">
              <a:avLst/>
            </a:prstGeom>
            <a:solidFill>
              <a:srgbClr val="55308D"/>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47" name="Google Shape;447;p51"/>
            <p:cNvSpPr/>
            <p:nvPr/>
          </p:nvSpPr>
          <p:spPr>
            <a:xfrm>
              <a:off x="5383410" y="297584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48" name="Google Shape;448;p51"/>
            <p:cNvSpPr/>
            <p:nvPr/>
          </p:nvSpPr>
          <p:spPr>
            <a:xfrm>
              <a:off x="5205210" y="297584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49" name="Google Shape;449;p51"/>
            <p:cNvSpPr/>
            <p:nvPr/>
          </p:nvSpPr>
          <p:spPr>
            <a:xfrm>
              <a:off x="5294310" y="297584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50" name="Google Shape;450;p51"/>
            <p:cNvSpPr/>
            <p:nvPr/>
          </p:nvSpPr>
          <p:spPr>
            <a:xfrm>
              <a:off x="4937910" y="297584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51" name="Google Shape;451;p51"/>
            <p:cNvSpPr/>
            <p:nvPr/>
          </p:nvSpPr>
          <p:spPr>
            <a:xfrm>
              <a:off x="5027010" y="297584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52" name="Google Shape;452;p51"/>
            <p:cNvSpPr/>
            <p:nvPr/>
          </p:nvSpPr>
          <p:spPr>
            <a:xfrm>
              <a:off x="5116110" y="2975845"/>
              <a:ext cx="89100" cy="171600"/>
            </a:xfrm>
            <a:prstGeom prst="rect">
              <a:avLst/>
            </a:prstGeom>
            <a:solidFill>
              <a:srgbClr val="55308D"/>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53" name="Google Shape;453;p51"/>
            <p:cNvSpPr/>
            <p:nvPr/>
          </p:nvSpPr>
          <p:spPr>
            <a:xfrm>
              <a:off x="5383410" y="297584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54" name="Google Shape;454;p51"/>
            <p:cNvSpPr/>
            <p:nvPr/>
          </p:nvSpPr>
          <p:spPr>
            <a:xfrm>
              <a:off x="5205210" y="297584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55" name="Google Shape;455;p51"/>
            <p:cNvSpPr/>
            <p:nvPr/>
          </p:nvSpPr>
          <p:spPr>
            <a:xfrm>
              <a:off x="5294310" y="297584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56" name="Google Shape;456;p51"/>
            <p:cNvSpPr/>
            <p:nvPr/>
          </p:nvSpPr>
          <p:spPr>
            <a:xfrm>
              <a:off x="6153450" y="165257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57" name="Google Shape;457;p51"/>
            <p:cNvSpPr/>
            <p:nvPr/>
          </p:nvSpPr>
          <p:spPr>
            <a:xfrm>
              <a:off x="6242550" y="165257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58" name="Google Shape;458;p51"/>
            <p:cNvSpPr/>
            <p:nvPr/>
          </p:nvSpPr>
          <p:spPr>
            <a:xfrm>
              <a:off x="6331650" y="1652575"/>
              <a:ext cx="89100" cy="171600"/>
            </a:xfrm>
            <a:prstGeom prst="rect">
              <a:avLst/>
            </a:prstGeom>
            <a:solidFill>
              <a:srgbClr val="55308D"/>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59" name="Google Shape;459;p51"/>
            <p:cNvSpPr/>
            <p:nvPr/>
          </p:nvSpPr>
          <p:spPr>
            <a:xfrm>
              <a:off x="6598950" y="165257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60" name="Google Shape;460;p51"/>
            <p:cNvSpPr/>
            <p:nvPr/>
          </p:nvSpPr>
          <p:spPr>
            <a:xfrm>
              <a:off x="6420750" y="165257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61" name="Google Shape;461;p51"/>
            <p:cNvSpPr/>
            <p:nvPr/>
          </p:nvSpPr>
          <p:spPr>
            <a:xfrm>
              <a:off x="6509850" y="165257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62" name="Google Shape;462;p51"/>
            <p:cNvSpPr/>
            <p:nvPr/>
          </p:nvSpPr>
          <p:spPr>
            <a:xfrm>
              <a:off x="4988940" y="1556455"/>
              <a:ext cx="1425600" cy="369900"/>
            </a:xfrm>
            <a:prstGeom prst="rect">
              <a:avLst/>
            </a:prstGeom>
            <a:noFill/>
            <a:ln>
              <a:noFill/>
            </a:ln>
          </p:spPr>
          <p:txBody>
            <a:bodyPr spcFirstLastPara="1" wrap="square" lIns="67500" tIns="33750" rIns="67500" bIns="33750" anchor="ctr" anchorCtr="0">
              <a:noAutofit/>
            </a:bodyPr>
            <a:lstStyle/>
            <a:p>
              <a:pPr marL="342900" marR="0" lvl="0" indent="0" algn="ctr" rtl="0">
                <a:lnSpc>
                  <a:spcPct val="100000"/>
                </a:lnSpc>
                <a:spcBef>
                  <a:spcPts val="0"/>
                </a:spcBef>
                <a:spcAft>
                  <a:spcPts val="0"/>
                </a:spcAft>
                <a:buClr>
                  <a:srgbClr val="000000"/>
                </a:buClr>
                <a:buSzPts val="1100"/>
                <a:buFont typeface="Courier New"/>
                <a:buNone/>
              </a:pPr>
              <a:r>
                <a:rPr lang="en" sz="1100" b="0" strike="noStrike">
                  <a:solidFill>
                    <a:srgbClr val="000000"/>
                  </a:solidFill>
                  <a:latin typeface="Courier New"/>
                  <a:ea typeface="Courier New"/>
                  <a:cs typeface="Courier New"/>
                  <a:sym typeface="Courier New"/>
                </a:rPr>
                <a:t>$func:</a:t>
              </a:r>
              <a:endParaRPr sz="1100" b="0" strike="noStrike">
                <a:solidFill>
                  <a:schemeClr val="dk1"/>
                </a:solidFill>
                <a:latin typeface="Courier New"/>
                <a:ea typeface="Courier New"/>
                <a:cs typeface="Courier New"/>
                <a:sym typeface="Courier New"/>
              </a:endParaRPr>
            </a:p>
          </p:txBody>
        </p:sp>
        <p:sp>
          <p:nvSpPr>
            <p:cNvPr id="463" name="Google Shape;463;p51"/>
            <p:cNvSpPr txBox="1"/>
            <p:nvPr/>
          </p:nvSpPr>
          <p:spPr>
            <a:xfrm>
              <a:off x="4370376" y="3175100"/>
              <a:ext cx="702000" cy="21900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Clr>
                  <a:srgbClr val="000000"/>
                </a:buClr>
                <a:buSzPts val="1100"/>
                <a:buFont typeface="Courier New"/>
                <a:buNone/>
              </a:pPr>
              <a:r>
                <a:rPr lang="en" sz="1100" b="0" strike="noStrike">
                  <a:solidFill>
                    <a:srgbClr val="000000"/>
                  </a:solidFill>
                  <a:latin typeface="Courier New"/>
                  <a:ea typeface="Courier New"/>
                  <a:cs typeface="Courier New"/>
                  <a:sym typeface="Courier New"/>
                </a:rPr>
                <a:t>$some:</a:t>
              </a:r>
              <a:endParaRPr sz="1100" b="0" strike="noStrike">
                <a:solidFill>
                  <a:schemeClr val="dk1"/>
                </a:solidFill>
                <a:latin typeface="Arial"/>
                <a:ea typeface="Arial"/>
                <a:cs typeface="Arial"/>
                <a:sym typeface="Arial"/>
              </a:endParaRPr>
            </a:p>
          </p:txBody>
        </p:sp>
        <p:sp>
          <p:nvSpPr>
            <p:cNvPr id="464" name="Google Shape;464;p51"/>
            <p:cNvSpPr txBox="1"/>
            <p:nvPr/>
          </p:nvSpPr>
          <p:spPr>
            <a:xfrm>
              <a:off x="4370376" y="3427550"/>
              <a:ext cx="702000" cy="219000"/>
            </a:xfrm>
            <a:prstGeom prst="rect">
              <a:avLst/>
            </a:prstGeom>
            <a:noFill/>
            <a:ln>
              <a:noFill/>
            </a:ln>
          </p:spPr>
          <p:txBody>
            <a:bodyPr spcFirstLastPara="1" wrap="square" lIns="67500" tIns="33750" rIns="67500" bIns="33750" anchor="t" anchorCtr="0">
              <a:noAutofit/>
            </a:bodyPr>
            <a:lstStyle/>
            <a:p>
              <a:pPr marL="0" marR="0" lvl="0" indent="0" algn="l" rtl="0">
                <a:spcBef>
                  <a:spcPts val="0"/>
                </a:spcBef>
                <a:spcAft>
                  <a:spcPts val="0"/>
                </a:spcAft>
                <a:buNone/>
              </a:pPr>
              <a:r>
                <a:rPr lang="en" sz="1100" b="0" strike="noStrike">
                  <a:solidFill>
                    <a:srgbClr val="000000"/>
                  </a:solidFill>
                  <a:latin typeface="Courier New"/>
                  <a:ea typeface="Courier New"/>
                  <a:cs typeface="Courier New"/>
                  <a:sym typeface="Courier New"/>
                </a:rPr>
                <a:t>$name:</a:t>
              </a:r>
              <a:endParaRPr sz="1100" b="0" strike="noStrike">
                <a:solidFill>
                  <a:schemeClr val="dk1"/>
                </a:solidFill>
                <a:latin typeface="Arial"/>
                <a:ea typeface="Arial"/>
                <a:cs typeface="Arial"/>
                <a:sym typeface="Arial"/>
              </a:endParaRPr>
            </a:p>
          </p:txBody>
        </p:sp>
      </p:grpSp>
      <p:sp>
        <p:nvSpPr>
          <p:cNvPr id="465" name="Google Shape;465;p51"/>
          <p:cNvSpPr/>
          <p:nvPr/>
        </p:nvSpPr>
        <p:spPr>
          <a:xfrm>
            <a:off x="7414275" y="983775"/>
            <a:ext cx="1664400" cy="783300"/>
          </a:xfrm>
          <a:prstGeom prst="rect">
            <a:avLst/>
          </a:prstGeom>
          <a:solidFill>
            <a:srgbClr val="FFFFFF">
              <a:alpha val="76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1"/>
          <p:cNvSpPr/>
          <p:nvPr/>
        </p:nvSpPr>
        <p:spPr>
          <a:xfrm>
            <a:off x="2699025" y="4122525"/>
            <a:ext cx="1788600" cy="868200"/>
          </a:xfrm>
          <a:prstGeom prst="rect">
            <a:avLst/>
          </a:prstGeom>
          <a:solidFill>
            <a:srgbClr val="FFFFFF">
              <a:alpha val="76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1"/>
          <p:cNvSpPr/>
          <p:nvPr/>
        </p:nvSpPr>
        <p:spPr>
          <a:xfrm>
            <a:off x="6060475" y="1080925"/>
            <a:ext cx="1203000" cy="425700"/>
          </a:xfrm>
          <a:prstGeom prst="rect">
            <a:avLst/>
          </a:prstGeom>
          <a:solidFill>
            <a:srgbClr val="FFFFFF">
              <a:alpha val="76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1"/>
          <p:cNvSpPr/>
          <p:nvPr/>
        </p:nvSpPr>
        <p:spPr>
          <a:xfrm>
            <a:off x="6121400" y="1654450"/>
            <a:ext cx="1196100" cy="341100"/>
          </a:xfrm>
          <a:prstGeom prst="rect">
            <a:avLst/>
          </a:prstGeom>
          <a:solidFill>
            <a:srgbClr val="FFFFFF">
              <a:alpha val="76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1"/>
          <p:cNvSpPr/>
          <p:nvPr/>
        </p:nvSpPr>
        <p:spPr>
          <a:xfrm>
            <a:off x="4828525" y="932800"/>
            <a:ext cx="1211100" cy="967800"/>
          </a:xfrm>
          <a:prstGeom prst="rect">
            <a:avLst/>
          </a:prstGeom>
          <a:solidFill>
            <a:srgbClr val="FFFFFF">
              <a:alpha val="76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1"/>
          <p:cNvSpPr/>
          <p:nvPr/>
        </p:nvSpPr>
        <p:spPr>
          <a:xfrm>
            <a:off x="6060475" y="2146050"/>
            <a:ext cx="1548600" cy="459000"/>
          </a:xfrm>
          <a:prstGeom prst="rect">
            <a:avLst/>
          </a:prstGeom>
          <a:solidFill>
            <a:srgbClr val="FFFFFF">
              <a:alpha val="76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0">
                                            <p:txEl>
                                              <p:pRg st="0" end="0"/>
                                            </p:txEl>
                                          </p:spTgt>
                                        </p:tgtEl>
                                        <p:attrNameLst>
                                          <p:attrName>style.visibility</p:attrName>
                                        </p:attrNameLst>
                                      </p:cBhvr>
                                      <p:to>
                                        <p:strVal val="visible"/>
                                      </p:to>
                                    </p:set>
                                    <p:animEffect transition="in" filter="fade">
                                      <p:cBhvr>
                                        <p:cTn id="7" dur="1000"/>
                                        <p:tgtEl>
                                          <p:spTgt spid="4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0">
                                            <p:txEl>
                                              <p:pRg st="1" end="1"/>
                                            </p:txEl>
                                          </p:spTgt>
                                        </p:tgtEl>
                                        <p:attrNameLst>
                                          <p:attrName>style.visibility</p:attrName>
                                        </p:attrNameLst>
                                      </p:cBhvr>
                                      <p:to>
                                        <p:strVal val="visible"/>
                                      </p:to>
                                    </p:set>
                                    <p:animEffect transition="in" filter="fade">
                                      <p:cBhvr>
                                        <p:cTn id="12" dur="1000"/>
                                        <p:tgtEl>
                                          <p:spTgt spid="4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0">
                                            <p:txEl>
                                              <p:pRg st="2" end="2"/>
                                            </p:txEl>
                                          </p:spTgt>
                                        </p:tgtEl>
                                        <p:attrNameLst>
                                          <p:attrName>style.visibility</p:attrName>
                                        </p:attrNameLst>
                                      </p:cBhvr>
                                      <p:to>
                                        <p:strVal val="visible"/>
                                      </p:to>
                                    </p:set>
                                    <p:animEffect transition="in" filter="fade">
                                      <p:cBhvr>
                                        <p:cTn id="17" dur="1000"/>
                                        <p:tgtEl>
                                          <p:spTgt spid="40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Neural Network Configurations</a:t>
            </a:r>
            <a:endParaRPr/>
          </a:p>
        </p:txBody>
      </p:sp>
      <p:sp>
        <p:nvSpPr>
          <p:cNvPr id="476" name="Google Shape;476;p52"/>
          <p:cNvSpPr txBox="1"/>
          <p:nvPr/>
        </p:nvSpPr>
        <p:spPr>
          <a:xfrm>
            <a:off x="1095750" y="1017725"/>
            <a:ext cx="2977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Activation Functions</a:t>
            </a:r>
            <a:endParaRPr b="1"/>
          </a:p>
        </p:txBody>
      </p:sp>
      <p:sp>
        <p:nvSpPr>
          <p:cNvPr id="477" name="Google Shape;477;p52"/>
          <p:cNvSpPr txBox="1"/>
          <p:nvPr/>
        </p:nvSpPr>
        <p:spPr>
          <a:xfrm>
            <a:off x="5472225" y="1017725"/>
            <a:ext cx="3274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Number of Layers</a:t>
            </a:r>
            <a:endParaRPr b="1"/>
          </a:p>
        </p:txBody>
      </p:sp>
      <p:sp>
        <p:nvSpPr>
          <p:cNvPr id="478" name="Google Shape;478;p52"/>
          <p:cNvSpPr txBox="1"/>
          <p:nvPr/>
        </p:nvSpPr>
        <p:spPr>
          <a:xfrm>
            <a:off x="1095750" y="3028200"/>
            <a:ext cx="2977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Number of Hidden Units</a:t>
            </a:r>
            <a:endParaRPr b="1"/>
          </a:p>
        </p:txBody>
      </p:sp>
      <p:pic>
        <p:nvPicPr>
          <p:cNvPr id="479" name="Google Shape;479;p52"/>
          <p:cNvPicPr preferRelativeResize="0"/>
          <p:nvPr/>
        </p:nvPicPr>
        <p:blipFill>
          <a:blip r:embed="rId3">
            <a:alphaModFix/>
          </a:blip>
          <a:stretch>
            <a:fillRect/>
          </a:stretch>
        </p:blipFill>
        <p:spPr>
          <a:xfrm>
            <a:off x="710024" y="1353250"/>
            <a:ext cx="3418424" cy="1411875"/>
          </a:xfrm>
          <a:prstGeom prst="rect">
            <a:avLst/>
          </a:prstGeom>
          <a:noFill/>
          <a:ln>
            <a:noFill/>
          </a:ln>
        </p:spPr>
      </p:pic>
      <p:pic>
        <p:nvPicPr>
          <p:cNvPr id="480" name="Google Shape;480;p52"/>
          <p:cNvPicPr preferRelativeResize="0"/>
          <p:nvPr/>
        </p:nvPicPr>
        <p:blipFill>
          <a:blip r:embed="rId4">
            <a:alphaModFix/>
          </a:blip>
          <a:stretch>
            <a:fillRect/>
          </a:stretch>
        </p:blipFill>
        <p:spPr>
          <a:xfrm>
            <a:off x="710025" y="3377425"/>
            <a:ext cx="3418423" cy="1399608"/>
          </a:xfrm>
          <a:prstGeom prst="rect">
            <a:avLst/>
          </a:prstGeom>
          <a:noFill/>
          <a:ln>
            <a:noFill/>
          </a:ln>
        </p:spPr>
      </p:pic>
      <p:pic>
        <p:nvPicPr>
          <p:cNvPr id="481" name="Google Shape;481;p52"/>
          <p:cNvPicPr preferRelativeResize="0"/>
          <p:nvPr/>
        </p:nvPicPr>
        <p:blipFill>
          <a:blip r:embed="rId5">
            <a:alphaModFix/>
          </a:blip>
          <a:stretch>
            <a:fillRect/>
          </a:stretch>
        </p:blipFill>
        <p:spPr>
          <a:xfrm>
            <a:off x="5137673" y="1290138"/>
            <a:ext cx="3694628" cy="15380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Best-Performing Configuration</a:t>
            </a:r>
            <a:endParaRPr/>
          </a:p>
        </p:txBody>
      </p:sp>
      <p:sp>
        <p:nvSpPr>
          <p:cNvPr id="487" name="Google Shape;487;p53"/>
          <p:cNvSpPr txBox="1">
            <a:spLocks noGrp="1"/>
          </p:cNvSpPr>
          <p:nvPr>
            <p:ph type="body" idx="1"/>
          </p:nvPr>
        </p:nvSpPr>
        <p:spPr>
          <a:xfrm>
            <a:off x="311700" y="1152475"/>
            <a:ext cx="3549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3 fully-connected layers </a:t>
            </a:r>
            <a:endParaRPr/>
          </a:p>
          <a:p>
            <a:pPr marL="457200" lvl="0" indent="-342900" algn="l" rtl="0">
              <a:spcBef>
                <a:spcPts val="1000"/>
              </a:spcBef>
              <a:spcAft>
                <a:spcPts val="0"/>
              </a:spcAft>
              <a:buSzPts val="1800"/>
              <a:buChar char="●"/>
            </a:pPr>
            <a:r>
              <a:rPr lang="en"/>
              <a:t>1,024 hidden units per layer</a:t>
            </a:r>
            <a:endParaRPr/>
          </a:p>
          <a:p>
            <a:pPr marL="457200" lvl="0" indent="-342900" algn="l" rtl="0">
              <a:spcBef>
                <a:spcPts val="1000"/>
              </a:spcBef>
              <a:spcAft>
                <a:spcPts val="0"/>
              </a:spcAft>
              <a:buSzPts val="1800"/>
              <a:buChar char="●"/>
            </a:pPr>
            <a:r>
              <a:rPr lang="en"/>
              <a:t>ReLU activation function</a:t>
            </a:r>
            <a:endParaRPr/>
          </a:p>
          <a:p>
            <a:pPr marL="457200" lvl="0" indent="-342900" algn="l" rtl="0">
              <a:spcBef>
                <a:spcPts val="1000"/>
              </a:spcBef>
              <a:spcAft>
                <a:spcPts val="0"/>
              </a:spcAft>
              <a:buSzPts val="1800"/>
              <a:buChar char="●"/>
            </a:pPr>
            <a:r>
              <a:rPr lang="en"/>
              <a:t>Classification Results:</a:t>
            </a:r>
            <a:endParaRPr/>
          </a:p>
          <a:p>
            <a:pPr marL="914400" lvl="1" indent="-317500" algn="l" rtl="0">
              <a:spcBef>
                <a:spcPts val="1000"/>
              </a:spcBef>
              <a:spcAft>
                <a:spcPts val="0"/>
              </a:spcAft>
              <a:buSzPts val="1400"/>
              <a:buChar char="○"/>
            </a:pPr>
            <a:r>
              <a:rPr lang="en" b="1"/>
              <a:t>Accuracy: 88.07%</a:t>
            </a:r>
            <a:endParaRPr b="1"/>
          </a:p>
          <a:p>
            <a:pPr marL="914400" lvl="1" indent="-317500" algn="l" rtl="0">
              <a:spcBef>
                <a:spcPts val="1000"/>
              </a:spcBef>
              <a:spcAft>
                <a:spcPts val="0"/>
              </a:spcAft>
              <a:buSzPts val="1400"/>
              <a:buChar char="○"/>
            </a:pPr>
            <a:r>
              <a:rPr lang="en"/>
              <a:t>Precision: 0.92</a:t>
            </a:r>
            <a:endParaRPr/>
          </a:p>
          <a:p>
            <a:pPr marL="914400" lvl="1" indent="-317500" algn="l" rtl="0">
              <a:spcBef>
                <a:spcPts val="1000"/>
              </a:spcBef>
              <a:spcAft>
                <a:spcPts val="0"/>
              </a:spcAft>
              <a:buSzPts val="1400"/>
              <a:buChar char="○"/>
            </a:pPr>
            <a:r>
              <a:rPr lang="en"/>
              <a:t>Recall: 0.87</a:t>
            </a:r>
            <a:endParaRPr/>
          </a:p>
          <a:p>
            <a:pPr marL="914400" lvl="1" indent="-317500" algn="l" rtl="0">
              <a:spcBef>
                <a:spcPts val="1000"/>
              </a:spcBef>
              <a:spcAft>
                <a:spcPts val="1000"/>
              </a:spcAft>
              <a:buSzPts val="1400"/>
              <a:buChar char="○"/>
            </a:pPr>
            <a:r>
              <a:rPr lang="en"/>
              <a:t>F1 Score: 0.91</a:t>
            </a:r>
            <a:endParaRPr/>
          </a:p>
        </p:txBody>
      </p:sp>
      <p:pic>
        <p:nvPicPr>
          <p:cNvPr id="488" name="Google Shape;488;p53"/>
          <p:cNvPicPr preferRelativeResize="0"/>
          <p:nvPr/>
        </p:nvPicPr>
        <p:blipFill>
          <a:blip r:embed="rId3">
            <a:alphaModFix/>
          </a:blip>
          <a:stretch>
            <a:fillRect/>
          </a:stretch>
        </p:blipFill>
        <p:spPr>
          <a:xfrm>
            <a:off x="4013700" y="1170125"/>
            <a:ext cx="4977900" cy="319625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Work</a:t>
            </a:r>
            <a:endParaRPr/>
          </a:p>
        </p:txBody>
      </p:sp>
      <p:sp>
        <p:nvSpPr>
          <p:cNvPr id="494" name="Google Shape;494;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chemeClr val="dk1"/>
              </a:buClr>
              <a:buSzPts val="1800"/>
              <a:buChar char="●"/>
            </a:pPr>
            <a:r>
              <a:rPr lang="en">
                <a:solidFill>
                  <a:schemeClr val="dk1"/>
                </a:solidFill>
              </a:rPr>
              <a:t>Analyze modules beyond Functions section</a:t>
            </a:r>
            <a:endParaRPr>
              <a:solidFill>
                <a:schemeClr val="dk1"/>
              </a:solidFill>
            </a:endParaRPr>
          </a:p>
          <a:p>
            <a:pPr marL="914400" lvl="1" indent="-317500" algn="l" rtl="0">
              <a:lnSpc>
                <a:spcPct val="150000"/>
              </a:lnSpc>
              <a:spcBef>
                <a:spcPts val="0"/>
              </a:spcBef>
              <a:spcAft>
                <a:spcPts val="0"/>
              </a:spcAft>
              <a:buClr>
                <a:schemeClr val="dk1"/>
              </a:buClr>
              <a:buSzPts val="1400"/>
              <a:buChar char="○"/>
            </a:pPr>
            <a:r>
              <a:rPr lang="en">
                <a:solidFill>
                  <a:schemeClr val="dk1"/>
                </a:solidFill>
              </a:rPr>
              <a:t>Other information in Types, Imports, and Data sections could provide greater context when determining the purposes of contained functions</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a:solidFill>
                  <a:schemeClr val="dk1"/>
                </a:solidFill>
              </a:rPr>
              <a:t>Leverage symbolic values in classification</a:t>
            </a:r>
            <a:endParaRPr>
              <a:solidFill>
                <a:schemeClr val="dk1"/>
              </a:solidFill>
            </a:endParaRPr>
          </a:p>
          <a:p>
            <a:pPr marL="914400" lvl="1" indent="-317500" algn="l" rtl="0">
              <a:lnSpc>
                <a:spcPct val="150000"/>
              </a:lnSpc>
              <a:spcBef>
                <a:spcPts val="0"/>
              </a:spcBef>
              <a:spcAft>
                <a:spcPts val="0"/>
              </a:spcAft>
              <a:buClr>
                <a:schemeClr val="dk1"/>
              </a:buClr>
              <a:buSzPts val="1400"/>
              <a:buChar char="○"/>
            </a:pPr>
            <a:r>
              <a:rPr lang="en">
                <a:solidFill>
                  <a:schemeClr val="dk1"/>
                </a:solidFill>
              </a:rPr>
              <a:t>Include symbolic expressions representing intermediate computations</a:t>
            </a:r>
            <a:endParaRPr>
              <a:solidFill>
                <a:schemeClr val="dk1"/>
              </a:solidFill>
            </a:endParaRPr>
          </a:p>
          <a:p>
            <a:pPr marL="914400" lvl="1" indent="-317500" algn="l" rtl="0">
              <a:lnSpc>
                <a:spcPct val="100000"/>
              </a:lnSpc>
              <a:spcBef>
                <a:spcPts val="0"/>
              </a:spcBef>
              <a:spcAft>
                <a:spcPts val="0"/>
              </a:spcAft>
              <a:buClr>
                <a:schemeClr val="dk1"/>
              </a:buClr>
              <a:buSzPts val="1400"/>
              <a:buChar char="○"/>
            </a:pPr>
            <a:r>
              <a:rPr lang="en">
                <a:solidFill>
                  <a:schemeClr val="dk1"/>
                </a:solidFill>
              </a:rPr>
              <a:t>Provide a greater context for determining the labels</a:t>
            </a:r>
            <a:endParaRPr>
              <a:solidFill>
                <a:schemeClr val="dk1"/>
              </a:solidFill>
            </a:endParaRPr>
          </a:p>
          <a:p>
            <a:pPr marL="0" lvl="0" indent="0" algn="l" rtl="0">
              <a:lnSpc>
                <a:spcPct val="150000"/>
              </a:lnSpc>
              <a:spcBef>
                <a:spcPts val="0"/>
              </a:spcBef>
              <a:spcAft>
                <a:spcPts val="1200"/>
              </a:spcAft>
              <a:buNone/>
            </a:pP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Related Work</a:t>
            </a:r>
            <a:endParaRPr/>
          </a:p>
        </p:txBody>
      </p:sp>
      <p:sp>
        <p:nvSpPr>
          <p:cNvPr id="500" name="Google Shape;500;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WebAssembly Prevalence Studies [1-2]</a:t>
            </a:r>
            <a:endParaRPr sz="1150">
              <a:solidFill>
                <a:schemeClr val="dk1"/>
              </a:solidFill>
            </a:endParaRPr>
          </a:p>
          <a:p>
            <a:pPr marL="457200" lvl="0" indent="-342900" algn="l" rtl="0">
              <a:spcBef>
                <a:spcPts val="1000"/>
              </a:spcBef>
              <a:spcAft>
                <a:spcPts val="0"/>
              </a:spcAft>
              <a:buClr>
                <a:schemeClr val="dk1"/>
              </a:buClr>
              <a:buSzPts val="1800"/>
              <a:buChar char="●"/>
            </a:pPr>
            <a:r>
              <a:rPr lang="en">
                <a:solidFill>
                  <a:schemeClr val="dk1"/>
                </a:solidFill>
              </a:rPr>
              <a:t>WebAssembly-Based Cryptominer Studies [3-7]</a:t>
            </a:r>
            <a:endParaRPr>
              <a:solidFill>
                <a:schemeClr val="dk1"/>
              </a:solidFill>
            </a:endParaRPr>
          </a:p>
          <a:p>
            <a:pPr marL="457200" lvl="0" indent="-342900" algn="l" rtl="0">
              <a:spcBef>
                <a:spcPts val="1000"/>
              </a:spcBef>
              <a:spcAft>
                <a:spcPts val="0"/>
              </a:spcAft>
              <a:buClr>
                <a:schemeClr val="dk1"/>
              </a:buClr>
              <a:buSzPts val="1800"/>
              <a:buChar char="●"/>
            </a:pPr>
            <a:r>
              <a:rPr lang="en">
                <a:solidFill>
                  <a:schemeClr val="dk1"/>
                </a:solidFill>
              </a:rPr>
              <a:t>WebAssembly Analysis Tools [8-12]</a:t>
            </a:r>
            <a:endParaRPr>
              <a:solidFill>
                <a:schemeClr val="dk1"/>
              </a:solidFill>
            </a:endParaRPr>
          </a:p>
          <a:p>
            <a:pPr marL="457200" lvl="0" indent="-342900" algn="l" rtl="0">
              <a:spcBef>
                <a:spcPts val="1000"/>
              </a:spcBef>
              <a:spcAft>
                <a:spcPts val="0"/>
              </a:spcAft>
              <a:buClr>
                <a:schemeClr val="dk1"/>
              </a:buClr>
              <a:buSzPts val="1800"/>
              <a:buChar char="●"/>
            </a:pPr>
            <a:r>
              <a:rPr lang="en">
                <a:solidFill>
                  <a:schemeClr val="dk1"/>
                </a:solidFill>
              </a:rPr>
              <a:t>Natural Language Processing and Machine Learning on Binary Code [13-39]</a:t>
            </a:r>
            <a:endParaRPr>
              <a:solidFill>
                <a:schemeClr val="dk1"/>
              </a:solidFill>
            </a:endParaRPr>
          </a:p>
          <a:p>
            <a:pPr marL="457200" lvl="0" indent="0" algn="l" rtl="0">
              <a:spcBef>
                <a:spcPts val="1000"/>
              </a:spcBef>
              <a:spcAft>
                <a:spcPts val="1000"/>
              </a:spcAft>
              <a:buNone/>
            </a:pPr>
            <a:endParaRPr sz="1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8"/>
          <p:cNvSpPr txBox="1">
            <a:spLocks noGrp="1"/>
          </p:cNvSpPr>
          <p:nvPr>
            <p:ph type="body" idx="1"/>
          </p:nvPr>
        </p:nvSpPr>
        <p:spPr>
          <a:xfrm>
            <a:off x="3786300" y="1521025"/>
            <a:ext cx="5046000" cy="2377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new language for the web</a:t>
            </a:r>
            <a:endParaRPr/>
          </a:p>
          <a:p>
            <a:pPr marL="457200" lvl="0" indent="-342900" algn="l" rtl="0">
              <a:spcBef>
                <a:spcPts val="1000"/>
              </a:spcBef>
              <a:spcAft>
                <a:spcPts val="0"/>
              </a:spcAft>
              <a:buSzPts val="1800"/>
              <a:buChar char="●"/>
            </a:pPr>
            <a:r>
              <a:rPr lang="en"/>
              <a:t>Enables high-performance computations</a:t>
            </a:r>
            <a:endParaRPr/>
          </a:p>
          <a:p>
            <a:pPr marL="457200" lvl="0" indent="-342900" algn="l" rtl="0">
              <a:spcBef>
                <a:spcPts val="1000"/>
              </a:spcBef>
              <a:spcAft>
                <a:spcPts val="0"/>
              </a:spcAft>
              <a:buSzPts val="1800"/>
              <a:buChar char="●"/>
            </a:pPr>
            <a:r>
              <a:rPr lang="en"/>
              <a:t>Compiled binary format for efficient network transmission</a:t>
            </a:r>
            <a:endParaRPr/>
          </a:p>
          <a:p>
            <a:pPr marL="457200" lvl="0" indent="-342900" algn="l" rtl="0">
              <a:spcBef>
                <a:spcPts val="1000"/>
              </a:spcBef>
              <a:spcAft>
                <a:spcPts val="1000"/>
              </a:spcAft>
              <a:buSzPts val="1800"/>
              <a:buChar char="●"/>
            </a:pPr>
            <a:r>
              <a:rPr lang="en"/>
              <a:t>Compilation target for C, C++, Rust, etc…</a:t>
            </a:r>
            <a:endParaRPr/>
          </a:p>
        </p:txBody>
      </p:sp>
      <p:sp>
        <p:nvSpPr>
          <p:cNvPr id="155" name="Google Shape;155;p38"/>
          <p:cNvSpPr/>
          <p:nvPr/>
        </p:nvSpPr>
        <p:spPr>
          <a:xfrm>
            <a:off x="23725" y="1152475"/>
            <a:ext cx="3805200" cy="3114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6" name="Google Shape;156;p38"/>
          <p:cNvPicPr preferRelativeResize="0"/>
          <p:nvPr/>
        </p:nvPicPr>
        <p:blipFill>
          <a:blip r:embed="rId3">
            <a:alphaModFix/>
          </a:blip>
          <a:stretch>
            <a:fillRect/>
          </a:stretch>
        </p:blipFill>
        <p:spPr>
          <a:xfrm>
            <a:off x="508188" y="1173125"/>
            <a:ext cx="3073276" cy="3073276"/>
          </a:xfrm>
          <a:prstGeom prst="rect">
            <a:avLst/>
          </a:prstGeom>
          <a:noFill/>
          <a:ln>
            <a:noFill/>
          </a:ln>
        </p:spPr>
      </p:pic>
      <p:sp>
        <p:nvSpPr>
          <p:cNvPr id="157" name="Google Shape;157;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WebAssembly?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
                                            <p:txEl>
                                              <p:pRg st="0" end="0"/>
                                            </p:txEl>
                                          </p:spTgt>
                                        </p:tgtEl>
                                        <p:attrNameLst>
                                          <p:attrName>style.visibility</p:attrName>
                                        </p:attrNameLst>
                                      </p:cBhvr>
                                      <p:to>
                                        <p:strVal val="visible"/>
                                      </p:to>
                                    </p:set>
                                    <p:animEffect transition="in" filter="fade">
                                      <p:cBhvr>
                                        <p:cTn id="7" dur="1100"/>
                                        <p:tgtEl>
                                          <p:spTgt spid="1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4">
                                            <p:txEl>
                                              <p:pRg st="1" end="1"/>
                                            </p:txEl>
                                          </p:spTgt>
                                        </p:tgtEl>
                                        <p:attrNameLst>
                                          <p:attrName>style.visibility</p:attrName>
                                        </p:attrNameLst>
                                      </p:cBhvr>
                                      <p:to>
                                        <p:strVal val="visible"/>
                                      </p:to>
                                    </p:set>
                                    <p:animEffect transition="in" filter="fade">
                                      <p:cBhvr>
                                        <p:cTn id="12" dur="1100"/>
                                        <p:tgtEl>
                                          <p:spTgt spid="1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4">
                                            <p:txEl>
                                              <p:pRg st="2" end="2"/>
                                            </p:txEl>
                                          </p:spTgt>
                                        </p:tgtEl>
                                        <p:attrNameLst>
                                          <p:attrName>style.visibility</p:attrName>
                                        </p:attrNameLst>
                                      </p:cBhvr>
                                      <p:to>
                                        <p:strVal val="visible"/>
                                      </p:to>
                                    </p:set>
                                    <p:animEffect transition="in" filter="fade">
                                      <p:cBhvr>
                                        <p:cTn id="17" dur="1100"/>
                                        <p:tgtEl>
                                          <p:spTgt spid="15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4">
                                            <p:txEl>
                                              <p:pRg st="3" end="3"/>
                                            </p:txEl>
                                          </p:spTgt>
                                        </p:tgtEl>
                                        <p:attrNameLst>
                                          <p:attrName>style.visibility</p:attrName>
                                        </p:attrNameLst>
                                      </p:cBhvr>
                                      <p:to>
                                        <p:strVal val="visible"/>
                                      </p:to>
                                    </p:set>
                                    <p:animEffect transition="in" filter="fade">
                                      <p:cBhvr>
                                        <p:cTn id="22" dur="1100"/>
                                        <p:tgtEl>
                                          <p:spTgt spid="1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504"/>
        <p:cNvGrpSpPr/>
        <p:nvPr/>
      </p:nvGrpSpPr>
      <p:grpSpPr>
        <a:xfrm>
          <a:off x="0" y="0"/>
          <a:ext cx="0" cy="0"/>
          <a:chOff x="0" y="0"/>
          <a:chExt cx="0" cy="0"/>
        </a:xfrm>
      </p:grpSpPr>
      <p:sp>
        <p:nvSpPr>
          <p:cNvPr id="505" name="Google Shape;505;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506" name="Google Shape;506;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457200" lvl="0" indent="-282575" algn="l" rtl="0">
              <a:spcBef>
                <a:spcPts val="0"/>
              </a:spcBef>
              <a:spcAft>
                <a:spcPts val="0"/>
              </a:spcAft>
              <a:buClr>
                <a:schemeClr val="dk1"/>
              </a:buClr>
              <a:buSzPct val="100000"/>
              <a:buAutoNum type="arabicPeriod"/>
            </a:pPr>
            <a:r>
              <a:rPr lang="en" sz="1000">
                <a:solidFill>
                  <a:schemeClr val="dk1"/>
                </a:solidFill>
              </a:rPr>
              <a:t>Marius Musch, Christian Wressnegger, Martin Johns, and Konrad Rieck. 2019. New Kid on the Web: A Study on the Prevalence of WebAssembly in the Wild. In International Conference on Detection of Intrusions and Malware, and Vulnerability. Springer, 23–42.</a:t>
            </a:r>
            <a:endParaRPr sz="1000">
              <a:solidFill>
                <a:schemeClr val="dk1"/>
              </a:solidFill>
            </a:endParaRPr>
          </a:p>
          <a:p>
            <a:pPr marL="457200" lvl="0" indent="-282575" algn="l" rtl="0">
              <a:spcBef>
                <a:spcPts val="0"/>
              </a:spcBef>
              <a:spcAft>
                <a:spcPts val="0"/>
              </a:spcAft>
              <a:buClr>
                <a:schemeClr val="dk1"/>
              </a:buClr>
              <a:buSzPct val="100000"/>
              <a:buAutoNum type="arabicPeriod"/>
            </a:pPr>
            <a:r>
              <a:rPr lang="en" sz="1000">
                <a:solidFill>
                  <a:schemeClr val="dk1"/>
                </a:solidFill>
              </a:rPr>
              <a:t>Aaron Hilbig, Daniel Lehmann, and Michael Pradel. 2021. An Empirical Study of Real-World WebAssembly Binaries: Security, Languages, Use Cases. In Proceedings of the Web Conference 2021 (Ljubljana, Slovenia) (WWW ’21). Association for Computing Machinery, New York, NY, USA, 2696–2708. </a:t>
            </a:r>
            <a:r>
              <a:rPr lang="en" sz="1000" u="sng">
                <a:solidFill>
                  <a:srgbClr val="1155CC"/>
                </a:solidFill>
                <a:hlinkClick r:id="rId3">
                  <a:extLst>
                    <a:ext uri="{A12FA001-AC4F-418D-AE19-62706E023703}">
                      <ahyp:hlinkClr xmlns:ahyp="http://schemas.microsoft.com/office/drawing/2018/hyperlinkcolor" val="tx"/>
                    </a:ext>
                  </a:extLst>
                </a:hlinkClick>
              </a:rPr>
              <a:t>https://doi.org/10.1145/3442381.3450138</a:t>
            </a:r>
            <a:endParaRPr sz="1000">
              <a:solidFill>
                <a:schemeClr val="dk1"/>
              </a:solidFill>
            </a:endParaRPr>
          </a:p>
          <a:p>
            <a:pPr marL="457200" lvl="0" indent="-282575" algn="l" rtl="0">
              <a:spcBef>
                <a:spcPts val="0"/>
              </a:spcBef>
              <a:spcAft>
                <a:spcPts val="0"/>
              </a:spcAft>
              <a:buClr>
                <a:schemeClr val="dk1"/>
              </a:buClr>
              <a:buSzPct val="100000"/>
              <a:buAutoNum type="arabicPeriod"/>
            </a:pPr>
            <a:r>
              <a:rPr lang="en" sz="1000">
                <a:solidFill>
                  <a:schemeClr val="dk1"/>
                </a:solidFill>
              </a:rPr>
              <a:t>Radhesh Krishnan Konoth, Emanuele Vineti, Veelasha Moonsamy, Martina Lindorfer, Christopher Kruegel, Herbert Bos, and Giovanni Vigna. 2018. MineSweeper: An In-depth Look into Drive-by Cryptocurrency Mining and Its Defense. In Proceedings of the 2018 ACM SIGSAC Conference on Computer and Communications Security (Toronto, Canada) (CCS ’18). ACM, New York, NY, USA, 1714–1730. </a:t>
            </a:r>
            <a:r>
              <a:rPr lang="en" sz="1000" u="sng">
                <a:solidFill>
                  <a:schemeClr val="accent5"/>
                </a:solidFill>
                <a:hlinkClick r:id="rId4">
                  <a:extLst>
                    <a:ext uri="{A12FA001-AC4F-418D-AE19-62706E023703}">
                      <ahyp:hlinkClr xmlns:ahyp="http://schemas.microsoft.com/office/drawing/2018/hyperlinkcolor" val="tx"/>
                    </a:ext>
                  </a:extLst>
                </a:hlinkClick>
              </a:rPr>
              <a:t>https://doi.org/10.1145/3243734.3243858</a:t>
            </a:r>
            <a:endParaRPr sz="1000">
              <a:solidFill>
                <a:schemeClr val="dk1"/>
              </a:solidFill>
            </a:endParaRPr>
          </a:p>
          <a:p>
            <a:pPr marL="457200" lvl="0" indent="-282575" algn="l" rtl="0">
              <a:spcBef>
                <a:spcPts val="0"/>
              </a:spcBef>
              <a:spcAft>
                <a:spcPts val="0"/>
              </a:spcAft>
              <a:buClr>
                <a:schemeClr val="dk1"/>
              </a:buClr>
              <a:buSzPct val="100000"/>
              <a:buAutoNum type="arabicPeriod"/>
            </a:pPr>
            <a:r>
              <a:rPr lang="en" sz="1000">
                <a:solidFill>
                  <a:schemeClr val="dk1"/>
                </a:solidFill>
              </a:rPr>
              <a:t>Amin Kharraz, Zane Ma, Paul Murley, Charles Lever, Joshua Mason, Andrew Miller, Nikita Borisov, Manos Antonakakis, and Michael Bailey. 2019. Outguard: Detecting In-Browser Covert Cryptocurrency Mining in the Wild. In The World Wide Web Conference (San Francisco, CA, USA) (WWW ’19). ACM, New York, NY, USA, 840–852. </a:t>
            </a:r>
            <a:r>
              <a:rPr lang="en" sz="1000" u="sng">
                <a:solidFill>
                  <a:schemeClr val="accent5"/>
                </a:solidFill>
                <a:hlinkClick r:id="rId5">
                  <a:extLst>
                    <a:ext uri="{A12FA001-AC4F-418D-AE19-62706E023703}">
                      <ahyp:hlinkClr xmlns:ahyp="http://schemas.microsoft.com/office/drawing/2018/hyperlinkcolor" val="tx"/>
                    </a:ext>
                  </a:extLst>
                </a:hlinkClick>
              </a:rPr>
              <a:t>https://doi.org/10.1145/3308558.3313665</a:t>
            </a:r>
            <a:endParaRPr sz="1000">
              <a:solidFill>
                <a:schemeClr val="dk1"/>
              </a:solidFill>
            </a:endParaRPr>
          </a:p>
          <a:p>
            <a:pPr marL="457200" lvl="0" indent="-282575" algn="l" rtl="0">
              <a:spcBef>
                <a:spcPts val="0"/>
              </a:spcBef>
              <a:spcAft>
                <a:spcPts val="0"/>
              </a:spcAft>
              <a:buClr>
                <a:schemeClr val="dk1"/>
              </a:buClr>
              <a:buSzPct val="100000"/>
              <a:buAutoNum type="arabicPeriod"/>
            </a:pPr>
            <a:r>
              <a:rPr lang="en" sz="1000">
                <a:solidFill>
                  <a:schemeClr val="dk1"/>
                </a:solidFill>
              </a:rPr>
              <a:t>Marius Musch, Christian Wressnegger, Martin Johns, and Konrad Rieck. 2018. Web-based Cryptojacking in the Wild. CoRR abs/1808.09474 (2018). arXiv:1808.09474 </a:t>
            </a:r>
            <a:r>
              <a:rPr lang="en" sz="1000" u="sng">
                <a:solidFill>
                  <a:schemeClr val="accent5"/>
                </a:solidFill>
                <a:hlinkClick r:id="rId6">
                  <a:extLst>
                    <a:ext uri="{A12FA001-AC4F-418D-AE19-62706E023703}">
                      <ahyp:hlinkClr xmlns:ahyp="http://schemas.microsoft.com/office/drawing/2018/hyperlinkcolor" val="tx"/>
                    </a:ext>
                  </a:extLst>
                </a:hlinkClick>
              </a:rPr>
              <a:t>http://arxiv.org/abs/1808.09474</a:t>
            </a:r>
            <a:endParaRPr sz="1000">
              <a:solidFill>
                <a:schemeClr val="dk1"/>
              </a:solidFill>
            </a:endParaRPr>
          </a:p>
          <a:p>
            <a:pPr marL="457200" lvl="0" indent="-282575" algn="l" rtl="0">
              <a:spcBef>
                <a:spcPts val="0"/>
              </a:spcBef>
              <a:spcAft>
                <a:spcPts val="0"/>
              </a:spcAft>
              <a:buClr>
                <a:schemeClr val="dk1"/>
              </a:buClr>
              <a:buSzPct val="100000"/>
              <a:buAutoNum type="arabicPeriod"/>
            </a:pPr>
            <a:r>
              <a:rPr lang="en" sz="1000">
                <a:solidFill>
                  <a:schemeClr val="dk1"/>
                </a:solidFill>
              </a:rPr>
              <a:t>Marius Musch, Christian Wressnegger, Martin Johns, and Konrad Rieck. 2019. Thieves in the Browser: Web-based Cryptojacking in the Wild. In Proceedings of the 14th International Conference on Availability, Reliability and Security (Canterbury, CA, United Kingdom) (ARES ’19). ACM, New York, NY, USA, Article 4, 10 pages. </a:t>
            </a:r>
            <a:r>
              <a:rPr lang="en" sz="1000" u="sng">
                <a:solidFill>
                  <a:schemeClr val="accent5"/>
                </a:solidFill>
                <a:hlinkClick r:id="rId7">
                  <a:extLst>
                    <a:ext uri="{A12FA001-AC4F-418D-AE19-62706E023703}">
                      <ahyp:hlinkClr xmlns:ahyp="http://schemas.microsoft.com/office/drawing/2018/hyperlinkcolor" val="tx"/>
                    </a:ext>
                  </a:extLst>
                </a:hlinkClick>
              </a:rPr>
              <a:t>https://doi.org/10.1145/3339252.3339261</a:t>
            </a:r>
            <a:endParaRPr sz="1000">
              <a:solidFill>
                <a:schemeClr val="dk1"/>
              </a:solidFill>
            </a:endParaRPr>
          </a:p>
          <a:p>
            <a:pPr marL="457200" lvl="0" indent="-282575" algn="l" rtl="0">
              <a:spcBef>
                <a:spcPts val="0"/>
              </a:spcBef>
              <a:spcAft>
                <a:spcPts val="0"/>
              </a:spcAft>
              <a:buClr>
                <a:schemeClr val="dk1"/>
              </a:buClr>
              <a:buSzPct val="100000"/>
              <a:buAutoNum type="arabicPeriod"/>
            </a:pPr>
            <a:r>
              <a:rPr lang="en" sz="1000">
                <a:solidFill>
                  <a:schemeClr val="dk1"/>
                </a:solidFill>
              </a:rPr>
              <a:t>Alan Romano, Yunhui Zheng, and Weihang Wang. 2020. MinerRay: Semantics-Aware Analysis for Ever-Evolving Cryptojacking Detection. Proceedings of the 35th ACM/IEEE International Conference on Automated Software Engineering (2020).</a:t>
            </a:r>
            <a:endParaRPr sz="1000">
              <a:solidFill>
                <a:schemeClr val="dk1"/>
              </a:solidFill>
            </a:endParaRPr>
          </a:p>
          <a:p>
            <a:pPr marL="457200" lvl="0" indent="-282575" algn="l" rtl="0">
              <a:spcBef>
                <a:spcPts val="0"/>
              </a:spcBef>
              <a:spcAft>
                <a:spcPts val="0"/>
              </a:spcAft>
              <a:buClr>
                <a:schemeClr val="dk1"/>
              </a:buClr>
              <a:buSzPct val="100000"/>
              <a:buAutoNum type="arabicPeriod"/>
            </a:pPr>
            <a:r>
              <a:rPr lang="en" sz="1000">
                <a:solidFill>
                  <a:schemeClr val="dk1"/>
                </a:solidFill>
              </a:rPr>
              <a:t>H. Jeong, J. Jeong, S. Park, and K. Kim. 2018. WATT : A novel web-based toolkit to generate WebAssembly-based libraries and applications. In 2018 IEEE International Conference on Consumer Electronics (ICCE). 1–2. </a:t>
            </a:r>
            <a:r>
              <a:rPr lang="en" sz="1000" u="sng">
                <a:solidFill>
                  <a:schemeClr val="accent5"/>
                </a:solidFill>
                <a:hlinkClick r:id="rId8">
                  <a:extLst>
                    <a:ext uri="{A12FA001-AC4F-418D-AE19-62706E023703}">
                      <ahyp:hlinkClr xmlns:ahyp="http://schemas.microsoft.com/office/drawing/2018/hyperlinkcolor" val="tx"/>
                    </a:ext>
                  </a:extLst>
                </a:hlinkClick>
              </a:rPr>
              <a:t>https://doi.org/10.1109/ICCE.2018.8326230</a:t>
            </a:r>
            <a:endParaRPr sz="1000">
              <a:solidFill>
                <a:schemeClr val="dk1"/>
              </a:solidFill>
            </a:endParaRPr>
          </a:p>
          <a:p>
            <a:pPr marL="457200" lvl="0" indent="-282575" algn="l" rtl="0">
              <a:spcBef>
                <a:spcPts val="0"/>
              </a:spcBef>
              <a:spcAft>
                <a:spcPts val="0"/>
              </a:spcAft>
              <a:buClr>
                <a:schemeClr val="dk1"/>
              </a:buClr>
              <a:buSzPct val="100000"/>
              <a:buAutoNum type="arabicPeriod"/>
            </a:pPr>
            <a:r>
              <a:rPr lang="en" sz="1000">
                <a:solidFill>
                  <a:schemeClr val="dk1"/>
                </a:solidFill>
              </a:rPr>
              <a:t>William Fu, Raymond Lin, and Daniel Inge. 2018. TaintAssembly: Taint-Based Information Flow Control Tracking for WebAssembly. CoRR abs/1802.01050 (2018). arXiv:1802.01050 </a:t>
            </a:r>
            <a:r>
              <a:rPr lang="en" sz="1000" u="sng">
                <a:solidFill>
                  <a:schemeClr val="accent5"/>
                </a:solidFill>
                <a:hlinkClick r:id="rId9">
                  <a:extLst>
                    <a:ext uri="{A12FA001-AC4F-418D-AE19-62706E023703}">
                      <ahyp:hlinkClr xmlns:ahyp="http://schemas.microsoft.com/office/drawing/2018/hyperlinkcolor" val="tx"/>
                    </a:ext>
                  </a:extLst>
                </a:hlinkClick>
              </a:rPr>
              <a:t>http://arxiv.org/abs/1802.01050</a:t>
            </a:r>
            <a:endParaRPr sz="1000">
              <a:solidFill>
                <a:schemeClr val="dk1"/>
              </a:solidFill>
            </a:endParaRPr>
          </a:p>
          <a:p>
            <a:pPr marL="457200" lvl="0" indent="-282575" algn="l" rtl="0">
              <a:spcBef>
                <a:spcPts val="0"/>
              </a:spcBef>
              <a:spcAft>
                <a:spcPts val="0"/>
              </a:spcAft>
              <a:buClr>
                <a:schemeClr val="dk1"/>
              </a:buClr>
              <a:buSzPct val="100000"/>
              <a:buAutoNum type="arabicPeriod"/>
            </a:pPr>
            <a:r>
              <a:rPr lang="en" sz="1000">
                <a:solidFill>
                  <a:schemeClr val="dk1"/>
                </a:solidFill>
              </a:rPr>
              <a:t>Aron Szanto, Timothy Tamm, and Artidoro Pagnoni. 2018. Taint Tracking for WebAssembly. CoRR abs/1807.08349 (2018). arXiv:1807.08349 http://arxiv.org/abs/1807.08349</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510"/>
        <p:cNvGrpSpPr/>
        <p:nvPr/>
      </p:nvGrpSpPr>
      <p:grpSpPr>
        <a:xfrm>
          <a:off x="0" y="0"/>
          <a:ext cx="0" cy="0"/>
          <a:chOff x="0" y="0"/>
          <a:chExt cx="0" cy="0"/>
        </a:xfrm>
      </p:grpSpPr>
      <p:sp>
        <p:nvSpPr>
          <p:cNvPr id="511" name="Google Shape;511;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 (cont.)</a:t>
            </a:r>
            <a:endParaRPr/>
          </a:p>
        </p:txBody>
      </p:sp>
      <p:sp>
        <p:nvSpPr>
          <p:cNvPr id="512" name="Google Shape;512;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457200" lvl="0" indent="-282575" algn="l" rtl="0">
              <a:spcBef>
                <a:spcPts val="0"/>
              </a:spcBef>
              <a:spcAft>
                <a:spcPts val="0"/>
              </a:spcAft>
              <a:buClr>
                <a:schemeClr val="dk1"/>
              </a:buClr>
              <a:buSzPct val="100000"/>
              <a:buAutoNum type="arabicPeriod" startAt="11"/>
            </a:pPr>
            <a:r>
              <a:rPr lang="en" sz="1000">
                <a:solidFill>
                  <a:schemeClr val="dk1"/>
                </a:solidFill>
              </a:rPr>
              <a:t>Daniel Lehmann and Michael Pradel. 2019. Wasabi: A Framework for Dynamically Analyzing WebAssembly. In Proceedings of the Twenty-Fourth International Conference on Architectural Support for Programming Languages and Operating Systems (ASPLOS '19). Association for Computing Machinery, New York, NY, USA, 1045–1058. </a:t>
            </a:r>
            <a:r>
              <a:rPr lang="en" sz="1000" u="sng">
                <a:solidFill>
                  <a:schemeClr val="accent5"/>
                </a:solidFill>
                <a:hlinkClick r:id="rId3">
                  <a:extLst>
                    <a:ext uri="{A12FA001-AC4F-418D-AE19-62706E023703}">
                      <ahyp:hlinkClr xmlns:ahyp="http://schemas.microsoft.com/office/drawing/2018/hyperlinkcolor" val="tx"/>
                    </a:ext>
                  </a:extLst>
                </a:hlinkClick>
              </a:rPr>
              <a:t>https://doi.org/10.1145/3297858.3304068</a:t>
            </a:r>
            <a:endParaRPr sz="1000">
              <a:solidFill>
                <a:schemeClr val="dk1"/>
              </a:solidFill>
            </a:endParaRPr>
          </a:p>
          <a:p>
            <a:pPr marL="457200" lvl="0" indent="-282575" algn="l" rtl="0">
              <a:spcBef>
                <a:spcPts val="0"/>
              </a:spcBef>
              <a:spcAft>
                <a:spcPts val="0"/>
              </a:spcAft>
              <a:buClr>
                <a:schemeClr val="dk1"/>
              </a:buClr>
              <a:buSzPct val="100000"/>
              <a:buAutoNum type="arabicPeriod" startAt="11"/>
            </a:pPr>
            <a:r>
              <a:rPr lang="en" sz="1000">
                <a:solidFill>
                  <a:schemeClr val="dk1"/>
                </a:solidFill>
              </a:rPr>
              <a:t>Alan Romano and Weihang Wang. 2020. WASim: Understanding WebAssembly Applications through Classification. In Proceedings of the 35th IEEE/ACM International Conference on Automated Software Engineering (Virtual Event, Australia) (ASE ’20). Association for Computing Machinery, New York, NY, USA, 1321–1325. </a:t>
            </a:r>
            <a:r>
              <a:rPr lang="en" sz="1000" u="sng">
                <a:solidFill>
                  <a:schemeClr val="hlink"/>
                </a:solidFill>
                <a:hlinkClick r:id="rId4"/>
              </a:rPr>
              <a:t>https://doi.org/10.1145/3324884.3415293</a:t>
            </a:r>
            <a:endParaRPr sz="1000">
              <a:solidFill>
                <a:schemeClr val="dk1"/>
              </a:solidFill>
            </a:endParaRPr>
          </a:p>
          <a:p>
            <a:pPr marL="457200" lvl="0" indent="-282575" algn="l" rtl="0">
              <a:spcBef>
                <a:spcPts val="0"/>
              </a:spcBef>
              <a:spcAft>
                <a:spcPts val="0"/>
              </a:spcAft>
              <a:buClr>
                <a:schemeClr val="dk1"/>
              </a:buClr>
              <a:buSzPct val="100000"/>
              <a:buAutoNum type="arabicPeriod" startAt="11"/>
            </a:pPr>
            <a:r>
              <a:rPr lang="en" sz="1000">
                <a:solidFill>
                  <a:schemeClr val="dk1"/>
                </a:solidFill>
              </a:rPr>
              <a:t>J. Escobar-Avila, M. Linares-Vásquez, and S. Haiduc. 2015. Unsupervised Software Categorization Using Bytecode. In 2015 IEEE 23rd International Conference on Program Comprehension. 229–239. </a:t>
            </a:r>
            <a:r>
              <a:rPr lang="en" sz="1000" u="sng">
                <a:solidFill>
                  <a:srgbClr val="1155CC"/>
                </a:solidFill>
                <a:hlinkClick r:id="rId5">
                  <a:extLst>
                    <a:ext uri="{A12FA001-AC4F-418D-AE19-62706E023703}">
                      <ahyp:hlinkClr xmlns:ahyp="http://schemas.microsoft.com/office/drawing/2018/hyperlinkcolor" val="tx"/>
                    </a:ext>
                  </a:extLst>
                </a:hlinkClick>
              </a:rPr>
              <a:t>https://doi.org/10.1109/ICPC.2015.33</a:t>
            </a:r>
            <a:endParaRPr sz="1000">
              <a:solidFill>
                <a:schemeClr val="dk1"/>
              </a:solidFill>
            </a:endParaRPr>
          </a:p>
          <a:p>
            <a:pPr marL="457200" lvl="0" indent="-282575" algn="l" rtl="0">
              <a:spcBef>
                <a:spcPts val="0"/>
              </a:spcBef>
              <a:spcAft>
                <a:spcPts val="0"/>
              </a:spcAft>
              <a:buClr>
                <a:schemeClr val="dk1"/>
              </a:buClr>
              <a:buSzPct val="100000"/>
              <a:buAutoNum type="arabicPeriod" startAt="11"/>
            </a:pPr>
            <a:r>
              <a:rPr lang="en" sz="1000">
                <a:solidFill>
                  <a:schemeClr val="dk1"/>
                </a:solidFill>
              </a:rPr>
              <a:t>Alexander LeClair, Zachary Eberhart, and Collin McMillan. 2018. Adapting Neural Text Classification for Improved Software Categorization. CoRR abs/1806.01742 (2018). arXiv:1806.01742 </a:t>
            </a:r>
            <a:r>
              <a:rPr lang="en" sz="1000" u="sng">
                <a:solidFill>
                  <a:srgbClr val="1155CC"/>
                </a:solidFill>
                <a:hlinkClick r:id="rId6">
                  <a:extLst>
                    <a:ext uri="{A12FA001-AC4F-418D-AE19-62706E023703}">
                      <ahyp:hlinkClr xmlns:ahyp="http://schemas.microsoft.com/office/drawing/2018/hyperlinkcolor" val="tx"/>
                    </a:ext>
                  </a:extLst>
                </a:hlinkClick>
              </a:rPr>
              <a:t>http://arxiv.org/abs/1806.01742</a:t>
            </a:r>
            <a:endParaRPr sz="1000">
              <a:solidFill>
                <a:schemeClr val="dk1"/>
              </a:solidFill>
            </a:endParaRPr>
          </a:p>
          <a:p>
            <a:pPr marL="457200" lvl="0" indent="-282575" algn="l" rtl="0">
              <a:spcBef>
                <a:spcPts val="0"/>
              </a:spcBef>
              <a:spcAft>
                <a:spcPts val="0"/>
              </a:spcAft>
              <a:buClr>
                <a:schemeClr val="dk1"/>
              </a:buClr>
              <a:buSzPct val="100000"/>
              <a:buAutoNum type="arabicPeriod" startAt="11"/>
            </a:pPr>
            <a:r>
              <a:rPr lang="en" sz="1000">
                <a:solidFill>
                  <a:schemeClr val="dk1"/>
                </a:solidFill>
              </a:rPr>
              <a:t>S. Haiduc, J. Aponte, L. Moreno, and A. Marcus. 2010. On the Use of Automated Text Summarization Techniques for Summarizing Source Code. In 2010 17th Working Conference on Reverse Engineering. 35–44. https://doi.org/10.1109/WCRE.2010.13</a:t>
            </a:r>
            <a:endParaRPr sz="1000">
              <a:solidFill>
                <a:schemeClr val="dk1"/>
              </a:solidFill>
            </a:endParaRPr>
          </a:p>
          <a:p>
            <a:pPr marL="457200" lvl="0" indent="-282575" algn="l" rtl="0">
              <a:spcBef>
                <a:spcPts val="0"/>
              </a:spcBef>
              <a:spcAft>
                <a:spcPts val="0"/>
              </a:spcAft>
              <a:buClr>
                <a:schemeClr val="dk1"/>
              </a:buClr>
              <a:buSzPct val="100000"/>
              <a:buAutoNum type="arabicPeriod" startAt="11"/>
            </a:pPr>
            <a:r>
              <a:rPr lang="en" sz="1000">
                <a:solidFill>
                  <a:schemeClr val="dk1"/>
                </a:solidFill>
              </a:rPr>
              <a:t>Alexander LeClair, Siyuan Jiang, and Collin McMillan. 2019. A Neural Model for Generating Natural Language Summaries of Program Subroutines. CoRR abs/1902.01954 (2019). arXiv:1902.01954 </a:t>
            </a:r>
            <a:r>
              <a:rPr lang="en" sz="1000" u="sng">
                <a:solidFill>
                  <a:srgbClr val="1155CC"/>
                </a:solidFill>
                <a:hlinkClick r:id="rId7">
                  <a:extLst>
                    <a:ext uri="{A12FA001-AC4F-418D-AE19-62706E023703}">
                      <ahyp:hlinkClr xmlns:ahyp="http://schemas.microsoft.com/office/drawing/2018/hyperlinkcolor" val="tx"/>
                    </a:ext>
                  </a:extLst>
                </a:hlinkClick>
              </a:rPr>
              <a:t>http://arxiv.org/abs/1902.01954</a:t>
            </a:r>
            <a:endParaRPr sz="1000">
              <a:solidFill>
                <a:schemeClr val="dk1"/>
              </a:solidFill>
            </a:endParaRPr>
          </a:p>
          <a:p>
            <a:pPr marL="457200" lvl="0" indent="-282575" algn="l" rtl="0">
              <a:spcBef>
                <a:spcPts val="0"/>
              </a:spcBef>
              <a:spcAft>
                <a:spcPts val="0"/>
              </a:spcAft>
              <a:buClr>
                <a:schemeClr val="dk1"/>
              </a:buClr>
              <a:buSzPct val="100000"/>
              <a:buAutoNum type="arabicPeriod" startAt="11"/>
            </a:pPr>
            <a:r>
              <a:rPr lang="en" sz="1000">
                <a:solidFill>
                  <a:schemeClr val="dk1"/>
                </a:solidFill>
              </a:rPr>
              <a:t>Vincent J. Hellendoorn and Premkumar Devanbu. 2017. Are Deep Neural Networks the Best Choice for Modeling Source Code?. In Proceedings of the 2017 11th Joint Meeting on Foundations of Software Engineering (Paderborn, Germany) (ESEC/FSE 2017). ACM, New York, NY, USA, 763–773. https://doi.org/10.1145/3106237.3106290</a:t>
            </a:r>
            <a:endParaRPr sz="1000">
              <a:solidFill>
                <a:schemeClr val="dk1"/>
              </a:solidFill>
            </a:endParaRPr>
          </a:p>
          <a:p>
            <a:pPr marL="457200" lvl="0" indent="-282575" algn="l" rtl="0">
              <a:spcBef>
                <a:spcPts val="0"/>
              </a:spcBef>
              <a:spcAft>
                <a:spcPts val="0"/>
              </a:spcAft>
              <a:buClr>
                <a:schemeClr val="dk1"/>
              </a:buClr>
              <a:buSzPct val="100000"/>
              <a:buAutoNum type="arabicPeriod" startAt="11"/>
            </a:pPr>
            <a:r>
              <a:rPr lang="en" sz="1000">
                <a:solidFill>
                  <a:schemeClr val="dk1"/>
                </a:solidFill>
              </a:rPr>
              <a:t>Alwin Maier, Hugo Gascon, Christian Wressnegger, and Konrad Rieck. 2019. TypeMiner: Recovering Types in Binary Programs Using Machine Learning. In Detection of Intrusions and Malware, and Vulnerability Assessment (Lecture Notes in Computer Science), Roberto Perdisci, Clémentine Maurice, Giorgio Giacinto, and Magnus Almgren (Eds.). Springer International Publishing, Cham, 288–308. </a:t>
            </a:r>
            <a:r>
              <a:rPr lang="en" sz="1000" u="sng">
                <a:solidFill>
                  <a:srgbClr val="1155CC"/>
                </a:solidFill>
                <a:hlinkClick r:id="rId8">
                  <a:extLst>
                    <a:ext uri="{A12FA001-AC4F-418D-AE19-62706E023703}">
                      <ahyp:hlinkClr xmlns:ahyp="http://schemas.microsoft.com/office/drawing/2018/hyperlinkcolor" val="tx"/>
                    </a:ext>
                  </a:extLst>
                </a:hlinkClick>
              </a:rPr>
              <a:t>https://doi.org/10.1007/978-3-030-22038-9_14</a:t>
            </a:r>
            <a:endParaRPr sz="1000">
              <a:solidFill>
                <a:schemeClr val="dk1"/>
              </a:solidFill>
            </a:endParaRPr>
          </a:p>
          <a:p>
            <a:pPr marL="457200" lvl="0" indent="-282575" algn="l" rtl="0">
              <a:spcBef>
                <a:spcPts val="0"/>
              </a:spcBef>
              <a:spcAft>
                <a:spcPts val="0"/>
              </a:spcAft>
              <a:buClr>
                <a:schemeClr val="dk1"/>
              </a:buClr>
              <a:buSzPct val="100000"/>
              <a:buAutoNum type="arabicPeriod" startAt="11"/>
            </a:pPr>
            <a:r>
              <a:rPr lang="en" sz="1000">
                <a:solidFill>
                  <a:schemeClr val="dk1"/>
                </a:solidFill>
              </a:rPr>
              <a:t>Luca Massarelli, Giuseppe A. Di Luna, Fabio Petroni, Leonardo Querzoni, and Roberto Baldoni. 2019. Investigating Graph Embedding Neural Networks with Unsupervised Features Extraction for Binary Analysis. https://doi.org/10.14722/Bar.2019.23020</a:t>
            </a:r>
            <a:endParaRPr sz="1000">
              <a:solidFill>
                <a:schemeClr val="dk1"/>
              </a:solidFill>
            </a:endParaRPr>
          </a:p>
          <a:p>
            <a:pPr marL="457200" lvl="0" indent="-282575" algn="l" rtl="0">
              <a:spcBef>
                <a:spcPts val="0"/>
              </a:spcBef>
              <a:spcAft>
                <a:spcPts val="0"/>
              </a:spcAft>
              <a:buClr>
                <a:schemeClr val="dk1"/>
              </a:buClr>
              <a:buSzPct val="100000"/>
              <a:buAutoNum type="arabicPeriod" startAt="11"/>
            </a:pPr>
            <a:r>
              <a:rPr lang="en" sz="1000">
                <a:solidFill>
                  <a:schemeClr val="dk1"/>
                </a:solidFill>
              </a:rPr>
              <a:t>D. Di Nucci, F. Palomba, D. A. Tamburri, A. Serebrenik, and A. De Lucia. 2018. Detecting code smells using machine learning techniques: Are we there yet?. In 2018 IEEE 25th International Conference on Software Analysis, Evolution and Reengineering (SANER). IEEE Computer Society, Los Alamitos, CA, USA, 612–621. https://doi.org/10.1109/SANER.2018.8330266</a:t>
            </a:r>
            <a:endParaRPr sz="10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516"/>
        <p:cNvGrpSpPr/>
        <p:nvPr/>
      </p:nvGrpSpPr>
      <p:grpSpPr>
        <a:xfrm>
          <a:off x="0" y="0"/>
          <a:ext cx="0" cy="0"/>
          <a:chOff x="0" y="0"/>
          <a:chExt cx="0" cy="0"/>
        </a:xfrm>
      </p:grpSpPr>
      <p:sp>
        <p:nvSpPr>
          <p:cNvPr id="517" name="Google Shape;517;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References (cont.)</a:t>
            </a:r>
            <a:endParaRPr/>
          </a:p>
          <a:p>
            <a:pPr marL="0" lvl="0" indent="0" algn="l" rtl="0">
              <a:spcBef>
                <a:spcPts val="0"/>
              </a:spcBef>
              <a:spcAft>
                <a:spcPts val="0"/>
              </a:spcAft>
              <a:buNone/>
            </a:pPr>
            <a:endParaRPr/>
          </a:p>
        </p:txBody>
      </p:sp>
      <p:sp>
        <p:nvSpPr>
          <p:cNvPr id="518" name="Google Shape;518;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287337" algn="l" rtl="0">
              <a:spcBef>
                <a:spcPts val="0"/>
              </a:spcBef>
              <a:spcAft>
                <a:spcPts val="0"/>
              </a:spcAft>
              <a:buClr>
                <a:schemeClr val="dk1"/>
              </a:buClr>
              <a:buSzPct val="100000"/>
              <a:buAutoNum type="arabicPeriod" startAt="21"/>
            </a:pPr>
            <a:r>
              <a:rPr lang="en" sz="1000">
                <a:solidFill>
                  <a:schemeClr val="dk1"/>
                </a:solidFill>
              </a:rPr>
              <a:t>Nathan E. Rosenblum, Xiaojin Zhu, B. Miller, and Karen Hunt. 2007. Machine Learning-Assisted Binary Code Analysis.</a:t>
            </a:r>
            <a:endParaRPr sz="1000">
              <a:solidFill>
                <a:schemeClr val="dk1"/>
              </a:solidFill>
            </a:endParaRPr>
          </a:p>
          <a:p>
            <a:pPr marL="457200" lvl="0" indent="-287337" algn="l" rtl="0">
              <a:spcBef>
                <a:spcPts val="0"/>
              </a:spcBef>
              <a:spcAft>
                <a:spcPts val="0"/>
              </a:spcAft>
              <a:buClr>
                <a:schemeClr val="dk1"/>
              </a:buClr>
              <a:buSzPct val="100000"/>
              <a:buAutoNum type="arabicPeriod" startAt="21"/>
            </a:pPr>
            <a:r>
              <a:rPr lang="en" sz="1000">
                <a:solidFill>
                  <a:schemeClr val="dk1"/>
                </a:solidFill>
              </a:rPr>
              <a:t>Shuai Wang and Dinghao Wu. 2017. In-Memory Fuzzing for Binary Code Similarity Analysis. In 2017 32nd IEEE/ACM International Conference on Automated Software Engineering (ASE). 319–330. https://doi.org/10.1109/ASE.2017.8115645</a:t>
            </a:r>
            <a:endParaRPr sz="1000">
              <a:solidFill>
                <a:schemeClr val="dk1"/>
              </a:solidFill>
            </a:endParaRPr>
          </a:p>
          <a:p>
            <a:pPr marL="457200" lvl="0" indent="-287337" algn="l" rtl="0">
              <a:spcBef>
                <a:spcPts val="0"/>
              </a:spcBef>
              <a:spcAft>
                <a:spcPts val="0"/>
              </a:spcAft>
              <a:buClr>
                <a:schemeClr val="dk1"/>
              </a:buClr>
              <a:buSzPct val="100000"/>
              <a:buAutoNum type="arabicPeriod" startAt="21"/>
            </a:pPr>
            <a:r>
              <a:rPr lang="en" sz="1000">
                <a:solidFill>
                  <a:schemeClr val="dk1"/>
                </a:solidFill>
              </a:rPr>
              <a:t>Mario Linares-Vásquez, Collin McMillan, Denys Poshyvanyk, and Mark Grechanik. 2014. On using machine learning to automatically classify software applications into domain categories. Empirical Software Engineering 19, 3 (01 Jun 2014), 582–618. https://doi.org/10.1007/s10664-012-9230-z</a:t>
            </a:r>
            <a:endParaRPr sz="1000">
              <a:solidFill>
                <a:schemeClr val="dk1"/>
              </a:solidFill>
            </a:endParaRPr>
          </a:p>
          <a:p>
            <a:pPr marL="457200" lvl="0" indent="-287337" algn="l" rtl="0">
              <a:spcBef>
                <a:spcPts val="0"/>
              </a:spcBef>
              <a:spcAft>
                <a:spcPts val="0"/>
              </a:spcAft>
              <a:buClr>
                <a:schemeClr val="dk1"/>
              </a:buClr>
              <a:buSzPct val="100000"/>
              <a:buAutoNum type="arabicPeriod" startAt="21"/>
            </a:pPr>
            <a:r>
              <a:rPr lang="en" sz="1000">
                <a:solidFill>
                  <a:schemeClr val="dk1"/>
                </a:solidFill>
              </a:rPr>
              <a:t>Matthieu Jimenez, Renaud Rwemalika, Mike Papadakis, Federica Sarro, Yves Le Traon, and Mark Harman. 2019. The Importance of Accounting for Real-world Labelling when Predicting Software Vulnerabilities. In Proceedings of the 2019 27th ACM Joint Meeting on European Software Engineering Conference and Symposium on the Foundations of Software Engineering (Tallinn, Estonia) (ESEC/FSE 2019). ACM, New York, NY, USA, 695–705. </a:t>
            </a:r>
            <a:r>
              <a:rPr lang="en" sz="1000" u="sng">
                <a:solidFill>
                  <a:schemeClr val="hlink"/>
                </a:solidFill>
                <a:hlinkClick r:id="rId3"/>
              </a:rPr>
              <a:t>https://doi.org/10.1145/3338906.3338941</a:t>
            </a:r>
            <a:endParaRPr sz="1000">
              <a:solidFill>
                <a:schemeClr val="dk1"/>
              </a:solidFill>
            </a:endParaRPr>
          </a:p>
          <a:p>
            <a:pPr marL="457200" lvl="0" indent="-287337" algn="l" rtl="0">
              <a:spcBef>
                <a:spcPts val="0"/>
              </a:spcBef>
              <a:spcAft>
                <a:spcPts val="0"/>
              </a:spcAft>
              <a:buClr>
                <a:schemeClr val="dk1"/>
              </a:buClr>
              <a:buSzPct val="100000"/>
              <a:buAutoNum type="arabicPeriod" startAt="21"/>
            </a:pPr>
            <a:r>
              <a:rPr lang="en" sz="1000">
                <a:solidFill>
                  <a:schemeClr val="dk1"/>
                </a:solidFill>
              </a:rPr>
              <a:t>Kevin Allix, Tegawendé Bissyandé, Quentin Jérome, Jacques Klein, Radu State, and Yves Le Traon. 2014. Empirical assessment of machine learning-based malware detectors for Android. Empirical Software Engineering 21 (12 2014), 1–29. https://doi.org/10.1007/s10664-014-9352-6</a:t>
            </a:r>
            <a:endParaRPr sz="1000">
              <a:solidFill>
                <a:schemeClr val="dk1"/>
              </a:solidFill>
            </a:endParaRPr>
          </a:p>
          <a:p>
            <a:pPr marL="457200" lvl="0" indent="-287337" algn="l" rtl="0">
              <a:spcBef>
                <a:spcPts val="0"/>
              </a:spcBef>
              <a:spcAft>
                <a:spcPts val="0"/>
              </a:spcAft>
              <a:buClr>
                <a:schemeClr val="dk1"/>
              </a:buClr>
              <a:buSzPct val="100000"/>
              <a:buAutoNum type="arabicPeriod" startAt="21"/>
            </a:pPr>
            <a:r>
              <a:rPr lang="en" sz="1000">
                <a:solidFill>
                  <a:schemeClr val="dk1"/>
                </a:solidFill>
              </a:rPr>
              <a:t>M. A. Atici, S. Sagiroglu, and I. A. Dogru. 2016. Android malware analysis approach based on control flow graphs and machine learning algorithms. In 2016 4th International Symposium on Digital Forensic and Security (ISDFS). 26–31. https://doi.org/10.1109/ISDFS.2016.7473512</a:t>
            </a:r>
            <a:endParaRPr sz="1000">
              <a:solidFill>
                <a:schemeClr val="dk1"/>
              </a:solidFill>
            </a:endParaRPr>
          </a:p>
          <a:p>
            <a:pPr marL="457200" lvl="0" indent="-287337" algn="l" rtl="0">
              <a:spcBef>
                <a:spcPts val="0"/>
              </a:spcBef>
              <a:spcAft>
                <a:spcPts val="0"/>
              </a:spcAft>
              <a:buClr>
                <a:schemeClr val="dk1"/>
              </a:buClr>
              <a:buSzPct val="100000"/>
              <a:buAutoNum type="arabicPeriod" startAt="21"/>
            </a:pPr>
            <a:r>
              <a:rPr lang="en" sz="1000">
                <a:solidFill>
                  <a:schemeClr val="dk1"/>
                </a:solidFill>
              </a:rPr>
              <a:t>Hugo Gascon, Fabian Yamaguchi, Daniel Arp, and Konrad Rieck. 2013. Structural Detection of Android Malware Using Embedded Call Graphs. In Proceedings of the 2013 ACM Workshop on Artificial Intelligence and Security (Berlin, Germany) (AISec ’13). ACM, New York, NY, USA, 45–54. https://doi.org/10.1145/2517312.2517315</a:t>
            </a:r>
            <a:endParaRPr sz="1000">
              <a:solidFill>
                <a:schemeClr val="dk1"/>
              </a:solidFill>
            </a:endParaRPr>
          </a:p>
          <a:p>
            <a:pPr marL="457200" lvl="0" indent="-287337" algn="l" rtl="0">
              <a:spcBef>
                <a:spcPts val="0"/>
              </a:spcBef>
              <a:spcAft>
                <a:spcPts val="0"/>
              </a:spcAft>
              <a:buClr>
                <a:schemeClr val="dk1"/>
              </a:buClr>
              <a:buSzPct val="100000"/>
              <a:buAutoNum type="arabicPeriod" startAt="21"/>
            </a:pPr>
            <a:r>
              <a:rPr lang="en" sz="1000">
                <a:solidFill>
                  <a:schemeClr val="dk1"/>
                </a:solidFill>
              </a:rPr>
              <a:t>J. Sahs and L. Khan. 2012. A Machine Learning Approach to Android Malware Detection. In 2012 European Intelligence and Security Informatics Conference. 141– 147. https://doi.org/10.1109/EISIC.2012.34</a:t>
            </a:r>
            <a:endParaRPr sz="1000">
              <a:solidFill>
                <a:schemeClr val="dk1"/>
              </a:solidFill>
            </a:endParaRPr>
          </a:p>
          <a:p>
            <a:pPr marL="457200" lvl="0" indent="-287337" algn="l" rtl="0">
              <a:spcBef>
                <a:spcPts val="0"/>
              </a:spcBef>
              <a:spcAft>
                <a:spcPts val="0"/>
              </a:spcAft>
              <a:buClr>
                <a:schemeClr val="dk1"/>
              </a:buClr>
              <a:buSzPct val="100000"/>
              <a:buAutoNum type="arabicPeriod" startAt="21"/>
            </a:pPr>
            <a:r>
              <a:rPr lang="en" sz="1000">
                <a:solidFill>
                  <a:schemeClr val="dk1"/>
                </a:solidFill>
              </a:rPr>
              <a:t>M.G. Schultz, E. Eskin, F. Zadok, and S.J. Stolfo. 2001. Data Mining Methods for Detection of New Malicious Executables. In Proceedings 2001 IEEE Symposium on Security and Privacy. S&amp;P 2001. 38–49. https://doi.org/10.1109/SECPRI.2001.924286</a:t>
            </a:r>
            <a:endParaRPr sz="1000">
              <a:solidFill>
                <a:schemeClr val="dk1"/>
              </a:solidFill>
            </a:endParaRPr>
          </a:p>
          <a:p>
            <a:pPr marL="457200" lvl="0" indent="-287337" algn="l" rtl="0">
              <a:spcBef>
                <a:spcPts val="0"/>
              </a:spcBef>
              <a:spcAft>
                <a:spcPts val="0"/>
              </a:spcAft>
              <a:buClr>
                <a:schemeClr val="dk1"/>
              </a:buClr>
              <a:buSzPct val="100000"/>
              <a:buAutoNum type="arabicPeriod" startAt="21"/>
            </a:pPr>
            <a:r>
              <a:rPr lang="en" sz="1000">
                <a:solidFill>
                  <a:schemeClr val="dk1"/>
                </a:solidFill>
              </a:rPr>
              <a:t>C. S. Corley, K. Damevski, and N. A. Kraft. 2015. Exploring the use of deep learning for feature location. In 2015 IEEE International Conference on Software Maintenance and Evolution (ICSME). 556–560. https://doi.org/10.1109/ICSM.2015.7332513</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522"/>
        <p:cNvGrpSpPr/>
        <p:nvPr/>
      </p:nvGrpSpPr>
      <p:grpSpPr>
        <a:xfrm>
          <a:off x="0" y="0"/>
          <a:ext cx="0" cy="0"/>
          <a:chOff x="0" y="0"/>
          <a:chExt cx="0" cy="0"/>
        </a:xfrm>
      </p:grpSpPr>
      <p:sp>
        <p:nvSpPr>
          <p:cNvPr id="523" name="Google Shape;523;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 (cont.)</a:t>
            </a:r>
            <a:endParaRPr/>
          </a:p>
          <a:p>
            <a:pPr marL="0" lvl="0" indent="0" algn="l" rtl="0">
              <a:spcBef>
                <a:spcPts val="0"/>
              </a:spcBef>
              <a:spcAft>
                <a:spcPts val="0"/>
              </a:spcAft>
              <a:buNone/>
            </a:pPr>
            <a:endParaRPr/>
          </a:p>
        </p:txBody>
      </p:sp>
      <p:sp>
        <p:nvSpPr>
          <p:cNvPr id="524" name="Google Shape;524;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287337" algn="l" rtl="0">
              <a:spcBef>
                <a:spcPts val="0"/>
              </a:spcBef>
              <a:spcAft>
                <a:spcPts val="0"/>
              </a:spcAft>
              <a:buClr>
                <a:schemeClr val="dk1"/>
              </a:buClr>
              <a:buSzPct val="100000"/>
              <a:buAutoNum type="arabicPeriod" startAt="31"/>
            </a:pPr>
            <a:r>
              <a:rPr lang="en" sz="1000">
                <a:solidFill>
                  <a:schemeClr val="dk1"/>
                </a:solidFill>
              </a:rPr>
              <a:t>Ali Mesbah, Andrew Rice, Emily Johnston, Nick Glorioso, and Edward Aftandilian. 2019. DeepDelta: Learning to Repair Compilation Errors. In Proceedings of the 2019 27th ACM Joint Meeting on European Software Engineering Conference and Symposium on the Foundations of Software Engineering (Tallinn, Estonia) (ESEC/FSE 2019).</a:t>
            </a:r>
            <a:endParaRPr sz="1000">
              <a:solidFill>
                <a:schemeClr val="dk1"/>
              </a:solidFill>
            </a:endParaRPr>
          </a:p>
          <a:p>
            <a:pPr marL="457200" lvl="0" indent="-287337" algn="l" rtl="0">
              <a:spcBef>
                <a:spcPts val="0"/>
              </a:spcBef>
              <a:spcAft>
                <a:spcPts val="0"/>
              </a:spcAft>
              <a:buClr>
                <a:schemeClr val="dk1"/>
              </a:buClr>
              <a:buSzPct val="100000"/>
              <a:buAutoNum type="arabicPeriod" startAt="31"/>
            </a:pPr>
            <a:r>
              <a:rPr lang="en" sz="1000">
                <a:solidFill>
                  <a:schemeClr val="dk1"/>
                </a:solidFill>
              </a:rPr>
              <a:t>Tianchi Zhou, Xiaobing Sun, Xin Xia, Bin Li, and Xiang Chen. 2019. Improving defect prediction with deep forest. Information and Software Technology 114 (2019), 204 – 216. https://doi.org/10.1016/j.infsof.2019.07.003</a:t>
            </a:r>
            <a:endParaRPr sz="1000">
              <a:solidFill>
                <a:schemeClr val="dk1"/>
              </a:solidFill>
            </a:endParaRPr>
          </a:p>
          <a:p>
            <a:pPr marL="457200" lvl="0" indent="-287337" algn="l" rtl="0">
              <a:spcBef>
                <a:spcPts val="0"/>
              </a:spcBef>
              <a:spcAft>
                <a:spcPts val="0"/>
              </a:spcAft>
              <a:buClr>
                <a:schemeClr val="dk1"/>
              </a:buClr>
              <a:buSzPct val="100000"/>
              <a:buAutoNum type="arabicPeriod" startAt="31"/>
            </a:pPr>
            <a:r>
              <a:rPr lang="en" sz="1000">
                <a:solidFill>
                  <a:schemeClr val="dk1"/>
                </a:solidFill>
              </a:rPr>
              <a:t>Martin White, Christopher Vendome, Mario Linares-Vásquez, and Denys Poshyvanyk. 2015. Toward Deep Learning Software Repositories. In Proceedings of the 12th Working Conference on Mining Software Repositories (Florence, Italy) (MSR ’15). IEEE Press, Piscataway, NJ, USA, 334–345. http://dl.acm.org/citation.cfm?id=2820518.2820559</a:t>
            </a:r>
            <a:endParaRPr sz="1000">
              <a:solidFill>
                <a:schemeClr val="dk1"/>
              </a:solidFill>
            </a:endParaRPr>
          </a:p>
          <a:p>
            <a:pPr marL="457200" lvl="0" indent="-287337" algn="l" rtl="0">
              <a:spcBef>
                <a:spcPts val="0"/>
              </a:spcBef>
              <a:spcAft>
                <a:spcPts val="0"/>
              </a:spcAft>
              <a:buClr>
                <a:schemeClr val="dk1"/>
              </a:buClr>
              <a:buSzPct val="100000"/>
              <a:buAutoNum type="arabicPeriod" startAt="31"/>
            </a:pPr>
            <a:r>
              <a:rPr lang="en" sz="1000">
                <a:solidFill>
                  <a:schemeClr val="dk1"/>
                </a:solidFill>
              </a:rPr>
              <a:t>Fang-Hsiang Su, Jonathan Bell, Gail Kaiser, and Baishakhi Ray. 2018. Obfuscation Resilient Search Through Executable Classification. In Proceedings of the 2Nd ACM SIGPLAN International Workshop on Machine Learning and Programming Languages (Philadelphia, PA, USA) (MAPL 2018). ACM, New York, NY, USA, 20–30. https://doi.org/10.1145/3211346.3211352</a:t>
            </a:r>
            <a:endParaRPr sz="1000">
              <a:solidFill>
                <a:schemeClr val="dk1"/>
              </a:solidFill>
            </a:endParaRPr>
          </a:p>
          <a:p>
            <a:pPr marL="457200" lvl="0" indent="-287337" algn="l" rtl="0">
              <a:spcBef>
                <a:spcPts val="0"/>
              </a:spcBef>
              <a:spcAft>
                <a:spcPts val="0"/>
              </a:spcAft>
              <a:buClr>
                <a:schemeClr val="dk1"/>
              </a:buClr>
              <a:buSzPct val="100000"/>
              <a:buAutoNum type="arabicPeriod" startAt="31"/>
            </a:pPr>
            <a:r>
              <a:rPr lang="en" sz="1000">
                <a:solidFill>
                  <a:schemeClr val="dk1"/>
                </a:solidFill>
              </a:rPr>
              <a:t>M. Santacroce, Daniel Koranek, David Kapp, Anca Ralescu, and R. Jha. 2018. Detecting Malicious Assembly with Deep Learning. In NAECON 2018 - IEEE National Aerospace and Electronics Conference. 82–85. https://doi.org/10.1109/ NAECON.2018.8556657</a:t>
            </a:r>
            <a:endParaRPr sz="1000">
              <a:solidFill>
                <a:schemeClr val="dk1"/>
              </a:solidFill>
            </a:endParaRPr>
          </a:p>
          <a:p>
            <a:pPr marL="457200" lvl="0" indent="-287337" algn="l" rtl="0">
              <a:spcBef>
                <a:spcPts val="0"/>
              </a:spcBef>
              <a:spcAft>
                <a:spcPts val="0"/>
              </a:spcAft>
              <a:buClr>
                <a:schemeClr val="dk1"/>
              </a:buClr>
              <a:buSzPct val="100000"/>
              <a:buAutoNum type="arabicPeriod" startAt="31"/>
            </a:pPr>
            <a:r>
              <a:rPr lang="en" sz="1000">
                <a:solidFill>
                  <a:schemeClr val="dk1"/>
                </a:solidFill>
              </a:rPr>
              <a:t>Joshua Saxe and Konstantin Berlin. 2015. Deep Neural Network Based Malware Detection Using Two Dimensional Binary Program Features. In 2015 10th International Conference on Malicious and Unwanted Software (MALWARE). 11–20. </a:t>
            </a:r>
            <a:r>
              <a:rPr lang="en" sz="1000" u="sng">
                <a:solidFill>
                  <a:schemeClr val="hlink"/>
                </a:solidFill>
                <a:hlinkClick r:id="rId3"/>
              </a:rPr>
              <a:t>https://doi.org/10.1109/MALWARE.2015.7413680</a:t>
            </a:r>
            <a:endParaRPr sz="1000">
              <a:solidFill>
                <a:schemeClr val="dk1"/>
              </a:solidFill>
            </a:endParaRPr>
          </a:p>
          <a:p>
            <a:pPr marL="457200" lvl="0" indent="-287337" algn="l" rtl="0">
              <a:spcBef>
                <a:spcPts val="0"/>
              </a:spcBef>
              <a:spcAft>
                <a:spcPts val="0"/>
              </a:spcAft>
              <a:buClr>
                <a:schemeClr val="dk1"/>
              </a:buClr>
              <a:buSzPct val="100000"/>
              <a:buAutoNum type="arabicPeriod" startAt="31"/>
            </a:pPr>
            <a:r>
              <a:rPr lang="en" sz="1000">
                <a:solidFill>
                  <a:schemeClr val="dk1"/>
                </a:solidFill>
              </a:rPr>
              <a:t>Bingchang Liu, Wei Huo, Chao Zhang, Wenchao Li, Feng Li, Aihua Piao, and Wei Zou. 2018. 𝛼Diff: Cross-Version Binary Code Similarity Detection with DNN. In Proceedings of the 33rd ACM/IEEE International Conference on Automated Software Engineering (ASE ’18). Association for Computing Machinery, New York, NY, USA, 667–678. https://doi.org/10.1145/3238147.3238199</a:t>
            </a:r>
            <a:endParaRPr sz="1000">
              <a:solidFill>
                <a:schemeClr val="dk1"/>
              </a:solidFill>
            </a:endParaRPr>
          </a:p>
          <a:p>
            <a:pPr marL="457200" lvl="0" indent="-287337" algn="l" rtl="0">
              <a:spcBef>
                <a:spcPts val="0"/>
              </a:spcBef>
              <a:spcAft>
                <a:spcPts val="0"/>
              </a:spcAft>
              <a:buClr>
                <a:schemeClr val="dk1"/>
              </a:buClr>
              <a:buSzPct val="100000"/>
              <a:buAutoNum type="arabicPeriod" startAt="31"/>
            </a:pPr>
            <a:r>
              <a:rPr lang="en" sz="1000">
                <a:solidFill>
                  <a:schemeClr val="dk1"/>
                </a:solidFill>
              </a:rPr>
              <a:t>Donghai Tian, Xiaoqi Jia, Rui Ma, Shuke Liu, Wenjing Liu, and Changzhen Hu. 2021. BinDeep: A Deep Learning Approach to Binary Code Similarity Detection. Expert Systems with Applications 168 (April 2021), 114348. https://doi.org/10.1016/j.eswa.2020.114348</a:t>
            </a:r>
            <a:endParaRPr sz="1000">
              <a:solidFill>
                <a:schemeClr val="dk1"/>
              </a:solidFill>
            </a:endParaRPr>
          </a:p>
          <a:p>
            <a:pPr marL="457200" lvl="0" indent="-287337" algn="l" rtl="0">
              <a:spcBef>
                <a:spcPts val="0"/>
              </a:spcBef>
              <a:spcAft>
                <a:spcPts val="0"/>
              </a:spcAft>
              <a:buClr>
                <a:schemeClr val="dk1"/>
              </a:buClr>
              <a:buSzPct val="100000"/>
              <a:buAutoNum type="arabicPeriod" startAt="31"/>
            </a:pPr>
            <a:r>
              <a:rPr lang="en" sz="1000">
                <a:solidFill>
                  <a:schemeClr val="dk1"/>
                </a:solidFill>
              </a:rPr>
              <a:t>Shouguo Yang, Long Cheng, Yicheng Zeng, Zhe Lang, Hongsong Zhu, and Zhiqiang Shi. 2021. Asteria: Deep Learning-based AST-Encoding for Cross-platform Binary Code Similarity Detection. In 2021 51st Annual IEEE/IFIP International Conference on Dependable Systems and Networks (DSN). 224–236. https://doi.org/10.1109/DSN48987.2021.00036</a:t>
            </a:r>
            <a:endParaRPr sz="10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530" name="Google Shape;530;p60"/>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Develop WASpur, a tool that can label a function with an 88.07% accuracy rate</a:t>
            </a:r>
            <a:endParaRPr>
              <a:solidFill>
                <a:schemeClr val="dk1"/>
              </a:solidFill>
            </a:endParaRPr>
          </a:p>
          <a:p>
            <a:pPr marL="457200" lvl="0" indent="-342900" algn="l" rtl="0">
              <a:spcBef>
                <a:spcPts val="1000"/>
              </a:spcBef>
              <a:spcAft>
                <a:spcPts val="0"/>
              </a:spcAft>
              <a:buClr>
                <a:schemeClr val="dk1"/>
              </a:buClr>
              <a:buSzPts val="1800"/>
              <a:buChar char="●"/>
            </a:pPr>
            <a:r>
              <a:rPr lang="en">
                <a:solidFill>
                  <a:schemeClr val="dk1"/>
                </a:solidFill>
              </a:rPr>
              <a:t>Propose an intermediate representation to abstract underlying semantics</a:t>
            </a:r>
            <a:endParaRPr>
              <a:solidFill>
                <a:schemeClr val="dk1"/>
              </a:solidFill>
            </a:endParaRPr>
          </a:p>
          <a:p>
            <a:pPr marL="457200" lvl="0" indent="-342900" algn="l" rtl="0">
              <a:spcBef>
                <a:spcPts val="1000"/>
              </a:spcBef>
              <a:spcAft>
                <a:spcPts val="0"/>
              </a:spcAft>
              <a:buClr>
                <a:schemeClr val="dk1"/>
              </a:buClr>
              <a:buSzPts val="1800"/>
              <a:buChar char="●"/>
            </a:pPr>
            <a:r>
              <a:rPr lang="en">
                <a:solidFill>
                  <a:schemeClr val="dk1"/>
                </a:solidFill>
              </a:rPr>
              <a:t>Construct a dataset of diverse WebAssembly samples from four different sources</a:t>
            </a:r>
            <a:endParaRPr>
              <a:solidFill>
                <a:schemeClr val="dk1"/>
              </a:solidFill>
            </a:endParaRPr>
          </a:p>
          <a:p>
            <a:pPr marL="457200" lvl="0" indent="-342900" algn="l" rtl="0">
              <a:spcBef>
                <a:spcPts val="1000"/>
              </a:spcBef>
              <a:spcAft>
                <a:spcPts val="1000"/>
              </a:spcAft>
              <a:buClr>
                <a:schemeClr val="dk1"/>
              </a:buClr>
              <a:buSzPts val="1800"/>
              <a:buChar char="●"/>
            </a:pPr>
            <a:r>
              <a:rPr lang="en">
                <a:solidFill>
                  <a:schemeClr val="dk1"/>
                </a:solidFill>
              </a:rPr>
              <a:t>Perform a comprehensive analysis of our collected WebAssembly samples</a:t>
            </a:r>
            <a:endParaRPr>
              <a:solidFill>
                <a:schemeClr val="dk1"/>
              </a:solidFill>
            </a:endParaRPr>
          </a:p>
        </p:txBody>
      </p:sp>
      <p:sp>
        <p:nvSpPr>
          <p:cNvPr id="531" name="Google Shape;531;p60"/>
          <p:cNvSpPr txBox="1"/>
          <p:nvPr/>
        </p:nvSpPr>
        <p:spPr>
          <a:xfrm>
            <a:off x="0" y="3869625"/>
            <a:ext cx="91440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a:t>Thank You!</a:t>
            </a:r>
            <a:endParaRPr sz="3600" b="1"/>
          </a:p>
        </p:txBody>
      </p:sp>
      <p:sp>
        <p:nvSpPr>
          <p:cNvPr id="532" name="Google Shape;532;p60"/>
          <p:cNvSpPr txBox="1"/>
          <p:nvPr/>
        </p:nvSpPr>
        <p:spPr>
          <a:xfrm>
            <a:off x="1115275" y="3869625"/>
            <a:ext cx="1787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Alan Romano</a:t>
            </a:r>
            <a:endParaRPr b="1"/>
          </a:p>
          <a:p>
            <a:pPr marL="0" lvl="0" indent="0" algn="ctr" rtl="0">
              <a:spcBef>
                <a:spcPts val="0"/>
              </a:spcBef>
              <a:spcAft>
                <a:spcPts val="0"/>
              </a:spcAft>
              <a:buNone/>
            </a:pPr>
            <a:r>
              <a:rPr lang="en"/>
              <a:t>ajromano@usc.edu</a:t>
            </a:r>
            <a:endParaRPr/>
          </a:p>
        </p:txBody>
      </p:sp>
      <p:sp>
        <p:nvSpPr>
          <p:cNvPr id="533" name="Google Shape;533;p60"/>
          <p:cNvSpPr txBox="1"/>
          <p:nvPr/>
        </p:nvSpPr>
        <p:spPr>
          <a:xfrm>
            <a:off x="6426450" y="3869625"/>
            <a:ext cx="1787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Weihang Wang</a:t>
            </a:r>
            <a:endParaRPr b="1"/>
          </a:p>
          <a:p>
            <a:pPr marL="0" lvl="0" indent="0" algn="ctr" rtl="0">
              <a:spcBef>
                <a:spcPts val="0"/>
              </a:spcBef>
              <a:spcAft>
                <a:spcPts val="0"/>
              </a:spcAft>
              <a:buNone/>
            </a:pPr>
            <a:r>
              <a:rPr lang="en"/>
              <a:t>weihangw@usc.edu</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9"/>
          <p:cNvSpPr txBox="1"/>
          <p:nvPr/>
        </p:nvSpPr>
        <p:spPr>
          <a:xfrm>
            <a:off x="304825" y="1495425"/>
            <a:ext cx="1585800" cy="1639200"/>
          </a:xfrm>
          <a:prstGeom prst="rect">
            <a:avLst/>
          </a:prstGeom>
          <a:solidFill>
            <a:srgbClr val="F9F9F9"/>
          </a:solid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050">
                <a:solidFill>
                  <a:srgbClr val="0098DD"/>
                </a:solidFill>
                <a:highlight>
                  <a:srgbClr val="F9F9F9"/>
                </a:highlight>
                <a:latin typeface="Courier New"/>
                <a:ea typeface="Courier New"/>
                <a:cs typeface="Courier New"/>
                <a:sym typeface="Courier New"/>
              </a:rPr>
              <a:t>int</a:t>
            </a:r>
            <a:r>
              <a:rPr lang="en" sz="1050">
                <a:solidFill>
                  <a:srgbClr val="383A42"/>
                </a:solidFill>
                <a:highlight>
                  <a:srgbClr val="F9F9F9"/>
                </a:highlight>
                <a:latin typeface="Courier New"/>
                <a:ea typeface="Courier New"/>
                <a:cs typeface="Courier New"/>
                <a:sym typeface="Courier New"/>
              </a:rPr>
              <a:t> </a:t>
            </a:r>
            <a:r>
              <a:rPr lang="en" sz="1050">
                <a:solidFill>
                  <a:srgbClr val="23974A"/>
                </a:solidFill>
                <a:highlight>
                  <a:srgbClr val="F9F9F9"/>
                </a:highlight>
                <a:latin typeface="Courier New"/>
                <a:ea typeface="Courier New"/>
                <a:cs typeface="Courier New"/>
                <a:sym typeface="Courier New"/>
              </a:rPr>
              <a:t>main</a:t>
            </a:r>
            <a:r>
              <a:rPr lang="en" sz="1050">
                <a:solidFill>
                  <a:srgbClr val="7A82DA"/>
                </a:solidFill>
                <a:highlight>
                  <a:srgbClr val="F9F9F9"/>
                </a:highlight>
                <a:latin typeface="Courier New"/>
                <a:ea typeface="Courier New"/>
                <a:cs typeface="Courier New"/>
                <a:sym typeface="Courier New"/>
              </a:rPr>
              <a:t>(){</a:t>
            </a:r>
            <a:endParaRPr sz="1050">
              <a:solidFill>
                <a:srgbClr val="7A82DA"/>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383A42"/>
                </a:solidFill>
                <a:highlight>
                  <a:srgbClr val="F9F9F9"/>
                </a:highlight>
                <a:latin typeface="Courier New"/>
                <a:ea typeface="Courier New"/>
                <a:cs typeface="Courier New"/>
                <a:sym typeface="Courier New"/>
              </a:rPr>
              <a:t>    </a:t>
            </a:r>
            <a:r>
              <a:rPr lang="en" sz="1050">
                <a:solidFill>
                  <a:srgbClr val="0098DD"/>
                </a:solidFill>
                <a:highlight>
                  <a:srgbClr val="F9F9F9"/>
                </a:highlight>
                <a:latin typeface="Courier New"/>
                <a:ea typeface="Courier New"/>
                <a:cs typeface="Courier New"/>
                <a:sym typeface="Courier New"/>
              </a:rPr>
              <a:t>int</a:t>
            </a:r>
            <a:r>
              <a:rPr lang="en" sz="1050">
                <a:solidFill>
                  <a:srgbClr val="383A42"/>
                </a:solidFill>
                <a:highlight>
                  <a:srgbClr val="F9F9F9"/>
                </a:highlight>
                <a:latin typeface="Courier New"/>
                <a:ea typeface="Courier New"/>
                <a:cs typeface="Courier New"/>
                <a:sym typeface="Courier New"/>
              </a:rPr>
              <a:t> b </a:t>
            </a:r>
            <a:r>
              <a:rPr lang="en" sz="1050">
                <a:solidFill>
                  <a:srgbClr val="7A82DA"/>
                </a:solidFill>
                <a:highlight>
                  <a:srgbClr val="F9F9F9"/>
                </a:highlight>
                <a:latin typeface="Courier New"/>
                <a:ea typeface="Courier New"/>
                <a:cs typeface="Courier New"/>
                <a:sym typeface="Courier New"/>
              </a:rPr>
              <a:t>=</a:t>
            </a:r>
            <a:r>
              <a:rPr lang="en" sz="1050">
                <a:solidFill>
                  <a:srgbClr val="383A42"/>
                </a:solidFill>
                <a:highlight>
                  <a:srgbClr val="F9F9F9"/>
                </a:highlight>
                <a:latin typeface="Courier New"/>
                <a:ea typeface="Courier New"/>
                <a:cs typeface="Courier New"/>
                <a:sym typeface="Courier New"/>
              </a:rPr>
              <a:t> </a:t>
            </a:r>
            <a:r>
              <a:rPr lang="en" sz="1050">
                <a:solidFill>
                  <a:srgbClr val="CE33C0"/>
                </a:solidFill>
                <a:highlight>
                  <a:srgbClr val="F9F9F9"/>
                </a:highlight>
                <a:latin typeface="Courier New"/>
                <a:ea typeface="Courier New"/>
                <a:cs typeface="Courier New"/>
                <a:sym typeface="Courier New"/>
              </a:rPr>
              <a:t>9</a:t>
            </a:r>
            <a:r>
              <a:rPr lang="en" sz="1050">
                <a:solidFill>
                  <a:srgbClr val="7A82DA"/>
                </a:solidFill>
                <a:highlight>
                  <a:srgbClr val="F9F9F9"/>
                </a:highlight>
                <a:latin typeface="Courier New"/>
                <a:ea typeface="Courier New"/>
                <a:cs typeface="Courier New"/>
                <a:sym typeface="Courier New"/>
              </a:rPr>
              <a:t>;</a:t>
            </a:r>
            <a:endParaRPr sz="1050">
              <a:solidFill>
                <a:srgbClr val="7A82DA"/>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383A42"/>
                </a:solidFill>
                <a:highlight>
                  <a:srgbClr val="F9F9F9"/>
                </a:highlight>
                <a:latin typeface="Courier New"/>
                <a:ea typeface="Courier New"/>
                <a:cs typeface="Courier New"/>
                <a:sym typeface="Courier New"/>
              </a:rPr>
              <a:t>    </a:t>
            </a:r>
            <a:r>
              <a:rPr lang="en" sz="1050">
                <a:solidFill>
                  <a:srgbClr val="0098DD"/>
                </a:solidFill>
                <a:highlight>
                  <a:srgbClr val="F9F9F9"/>
                </a:highlight>
                <a:latin typeface="Courier New"/>
                <a:ea typeface="Courier New"/>
                <a:cs typeface="Courier New"/>
                <a:sym typeface="Courier New"/>
              </a:rPr>
              <a:t>int</a:t>
            </a:r>
            <a:r>
              <a:rPr lang="en" sz="1050">
                <a:solidFill>
                  <a:srgbClr val="383A42"/>
                </a:solidFill>
                <a:highlight>
                  <a:srgbClr val="F9F9F9"/>
                </a:highlight>
                <a:latin typeface="Courier New"/>
                <a:ea typeface="Courier New"/>
                <a:cs typeface="Courier New"/>
                <a:sym typeface="Courier New"/>
              </a:rPr>
              <a:t> a </a:t>
            </a:r>
            <a:r>
              <a:rPr lang="en" sz="1050">
                <a:solidFill>
                  <a:srgbClr val="7A82DA"/>
                </a:solidFill>
                <a:highlight>
                  <a:srgbClr val="F9F9F9"/>
                </a:highlight>
                <a:latin typeface="Courier New"/>
                <a:ea typeface="Courier New"/>
                <a:cs typeface="Courier New"/>
                <a:sym typeface="Courier New"/>
              </a:rPr>
              <a:t>=</a:t>
            </a:r>
            <a:r>
              <a:rPr lang="en" sz="1050">
                <a:solidFill>
                  <a:srgbClr val="383A42"/>
                </a:solidFill>
                <a:highlight>
                  <a:srgbClr val="F9F9F9"/>
                </a:highlight>
                <a:latin typeface="Courier New"/>
                <a:ea typeface="Courier New"/>
                <a:cs typeface="Courier New"/>
                <a:sym typeface="Courier New"/>
              </a:rPr>
              <a:t> </a:t>
            </a:r>
            <a:r>
              <a:rPr lang="en" sz="1050">
                <a:solidFill>
                  <a:srgbClr val="CE33C0"/>
                </a:solidFill>
                <a:highlight>
                  <a:srgbClr val="F9F9F9"/>
                </a:highlight>
                <a:latin typeface="Courier New"/>
                <a:ea typeface="Courier New"/>
                <a:cs typeface="Courier New"/>
                <a:sym typeface="Courier New"/>
              </a:rPr>
              <a:t>9</a:t>
            </a:r>
            <a:r>
              <a:rPr lang="en" sz="1050">
                <a:solidFill>
                  <a:srgbClr val="7A82DA"/>
                </a:solidFill>
                <a:highlight>
                  <a:srgbClr val="F9F9F9"/>
                </a:highlight>
                <a:latin typeface="Courier New"/>
                <a:ea typeface="Courier New"/>
                <a:cs typeface="Courier New"/>
                <a:sym typeface="Courier New"/>
              </a:rPr>
              <a:t>;</a:t>
            </a:r>
            <a:endParaRPr sz="1050">
              <a:solidFill>
                <a:srgbClr val="7A82DA"/>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383A42"/>
                </a:solidFill>
                <a:highlight>
                  <a:srgbClr val="F9F9F9"/>
                </a:highlight>
                <a:latin typeface="Courier New"/>
                <a:ea typeface="Courier New"/>
                <a:cs typeface="Courier New"/>
                <a:sym typeface="Courier New"/>
              </a:rPr>
              <a:t>    </a:t>
            </a:r>
            <a:r>
              <a:rPr lang="en" sz="1050">
                <a:solidFill>
                  <a:srgbClr val="0098DD"/>
                </a:solidFill>
                <a:highlight>
                  <a:srgbClr val="F9F9F9"/>
                </a:highlight>
                <a:latin typeface="Courier New"/>
                <a:ea typeface="Courier New"/>
                <a:cs typeface="Courier New"/>
                <a:sym typeface="Courier New"/>
              </a:rPr>
              <a:t>if</a:t>
            </a:r>
            <a:r>
              <a:rPr lang="en" sz="1050">
                <a:solidFill>
                  <a:srgbClr val="7A82DA"/>
                </a:solidFill>
                <a:highlight>
                  <a:srgbClr val="F9F9F9"/>
                </a:highlight>
                <a:latin typeface="Courier New"/>
                <a:ea typeface="Courier New"/>
                <a:cs typeface="Courier New"/>
                <a:sym typeface="Courier New"/>
              </a:rPr>
              <a:t>(</a:t>
            </a:r>
            <a:r>
              <a:rPr lang="en" sz="1050">
                <a:solidFill>
                  <a:srgbClr val="383A42"/>
                </a:solidFill>
                <a:highlight>
                  <a:srgbClr val="F9F9F9"/>
                </a:highlight>
                <a:latin typeface="Courier New"/>
                <a:ea typeface="Courier New"/>
                <a:cs typeface="Courier New"/>
                <a:sym typeface="Courier New"/>
              </a:rPr>
              <a:t>a </a:t>
            </a:r>
            <a:r>
              <a:rPr lang="en" sz="1050">
                <a:solidFill>
                  <a:srgbClr val="7A82DA"/>
                </a:solidFill>
                <a:highlight>
                  <a:srgbClr val="F9F9F9"/>
                </a:highlight>
                <a:latin typeface="Courier New"/>
                <a:ea typeface="Courier New"/>
                <a:cs typeface="Courier New"/>
                <a:sym typeface="Courier New"/>
              </a:rPr>
              <a:t>==</a:t>
            </a:r>
            <a:r>
              <a:rPr lang="en" sz="1050">
                <a:solidFill>
                  <a:srgbClr val="383A42"/>
                </a:solidFill>
                <a:highlight>
                  <a:srgbClr val="F9F9F9"/>
                </a:highlight>
                <a:latin typeface="Courier New"/>
                <a:ea typeface="Courier New"/>
                <a:cs typeface="Courier New"/>
                <a:sym typeface="Courier New"/>
              </a:rPr>
              <a:t> b</a:t>
            </a:r>
            <a:r>
              <a:rPr lang="en" sz="1050">
                <a:solidFill>
                  <a:srgbClr val="7A82DA"/>
                </a:solidFill>
                <a:highlight>
                  <a:srgbClr val="F9F9F9"/>
                </a:highlight>
                <a:latin typeface="Courier New"/>
                <a:ea typeface="Courier New"/>
                <a:cs typeface="Courier New"/>
                <a:sym typeface="Courier New"/>
              </a:rPr>
              <a:t>){</a:t>
            </a:r>
            <a:endParaRPr sz="1050">
              <a:solidFill>
                <a:srgbClr val="7A82DA"/>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383A42"/>
                </a:solidFill>
                <a:highlight>
                  <a:srgbClr val="F9F9F9"/>
                </a:highlight>
                <a:latin typeface="Courier New"/>
                <a:ea typeface="Courier New"/>
                <a:cs typeface="Courier New"/>
                <a:sym typeface="Courier New"/>
              </a:rPr>
              <a:t>        </a:t>
            </a:r>
            <a:r>
              <a:rPr lang="en" sz="1050">
                <a:solidFill>
                  <a:srgbClr val="0098DD"/>
                </a:solidFill>
                <a:highlight>
                  <a:srgbClr val="F9F9F9"/>
                </a:highlight>
                <a:latin typeface="Courier New"/>
                <a:ea typeface="Courier New"/>
                <a:cs typeface="Courier New"/>
                <a:sym typeface="Courier New"/>
              </a:rPr>
              <a:t>return</a:t>
            </a:r>
            <a:r>
              <a:rPr lang="en" sz="1050">
                <a:solidFill>
                  <a:srgbClr val="383A42"/>
                </a:solidFill>
                <a:highlight>
                  <a:srgbClr val="F9F9F9"/>
                </a:highlight>
                <a:latin typeface="Courier New"/>
                <a:ea typeface="Courier New"/>
                <a:cs typeface="Courier New"/>
                <a:sym typeface="Courier New"/>
              </a:rPr>
              <a:t> </a:t>
            </a:r>
            <a:r>
              <a:rPr lang="en" sz="1050">
                <a:solidFill>
                  <a:srgbClr val="CE33C0"/>
                </a:solidFill>
                <a:highlight>
                  <a:srgbClr val="F9F9F9"/>
                </a:highlight>
                <a:latin typeface="Courier New"/>
                <a:ea typeface="Courier New"/>
                <a:cs typeface="Courier New"/>
                <a:sym typeface="Courier New"/>
              </a:rPr>
              <a:t>1</a:t>
            </a:r>
            <a:r>
              <a:rPr lang="en" sz="1050">
                <a:solidFill>
                  <a:srgbClr val="7A82DA"/>
                </a:solidFill>
                <a:highlight>
                  <a:srgbClr val="F9F9F9"/>
                </a:highlight>
                <a:latin typeface="Courier New"/>
                <a:ea typeface="Courier New"/>
                <a:cs typeface="Courier New"/>
                <a:sym typeface="Courier New"/>
              </a:rPr>
              <a:t>;</a:t>
            </a:r>
            <a:endParaRPr sz="1050">
              <a:solidFill>
                <a:srgbClr val="7A82DA"/>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383A42"/>
                </a:solidFill>
                <a:highlight>
                  <a:srgbClr val="F9F9F9"/>
                </a:highlight>
                <a:latin typeface="Courier New"/>
                <a:ea typeface="Courier New"/>
                <a:cs typeface="Courier New"/>
                <a:sym typeface="Courier New"/>
              </a:rPr>
              <a:t>    </a:t>
            </a:r>
            <a:r>
              <a:rPr lang="en" sz="1050">
                <a:solidFill>
                  <a:srgbClr val="7A82DA"/>
                </a:solidFill>
                <a:highlight>
                  <a:srgbClr val="F9F9F9"/>
                </a:highlight>
                <a:latin typeface="Courier New"/>
                <a:ea typeface="Courier New"/>
                <a:cs typeface="Courier New"/>
                <a:sym typeface="Courier New"/>
              </a:rPr>
              <a:t>}</a:t>
            </a:r>
            <a:r>
              <a:rPr lang="en" sz="1050">
                <a:solidFill>
                  <a:srgbClr val="383A42"/>
                </a:solidFill>
                <a:highlight>
                  <a:srgbClr val="F9F9F9"/>
                </a:highlight>
                <a:latin typeface="Courier New"/>
                <a:ea typeface="Courier New"/>
                <a:cs typeface="Courier New"/>
                <a:sym typeface="Courier New"/>
              </a:rPr>
              <a:t> </a:t>
            </a:r>
            <a:r>
              <a:rPr lang="en" sz="1050">
                <a:solidFill>
                  <a:srgbClr val="0098DD"/>
                </a:solidFill>
                <a:highlight>
                  <a:srgbClr val="F9F9F9"/>
                </a:highlight>
                <a:latin typeface="Courier New"/>
                <a:ea typeface="Courier New"/>
                <a:cs typeface="Courier New"/>
                <a:sym typeface="Courier New"/>
              </a:rPr>
              <a:t>else</a:t>
            </a:r>
            <a:r>
              <a:rPr lang="en" sz="1050">
                <a:solidFill>
                  <a:srgbClr val="383A42"/>
                </a:solidFill>
                <a:highlight>
                  <a:srgbClr val="F9F9F9"/>
                </a:highlight>
                <a:latin typeface="Courier New"/>
                <a:ea typeface="Courier New"/>
                <a:cs typeface="Courier New"/>
                <a:sym typeface="Courier New"/>
              </a:rPr>
              <a:t> </a:t>
            </a:r>
            <a:r>
              <a:rPr lang="en" sz="1050">
                <a:solidFill>
                  <a:srgbClr val="7A82DA"/>
                </a:solidFill>
                <a:highlight>
                  <a:srgbClr val="F9F9F9"/>
                </a:highlight>
                <a:latin typeface="Courier New"/>
                <a:ea typeface="Courier New"/>
                <a:cs typeface="Courier New"/>
                <a:sym typeface="Courier New"/>
              </a:rPr>
              <a:t>{</a:t>
            </a:r>
            <a:endParaRPr sz="1050">
              <a:solidFill>
                <a:srgbClr val="7A82DA"/>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383A42"/>
                </a:solidFill>
                <a:highlight>
                  <a:srgbClr val="F9F9F9"/>
                </a:highlight>
                <a:latin typeface="Courier New"/>
                <a:ea typeface="Courier New"/>
                <a:cs typeface="Courier New"/>
                <a:sym typeface="Courier New"/>
              </a:rPr>
              <a:t>        </a:t>
            </a:r>
            <a:r>
              <a:rPr lang="en" sz="1050">
                <a:solidFill>
                  <a:srgbClr val="0098DD"/>
                </a:solidFill>
                <a:highlight>
                  <a:srgbClr val="F9F9F9"/>
                </a:highlight>
                <a:latin typeface="Courier New"/>
                <a:ea typeface="Courier New"/>
                <a:cs typeface="Courier New"/>
                <a:sym typeface="Courier New"/>
              </a:rPr>
              <a:t>return</a:t>
            </a:r>
            <a:r>
              <a:rPr lang="en" sz="1050">
                <a:solidFill>
                  <a:srgbClr val="383A42"/>
                </a:solidFill>
                <a:highlight>
                  <a:srgbClr val="F9F9F9"/>
                </a:highlight>
                <a:latin typeface="Courier New"/>
                <a:ea typeface="Courier New"/>
                <a:cs typeface="Courier New"/>
                <a:sym typeface="Courier New"/>
              </a:rPr>
              <a:t> </a:t>
            </a:r>
            <a:r>
              <a:rPr lang="en" sz="1050">
                <a:solidFill>
                  <a:srgbClr val="CE33C0"/>
                </a:solidFill>
                <a:highlight>
                  <a:srgbClr val="F9F9F9"/>
                </a:highlight>
                <a:latin typeface="Courier New"/>
                <a:ea typeface="Courier New"/>
                <a:cs typeface="Courier New"/>
                <a:sym typeface="Courier New"/>
              </a:rPr>
              <a:t>0</a:t>
            </a:r>
            <a:r>
              <a:rPr lang="en" sz="1050">
                <a:solidFill>
                  <a:srgbClr val="7A82DA"/>
                </a:solidFill>
                <a:highlight>
                  <a:srgbClr val="F9F9F9"/>
                </a:highlight>
                <a:latin typeface="Courier New"/>
                <a:ea typeface="Courier New"/>
                <a:cs typeface="Courier New"/>
                <a:sym typeface="Courier New"/>
              </a:rPr>
              <a:t>;</a:t>
            </a:r>
            <a:endParaRPr sz="1050">
              <a:solidFill>
                <a:srgbClr val="7A82DA"/>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383A42"/>
                </a:solidFill>
                <a:highlight>
                  <a:srgbClr val="F9F9F9"/>
                </a:highlight>
                <a:latin typeface="Courier New"/>
                <a:ea typeface="Courier New"/>
                <a:cs typeface="Courier New"/>
                <a:sym typeface="Courier New"/>
              </a:rPr>
              <a:t>    </a:t>
            </a:r>
            <a:r>
              <a:rPr lang="en" sz="1050">
                <a:solidFill>
                  <a:srgbClr val="7A82DA"/>
                </a:solidFill>
                <a:highlight>
                  <a:srgbClr val="F9F9F9"/>
                </a:highlight>
                <a:latin typeface="Courier New"/>
                <a:ea typeface="Courier New"/>
                <a:cs typeface="Courier New"/>
                <a:sym typeface="Courier New"/>
              </a:rPr>
              <a:t>}</a:t>
            </a:r>
            <a:endParaRPr sz="1050">
              <a:solidFill>
                <a:srgbClr val="7A82DA"/>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1050">
                <a:solidFill>
                  <a:srgbClr val="7A82DA"/>
                </a:solidFill>
                <a:highlight>
                  <a:srgbClr val="F9F9F9"/>
                </a:highlight>
                <a:latin typeface="Courier New"/>
                <a:ea typeface="Courier New"/>
                <a:cs typeface="Courier New"/>
                <a:sym typeface="Courier New"/>
              </a:rPr>
              <a:t>}</a:t>
            </a:r>
            <a:endParaRPr/>
          </a:p>
        </p:txBody>
      </p:sp>
      <p:pic>
        <p:nvPicPr>
          <p:cNvPr id="163" name="Google Shape;163;p39"/>
          <p:cNvPicPr preferRelativeResize="0"/>
          <p:nvPr/>
        </p:nvPicPr>
        <p:blipFill>
          <a:blip r:embed="rId3">
            <a:alphaModFix/>
          </a:blip>
          <a:stretch>
            <a:fillRect/>
          </a:stretch>
        </p:blipFill>
        <p:spPr>
          <a:xfrm>
            <a:off x="2200638" y="1495425"/>
            <a:ext cx="3895676" cy="1959949"/>
          </a:xfrm>
          <a:prstGeom prst="rect">
            <a:avLst/>
          </a:prstGeom>
          <a:noFill/>
          <a:ln>
            <a:noFill/>
          </a:ln>
        </p:spPr>
      </p:pic>
      <p:sp>
        <p:nvSpPr>
          <p:cNvPr id="164" name="Google Shape;164;p39"/>
          <p:cNvSpPr txBox="1"/>
          <p:nvPr/>
        </p:nvSpPr>
        <p:spPr>
          <a:xfrm>
            <a:off x="6406325" y="1495425"/>
            <a:ext cx="2200200" cy="3370800"/>
          </a:xfrm>
          <a:prstGeom prst="rect">
            <a:avLst/>
          </a:prstGeom>
          <a:solidFill>
            <a:srgbClr val="F9F9F9"/>
          </a:solid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Clr>
                <a:schemeClr val="dk1"/>
              </a:buClr>
              <a:buSzPts val="1100"/>
              <a:buFont typeface="Arial"/>
              <a:buNone/>
            </a:pPr>
            <a:r>
              <a:rPr lang="en" sz="900">
                <a:solidFill>
                  <a:srgbClr val="383A42"/>
                </a:solidFill>
                <a:highlight>
                  <a:srgbClr val="F9F9F9"/>
                </a:highlight>
                <a:latin typeface="Courier New"/>
                <a:ea typeface="Courier New"/>
                <a:cs typeface="Courier New"/>
                <a:sym typeface="Courier New"/>
              </a:rPr>
              <a:t>(</a:t>
            </a:r>
            <a:r>
              <a:rPr lang="en" sz="900">
                <a:solidFill>
                  <a:srgbClr val="0098DD"/>
                </a:solidFill>
                <a:highlight>
                  <a:srgbClr val="F9F9F9"/>
                </a:highlight>
                <a:latin typeface="Courier New"/>
                <a:ea typeface="Courier New"/>
                <a:cs typeface="Courier New"/>
                <a:sym typeface="Courier New"/>
              </a:rPr>
              <a:t>module</a:t>
            </a:r>
            <a:endParaRPr sz="900">
              <a:solidFill>
                <a:srgbClr val="0098DD"/>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rgbClr val="383A42"/>
                </a:solidFill>
                <a:highlight>
                  <a:srgbClr val="F9F9F9"/>
                </a:highlight>
                <a:latin typeface="Courier New"/>
                <a:ea typeface="Courier New"/>
                <a:cs typeface="Courier New"/>
                <a:sym typeface="Courier New"/>
              </a:rPr>
              <a:t>  (</a:t>
            </a:r>
            <a:r>
              <a:rPr lang="en" sz="900">
                <a:solidFill>
                  <a:srgbClr val="0098DD"/>
                </a:solidFill>
                <a:highlight>
                  <a:srgbClr val="F9F9F9"/>
                </a:highlight>
                <a:latin typeface="Courier New"/>
                <a:ea typeface="Courier New"/>
                <a:cs typeface="Courier New"/>
                <a:sym typeface="Courier New"/>
              </a:rPr>
              <a:t>func</a:t>
            </a:r>
            <a:r>
              <a:rPr lang="en" sz="900">
                <a:solidFill>
                  <a:srgbClr val="CE33C0"/>
                </a:solidFill>
                <a:highlight>
                  <a:srgbClr val="F9F9F9"/>
                </a:highlight>
                <a:latin typeface="Courier New"/>
                <a:ea typeface="Courier New"/>
                <a:cs typeface="Courier New"/>
                <a:sym typeface="Courier New"/>
              </a:rPr>
              <a:t> main</a:t>
            </a:r>
            <a:r>
              <a:rPr lang="en" sz="900">
                <a:solidFill>
                  <a:srgbClr val="383A42"/>
                </a:solidFill>
                <a:highlight>
                  <a:srgbClr val="F9F9F9"/>
                </a:highlight>
                <a:latin typeface="Courier New"/>
                <a:ea typeface="Courier New"/>
                <a:cs typeface="Courier New"/>
                <a:sym typeface="Courier New"/>
              </a:rPr>
              <a:t>(</a:t>
            </a:r>
            <a:r>
              <a:rPr lang="en" sz="900">
                <a:solidFill>
                  <a:srgbClr val="0098DD"/>
                </a:solidFill>
                <a:highlight>
                  <a:srgbClr val="F9F9F9"/>
                </a:highlight>
                <a:latin typeface="Courier New"/>
                <a:ea typeface="Courier New"/>
                <a:cs typeface="Courier New"/>
                <a:sym typeface="Courier New"/>
              </a:rPr>
              <a:t>result</a:t>
            </a: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i32</a:t>
            </a:r>
            <a:r>
              <a:rPr lang="en" sz="900">
                <a:solidFill>
                  <a:srgbClr val="383A42"/>
                </a:solidFill>
                <a:highlight>
                  <a:srgbClr val="F9F9F9"/>
                </a:highlight>
                <a:latin typeface="Courier New"/>
                <a:ea typeface="Courier New"/>
                <a:cs typeface="Courier New"/>
                <a:sym typeface="Courier New"/>
              </a:rPr>
              <a:t>)</a:t>
            </a:r>
            <a:endParaRPr sz="900">
              <a:solidFill>
                <a:srgbClr val="383A42"/>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rgbClr val="383A42"/>
                </a:solidFill>
                <a:highlight>
                  <a:srgbClr val="F9F9F9"/>
                </a:highlight>
                <a:latin typeface="Courier New"/>
                <a:ea typeface="Courier New"/>
                <a:cs typeface="Courier New"/>
                <a:sym typeface="Courier New"/>
              </a:rPr>
              <a:t>    (</a:t>
            </a:r>
            <a:r>
              <a:rPr lang="en" sz="900">
                <a:solidFill>
                  <a:srgbClr val="0098DD"/>
                </a:solidFill>
                <a:highlight>
                  <a:srgbClr val="F9F9F9"/>
                </a:highlight>
                <a:latin typeface="Courier New"/>
                <a:ea typeface="Courier New"/>
                <a:cs typeface="Courier New"/>
                <a:sym typeface="Courier New"/>
              </a:rPr>
              <a:t>local</a:t>
            </a: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i32</a:t>
            </a: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i32</a:t>
            </a: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i32</a:t>
            </a: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i32</a:t>
            </a:r>
            <a:r>
              <a:rPr lang="en" sz="900">
                <a:solidFill>
                  <a:srgbClr val="383A42"/>
                </a:solidFill>
                <a:highlight>
                  <a:srgbClr val="F9F9F9"/>
                </a:highlight>
                <a:latin typeface="Courier New"/>
                <a:ea typeface="Courier New"/>
                <a:cs typeface="Courier New"/>
                <a:sym typeface="Courier New"/>
              </a:rPr>
              <a:t> )</a:t>
            </a:r>
            <a:endParaRPr sz="900">
              <a:solidFill>
                <a:srgbClr val="383A42"/>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global</a:t>
            </a:r>
            <a:r>
              <a:rPr lang="en" sz="900">
                <a:solidFill>
                  <a:srgbClr val="7A82DA"/>
                </a:solidFill>
                <a:highlight>
                  <a:srgbClr val="F9F9F9"/>
                </a:highlight>
                <a:latin typeface="Courier New"/>
                <a:ea typeface="Courier New"/>
                <a:cs typeface="Courier New"/>
                <a:sym typeface="Courier New"/>
              </a:rPr>
              <a:t>.get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0</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local</a:t>
            </a:r>
            <a:r>
              <a:rPr lang="en" sz="900">
                <a:solidFill>
                  <a:srgbClr val="7A82DA"/>
                </a:solidFill>
                <a:highlight>
                  <a:srgbClr val="F9F9F9"/>
                </a:highlight>
                <a:latin typeface="Courier New"/>
                <a:ea typeface="Courier New"/>
                <a:cs typeface="Courier New"/>
                <a:sym typeface="Courier New"/>
              </a:rPr>
              <a:t>.set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0</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i32</a:t>
            </a:r>
            <a:r>
              <a:rPr lang="en" sz="900">
                <a:solidFill>
                  <a:srgbClr val="7A82DA"/>
                </a:solidFill>
                <a:highlight>
                  <a:srgbClr val="F9F9F9"/>
                </a:highlight>
                <a:latin typeface="Courier New"/>
                <a:ea typeface="Courier New"/>
                <a:cs typeface="Courier New"/>
                <a:sym typeface="Courier New"/>
              </a:rPr>
              <a:t>.const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16</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local</a:t>
            </a:r>
            <a:r>
              <a:rPr lang="en" sz="900">
                <a:solidFill>
                  <a:srgbClr val="7A82DA"/>
                </a:solidFill>
                <a:highlight>
                  <a:srgbClr val="F9F9F9"/>
                </a:highlight>
                <a:latin typeface="Courier New"/>
                <a:ea typeface="Courier New"/>
                <a:cs typeface="Courier New"/>
                <a:sym typeface="Courier New"/>
              </a:rPr>
              <a:t>.set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1</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local</a:t>
            </a:r>
            <a:r>
              <a:rPr lang="en" sz="900">
                <a:solidFill>
                  <a:srgbClr val="7A82DA"/>
                </a:solidFill>
                <a:highlight>
                  <a:srgbClr val="F9F9F9"/>
                </a:highlight>
                <a:latin typeface="Courier New"/>
                <a:ea typeface="Courier New"/>
                <a:cs typeface="Courier New"/>
                <a:sym typeface="Courier New"/>
              </a:rPr>
              <a:t>.get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0</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local</a:t>
            </a:r>
            <a:r>
              <a:rPr lang="en" sz="900">
                <a:solidFill>
                  <a:srgbClr val="7A82DA"/>
                </a:solidFill>
                <a:highlight>
                  <a:srgbClr val="F9F9F9"/>
                </a:highlight>
                <a:latin typeface="Courier New"/>
                <a:ea typeface="Courier New"/>
                <a:cs typeface="Courier New"/>
                <a:sym typeface="Courier New"/>
              </a:rPr>
              <a:t>.get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1</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i32</a:t>
            </a:r>
            <a:r>
              <a:rPr lang="en" sz="900">
                <a:solidFill>
                  <a:srgbClr val="7A82DA"/>
                </a:solidFill>
                <a:highlight>
                  <a:srgbClr val="F9F9F9"/>
                </a:highlight>
                <a:latin typeface="Courier New"/>
                <a:ea typeface="Courier New"/>
                <a:cs typeface="Courier New"/>
                <a:sym typeface="Courier New"/>
              </a:rPr>
              <a:t>.sub</a:t>
            </a:r>
            <a:endParaRPr sz="900">
              <a:solidFill>
                <a:srgbClr val="7A82DA"/>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local</a:t>
            </a:r>
            <a:r>
              <a:rPr lang="en" sz="900">
                <a:solidFill>
                  <a:srgbClr val="7A82DA"/>
                </a:solidFill>
                <a:highlight>
                  <a:srgbClr val="F9F9F9"/>
                </a:highlight>
                <a:latin typeface="Courier New"/>
                <a:ea typeface="Courier New"/>
                <a:cs typeface="Courier New"/>
                <a:sym typeface="Courier New"/>
              </a:rPr>
              <a:t>.set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2</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i32</a:t>
            </a:r>
            <a:r>
              <a:rPr lang="en" sz="900">
                <a:solidFill>
                  <a:srgbClr val="7A82DA"/>
                </a:solidFill>
                <a:highlight>
                  <a:srgbClr val="F9F9F9"/>
                </a:highlight>
                <a:latin typeface="Courier New"/>
                <a:ea typeface="Courier New"/>
                <a:cs typeface="Courier New"/>
                <a:sym typeface="Courier New"/>
              </a:rPr>
              <a:t>.const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0</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local</a:t>
            </a:r>
            <a:r>
              <a:rPr lang="en" sz="900">
                <a:solidFill>
                  <a:srgbClr val="7A82DA"/>
                </a:solidFill>
                <a:highlight>
                  <a:srgbClr val="F9F9F9"/>
                </a:highlight>
                <a:latin typeface="Courier New"/>
                <a:ea typeface="Courier New"/>
                <a:cs typeface="Courier New"/>
                <a:sym typeface="Courier New"/>
              </a:rPr>
              <a:t>.set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3</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local</a:t>
            </a:r>
            <a:r>
              <a:rPr lang="en" sz="900">
                <a:solidFill>
                  <a:srgbClr val="7A82DA"/>
                </a:solidFill>
                <a:highlight>
                  <a:srgbClr val="F9F9F9"/>
                </a:highlight>
                <a:latin typeface="Courier New"/>
                <a:ea typeface="Courier New"/>
                <a:cs typeface="Courier New"/>
                <a:sym typeface="Courier New"/>
              </a:rPr>
              <a:t>.get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2</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local</a:t>
            </a:r>
            <a:r>
              <a:rPr lang="en" sz="900">
                <a:solidFill>
                  <a:srgbClr val="7A82DA"/>
                </a:solidFill>
                <a:highlight>
                  <a:srgbClr val="F9F9F9"/>
                </a:highlight>
                <a:latin typeface="Courier New"/>
                <a:ea typeface="Courier New"/>
                <a:cs typeface="Courier New"/>
                <a:sym typeface="Courier New"/>
              </a:rPr>
              <a:t>.get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3</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i32</a:t>
            </a:r>
            <a:r>
              <a:rPr lang="en" sz="900">
                <a:solidFill>
                  <a:srgbClr val="7A82DA"/>
                </a:solidFill>
                <a:highlight>
                  <a:srgbClr val="F9F9F9"/>
                </a:highlight>
                <a:latin typeface="Courier New"/>
                <a:ea typeface="Courier New"/>
                <a:cs typeface="Courier New"/>
                <a:sym typeface="Courier New"/>
              </a:rPr>
              <a:t>.store</a:t>
            </a:r>
            <a:r>
              <a:rPr lang="en" sz="900">
                <a:solidFill>
                  <a:srgbClr val="383A42"/>
                </a:solidFill>
                <a:highlight>
                  <a:srgbClr val="F9F9F9"/>
                </a:highlight>
                <a:latin typeface="Courier New"/>
                <a:ea typeface="Courier New"/>
                <a:cs typeface="Courier New"/>
                <a:sym typeface="Courier New"/>
              </a:rPr>
              <a:t> </a:t>
            </a:r>
            <a:r>
              <a:rPr lang="en" sz="900">
                <a:solidFill>
                  <a:srgbClr val="DF631C"/>
                </a:solidFill>
                <a:highlight>
                  <a:srgbClr val="F9F9F9"/>
                </a:highlight>
                <a:latin typeface="Courier New"/>
                <a:ea typeface="Courier New"/>
                <a:cs typeface="Courier New"/>
                <a:sym typeface="Courier New"/>
              </a:rPr>
              <a:t>offset</a:t>
            </a:r>
            <a:r>
              <a:rPr lang="en" sz="900">
                <a:solidFill>
                  <a:srgbClr val="383A42"/>
                </a:solidFill>
                <a:highlight>
                  <a:srgbClr val="F9F9F9"/>
                </a:highlight>
                <a:latin typeface="Courier New"/>
                <a:ea typeface="Courier New"/>
                <a:cs typeface="Courier New"/>
                <a:sym typeface="Courier New"/>
              </a:rPr>
              <a:t>=</a:t>
            </a:r>
            <a:r>
              <a:rPr lang="en" sz="900">
                <a:solidFill>
                  <a:srgbClr val="CE33C0"/>
                </a:solidFill>
                <a:highlight>
                  <a:srgbClr val="F9F9F9"/>
                </a:highlight>
                <a:latin typeface="Courier New"/>
                <a:ea typeface="Courier New"/>
                <a:cs typeface="Courier New"/>
                <a:sym typeface="Courier New"/>
              </a:rPr>
              <a:t>12</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i32</a:t>
            </a:r>
            <a:r>
              <a:rPr lang="en" sz="900">
                <a:solidFill>
                  <a:srgbClr val="7A82DA"/>
                </a:solidFill>
                <a:highlight>
                  <a:srgbClr val="F9F9F9"/>
                </a:highlight>
                <a:latin typeface="Courier New"/>
                <a:ea typeface="Courier New"/>
                <a:cs typeface="Courier New"/>
                <a:sym typeface="Courier New"/>
              </a:rPr>
              <a:t>.const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9</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local</a:t>
            </a:r>
            <a:r>
              <a:rPr lang="en" sz="900">
                <a:solidFill>
                  <a:srgbClr val="7A82DA"/>
                </a:solidFill>
                <a:highlight>
                  <a:srgbClr val="F9F9F9"/>
                </a:highlight>
                <a:latin typeface="Courier New"/>
                <a:ea typeface="Courier New"/>
                <a:cs typeface="Courier New"/>
                <a:sym typeface="Courier New"/>
              </a:rPr>
              <a:t>.set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4</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local</a:t>
            </a:r>
            <a:r>
              <a:rPr lang="en" sz="900">
                <a:solidFill>
                  <a:srgbClr val="7A82DA"/>
                </a:solidFill>
                <a:highlight>
                  <a:srgbClr val="F9F9F9"/>
                </a:highlight>
                <a:latin typeface="Courier New"/>
                <a:ea typeface="Courier New"/>
                <a:cs typeface="Courier New"/>
                <a:sym typeface="Courier New"/>
              </a:rPr>
              <a:t>.get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2</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t>	</a:t>
            </a:r>
            <a:r>
              <a:rPr lang="en" sz="1200" b="1"/>
              <a:t>. </a:t>
            </a:r>
            <a:endParaRPr sz="1200" b="1"/>
          </a:p>
          <a:p>
            <a:pPr marL="0" lvl="0" indent="0" algn="l" rtl="0">
              <a:spcBef>
                <a:spcPts val="0"/>
              </a:spcBef>
              <a:spcAft>
                <a:spcPts val="0"/>
              </a:spcAft>
              <a:buClr>
                <a:schemeClr val="dk1"/>
              </a:buClr>
              <a:buSzPts val="1100"/>
              <a:buFont typeface="Arial"/>
              <a:buNone/>
            </a:pPr>
            <a:r>
              <a:rPr lang="en" sz="900">
                <a:solidFill>
                  <a:schemeClr val="dk1"/>
                </a:solidFill>
              </a:rPr>
              <a:t>	</a:t>
            </a:r>
            <a:r>
              <a:rPr lang="en" sz="1200" b="1">
                <a:solidFill>
                  <a:schemeClr val="dk1"/>
                </a:solidFill>
              </a:rPr>
              <a:t>. </a:t>
            </a:r>
            <a:endParaRPr sz="1200" b="1"/>
          </a:p>
          <a:p>
            <a:pPr marL="0" lvl="0" indent="0" algn="l" rtl="0">
              <a:spcBef>
                <a:spcPts val="0"/>
              </a:spcBef>
              <a:spcAft>
                <a:spcPts val="0"/>
              </a:spcAft>
              <a:buClr>
                <a:schemeClr val="dk1"/>
              </a:buClr>
              <a:buSzPts val="1100"/>
              <a:buFont typeface="Arial"/>
              <a:buNone/>
            </a:pPr>
            <a:r>
              <a:rPr lang="en" sz="900">
                <a:solidFill>
                  <a:schemeClr val="dk1"/>
                </a:solidFill>
              </a:rPr>
              <a:t>	</a:t>
            </a:r>
            <a:r>
              <a:rPr lang="en" sz="1200" b="1">
                <a:solidFill>
                  <a:schemeClr val="dk1"/>
                </a:solidFill>
              </a:rPr>
              <a:t>. </a:t>
            </a:r>
            <a:endParaRPr sz="1200" b="1"/>
          </a:p>
        </p:txBody>
      </p:sp>
      <p:sp>
        <p:nvSpPr>
          <p:cNvPr id="165" name="Google Shape;165;p39"/>
          <p:cNvSpPr txBox="1"/>
          <p:nvPr/>
        </p:nvSpPr>
        <p:spPr>
          <a:xfrm>
            <a:off x="304825" y="1095225"/>
            <a:ext cx="15858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t>C++</a:t>
            </a:r>
            <a:endParaRPr sz="1600" b="1"/>
          </a:p>
        </p:txBody>
      </p:sp>
      <p:sp>
        <p:nvSpPr>
          <p:cNvPr id="166" name="Google Shape;166;p39"/>
          <p:cNvSpPr txBox="1"/>
          <p:nvPr/>
        </p:nvSpPr>
        <p:spPr>
          <a:xfrm>
            <a:off x="2305050" y="1095225"/>
            <a:ext cx="36771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t>WebAssembly Binary</a:t>
            </a:r>
            <a:endParaRPr sz="1600" b="1"/>
          </a:p>
        </p:txBody>
      </p:sp>
      <p:sp>
        <p:nvSpPr>
          <p:cNvPr id="167" name="Google Shape;167;p39"/>
          <p:cNvSpPr txBox="1"/>
          <p:nvPr/>
        </p:nvSpPr>
        <p:spPr>
          <a:xfrm>
            <a:off x="6406325" y="1095225"/>
            <a:ext cx="22002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t>WebAssembly Text</a:t>
            </a:r>
            <a:endParaRPr sz="1600" b="1"/>
          </a:p>
        </p:txBody>
      </p:sp>
      <p:sp>
        <p:nvSpPr>
          <p:cNvPr id="168" name="Google Shape;168;p39"/>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fade">
                                      <p:cBhvr>
                                        <p:cTn id="7" dur="1000"/>
                                        <p:tgtEl>
                                          <p:spTgt spid="163"/>
                                        </p:tgtEl>
                                      </p:cBhvr>
                                    </p:animEffect>
                                  </p:childTnLst>
                                </p:cTn>
                              </p:par>
                              <p:par>
                                <p:cTn id="8" presetID="10" presetClass="entr" presetSubtype="0" fill="hold" nodeType="withEffect">
                                  <p:stCondLst>
                                    <p:cond delay="0"/>
                                  </p:stCondLst>
                                  <p:childTnLst>
                                    <p:set>
                                      <p:cBhvr>
                                        <p:cTn id="9" dur="1" fill="hold">
                                          <p:stCondLst>
                                            <p:cond delay="0"/>
                                          </p:stCondLst>
                                        </p:cTn>
                                        <p:tgtEl>
                                          <p:spTgt spid="166"/>
                                        </p:tgtEl>
                                        <p:attrNameLst>
                                          <p:attrName>style.visibility</p:attrName>
                                        </p:attrNameLst>
                                      </p:cBhvr>
                                      <p:to>
                                        <p:strVal val="visible"/>
                                      </p:to>
                                    </p:set>
                                    <p:animEffect transition="in" filter="fade">
                                      <p:cBhvr>
                                        <p:cTn id="10" dur="1000"/>
                                        <p:tgtEl>
                                          <p:spTgt spid="16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4"/>
                                        </p:tgtEl>
                                        <p:attrNameLst>
                                          <p:attrName>style.visibility</p:attrName>
                                        </p:attrNameLst>
                                      </p:cBhvr>
                                      <p:to>
                                        <p:strVal val="visible"/>
                                      </p:to>
                                    </p:set>
                                    <p:animEffect transition="in" filter="fade">
                                      <p:cBhvr>
                                        <p:cTn id="15" dur="1000"/>
                                        <p:tgtEl>
                                          <p:spTgt spid="164"/>
                                        </p:tgtEl>
                                      </p:cBhvr>
                                    </p:animEffect>
                                  </p:childTnLst>
                                </p:cTn>
                              </p:par>
                              <p:par>
                                <p:cTn id="16" presetID="10" presetClass="entr" presetSubtype="0" fill="hold" nodeType="withEffect">
                                  <p:stCondLst>
                                    <p:cond delay="0"/>
                                  </p:stCondLst>
                                  <p:childTnLst>
                                    <p:set>
                                      <p:cBhvr>
                                        <p:cTn id="17" dur="1" fill="hold">
                                          <p:stCondLst>
                                            <p:cond delay="0"/>
                                          </p:stCondLst>
                                        </p:cTn>
                                        <p:tgtEl>
                                          <p:spTgt spid="167"/>
                                        </p:tgtEl>
                                        <p:attrNameLst>
                                          <p:attrName>style.visibility</p:attrName>
                                        </p:attrNameLst>
                                      </p:cBhvr>
                                      <p:to>
                                        <p:strVal val="visible"/>
                                      </p:to>
                                    </p:set>
                                    <p:animEffect transition="in" filter="fade">
                                      <p:cBhvr>
                                        <p:cTn id="18" dur="10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a:t>
            </a:r>
            <a:endParaRPr/>
          </a:p>
        </p:txBody>
      </p:sp>
      <p:sp>
        <p:nvSpPr>
          <p:cNvPr id="174" name="Google Shape;174;p40"/>
          <p:cNvSpPr txBox="1">
            <a:spLocks noGrp="1"/>
          </p:cNvSpPr>
          <p:nvPr>
            <p:ph type="body" idx="1"/>
          </p:nvPr>
        </p:nvSpPr>
        <p:spPr>
          <a:xfrm>
            <a:off x="311700" y="1152475"/>
            <a:ext cx="58473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WebAssembly syntax is difficult to understand</a:t>
            </a:r>
            <a:endParaRPr/>
          </a:p>
          <a:p>
            <a:pPr marL="914400" lvl="1" indent="-317500" algn="l" rtl="0">
              <a:spcBef>
                <a:spcPts val="1000"/>
              </a:spcBef>
              <a:spcAft>
                <a:spcPts val="0"/>
              </a:spcAft>
              <a:buSzPts val="1400"/>
              <a:buChar char="○"/>
            </a:pPr>
            <a:r>
              <a:rPr lang="en"/>
              <a:t>Low level assembly-like instructions</a:t>
            </a:r>
            <a:endParaRPr/>
          </a:p>
          <a:p>
            <a:pPr marL="914400" lvl="1" indent="-317500" algn="l" rtl="0">
              <a:spcBef>
                <a:spcPts val="1000"/>
              </a:spcBef>
              <a:spcAft>
                <a:spcPts val="0"/>
              </a:spcAft>
              <a:buSzPts val="1400"/>
              <a:buChar char="○"/>
            </a:pPr>
            <a:r>
              <a:rPr lang="en"/>
              <a:t>Limited data types</a:t>
            </a:r>
            <a:endParaRPr/>
          </a:p>
          <a:p>
            <a:pPr marL="914400" lvl="1" indent="-317500" algn="l" rtl="0">
              <a:spcBef>
                <a:spcPts val="1000"/>
              </a:spcBef>
              <a:spcAft>
                <a:spcPts val="0"/>
              </a:spcAft>
              <a:buSzPts val="1400"/>
              <a:buChar char="○"/>
            </a:pPr>
            <a:r>
              <a:rPr lang="en"/>
              <a:t>Stack machine architecture</a:t>
            </a:r>
            <a:endParaRPr/>
          </a:p>
          <a:p>
            <a:pPr marL="457200" lvl="0" indent="-342900" algn="l" rtl="0">
              <a:spcBef>
                <a:spcPts val="1000"/>
              </a:spcBef>
              <a:spcAft>
                <a:spcPts val="0"/>
              </a:spcAft>
              <a:buSzPts val="1800"/>
              <a:buChar char="●"/>
            </a:pPr>
            <a:r>
              <a:rPr lang="en"/>
              <a:t>WebAssembly modules are frequently distributed by third-parties</a:t>
            </a:r>
            <a:endParaRPr/>
          </a:p>
          <a:p>
            <a:pPr marL="457200" lvl="0" indent="0" algn="l" rtl="0">
              <a:spcBef>
                <a:spcPts val="1000"/>
              </a:spcBef>
              <a:spcAft>
                <a:spcPts val="1000"/>
              </a:spcAft>
              <a:buNone/>
            </a:pPr>
            <a:endParaRPr/>
          </a:p>
        </p:txBody>
      </p:sp>
      <p:sp>
        <p:nvSpPr>
          <p:cNvPr id="175" name="Google Shape;175;p40"/>
          <p:cNvSpPr txBox="1"/>
          <p:nvPr/>
        </p:nvSpPr>
        <p:spPr>
          <a:xfrm>
            <a:off x="6943800" y="-2225"/>
            <a:ext cx="2200200" cy="5725800"/>
          </a:xfrm>
          <a:prstGeom prst="rect">
            <a:avLst/>
          </a:prstGeom>
          <a:solidFill>
            <a:srgbClr val="F9F9F9"/>
          </a:solid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a:t>
            </a:r>
            <a:r>
              <a:rPr lang="en" sz="900">
                <a:solidFill>
                  <a:srgbClr val="0098DD"/>
                </a:solidFill>
                <a:highlight>
                  <a:srgbClr val="F9F9F9"/>
                </a:highlight>
                <a:latin typeface="Courier New"/>
                <a:ea typeface="Courier New"/>
                <a:cs typeface="Courier New"/>
                <a:sym typeface="Courier New"/>
              </a:rPr>
              <a:t>module</a:t>
            </a:r>
            <a:endParaRPr sz="900">
              <a:solidFill>
                <a:srgbClr val="0098DD"/>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  (</a:t>
            </a:r>
            <a:r>
              <a:rPr lang="en" sz="900">
                <a:solidFill>
                  <a:srgbClr val="0098DD"/>
                </a:solidFill>
                <a:highlight>
                  <a:srgbClr val="F9F9F9"/>
                </a:highlight>
                <a:latin typeface="Courier New"/>
                <a:ea typeface="Courier New"/>
                <a:cs typeface="Courier New"/>
                <a:sym typeface="Courier New"/>
              </a:rPr>
              <a:t>func</a:t>
            </a:r>
            <a:r>
              <a:rPr lang="en" sz="900">
                <a:solidFill>
                  <a:srgbClr val="CE33C0"/>
                </a:solidFill>
                <a:highlight>
                  <a:srgbClr val="F9F9F9"/>
                </a:highlight>
                <a:latin typeface="Courier New"/>
                <a:ea typeface="Courier New"/>
                <a:cs typeface="Courier New"/>
                <a:sym typeface="Courier New"/>
              </a:rPr>
              <a:t> main</a:t>
            </a:r>
            <a:r>
              <a:rPr lang="en" sz="900">
                <a:solidFill>
                  <a:srgbClr val="383A42"/>
                </a:solidFill>
                <a:highlight>
                  <a:srgbClr val="F9F9F9"/>
                </a:highlight>
                <a:latin typeface="Courier New"/>
                <a:ea typeface="Courier New"/>
                <a:cs typeface="Courier New"/>
                <a:sym typeface="Courier New"/>
              </a:rPr>
              <a:t>(</a:t>
            </a:r>
            <a:r>
              <a:rPr lang="en" sz="900">
                <a:solidFill>
                  <a:srgbClr val="0098DD"/>
                </a:solidFill>
                <a:highlight>
                  <a:srgbClr val="F9F9F9"/>
                </a:highlight>
                <a:latin typeface="Courier New"/>
                <a:ea typeface="Courier New"/>
                <a:cs typeface="Courier New"/>
                <a:sym typeface="Courier New"/>
              </a:rPr>
              <a:t>result</a:t>
            </a: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i32</a:t>
            </a:r>
            <a:r>
              <a:rPr lang="en" sz="900">
                <a:solidFill>
                  <a:srgbClr val="383A42"/>
                </a:solidFill>
                <a:highlight>
                  <a:srgbClr val="F9F9F9"/>
                </a:highlight>
                <a:latin typeface="Courier New"/>
                <a:ea typeface="Courier New"/>
                <a:cs typeface="Courier New"/>
                <a:sym typeface="Courier New"/>
              </a:rPr>
              <a:t>)</a:t>
            </a:r>
            <a:endParaRPr sz="900">
              <a:solidFill>
                <a:srgbClr val="383A42"/>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    (</a:t>
            </a:r>
            <a:r>
              <a:rPr lang="en" sz="900">
                <a:solidFill>
                  <a:srgbClr val="0098DD"/>
                </a:solidFill>
                <a:highlight>
                  <a:srgbClr val="F9F9F9"/>
                </a:highlight>
                <a:latin typeface="Courier New"/>
                <a:ea typeface="Courier New"/>
                <a:cs typeface="Courier New"/>
                <a:sym typeface="Courier New"/>
              </a:rPr>
              <a:t>local</a:t>
            </a: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i32</a:t>
            </a: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i32</a:t>
            </a: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i32</a:t>
            </a: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i32</a:t>
            </a:r>
            <a:r>
              <a:rPr lang="en" sz="900">
                <a:solidFill>
                  <a:srgbClr val="383A42"/>
                </a:solidFill>
                <a:highlight>
                  <a:srgbClr val="F9F9F9"/>
                </a:highlight>
                <a:latin typeface="Courier New"/>
                <a:ea typeface="Courier New"/>
                <a:cs typeface="Courier New"/>
                <a:sym typeface="Courier New"/>
              </a:rPr>
              <a:t> )</a:t>
            </a:r>
            <a:endParaRPr sz="900">
              <a:solidFill>
                <a:srgbClr val="383A42"/>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global</a:t>
            </a:r>
            <a:r>
              <a:rPr lang="en" sz="900">
                <a:solidFill>
                  <a:srgbClr val="7A82DA"/>
                </a:solidFill>
                <a:highlight>
                  <a:srgbClr val="F9F9F9"/>
                </a:highlight>
                <a:latin typeface="Courier New"/>
                <a:ea typeface="Courier New"/>
                <a:cs typeface="Courier New"/>
                <a:sym typeface="Courier New"/>
              </a:rPr>
              <a:t>.get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0</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local</a:t>
            </a:r>
            <a:r>
              <a:rPr lang="en" sz="900">
                <a:solidFill>
                  <a:srgbClr val="7A82DA"/>
                </a:solidFill>
                <a:highlight>
                  <a:srgbClr val="F9F9F9"/>
                </a:highlight>
                <a:latin typeface="Courier New"/>
                <a:ea typeface="Courier New"/>
                <a:cs typeface="Courier New"/>
                <a:sym typeface="Courier New"/>
              </a:rPr>
              <a:t>.set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0</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i32</a:t>
            </a:r>
            <a:r>
              <a:rPr lang="en" sz="900">
                <a:solidFill>
                  <a:srgbClr val="7A82DA"/>
                </a:solidFill>
                <a:highlight>
                  <a:srgbClr val="F9F9F9"/>
                </a:highlight>
                <a:latin typeface="Courier New"/>
                <a:ea typeface="Courier New"/>
                <a:cs typeface="Courier New"/>
                <a:sym typeface="Courier New"/>
              </a:rPr>
              <a:t>.const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16</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local</a:t>
            </a:r>
            <a:r>
              <a:rPr lang="en" sz="900">
                <a:solidFill>
                  <a:srgbClr val="7A82DA"/>
                </a:solidFill>
                <a:highlight>
                  <a:srgbClr val="F9F9F9"/>
                </a:highlight>
                <a:latin typeface="Courier New"/>
                <a:ea typeface="Courier New"/>
                <a:cs typeface="Courier New"/>
                <a:sym typeface="Courier New"/>
              </a:rPr>
              <a:t>.set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1</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local</a:t>
            </a:r>
            <a:r>
              <a:rPr lang="en" sz="900">
                <a:solidFill>
                  <a:srgbClr val="7A82DA"/>
                </a:solidFill>
                <a:highlight>
                  <a:srgbClr val="F9F9F9"/>
                </a:highlight>
                <a:latin typeface="Courier New"/>
                <a:ea typeface="Courier New"/>
                <a:cs typeface="Courier New"/>
                <a:sym typeface="Courier New"/>
              </a:rPr>
              <a:t>.get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0</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local</a:t>
            </a:r>
            <a:r>
              <a:rPr lang="en" sz="900">
                <a:solidFill>
                  <a:srgbClr val="7A82DA"/>
                </a:solidFill>
                <a:highlight>
                  <a:srgbClr val="F9F9F9"/>
                </a:highlight>
                <a:latin typeface="Courier New"/>
                <a:ea typeface="Courier New"/>
                <a:cs typeface="Courier New"/>
                <a:sym typeface="Courier New"/>
              </a:rPr>
              <a:t>.get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1</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i32</a:t>
            </a:r>
            <a:r>
              <a:rPr lang="en" sz="900">
                <a:solidFill>
                  <a:srgbClr val="7A82DA"/>
                </a:solidFill>
                <a:highlight>
                  <a:srgbClr val="F9F9F9"/>
                </a:highlight>
                <a:latin typeface="Courier New"/>
                <a:ea typeface="Courier New"/>
                <a:cs typeface="Courier New"/>
                <a:sym typeface="Courier New"/>
              </a:rPr>
              <a:t>.sub</a:t>
            </a:r>
            <a:endParaRPr sz="900">
              <a:solidFill>
                <a:srgbClr val="7A82DA"/>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local</a:t>
            </a:r>
            <a:r>
              <a:rPr lang="en" sz="900">
                <a:solidFill>
                  <a:srgbClr val="7A82DA"/>
                </a:solidFill>
                <a:highlight>
                  <a:srgbClr val="F9F9F9"/>
                </a:highlight>
                <a:latin typeface="Courier New"/>
                <a:ea typeface="Courier New"/>
                <a:cs typeface="Courier New"/>
                <a:sym typeface="Courier New"/>
              </a:rPr>
              <a:t>.set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2</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i32</a:t>
            </a:r>
            <a:r>
              <a:rPr lang="en" sz="900">
                <a:solidFill>
                  <a:srgbClr val="7A82DA"/>
                </a:solidFill>
                <a:highlight>
                  <a:srgbClr val="F9F9F9"/>
                </a:highlight>
                <a:latin typeface="Courier New"/>
                <a:ea typeface="Courier New"/>
                <a:cs typeface="Courier New"/>
                <a:sym typeface="Courier New"/>
              </a:rPr>
              <a:t>.const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0</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local</a:t>
            </a:r>
            <a:r>
              <a:rPr lang="en" sz="900">
                <a:solidFill>
                  <a:srgbClr val="7A82DA"/>
                </a:solidFill>
                <a:highlight>
                  <a:srgbClr val="F9F9F9"/>
                </a:highlight>
                <a:latin typeface="Courier New"/>
                <a:ea typeface="Courier New"/>
                <a:cs typeface="Courier New"/>
                <a:sym typeface="Courier New"/>
              </a:rPr>
              <a:t>.set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3</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local</a:t>
            </a:r>
            <a:r>
              <a:rPr lang="en" sz="900">
                <a:solidFill>
                  <a:srgbClr val="7A82DA"/>
                </a:solidFill>
                <a:highlight>
                  <a:srgbClr val="F9F9F9"/>
                </a:highlight>
                <a:latin typeface="Courier New"/>
                <a:ea typeface="Courier New"/>
                <a:cs typeface="Courier New"/>
                <a:sym typeface="Courier New"/>
              </a:rPr>
              <a:t>.get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2</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local</a:t>
            </a:r>
            <a:r>
              <a:rPr lang="en" sz="900">
                <a:solidFill>
                  <a:srgbClr val="7A82DA"/>
                </a:solidFill>
                <a:highlight>
                  <a:srgbClr val="F9F9F9"/>
                </a:highlight>
                <a:latin typeface="Courier New"/>
                <a:ea typeface="Courier New"/>
                <a:cs typeface="Courier New"/>
                <a:sym typeface="Courier New"/>
              </a:rPr>
              <a:t>.get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3</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i32</a:t>
            </a:r>
            <a:r>
              <a:rPr lang="en" sz="900">
                <a:solidFill>
                  <a:srgbClr val="7A82DA"/>
                </a:solidFill>
                <a:highlight>
                  <a:srgbClr val="F9F9F9"/>
                </a:highlight>
                <a:latin typeface="Courier New"/>
                <a:ea typeface="Courier New"/>
                <a:cs typeface="Courier New"/>
                <a:sym typeface="Courier New"/>
              </a:rPr>
              <a:t>.store</a:t>
            </a:r>
            <a:r>
              <a:rPr lang="en" sz="900">
                <a:solidFill>
                  <a:srgbClr val="383A42"/>
                </a:solidFill>
                <a:highlight>
                  <a:srgbClr val="F9F9F9"/>
                </a:highlight>
                <a:latin typeface="Courier New"/>
                <a:ea typeface="Courier New"/>
                <a:cs typeface="Courier New"/>
                <a:sym typeface="Courier New"/>
              </a:rPr>
              <a:t> </a:t>
            </a:r>
            <a:r>
              <a:rPr lang="en" sz="900">
                <a:solidFill>
                  <a:srgbClr val="DF631C"/>
                </a:solidFill>
                <a:highlight>
                  <a:srgbClr val="F9F9F9"/>
                </a:highlight>
                <a:latin typeface="Courier New"/>
                <a:ea typeface="Courier New"/>
                <a:cs typeface="Courier New"/>
                <a:sym typeface="Courier New"/>
              </a:rPr>
              <a:t>offset</a:t>
            </a:r>
            <a:r>
              <a:rPr lang="en" sz="900">
                <a:solidFill>
                  <a:srgbClr val="383A42"/>
                </a:solidFill>
                <a:highlight>
                  <a:srgbClr val="F9F9F9"/>
                </a:highlight>
                <a:latin typeface="Courier New"/>
                <a:ea typeface="Courier New"/>
                <a:cs typeface="Courier New"/>
                <a:sym typeface="Courier New"/>
              </a:rPr>
              <a:t>=</a:t>
            </a:r>
            <a:r>
              <a:rPr lang="en" sz="900">
                <a:solidFill>
                  <a:srgbClr val="CE33C0"/>
                </a:solidFill>
                <a:highlight>
                  <a:srgbClr val="F9F9F9"/>
                </a:highlight>
                <a:latin typeface="Courier New"/>
                <a:ea typeface="Courier New"/>
                <a:cs typeface="Courier New"/>
                <a:sym typeface="Courier New"/>
              </a:rPr>
              <a:t>12</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i32</a:t>
            </a:r>
            <a:r>
              <a:rPr lang="en" sz="900">
                <a:solidFill>
                  <a:srgbClr val="7A82DA"/>
                </a:solidFill>
                <a:highlight>
                  <a:srgbClr val="F9F9F9"/>
                </a:highlight>
                <a:latin typeface="Courier New"/>
                <a:ea typeface="Courier New"/>
                <a:cs typeface="Courier New"/>
                <a:sym typeface="Courier New"/>
              </a:rPr>
              <a:t>.const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9</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local</a:t>
            </a:r>
            <a:r>
              <a:rPr lang="en" sz="900">
                <a:solidFill>
                  <a:srgbClr val="7A82DA"/>
                </a:solidFill>
                <a:highlight>
                  <a:srgbClr val="F9F9F9"/>
                </a:highlight>
                <a:latin typeface="Courier New"/>
                <a:ea typeface="Courier New"/>
                <a:cs typeface="Courier New"/>
                <a:sym typeface="Courier New"/>
              </a:rPr>
              <a:t>.set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4</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local</a:t>
            </a:r>
            <a:r>
              <a:rPr lang="en" sz="900">
                <a:solidFill>
                  <a:srgbClr val="7A82DA"/>
                </a:solidFill>
                <a:highlight>
                  <a:srgbClr val="F9F9F9"/>
                </a:highlight>
                <a:latin typeface="Courier New"/>
                <a:ea typeface="Courier New"/>
                <a:cs typeface="Courier New"/>
                <a:sym typeface="Courier New"/>
              </a:rPr>
              <a:t>.get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2</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local</a:t>
            </a:r>
            <a:r>
              <a:rPr lang="en" sz="900">
                <a:solidFill>
                  <a:srgbClr val="7A82DA"/>
                </a:solidFill>
                <a:highlight>
                  <a:srgbClr val="F9F9F9"/>
                </a:highlight>
                <a:latin typeface="Courier New"/>
                <a:ea typeface="Courier New"/>
                <a:cs typeface="Courier New"/>
                <a:sym typeface="Courier New"/>
              </a:rPr>
              <a:t>.get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4</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i32</a:t>
            </a:r>
            <a:r>
              <a:rPr lang="en" sz="900">
                <a:solidFill>
                  <a:srgbClr val="7A82DA"/>
                </a:solidFill>
                <a:highlight>
                  <a:srgbClr val="F9F9F9"/>
                </a:highlight>
                <a:latin typeface="Courier New"/>
                <a:ea typeface="Courier New"/>
                <a:cs typeface="Courier New"/>
                <a:sym typeface="Courier New"/>
              </a:rPr>
              <a:t>.store</a:t>
            </a:r>
            <a:r>
              <a:rPr lang="en" sz="900">
                <a:solidFill>
                  <a:srgbClr val="383A42"/>
                </a:solidFill>
                <a:highlight>
                  <a:srgbClr val="F9F9F9"/>
                </a:highlight>
                <a:latin typeface="Courier New"/>
                <a:ea typeface="Courier New"/>
                <a:cs typeface="Courier New"/>
                <a:sym typeface="Courier New"/>
              </a:rPr>
              <a:t> </a:t>
            </a:r>
            <a:r>
              <a:rPr lang="en" sz="900">
                <a:solidFill>
                  <a:srgbClr val="DF631C"/>
                </a:solidFill>
                <a:highlight>
                  <a:srgbClr val="F9F9F9"/>
                </a:highlight>
                <a:latin typeface="Courier New"/>
                <a:ea typeface="Courier New"/>
                <a:cs typeface="Courier New"/>
                <a:sym typeface="Courier New"/>
              </a:rPr>
              <a:t>offset</a:t>
            </a:r>
            <a:r>
              <a:rPr lang="en" sz="900">
                <a:solidFill>
                  <a:srgbClr val="383A42"/>
                </a:solidFill>
                <a:highlight>
                  <a:srgbClr val="F9F9F9"/>
                </a:highlight>
                <a:latin typeface="Courier New"/>
                <a:ea typeface="Courier New"/>
                <a:cs typeface="Courier New"/>
                <a:sym typeface="Courier New"/>
              </a:rPr>
              <a:t>=</a:t>
            </a:r>
            <a:r>
              <a:rPr lang="en" sz="900">
                <a:solidFill>
                  <a:srgbClr val="CE33C0"/>
                </a:solidFill>
                <a:highlight>
                  <a:srgbClr val="F9F9F9"/>
                </a:highlight>
                <a:latin typeface="Courier New"/>
                <a:ea typeface="Courier New"/>
                <a:cs typeface="Courier New"/>
                <a:sym typeface="Courier New"/>
              </a:rPr>
              <a:t>8</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i32</a:t>
            </a:r>
            <a:r>
              <a:rPr lang="en" sz="900">
                <a:solidFill>
                  <a:srgbClr val="7A82DA"/>
                </a:solidFill>
                <a:highlight>
                  <a:srgbClr val="F9F9F9"/>
                </a:highlight>
                <a:latin typeface="Courier New"/>
                <a:ea typeface="Courier New"/>
                <a:cs typeface="Courier New"/>
                <a:sym typeface="Courier New"/>
              </a:rPr>
              <a:t>.const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9</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local</a:t>
            </a:r>
            <a:r>
              <a:rPr lang="en" sz="900">
                <a:solidFill>
                  <a:srgbClr val="7A82DA"/>
                </a:solidFill>
                <a:highlight>
                  <a:srgbClr val="F9F9F9"/>
                </a:highlight>
                <a:latin typeface="Courier New"/>
                <a:ea typeface="Courier New"/>
                <a:cs typeface="Courier New"/>
                <a:sym typeface="Courier New"/>
              </a:rPr>
              <a:t>.set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5</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local</a:t>
            </a:r>
            <a:r>
              <a:rPr lang="en" sz="900">
                <a:solidFill>
                  <a:srgbClr val="7A82DA"/>
                </a:solidFill>
                <a:highlight>
                  <a:srgbClr val="F9F9F9"/>
                </a:highlight>
                <a:latin typeface="Courier New"/>
                <a:ea typeface="Courier New"/>
                <a:cs typeface="Courier New"/>
                <a:sym typeface="Courier New"/>
              </a:rPr>
              <a:t>.get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2</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local</a:t>
            </a:r>
            <a:r>
              <a:rPr lang="en" sz="900">
                <a:solidFill>
                  <a:srgbClr val="7A82DA"/>
                </a:solidFill>
                <a:highlight>
                  <a:srgbClr val="F9F9F9"/>
                </a:highlight>
                <a:latin typeface="Courier New"/>
                <a:ea typeface="Courier New"/>
                <a:cs typeface="Courier New"/>
                <a:sym typeface="Courier New"/>
              </a:rPr>
              <a:t>.get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5</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i32</a:t>
            </a:r>
            <a:r>
              <a:rPr lang="en" sz="900">
                <a:solidFill>
                  <a:srgbClr val="7A82DA"/>
                </a:solidFill>
                <a:highlight>
                  <a:srgbClr val="F9F9F9"/>
                </a:highlight>
                <a:latin typeface="Courier New"/>
                <a:ea typeface="Courier New"/>
                <a:cs typeface="Courier New"/>
                <a:sym typeface="Courier New"/>
              </a:rPr>
              <a:t>.store</a:t>
            </a:r>
            <a:r>
              <a:rPr lang="en" sz="900">
                <a:solidFill>
                  <a:srgbClr val="383A42"/>
                </a:solidFill>
                <a:highlight>
                  <a:srgbClr val="F9F9F9"/>
                </a:highlight>
                <a:latin typeface="Courier New"/>
                <a:ea typeface="Courier New"/>
                <a:cs typeface="Courier New"/>
                <a:sym typeface="Courier New"/>
              </a:rPr>
              <a:t> </a:t>
            </a:r>
            <a:r>
              <a:rPr lang="en" sz="900">
                <a:solidFill>
                  <a:srgbClr val="DF631C"/>
                </a:solidFill>
                <a:highlight>
                  <a:srgbClr val="F9F9F9"/>
                </a:highlight>
                <a:latin typeface="Courier New"/>
                <a:ea typeface="Courier New"/>
                <a:cs typeface="Courier New"/>
                <a:sym typeface="Courier New"/>
              </a:rPr>
              <a:t>offset</a:t>
            </a:r>
            <a:r>
              <a:rPr lang="en" sz="900">
                <a:solidFill>
                  <a:srgbClr val="383A42"/>
                </a:solidFill>
                <a:highlight>
                  <a:srgbClr val="F9F9F9"/>
                </a:highlight>
                <a:latin typeface="Courier New"/>
                <a:ea typeface="Courier New"/>
                <a:cs typeface="Courier New"/>
                <a:sym typeface="Courier New"/>
              </a:rPr>
              <a:t>=</a:t>
            </a:r>
            <a:r>
              <a:rPr lang="en" sz="900">
                <a:solidFill>
                  <a:srgbClr val="CE33C0"/>
                </a:solidFill>
                <a:highlight>
                  <a:srgbClr val="F9F9F9"/>
                </a:highlight>
                <a:latin typeface="Courier New"/>
                <a:ea typeface="Courier New"/>
                <a:cs typeface="Courier New"/>
                <a:sym typeface="Courier New"/>
              </a:rPr>
              <a:t>4</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local</a:t>
            </a:r>
            <a:r>
              <a:rPr lang="en" sz="900">
                <a:solidFill>
                  <a:srgbClr val="7A82DA"/>
                </a:solidFill>
                <a:highlight>
                  <a:srgbClr val="F9F9F9"/>
                </a:highlight>
                <a:latin typeface="Courier New"/>
                <a:ea typeface="Courier New"/>
                <a:cs typeface="Courier New"/>
                <a:sym typeface="Courier New"/>
              </a:rPr>
              <a:t>.get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2</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i32</a:t>
            </a:r>
            <a:r>
              <a:rPr lang="en" sz="900">
                <a:solidFill>
                  <a:srgbClr val="7A82DA"/>
                </a:solidFill>
                <a:highlight>
                  <a:srgbClr val="F9F9F9"/>
                </a:highlight>
                <a:latin typeface="Courier New"/>
                <a:ea typeface="Courier New"/>
                <a:cs typeface="Courier New"/>
                <a:sym typeface="Courier New"/>
              </a:rPr>
              <a:t>.load</a:t>
            </a:r>
            <a:r>
              <a:rPr lang="en" sz="900">
                <a:solidFill>
                  <a:srgbClr val="383A42"/>
                </a:solidFill>
                <a:highlight>
                  <a:srgbClr val="F9F9F9"/>
                </a:highlight>
                <a:latin typeface="Courier New"/>
                <a:ea typeface="Courier New"/>
                <a:cs typeface="Courier New"/>
                <a:sym typeface="Courier New"/>
              </a:rPr>
              <a:t> </a:t>
            </a:r>
            <a:r>
              <a:rPr lang="en" sz="900">
                <a:solidFill>
                  <a:srgbClr val="DF631C"/>
                </a:solidFill>
                <a:highlight>
                  <a:srgbClr val="F9F9F9"/>
                </a:highlight>
                <a:latin typeface="Courier New"/>
                <a:ea typeface="Courier New"/>
                <a:cs typeface="Courier New"/>
                <a:sym typeface="Courier New"/>
              </a:rPr>
              <a:t>offset</a:t>
            </a:r>
            <a:r>
              <a:rPr lang="en" sz="900">
                <a:solidFill>
                  <a:srgbClr val="383A42"/>
                </a:solidFill>
                <a:highlight>
                  <a:srgbClr val="F9F9F9"/>
                </a:highlight>
                <a:latin typeface="Courier New"/>
                <a:ea typeface="Courier New"/>
                <a:cs typeface="Courier New"/>
                <a:sym typeface="Courier New"/>
              </a:rPr>
              <a:t>=</a:t>
            </a:r>
            <a:r>
              <a:rPr lang="en" sz="900">
                <a:solidFill>
                  <a:srgbClr val="CE33C0"/>
                </a:solidFill>
                <a:highlight>
                  <a:srgbClr val="F9F9F9"/>
                </a:highlight>
                <a:latin typeface="Courier New"/>
                <a:ea typeface="Courier New"/>
                <a:cs typeface="Courier New"/>
                <a:sym typeface="Courier New"/>
              </a:rPr>
              <a:t>4</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local</a:t>
            </a:r>
            <a:r>
              <a:rPr lang="en" sz="900">
                <a:solidFill>
                  <a:srgbClr val="7A82DA"/>
                </a:solidFill>
                <a:highlight>
                  <a:srgbClr val="F9F9F9"/>
                </a:highlight>
                <a:latin typeface="Courier New"/>
                <a:ea typeface="Courier New"/>
                <a:cs typeface="Courier New"/>
                <a:sym typeface="Courier New"/>
              </a:rPr>
              <a:t>.set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6</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local</a:t>
            </a:r>
            <a:r>
              <a:rPr lang="en" sz="900">
                <a:solidFill>
                  <a:srgbClr val="7A82DA"/>
                </a:solidFill>
                <a:highlight>
                  <a:srgbClr val="F9F9F9"/>
                </a:highlight>
                <a:latin typeface="Courier New"/>
                <a:ea typeface="Courier New"/>
                <a:cs typeface="Courier New"/>
                <a:sym typeface="Courier New"/>
              </a:rPr>
              <a:t>.get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2</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i32</a:t>
            </a:r>
            <a:r>
              <a:rPr lang="en" sz="900">
                <a:solidFill>
                  <a:srgbClr val="7A82DA"/>
                </a:solidFill>
                <a:highlight>
                  <a:srgbClr val="F9F9F9"/>
                </a:highlight>
                <a:latin typeface="Courier New"/>
                <a:ea typeface="Courier New"/>
                <a:cs typeface="Courier New"/>
                <a:sym typeface="Courier New"/>
              </a:rPr>
              <a:t>.load</a:t>
            </a:r>
            <a:r>
              <a:rPr lang="en" sz="900">
                <a:solidFill>
                  <a:srgbClr val="383A42"/>
                </a:solidFill>
                <a:highlight>
                  <a:srgbClr val="F9F9F9"/>
                </a:highlight>
                <a:latin typeface="Courier New"/>
                <a:ea typeface="Courier New"/>
                <a:cs typeface="Courier New"/>
                <a:sym typeface="Courier New"/>
              </a:rPr>
              <a:t> </a:t>
            </a:r>
            <a:r>
              <a:rPr lang="en" sz="900">
                <a:solidFill>
                  <a:srgbClr val="DF631C"/>
                </a:solidFill>
                <a:highlight>
                  <a:srgbClr val="F9F9F9"/>
                </a:highlight>
                <a:latin typeface="Courier New"/>
                <a:ea typeface="Courier New"/>
                <a:cs typeface="Courier New"/>
                <a:sym typeface="Courier New"/>
              </a:rPr>
              <a:t>offset</a:t>
            </a:r>
            <a:r>
              <a:rPr lang="en" sz="900">
                <a:solidFill>
                  <a:srgbClr val="383A42"/>
                </a:solidFill>
                <a:highlight>
                  <a:srgbClr val="F9F9F9"/>
                </a:highlight>
                <a:latin typeface="Courier New"/>
                <a:ea typeface="Courier New"/>
                <a:cs typeface="Courier New"/>
                <a:sym typeface="Courier New"/>
              </a:rPr>
              <a:t>=</a:t>
            </a:r>
            <a:r>
              <a:rPr lang="en" sz="900">
                <a:solidFill>
                  <a:srgbClr val="CE33C0"/>
                </a:solidFill>
                <a:highlight>
                  <a:srgbClr val="F9F9F9"/>
                </a:highlight>
                <a:latin typeface="Courier New"/>
                <a:ea typeface="Courier New"/>
                <a:cs typeface="Courier New"/>
                <a:sym typeface="Courier New"/>
              </a:rPr>
              <a:t>8</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local</a:t>
            </a:r>
            <a:r>
              <a:rPr lang="en" sz="900">
                <a:solidFill>
                  <a:srgbClr val="7A82DA"/>
                </a:solidFill>
                <a:highlight>
                  <a:srgbClr val="F9F9F9"/>
                </a:highlight>
                <a:latin typeface="Courier New"/>
                <a:ea typeface="Courier New"/>
                <a:cs typeface="Courier New"/>
                <a:sym typeface="Courier New"/>
              </a:rPr>
              <a:t>.set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7</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local</a:t>
            </a:r>
            <a:r>
              <a:rPr lang="en" sz="900">
                <a:solidFill>
                  <a:srgbClr val="7A82DA"/>
                </a:solidFill>
                <a:highlight>
                  <a:srgbClr val="F9F9F9"/>
                </a:highlight>
                <a:latin typeface="Courier New"/>
                <a:ea typeface="Courier New"/>
                <a:cs typeface="Courier New"/>
                <a:sym typeface="Courier New"/>
              </a:rPr>
              <a:t>.get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6</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local</a:t>
            </a:r>
            <a:r>
              <a:rPr lang="en" sz="900">
                <a:solidFill>
                  <a:srgbClr val="7A82DA"/>
                </a:solidFill>
                <a:highlight>
                  <a:srgbClr val="F9F9F9"/>
                </a:highlight>
                <a:latin typeface="Courier New"/>
                <a:ea typeface="Courier New"/>
                <a:cs typeface="Courier New"/>
                <a:sym typeface="Courier New"/>
              </a:rPr>
              <a:t>.set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8</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local</a:t>
            </a:r>
            <a:r>
              <a:rPr lang="en" sz="900">
                <a:solidFill>
                  <a:srgbClr val="7A82DA"/>
                </a:solidFill>
                <a:highlight>
                  <a:srgbClr val="F9F9F9"/>
                </a:highlight>
                <a:latin typeface="Courier New"/>
                <a:ea typeface="Courier New"/>
                <a:cs typeface="Courier New"/>
                <a:sym typeface="Courier New"/>
              </a:rPr>
              <a:t>.get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7</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local</a:t>
            </a:r>
            <a:r>
              <a:rPr lang="en" sz="900">
                <a:solidFill>
                  <a:srgbClr val="7A82DA"/>
                </a:solidFill>
                <a:highlight>
                  <a:srgbClr val="F9F9F9"/>
                </a:highlight>
                <a:latin typeface="Courier New"/>
                <a:ea typeface="Courier New"/>
                <a:cs typeface="Courier New"/>
                <a:sym typeface="Courier New"/>
              </a:rPr>
              <a:t>.set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9</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local</a:t>
            </a:r>
            <a:r>
              <a:rPr lang="en" sz="900">
                <a:solidFill>
                  <a:srgbClr val="7A82DA"/>
                </a:solidFill>
                <a:highlight>
                  <a:srgbClr val="F9F9F9"/>
                </a:highlight>
                <a:latin typeface="Courier New"/>
                <a:ea typeface="Courier New"/>
                <a:cs typeface="Courier New"/>
                <a:sym typeface="Courier New"/>
              </a:rPr>
              <a:t>.get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8</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local</a:t>
            </a:r>
            <a:r>
              <a:rPr lang="en" sz="900">
                <a:solidFill>
                  <a:srgbClr val="7A82DA"/>
                </a:solidFill>
                <a:highlight>
                  <a:srgbClr val="F9F9F9"/>
                </a:highlight>
                <a:latin typeface="Courier New"/>
                <a:ea typeface="Courier New"/>
                <a:cs typeface="Courier New"/>
                <a:sym typeface="Courier New"/>
              </a:rPr>
              <a:t>.get</a:t>
            </a:r>
            <a:r>
              <a:rPr lang="en" sz="900">
                <a:solidFill>
                  <a:srgbClr val="383A42"/>
                </a:solidFill>
                <a:highlight>
                  <a:srgbClr val="F9F9F9"/>
                </a:highlight>
                <a:latin typeface="Courier New"/>
                <a:ea typeface="Courier New"/>
                <a:cs typeface="Courier New"/>
                <a:sym typeface="Courier New"/>
              </a:rPr>
              <a:t> </a:t>
            </a:r>
            <a:r>
              <a:rPr lang="en" sz="900">
                <a:solidFill>
                  <a:srgbClr val="CE33C0"/>
                </a:solidFill>
                <a:highlight>
                  <a:srgbClr val="F9F9F9"/>
                </a:highlight>
                <a:latin typeface="Courier New"/>
                <a:ea typeface="Courier New"/>
                <a:cs typeface="Courier New"/>
                <a:sym typeface="Courier New"/>
              </a:rPr>
              <a:t>9</a:t>
            </a:r>
            <a:endParaRPr sz="900">
              <a:solidFill>
                <a:srgbClr val="CE33C0"/>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rgbClr val="383A42"/>
                </a:solidFill>
                <a:highlight>
                  <a:srgbClr val="F9F9F9"/>
                </a:highlight>
                <a:latin typeface="Courier New"/>
                <a:ea typeface="Courier New"/>
                <a:cs typeface="Courier New"/>
                <a:sym typeface="Courier New"/>
              </a:rPr>
              <a:t>    </a:t>
            </a:r>
            <a:r>
              <a:rPr lang="en" sz="900">
                <a:solidFill>
                  <a:srgbClr val="D52753"/>
                </a:solidFill>
                <a:highlight>
                  <a:srgbClr val="F9F9F9"/>
                </a:highlight>
                <a:latin typeface="Courier New"/>
                <a:ea typeface="Courier New"/>
                <a:cs typeface="Courier New"/>
                <a:sym typeface="Courier New"/>
              </a:rPr>
              <a:t>i32</a:t>
            </a:r>
            <a:r>
              <a:rPr lang="en" sz="900">
                <a:solidFill>
                  <a:srgbClr val="7A82DA"/>
                </a:solidFill>
                <a:highlight>
                  <a:srgbClr val="F9F9F9"/>
                </a:highlight>
                <a:latin typeface="Courier New"/>
                <a:ea typeface="Courier New"/>
                <a:cs typeface="Courier New"/>
                <a:sym typeface="Courier New"/>
              </a:rPr>
              <a:t>.eq</a:t>
            </a:r>
            <a:endParaRPr sz="900">
              <a:solidFill>
                <a:srgbClr val="7A82DA"/>
              </a:solidFill>
              <a:highlight>
                <a:srgbClr val="F9F9F9"/>
              </a:highlight>
              <a:latin typeface="Courier New"/>
              <a:ea typeface="Courier New"/>
              <a:cs typeface="Courier New"/>
              <a:sym typeface="Courier New"/>
            </a:endParaRPr>
          </a:p>
          <a:p>
            <a:pPr marL="0" lvl="0" indent="0" algn="l" rtl="0">
              <a:lnSpc>
                <a:spcPct val="100000"/>
              </a:lnSpc>
              <a:spcBef>
                <a:spcPts val="0"/>
              </a:spcBef>
              <a:spcAft>
                <a:spcPts val="0"/>
              </a:spcAft>
              <a:buNone/>
            </a:pPr>
            <a:endParaRPr sz="900">
              <a:solidFill>
                <a:srgbClr val="D52753"/>
              </a:solidFill>
              <a:highlight>
                <a:srgbClr val="F9F9F9"/>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Our Work </a:t>
            </a:r>
            <a:endParaRPr/>
          </a:p>
        </p:txBody>
      </p:sp>
      <p:sp>
        <p:nvSpPr>
          <p:cNvPr id="181" name="Google Shape;181;p41"/>
          <p:cNvSpPr txBox="1">
            <a:spLocks noGrp="1"/>
          </p:cNvSpPr>
          <p:nvPr>
            <p:ph type="body" idx="1"/>
          </p:nvPr>
        </p:nvSpPr>
        <p:spPr>
          <a:xfrm>
            <a:off x="311700" y="1250125"/>
            <a:ext cx="4397400" cy="3416400"/>
          </a:xfrm>
          <a:prstGeom prst="rect">
            <a:avLst/>
          </a:prstGeom>
        </p:spPr>
        <p:txBody>
          <a:bodyPr spcFirstLastPara="1" wrap="square" lIns="91425" tIns="91425" rIns="91425" bIns="91425" anchor="t" anchorCtr="0">
            <a:normAutofit fontScale="85000" lnSpcReduction="10000"/>
          </a:bodyPr>
          <a:lstStyle/>
          <a:p>
            <a:pPr marL="457200" lvl="0" indent="-334327" algn="l" rtl="0">
              <a:spcBef>
                <a:spcPts val="0"/>
              </a:spcBef>
              <a:spcAft>
                <a:spcPts val="0"/>
              </a:spcAft>
              <a:buSzPct val="100000"/>
              <a:buChar char="●"/>
            </a:pPr>
            <a:r>
              <a:rPr lang="en" b="1"/>
              <a:t>WASPur:</a:t>
            </a:r>
            <a:r>
              <a:rPr lang="en"/>
              <a:t> An automated WebAssembly function purpose identification tool</a:t>
            </a:r>
            <a:endParaRPr/>
          </a:p>
          <a:p>
            <a:pPr marL="457200" lvl="0" indent="-334327" algn="l" rtl="0">
              <a:spcBef>
                <a:spcPts val="1000"/>
              </a:spcBef>
              <a:spcAft>
                <a:spcPts val="0"/>
              </a:spcAft>
              <a:buSzPct val="100000"/>
              <a:buChar char="●"/>
            </a:pPr>
            <a:r>
              <a:rPr lang="en"/>
              <a:t>Propose </a:t>
            </a:r>
            <a:r>
              <a:rPr lang="en" b="1"/>
              <a:t>semantics-aware analysis</a:t>
            </a:r>
            <a:r>
              <a:rPr lang="en"/>
              <a:t> of WebAssembly instruction</a:t>
            </a:r>
            <a:endParaRPr/>
          </a:p>
          <a:p>
            <a:pPr marL="457200" lvl="0" indent="-334327" algn="l" rtl="0">
              <a:spcBef>
                <a:spcPts val="1000"/>
              </a:spcBef>
              <a:spcAft>
                <a:spcPts val="0"/>
              </a:spcAft>
              <a:buSzPct val="100000"/>
              <a:buChar char="●"/>
            </a:pPr>
            <a:r>
              <a:rPr lang="en" b="1"/>
              <a:t>Construct</a:t>
            </a:r>
            <a:r>
              <a:rPr lang="en"/>
              <a:t> </a:t>
            </a:r>
            <a:r>
              <a:rPr lang="en" b="1"/>
              <a:t>dataset</a:t>
            </a:r>
            <a:r>
              <a:rPr lang="en"/>
              <a:t> of diverse WebAssembly modules </a:t>
            </a:r>
            <a:endParaRPr/>
          </a:p>
          <a:p>
            <a:pPr marL="457200" lvl="0" indent="-334327" algn="l" rtl="0">
              <a:spcBef>
                <a:spcPts val="1000"/>
              </a:spcBef>
              <a:spcAft>
                <a:spcPts val="0"/>
              </a:spcAft>
              <a:buSzPct val="100000"/>
              <a:buChar char="●"/>
            </a:pPr>
            <a:r>
              <a:rPr lang="en" b="1"/>
              <a:t>Comprehensive analysis</a:t>
            </a:r>
            <a:r>
              <a:rPr lang="en"/>
              <a:t> of collected modules</a:t>
            </a:r>
            <a:endParaRPr/>
          </a:p>
          <a:p>
            <a:pPr marL="457200" lvl="0" indent="-334327" algn="l" rtl="0">
              <a:spcBef>
                <a:spcPts val="1000"/>
              </a:spcBef>
              <a:spcAft>
                <a:spcPts val="1000"/>
              </a:spcAft>
              <a:buSzPct val="100000"/>
              <a:buChar char="●"/>
            </a:pPr>
            <a:r>
              <a:rPr lang="en"/>
              <a:t>Train and evaluate classifier to label functions with an accuracy of 88.07% </a:t>
            </a:r>
            <a:endParaRPr/>
          </a:p>
        </p:txBody>
      </p:sp>
      <p:grpSp>
        <p:nvGrpSpPr>
          <p:cNvPr id="182" name="Google Shape;182;p41"/>
          <p:cNvGrpSpPr/>
          <p:nvPr/>
        </p:nvGrpSpPr>
        <p:grpSpPr>
          <a:xfrm>
            <a:off x="4495160" y="1211215"/>
            <a:ext cx="4793640" cy="3455310"/>
            <a:chOff x="4350360" y="1033465"/>
            <a:chExt cx="4793640" cy="3455310"/>
          </a:xfrm>
        </p:grpSpPr>
        <p:sp>
          <p:nvSpPr>
            <p:cNvPr id="183" name="Google Shape;183;p41"/>
            <p:cNvSpPr/>
            <p:nvPr/>
          </p:nvSpPr>
          <p:spPr>
            <a:xfrm>
              <a:off x="6908100" y="1206805"/>
              <a:ext cx="1024500" cy="426000"/>
            </a:xfrm>
            <a:prstGeom prst="roundRect">
              <a:avLst>
                <a:gd name="adj" fmla="val 16667"/>
              </a:avLst>
            </a:prstGeom>
            <a:noFill/>
            <a:ln w="25550" cap="flat" cmpd="sng">
              <a:solidFill>
                <a:srgbClr val="000000"/>
              </a:solidFill>
              <a:prstDash val="solid"/>
              <a:miter lim="8000"/>
              <a:headEnd type="none" w="sm" len="sm"/>
              <a:tailEnd type="none" w="sm" len="sm"/>
            </a:ln>
          </p:spPr>
          <p:txBody>
            <a:bodyPr spcFirstLastPara="1" wrap="square" lIns="67500" tIns="33750" rIns="67500" bIns="33750" anchor="ctr" anchorCtr="0">
              <a:noAutofit/>
            </a:bodyPr>
            <a:lstStyle/>
            <a:p>
              <a:pPr marL="0" marR="0" lvl="0" indent="0" algn="ctr" rtl="0">
                <a:lnSpc>
                  <a:spcPct val="100000"/>
                </a:lnSpc>
                <a:spcBef>
                  <a:spcPts val="0"/>
                </a:spcBef>
                <a:spcAft>
                  <a:spcPts val="0"/>
                </a:spcAft>
                <a:buClr>
                  <a:srgbClr val="000000"/>
                </a:buClr>
                <a:buSzPts val="1200"/>
                <a:buFont typeface="Times New Roman"/>
                <a:buNone/>
              </a:pPr>
              <a:r>
                <a:rPr lang="en" sz="1200" b="1" i="0" u="none" strike="noStrike" cap="none">
                  <a:solidFill>
                    <a:srgbClr val="000000"/>
                  </a:solidFill>
                  <a:latin typeface="Times New Roman"/>
                  <a:ea typeface="Times New Roman"/>
                  <a:cs typeface="Times New Roman"/>
                  <a:sym typeface="Times New Roman"/>
                </a:rPr>
                <a:t>Abstraction</a:t>
              </a:r>
              <a:endParaRPr sz="12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200"/>
                <a:buFont typeface="Times New Roman"/>
                <a:buNone/>
              </a:pPr>
              <a:r>
                <a:rPr lang="en" sz="1200" b="1" i="0" u="none" strike="noStrike" cap="none">
                  <a:solidFill>
                    <a:srgbClr val="000000"/>
                  </a:solidFill>
                  <a:latin typeface="Times New Roman"/>
                  <a:ea typeface="Times New Roman"/>
                  <a:cs typeface="Times New Roman"/>
                  <a:sym typeface="Times New Roman"/>
                </a:rPr>
                <a:t>Generator</a:t>
              </a:r>
              <a:endParaRPr sz="1200" b="0" i="0" u="none" strike="noStrike" cap="none">
                <a:solidFill>
                  <a:schemeClr val="dk1"/>
                </a:solidFill>
                <a:latin typeface="Times New Roman"/>
                <a:ea typeface="Times New Roman"/>
                <a:cs typeface="Times New Roman"/>
                <a:sym typeface="Times New Roman"/>
              </a:endParaRPr>
            </a:p>
          </p:txBody>
        </p:sp>
        <p:sp>
          <p:nvSpPr>
            <p:cNvPr id="184" name="Google Shape;184;p41"/>
            <p:cNvSpPr/>
            <p:nvPr/>
          </p:nvSpPr>
          <p:spPr>
            <a:xfrm>
              <a:off x="6817800" y="2922950"/>
              <a:ext cx="1204800" cy="403200"/>
            </a:xfrm>
            <a:prstGeom prst="roundRect">
              <a:avLst>
                <a:gd name="adj" fmla="val 16667"/>
              </a:avLst>
            </a:prstGeom>
            <a:noFill/>
            <a:ln w="25550" cap="flat" cmpd="sng">
              <a:solidFill>
                <a:srgbClr val="000000"/>
              </a:solidFill>
              <a:prstDash val="solid"/>
              <a:miter lim="8000"/>
              <a:headEnd type="none" w="sm" len="sm"/>
              <a:tailEnd type="none" w="sm" len="sm"/>
            </a:ln>
          </p:spPr>
          <p:txBody>
            <a:bodyPr spcFirstLastPara="1" wrap="square" lIns="67500" tIns="33750" rIns="67500" bIns="33750" anchor="ctr" anchorCtr="0">
              <a:noAutofit/>
            </a:bodyPr>
            <a:lstStyle/>
            <a:p>
              <a:pPr marL="0" marR="0" lvl="0" indent="0" algn="ctr" rtl="0">
                <a:lnSpc>
                  <a:spcPct val="100000"/>
                </a:lnSpc>
                <a:spcBef>
                  <a:spcPts val="0"/>
                </a:spcBef>
                <a:spcAft>
                  <a:spcPts val="0"/>
                </a:spcAft>
                <a:buClr>
                  <a:srgbClr val="000000"/>
                </a:buClr>
                <a:buSzPts val="1200"/>
                <a:buFont typeface="Times New Roman"/>
                <a:buNone/>
              </a:pPr>
              <a:r>
                <a:rPr lang="en" sz="1200" b="1" i="0" u="none" strike="noStrike" cap="none">
                  <a:solidFill>
                    <a:srgbClr val="000000"/>
                  </a:solidFill>
                  <a:latin typeface="Times New Roman"/>
                  <a:ea typeface="Times New Roman"/>
                  <a:cs typeface="Times New Roman"/>
                  <a:sym typeface="Times New Roman"/>
                </a:rPr>
                <a:t>Classifier</a:t>
              </a:r>
              <a:endParaRPr sz="1200" b="0" i="0" u="none" strike="noStrike" cap="none">
                <a:solidFill>
                  <a:schemeClr val="dk1"/>
                </a:solidFill>
                <a:latin typeface="Times New Roman"/>
                <a:ea typeface="Times New Roman"/>
                <a:cs typeface="Times New Roman"/>
                <a:sym typeface="Times New Roman"/>
              </a:endParaRPr>
            </a:p>
          </p:txBody>
        </p:sp>
        <p:sp>
          <p:nvSpPr>
            <p:cNvPr id="185" name="Google Shape;185;p41"/>
            <p:cNvSpPr/>
            <p:nvPr/>
          </p:nvSpPr>
          <p:spPr>
            <a:xfrm>
              <a:off x="4850700" y="1033465"/>
              <a:ext cx="1920000" cy="369900"/>
            </a:xfrm>
            <a:prstGeom prst="rect">
              <a:avLst/>
            </a:prstGeom>
            <a:noFill/>
            <a:ln>
              <a:noFill/>
            </a:ln>
          </p:spPr>
          <p:txBody>
            <a:bodyPr spcFirstLastPara="1" wrap="square" lIns="67500" tIns="33750" rIns="67500" bIns="33750" anchor="ctr" anchorCtr="0">
              <a:noAutofit/>
            </a:bodyPr>
            <a:lstStyle/>
            <a:p>
              <a:pPr marL="342900" marR="0" lvl="0" indent="0" algn="ctr" rtl="0">
                <a:lnSpc>
                  <a:spcPct val="100000"/>
                </a:lnSpc>
                <a:spcBef>
                  <a:spcPts val="0"/>
                </a:spcBef>
                <a:spcAft>
                  <a:spcPts val="0"/>
                </a:spcAft>
                <a:buClr>
                  <a:srgbClr val="000000"/>
                </a:buClr>
                <a:buSzPts val="1100"/>
                <a:buFont typeface="Times New Roman"/>
                <a:buNone/>
              </a:pPr>
              <a:r>
                <a:rPr lang="en" sz="1100" b="0" i="0" u="none" strike="noStrike" cap="none">
                  <a:solidFill>
                    <a:srgbClr val="000000"/>
                  </a:solidFill>
                  <a:latin typeface="Times New Roman"/>
                  <a:ea typeface="Times New Roman"/>
                  <a:cs typeface="Times New Roman"/>
                  <a:sym typeface="Times New Roman"/>
                </a:rPr>
                <a:t>WebAssembly</a:t>
              </a:r>
              <a:endParaRPr sz="1100" b="0" i="0" u="none" strike="noStrike" cap="none">
                <a:solidFill>
                  <a:schemeClr val="dk1"/>
                </a:solidFill>
                <a:latin typeface="Times New Roman"/>
                <a:ea typeface="Times New Roman"/>
                <a:cs typeface="Times New Roman"/>
                <a:sym typeface="Times New Roman"/>
              </a:endParaRPr>
            </a:p>
            <a:p>
              <a:pPr marL="342900" marR="0" lvl="0" indent="0" algn="ctr" rtl="0">
                <a:lnSpc>
                  <a:spcPct val="100000"/>
                </a:lnSpc>
                <a:spcBef>
                  <a:spcPts val="0"/>
                </a:spcBef>
                <a:spcAft>
                  <a:spcPts val="0"/>
                </a:spcAft>
                <a:buClr>
                  <a:srgbClr val="000000"/>
                </a:buClr>
                <a:buSzPts val="1100"/>
                <a:buFont typeface="Times New Roman"/>
                <a:buNone/>
              </a:pPr>
              <a:r>
                <a:rPr lang="en" sz="1100" b="0" i="0" u="none" strike="noStrike" cap="none">
                  <a:solidFill>
                    <a:srgbClr val="000000"/>
                  </a:solidFill>
                  <a:latin typeface="Times New Roman"/>
                  <a:ea typeface="Times New Roman"/>
                  <a:cs typeface="Times New Roman"/>
                  <a:sym typeface="Times New Roman"/>
                </a:rPr>
                <a:t> Binary</a:t>
              </a:r>
              <a:endParaRPr sz="1100" b="0" i="0" u="none" strike="noStrike" cap="none">
                <a:solidFill>
                  <a:schemeClr val="dk1"/>
                </a:solidFill>
                <a:latin typeface="Times New Roman"/>
                <a:ea typeface="Times New Roman"/>
                <a:cs typeface="Times New Roman"/>
                <a:sym typeface="Times New Roman"/>
              </a:endParaRPr>
            </a:p>
          </p:txBody>
        </p:sp>
        <p:sp>
          <p:nvSpPr>
            <p:cNvPr id="186" name="Google Shape;186;p41"/>
            <p:cNvSpPr/>
            <p:nvPr/>
          </p:nvSpPr>
          <p:spPr>
            <a:xfrm>
              <a:off x="4565675" y="2906988"/>
              <a:ext cx="657000" cy="261000"/>
            </a:xfrm>
            <a:prstGeom prst="rect">
              <a:avLst/>
            </a:prstGeom>
            <a:noFill/>
            <a:ln>
              <a:noFill/>
            </a:ln>
          </p:spPr>
          <p:txBody>
            <a:bodyPr spcFirstLastPara="1" wrap="square" lIns="67500" tIns="33750" rIns="67500" bIns="33750" anchor="ctr" anchorCtr="0">
              <a:noAutofit/>
            </a:bodyPr>
            <a:lstStyle/>
            <a:p>
              <a:pPr marL="0" marR="0" lvl="0" indent="0" algn="l" rtl="0">
                <a:lnSpc>
                  <a:spcPct val="100000"/>
                </a:lnSpc>
                <a:spcBef>
                  <a:spcPts val="0"/>
                </a:spcBef>
                <a:spcAft>
                  <a:spcPts val="0"/>
                </a:spcAft>
                <a:buClr>
                  <a:srgbClr val="000000"/>
                </a:buClr>
                <a:buSzPts val="1100"/>
                <a:buFont typeface="Courier New"/>
                <a:buNone/>
              </a:pPr>
              <a:r>
                <a:rPr lang="en" sz="1100" b="0" i="0" u="none" strike="noStrike" cap="none">
                  <a:solidFill>
                    <a:srgbClr val="000000"/>
                  </a:solidFill>
                  <a:latin typeface="Courier New"/>
                  <a:ea typeface="Courier New"/>
                  <a:cs typeface="Courier New"/>
                  <a:sym typeface="Courier New"/>
                </a:rPr>
                <a:t>$func:</a:t>
              </a:r>
              <a:endParaRPr sz="1100" b="0" i="0" u="none" strike="noStrike" cap="none">
                <a:solidFill>
                  <a:schemeClr val="dk1"/>
                </a:solidFill>
                <a:latin typeface="Courier New"/>
                <a:ea typeface="Courier New"/>
                <a:cs typeface="Courier New"/>
                <a:sym typeface="Courier New"/>
              </a:endParaRPr>
            </a:p>
          </p:txBody>
        </p:sp>
        <p:sp>
          <p:nvSpPr>
            <p:cNvPr id="187" name="Google Shape;187;p41"/>
            <p:cNvSpPr/>
            <p:nvPr/>
          </p:nvSpPr>
          <p:spPr>
            <a:xfrm>
              <a:off x="7566900" y="3424575"/>
              <a:ext cx="1577100" cy="369900"/>
            </a:xfrm>
            <a:prstGeom prst="rect">
              <a:avLst/>
            </a:prstGeom>
            <a:noFill/>
            <a:ln>
              <a:noFill/>
            </a:ln>
          </p:spPr>
          <p:txBody>
            <a:bodyPr spcFirstLastPara="1" wrap="square" lIns="67500" tIns="33750" rIns="67500" bIns="33750" anchor="ctr" anchorCtr="0">
              <a:noAutofit/>
            </a:bodyPr>
            <a:lstStyle/>
            <a:p>
              <a:pPr marL="342900" marR="0" lvl="0" indent="0" algn="l" rtl="0">
                <a:lnSpc>
                  <a:spcPct val="100000"/>
                </a:lnSpc>
                <a:spcBef>
                  <a:spcPts val="0"/>
                </a:spcBef>
                <a:spcAft>
                  <a:spcPts val="0"/>
                </a:spcAft>
                <a:buClr>
                  <a:srgbClr val="000000"/>
                </a:buClr>
                <a:buSzPts val="1100"/>
                <a:buFont typeface="Times New Roman"/>
                <a:buNone/>
              </a:pPr>
              <a:r>
                <a:rPr lang="en" sz="1100" b="0" i="0" u="none" strike="noStrike" cap="none">
                  <a:solidFill>
                    <a:srgbClr val="000000"/>
                  </a:solidFill>
                  <a:latin typeface="Times New Roman"/>
                  <a:ea typeface="Times New Roman"/>
                  <a:cs typeface="Times New Roman"/>
                  <a:sym typeface="Times New Roman"/>
                </a:rPr>
                <a:t>Predicted Function Name</a:t>
              </a:r>
              <a:endParaRPr sz="1100" b="0" i="0" u="none" strike="noStrike" cap="none">
                <a:solidFill>
                  <a:schemeClr val="dk1"/>
                </a:solidFill>
                <a:latin typeface="Times New Roman"/>
                <a:ea typeface="Times New Roman"/>
                <a:cs typeface="Times New Roman"/>
                <a:sym typeface="Times New Roman"/>
              </a:endParaRPr>
            </a:p>
          </p:txBody>
        </p:sp>
        <p:pic>
          <p:nvPicPr>
            <p:cNvPr id="188" name="Google Shape;188;p41"/>
            <p:cNvPicPr preferRelativeResize="0"/>
            <p:nvPr/>
          </p:nvPicPr>
          <p:blipFill rotWithShape="1">
            <a:blip r:embed="rId3">
              <a:alphaModFix/>
            </a:blip>
            <a:srcRect/>
            <a:stretch/>
          </p:blipFill>
          <p:spPr>
            <a:xfrm>
              <a:off x="6456120" y="1087465"/>
              <a:ext cx="280530" cy="280530"/>
            </a:xfrm>
            <a:prstGeom prst="rect">
              <a:avLst/>
            </a:prstGeom>
            <a:noFill/>
            <a:ln>
              <a:noFill/>
            </a:ln>
          </p:spPr>
        </p:pic>
        <p:pic>
          <p:nvPicPr>
            <p:cNvPr id="189" name="Google Shape;189;p41"/>
            <p:cNvPicPr preferRelativeResize="0"/>
            <p:nvPr/>
          </p:nvPicPr>
          <p:blipFill rotWithShape="1">
            <a:blip r:embed="rId4">
              <a:alphaModFix/>
            </a:blip>
            <a:srcRect/>
            <a:stretch/>
          </p:blipFill>
          <p:spPr>
            <a:xfrm>
              <a:off x="7459300" y="3475085"/>
              <a:ext cx="495990" cy="261090"/>
            </a:xfrm>
            <a:prstGeom prst="rect">
              <a:avLst/>
            </a:prstGeom>
            <a:noFill/>
            <a:ln>
              <a:noFill/>
            </a:ln>
          </p:spPr>
        </p:pic>
        <p:pic>
          <p:nvPicPr>
            <p:cNvPr id="190" name="Google Shape;190;p41"/>
            <p:cNvPicPr preferRelativeResize="0"/>
            <p:nvPr/>
          </p:nvPicPr>
          <p:blipFill rotWithShape="1">
            <a:blip r:embed="rId5">
              <a:alphaModFix/>
            </a:blip>
            <a:srcRect/>
            <a:stretch/>
          </p:blipFill>
          <p:spPr>
            <a:xfrm>
              <a:off x="7188950" y="4026265"/>
              <a:ext cx="462510" cy="462510"/>
            </a:xfrm>
            <a:prstGeom prst="rect">
              <a:avLst/>
            </a:prstGeom>
            <a:noFill/>
            <a:ln>
              <a:noFill/>
            </a:ln>
          </p:spPr>
        </p:pic>
        <p:sp>
          <p:nvSpPr>
            <p:cNvPr id="191" name="Google Shape;191;p41"/>
            <p:cNvSpPr/>
            <p:nvPr/>
          </p:nvSpPr>
          <p:spPr>
            <a:xfrm>
              <a:off x="4768290" y="1069203"/>
              <a:ext cx="802170" cy="701190"/>
            </a:xfrm>
            <a:prstGeom prst="flowChartMagneticDisk">
              <a:avLst/>
            </a:prstGeom>
            <a:solidFill>
              <a:srgbClr val="FFFFFF"/>
            </a:solidFill>
            <a:ln w="12600" cap="flat" cmpd="sng">
              <a:solidFill>
                <a:srgbClr val="000000"/>
              </a:solidFill>
              <a:prstDash val="solid"/>
              <a:miter lim="8000"/>
              <a:headEnd type="none" w="sm" len="sm"/>
              <a:tailEnd type="none" w="sm" len="sm"/>
            </a:ln>
          </p:spPr>
          <p:txBody>
            <a:bodyPr spcFirstLastPara="1" wrap="square" lIns="67500" tIns="33750" rIns="67500" bIns="33750" anchor="ctr" anchorCtr="0">
              <a:noAutofit/>
            </a:bodyPr>
            <a:lstStyle/>
            <a:p>
              <a:pPr marL="0" marR="0" lvl="0" indent="0" algn="ctr" rtl="0">
                <a:lnSpc>
                  <a:spcPct val="100000"/>
                </a:lnSpc>
                <a:spcBef>
                  <a:spcPts val="0"/>
                </a:spcBef>
                <a:spcAft>
                  <a:spcPts val="0"/>
                </a:spcAft>
                <a:buClr>
                  <a:srgbClr val="000000"/>
                </a:buClr>
                <a:buSzPts val="1200"/>
                <a:buFont typeface="Times New Roman"/>
                <a:buNone/>
              </a:pPr>
              <a:r>
                <a:rPr lang="en" sz="1200" b="1" i="0" u="none" strike="noStrike" cap="none">
                  <a:solidFill>
                    <a:srgbClr val="000000"/>
                  </a:solidFill>
                  <a:latin typeface="Times New Roman"/>
                  <a:ea typeface="Times New Roman"/>
                  <a:cs typeface="Times New Roman"/>
                  <a:sym typeface="Times New Roman"/>
                </a:rPr>
                <a:t>Collected</a:t>
              </a:r>
              <a:endParaRPr sz="12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200"/>
                <a:buFont typeface="Times New Roman"/>
                <a:buNone/>
              </a:pPr>
              <a:r>
                <a:rPr lang="en" sz="1200" b="1" i="0" u="none" strike="noStrike" cap="none">
                  <a:solidFill>
                    <a:srgbClr val="000000"/>
                  </a:solidFill>
                  <a:latin typeface="Times New Roman"/>
                  <a:ea typeface="Times New Roman"/>
                  <a:cs typeface="Times New Roman"/>
                  <a:sym typeface="Times New Roman"/>
                </a:rPr>
                <a:t>Samples</a:t>
              </a:r>
              <a:endParaRPr sz="1200" b="0" i="0" u="none" strike="noStrike" cap="none">
                <a:solidFill>
                  <a:schemeClr val="dk1"/>
                </a:solidFill>
                <a:latin typeface="Times New Roman"/>
                <a:ea typeface="Times New Roman"/>
                <a:cs typeface="Times New Roman"/>
                <a:sym typeface="Times New Roman"/>
              </a:endParaRPr>
            </a:p>
          </p:txBody>
        </p:sp>
        <p:sp>
          <p:nvSpPr>
            <p:cNvPr id="192" name="Google Shape;192;p41"/>
            <p:cNvSpPr/>
            <p:nvPr/>
          </p:nvSpPr>
          <p:spPr>
            <a:xfrm>
              <a:off x="4350360" y="2478950"/>
              <a:ext cx="1264200" cy="369900"/>
            </a:xfrm>
            <a:prstGeom prst="rect">
              <a:avLst/>
            </a:prstGeom>
            <a:noFill/>
            <a:ln>
              <a:noFill/>
            </a:ln>
          </p:spPr>
          <p:txBody>
            <a:bodyPr spcFirstLastPara="1" wrap="square" lIns="67500" tIns="33750" rIns="67500" bIns="33750" anchor="ctr" anchorCtr="0">
              <a:noAutofit/>
            </a:bodyPr>
            <a:lstStyle/>
            <a:p>
              <a:pPr marL="342900" marR="0" lvl="0" indent="0" algn="ctr" rtl="0">
                <a:lnSpc>
                  <a:spcPct val="100000"/>
                </a:lnSpc>
                <a:spcBef>
                  <a:spcPts val="0"/>
                </a:spcBef>
                <a:spcAft>
                  <a:spcPts val="0"/>
                </a:spcAft>
                <a:buClr>
                  <a:srgbClr val="000000"/>
                </a:buClr>
                <a:buSzPts val="1100"/>
                <a:buFont typeface="Times New Roman"/>
                <a:buNone/>
              </a:pPr>
              <a:r>
                <a:rPr lang="en" sz="1100" b="0" i="0" u="none" strike="noStrike" cap="none">
                  <a:solidFill>
                    <a:srgbClr val="000000"/>
                  </a:solidFill>
                  <a:latin typeface="Times New Roman"/>
                  <a:ea typeface="Times New Roman"/>
                  <a:cs typeface="Times New Roman"/>
                  <a:sym typeface="Times New Roman"/>
                </a:rPr>
                <a:t>Training</a:t>
              </a:r>
              <a:endParaRPr sz="1100" b="0" i="0" u="none" strike="noStrike" cap="none">
                <a:solidFill>
                  <a:schemeClr val="dk1"/>
                </a:solidFill>
                <a:latin typeface="Times New Roman"/>
                <a:ea typeface="Times New Roman"/>
                <a:cs typeface="Times New Roman"/>
                <a:sym typeface="Times New Roman"/>
              </a:endParaRPr>
            </a:p>
            <a:p>
              <a:pPr marL="342900" marR="0" lvl="0" indent="0" algn="ctr" rtl="0">
                <a:lnSpc>
                  <a:spcPct val="100000"/>
                </a:lnSpc>
                <a:spcBef>
                  <a:spcPts val="0"/>
                </a:spcBef>
                <a:spcAft>
                  <a:spcPts val="0"/>
                </a:spcAft>
                <a:buClr>
                  <a:srgbClr val="000000"/>
                </a:buClr>
                <a:buSzPts val="1100"/>
                <a:buFont typeface="Times New Roman"/>
                <a:buNone/>
              </a:pPr>
              <a:r>
                <a:rPr lang="en" sz="1100" b="0" i="0" u="none" strike="noStrike" cap="none">
                  <a:solidFill>
                    <a:srgbClr val="000000"/>
                  </a:solidFill>
                  <a:latin typeface="Times New Roman"/>
                  <a:ea typeface="Times New Roman"/>
                  <a:cs typeface="Times New Roman"/>
                  <a:sym typeface="Times New Roman"/>
                </a:rPr>
                <a:t>Samples</a:t>
              </a:r>
              <a:endParaRPr sz="1100" b="0" i="0" u="none" strike="noStrike" cap="none">
                <a:solidFill>
                  <a:schemeClr val="dk1"/>
                </a:solidFill>
                <a:latin typeface="Times New Roman"/>
                <a:ea typeface="Times New Roman"/>
                <a:cs typeface="Times New Roman"/>
                <a:sym typeface="Times New Roman"/>
              </a:endParaRPr>
            </a:p>
          </p:txBody>
        </p:sp>
        <p:sp>
          <p:nvSpPr>
            <p:cNvPr id="193" name="Google Shape;193;p41"/>
            <p:cNvSpPr/>
            <p:nvPr/>
          </p:nvSpPr>
          <p:spPr>
            <a:xfrm>
              <a:off x="5284950" y="1982050"/>
              <a:ext cx="1714500" cy="369900"/>
            </a:xfrm>
            <a:prstGeom prst="rect">
              <a:avLst/>
            </a:prstGeom>
            <a:noFill/>
            <a:ln>
              <a:noFill/>
            </a:ln>
          </p:spPr>
          <p:txBody>
            <a:bodyPr spcFirstLastPara="1" wrap="square" lIns="67500" tIns="33750" rIns="67500" bIns="33750" anchor="ctr" anchorCtr="0">
              <a:noAutofit/>
            </a:bodyPr>
            <a:lstStyle/>
            <a:p>
              <a:pPr marL="342900" marR="0" lvl="0" indent="0" algn="ctr" rtl="0">
                <a:lnSpc>
                  <a:spcPct val="100000"/>
                </a:lnSpc>
                <a:spcBef>
                  <a:spcPts val="0"/>
                </a:spcBef>
                <a:spcAft>
                  <a:spcPts val="0"/>
                </a:spcAft>
                <a:buClr>
                  <a:srgbClr val="000000"/>
                </a:buClr>
                <a:buSzPts val="1100"/>
                <a:buFont typeface="Times New Roman"/>
                <a:buNone/>
              </a:pPr>
              <a:r>
                <a:rPr lang="en" sz="1100" b="0" i="0" u="none" strike="noStrike" cap="none">
                  <a:solidFill>
                    <a:srgbClr val="000000"/>
                  </a:solidFill>
                  <a:latin typeface="Times New Roman"/>
                  <a:ea typeface="Times New Roman"/>
                  <a:cs typeface="Times New Roman"/>
                  <a:sym typeface="Times New Roman"/>
                </a:rPr>
                <a:t>Abstraction Sequence w/ Function Name</a:t>
              </a:r>
              <a:endParaRPr sz="1100" b="0" i="0" u="none" strike="noStrike" cap="none">
                <a:solidFill>
                  <a:schemeClr val="dk1"/>
                </a:solidFill>
                <a:latin typeface="Times New Roman"/>
                <a:ea typeface="Times New Roman"/>
                <a:cs typeface="Times New Roman"/>
                <a:sym typeface="Times New Roman"/>
              </a:endParaRPr>
            </a:p>
          </p:txBody>
        </p:sp>
        <p:sp>
          <p:nvSpPr>
            <p:cNvPr id="194" name="Google Shape;194;p41"/>
            <p:cNvSpPr/>
            <p:nvPr/>
          </p:nvSpPr>
          <p:spPr>
            <a:xfrm flipH="1">
              <a:off x="7420223" y="3326160"/>
              <a:ext cx="270" cy="700110"/>
            </a:xfrm>
            <a:custGeom>
              <a:avLst/>
              <a:gdLst/>
              <a:ahLst/>
              <a:cxnLst/>
              <a:rect l="l" t="t" r="r" b="b"/>
              <a:pathLst>
                <a:path w="21600" h="21600" extrusionOk="0">
                  <a:moveTo>
                    <a:pt x="0" y="0"/>
                  </a:moveTo>
                  <a:lnTo>
                    <a:pt x="21600" y="21600"/>
                  </a:lnTo>
                </a:path>
              </a:pathLst>
            </a:custGeom>
            <a:noFill/>
            <a:ln w="28425" cap="flat" cmpd="sng">
              <a:solidFill>
                <a:srgbClr val="000000"/>
              </a:solidFill>
              <a:prstDash val="solid"/>
              <a:miter lim="8000"/>
              <a:headEnd type="none" w="sm" len="sm"/>
              <a:tailEnd type="triangle" w="med" len="med"/>
            </a:ln>
          </p:spPr>
          <p:txBody>
            <a:bodyPr/>
            <a:lstStyle/>
            <a:p>
              <a:endParaRPr lang="en-US"/>
            </a:p>
          </p:txBody>
        </p:sp>
        <p:cxnSp>
          <p:nvCxnSpPr>
            <p:cNvPr id="195" name="Google Shape;195;p41"/>
            <p:cNvCxnSpPr>
              <a:stCxn id="191" idx="4"/>
              <a:endCxn id="183" idx="1"/>
            </p:cNvCxnSpPr>
            <p:nvPr/>
          </p:nvCxnSpPr>
          <p:spPr>
            <a:xfrm>
              <a:off x="5570460" y="1419798"/>
              <a:ext cx="1337700" cy="0"/>
            </a:xfrm>
            <a:prstGeom prst="straightConnector1">
              <a:avLst/>
            </a:prstGeom>
            <a:noFill/>
            <a:ln w="25550" cap="flat" cmpd="sng">
              <a:solidFill>
                <a:srgbClr val="000000"/>
              </a:solidFill>
              <a:prstDash val="solid"/>
              <a:round/>
              <a:headEnd type="none" w="sm" len="sm"/>
              <a:tailEnd type="triangle" w="med" len="med"/>
            </a:ln>
          </p:spPr>
        </p:cxnSp>
        <p:sp>
          <p:nvSpPr>
            <p:cNvPr id="196" name="Google Shape;196;p41"/>
            <p:cNvSpPr/>
            <p:nvPr/>
          </p:nvSpPr>
          <p:spPr>
            <a:xfrm>
              <a:off x="7751850" y="199547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7" name="Google Shape;197;p41"/>
            <p:cNvSpPr/>
            <p:nvPr/>
          </p:nvSpPr>
          <p:spPr>
            <a:xfrm>
              <a:off x="8108250" y="199547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8" name="Google Shape;198;p41"/>
            <p:cNvSpPr/>
            <p:nvPr/>
          </p:nvSpPr>
          <p:spPr>
            <a:xfrm>
              <a:off x="7662750" y="1995475"/>
              <a:ext cx="89100" cy="171600"/>
            </a:xfrm>
            <a:prstGeom prst="rect">
              <a:avLst/>
            </a:prstGeom>
            <a:solidFill>
              <a:srgbClr val="55308D"/>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9" name="Google Shape;199;p41"/>
            <p:cNvSpPr/>
            <p:nvPr/>
          </p:nvSpPr>
          <p:spPr>
            <a:xfrm>
              <a:off x="8019150" y="199547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0" name="Google Shape;200;p41"/>
            <p:cNvSpPr/>
            <p:nvPr/>
          </p:nvSpPr>
          <p:spPr>
            <a:xfrm>
              <a:off x="7930050" y="199547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1" name="Google Shape;201;p41"/>
            <p:cNvSpPr txBox="1"/>
            <p:nvPr/>
          </p:nvSpPr>
          <p:spPr>
            <a:xfrm>
              <a:off x="7516680" y="2166925"/>
              <a:ext cx="1105800" cy="657600"/>
            </a:xfrm>
            <a:prstGeom prst="rect">
              <a:avLst/>
            </a:prstGeom>
            <a:noFill/>
            <a:ln>
              <a:noFill/>
            </a:ln>
          </p:spPr>
          <p:txBody>
            <a:bodyPr spcFirstLastPara="1" wrap="square" lIns="67500" tIns="33750" rIns="67500" bIns="33750" anchor="t" anchorCtr="0">
              <a:noAutofit/>
            </a:bodyPr>
            <a:lstStyle/>
            <a:p>
              <a:pPr marL="0" marR="0" lvl="0" indent="0" algn="l" rtl="0">
                <a:spcBef>
                  <a:spcPts val="0"/>
                </a:spcBef>
                <a:spcAft>
                  <a:spcPts val="0"/>
                </a:spcAft>
                <a:buNone/>
              </a:pPr>
              <a:r>
                <a:rPr lang="en" sz="1100" b="0" i="0" u="none" strike="noStrike" cap="none">
                  <a:solidFill>
                    <a:srgbClr val="000000"/>
                  </a:solidFill>
                  <a:latin typeface="Times New Roman"/>
                  <a:ea typeface="Times New Roman"/>
                  <a:cs typeface="Times New Roman"/>
                  <a:sym typeface="Times New Roman"/>
                </a:rPr>
                <a:t>New Abstraction</a:t>
              </a:r>
              <a:endParaRPr sz="1100" b="0" strike="noStrike">
                <a:solidFill>
                  <a:schemeClr val="dk1"/>
                </a:solidFill>
                <a:latin typeface="Arial"/>
                <a:ea typeface="Arial"/>
                <a:cs typeface="Arial"/>
                <a:sym typeface="Arial"/>
              </a:endParaRPr>
            </a:p>
            <a:p>
              <a:pPr marL="0" marR="0" lvl="0" indent="0" algn="l" rtl="0">
                <a:spcBef>
                  <a:spcPts val="0"/>
                </a:spcBef>
                <a:spcAft>
                  <a:spcPts val="0"/>
                </a:spcAft>
                <a:buNone/>
              </a:pPr>
              <a:r>
                <a:rPr lang="en" sz="1100" b="0" strike="noStrike">
                  <a:solidFill>
                    <a:srgbClr val="000000"/>
                  </a:solidFill>
                  <a:latin typeface="Times New Roman"/>
                  <a:ea typeface="Times New Roman"/>
                  <a:cs typeface="Times New Roman"/>
                  <a:sym typeface="Times New Roman"/>
                </a:rPr>
                <a:t>Sequence w/o Name </a:t>
              </a:r>
              <a:endParaRPr sz="1100" b="0" strike="noStrike">
                <a:solidFill>
                  <a:schemeClr val="dk1"/>
                </a:solidFill>
                <a:latin typeface="Arial"/>
                <a:ea typeface="Arial"/>
                <a:cs typeface="Arial"/>
                <a:sym typeface="Arial"/>
              </a:endParaRPr>
            </a:p>
          </p:txBody>
        </p:sp>
        <p:cxnSp>
          <p:nvCxnSpPr>
            <p:cNvPr id="202" name="Google Shape;202;p41"/>
            <p:cNvCxnSpPr>
              <a:stCxn id="183" idx="2"/>
              <a:endCxn id="191" idx="3"/>
            </p:cNvCxnSpPr>
            <p:nvPr/>
          </p:nvCxnSpPr>
          <p:spPr>
            <a:xfrm rot="5400000">
              <a:off x="6226050" y="576205"/>
              <a:ext cx="137700" cy="2250900"/>
            </a:xfrm>
            <a:prstGeom prst="curvedConnector3">
              <a:avLst>
                <a:gd name="adj1" fmla="val 272849"/>
              </a:avLst>
            </a:prstGeom>
            <a:noFill/>
            <a:ln w="25550" cap="flat" cmpd="sng">
              <a:solidFill>
                <a:srgbClr val="000000"/>
              </a:solidFill>
              <a:prstDash val="lgDash"/>
              <a:round/>
              <a:headEnd type="none" w="sm" len="sm"/>
              <a:tailEnd type="triangle" w="med" len="med"/>
            </a:ln>
          </p:spPr>
        </p:cxnSp>
        <p:cxnSp>
          <p:nvCxnSpPr>
            <p:cNvPr id="203" name="Google Shape;203;p41"/>
            <p:cNvCxnSpPr>
              <a:stCxn id="191" idx="3"/>
              <a:endCxn id="184" idx="1"/>
            </p:cNvCxnSpPr>
            <p:nvPr/>
          </p:nvCxnSpPr>
          <p:spPr>
            <a:xfrm rot="-5400000" flipH="1">
              <a:off x="5316525" y="1623243"/>
              <a:ext cx="1354200" cy="1648500"/>
            </a:xfrm>
            <a:prstGeom prst="curvedConnector2">
              <a:avLst/>
            </a:prstGeom>
            <a:noFill/>
            <a:ln w="25550" cap="flat" cmpd="sng">
              <a:solidFill>
                <a:srgbClr val="000000"/>
              </a:solidFill>
              <a:prstDash val="lgDash"/>
              <a:round/>
              <a:headEnd type="none" w="sm" len="sm"/>
              <a:tailEnd type="triangle" w="med" len="med"/>
            </a:ln>
          </p:spPr>
        </p:cxnSp>
        <p:cxnSp>
          <p:nvCxnSpPr>
            <p:cNvPr id="204" name="Google Shape;204;p41"/>
            <p:cNvCxnSpPr>
              <a:stCxn id="183" idx="2"/>
              <a:endCxn id="184" idx="0"/>
            </p:cNvCxnSpPr>
            <p:nvPr/>
          </p:nvCxnSpPr>
          <p:spPr>
            <a:xfrm>
              <a:off x="7420350" y="1632805"/>
              <a:ext cx="0" cy="1290000"/>
            </a:xfrm>
            <a:prstGeom prst="straightConnector1">
              <a:avLst/>
            </a:prstGeom>
            <a:noFill/>
            <a:ln w="25550" cap="flat" cmpd="sng">
              <a:solidFill>
                <a:srgbClr val="000000"/>
              </a:solidFill>
              <a:prstDash val="solid"/>
              <a:round/>
              <a:headEnd type="none" w="sm" len="sm"/>
              <a:tailEnd type="triangle" w="med" len="med"/>
            </a:ln>
          </p:spPr>
        </p:cxnSp>
        <p:sp>
          <p:nvSpPr>
            <p:cNvPr id="205" name="Google Shape;205;p41"/>
            <p:cNvSpPr/>
            <p:nvPr/>
          </p:nvSpPr>
          <p:spPr>
            <a:xfrm>
              <a:off x="7840950" y="1995475"/>
              <a:ext cx="89100" cy="171600"/>
            </a:xfrm>
            <a:prstGeom prst="rect">
              <a:avLst/>
            </a:prstGeom>
            <a:solidFill>
              <a:srgbClr val="55308D"/>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6" name="Google Shape;206;p41"/>
            <p:cNvSpPr/>
            <p:nvPr/>
          </p:nvSpPr>
          <p:spPr>
            <a:xfrm>
              <a:off x="5258545" y="344792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7" name="Google Shape;207;p41"/>
            <p:cNvSpPr/>
            <p:nvPr/>
          </p:nvSpPr>
          <p:spPr>
            <a:xfrm>
              <a:off x="5614945" y="344792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8" name="Google Shape;208;p41"/>
            <p:cNvSpPr/>
            <p:nvPr/>
          </p:nvSpPr>
          <p:spPr>
            <a:xfrm>
              <a:off x="5525845" y="344792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9" name="Google Shape;209;p41"/>
            <p:cNvSpPr/>
            <p:nvPr/>
          </p:nvSpPr>
          <p:spPr>
            <a:xfrm>
              <a:off x="5347645" y="344792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0" name="Google Shape;210;p41"/>
            <p:cNvSpPr/>
            <p:nvPr/>
          </p:nvSpPr>
          <p:spPr>
            <a:xfrm>
              <a:off x="5436745" y="3447925"/>
              <a:ext cx="89100" cy="171600"/>
            </a:xfrm>
            <a:prstGeom prst="rect">
              <a:avLst/>
            </a:prstGeom>
            <a:solidFill>
              <a:srgbClr val="55308D"/>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1" name="Google Shape;211;p41"/>
            <p:cNvSpPr/>
            <p:nvPr/>
          </p:nvSpPr>
          <p:spPr>
            <a:xfrm>
              <a:off x="5169445" y="344792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2" name="Google Shape;212;p41"/>
            <p:cNvSpPr/>
            <p:nvPr/>
          </p:nvSpPr>
          <p:spPr>
            <a:xfrm>
              <a:off x="5245170" y="319892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3" name="Google Shape;213;p41"/>
            <p:cNvSpPr/>
            <p:nvPr/>
          </p:nvSpPr>
          <p:spPr>
            <a:xfrm>
              <a:off x="5423370" y="319892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4" name="Google Shape;214;p41"/>
            <p:cNvSpPr/>
            <p:nvPr/>
          </p:nvSpPr>
          <p:spPr>
            <a:xfrm>
              <a:off x="5512470" y="319892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5" name="Google Shape;215;p41"/>
            <p:cNvSpPr/>
            <p:nvPr/>
          </p:nvSpPr>
          <p:spPr>
            <a:xfrm>
              <a:off x="5334270" y="3198925"/>
              <a:ext cx="89100" cy="171600"/>
            </a:xfrm>
            <a:prstGeom prst="rect">
              <a:avLst/>
            </a:prstGeom>
            <a:solidFill>
              <a:srgbClr val="55308D"/>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6" name="Google Shape;216;p41"/>
            <p:cNvSpPr/>
            <p:nvPr/>
          </p:nvSpPr>
          <p:spPr>
            <a:xfrm>
              <a:off x="5156070" y="319892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7" name="Google Shape;217;p41"/>
            <p:cNvSpPr/>
            <p:nvPr/>
          </p:nvSpPr>
          <p:spPr>
            <a:xfrm>
              <a:off x="5601570" y="319892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8" name="Google Shape;218;p41"/>
            <p:cNvSpPr/>
            <p:nvPr/>
          </p:nvSpPr>
          <p:spPr>
            <a:xfrm>
              <a:off x="5156085" y="2949933"/>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9" name="Google Shape;219;p41"/>
            <p:cNvSpPr/>
            <p:nvPr/>
          </p:nvSpPr>
          <p:spPr>
            <a:xfrm>
              <a:off x="5245185" y="2949933"/>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20" name="Google Shape;220;p41"/>
            <p:cNvSpPr/>
            <p:nvPr/>
          </p:nvSpPr>
          <p:spPr>
            <a:xfrm>
              <a:off x="5334285" y="2949933"/>
              <a:ext cx="89100" cy="171600"/>
            </a:xfrm>
            <a:prstGeom prst="rect">
              <a:avLst/>
            </a:prstGeom>
            <a:solidFill>
              <a:srgbClr val="55308D"/>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21" name="Google Shape;221;p41"/>
            <p:cNvSpPr/>
            <p:nvPr/>
          </p:nvSpPr>
          <p:spPr>
            <a:xfrm>
              <a:off x="5601585" y="2949933"/>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22" name="Google Shape;222;p41"/>
            <p:cNvSpPr/>
            <p:nvPr/>
          </p:nvSpPr>
          <p:spPr>
            <a:xfrm>
              <a:off x="5423385" y="2949933"/>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23" name="Google Shape;223;p41"/>
            <p:cNvSpPr/>
            <p:nvPr/>
          </p:nvSpPr>
          <p:spPr>
            <a:xfrm>
              <a:off x="5512485" y="2949933"/>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24" name="Google Shape;224;p41"/>
            <p:cNvSpPr/>
            <p:nvPr/>
          </p:nvSpPr>
          <p:spPr>
            <a:xfrm>
              <a:off x="6153450" y="165257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25" name="Google Shape;225;p41"/>
            <p:cNvSpPr/>
            <p:nvPr/>
          </p:nvSpPr>
          <p:spPr>
            <a:xfrm>
              <a:off x="6242550" y="165257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26" name="Google Shape;226;p41"/>
            <p:cNvSpPr/>
            <p:nvPr/>
          </p:nvSpPr>
          <p:spPr>
            <a:xfrm>
              <a:off x="6331650" y="1652575"/>
              <a:ext cx="89100" cy="171600"/>
            </a:xfrm>
            <a:prstGeom prst="rect">
              <a:avLst/>
            </a:prstGeom>
            <a:solidFill>
              <a:srgbClr val="55308D"/>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27" name="Google Shape;227;p41"/>
            <p:cNvSpPr/>
            <p:nvPr/>
          </p:nvSpPr>
          <p:spPr>
            <a:xfrm>
              <a:off x="6598950" y="165257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28" name="Google Shape;228;p41"/>
            <p:cNvSpPr/>
            <p:nvPr/>
          </p:nvSpPr>
          <p:spPr>
            <a:xfrm>
              <a:off x="6420750" y="165257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29" name="Google Shape;229;p41"/>
            <p:cNvSpPr/>
            <p:nvPr/>
          </p:nvSpPr>
          <p:spPr>
            <a:xfrm>
              <a:off x="6509850" y="165257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0" name="Google Shape;230;p41"/>
            <p:cNvSpPr/>
            <p:nvPr/>
          </p:nvSpPr>
          <p:spPr>
            <a:xfrm>
              <a:off x="4988940" y="1556455"/>
              <a:ext cx="1425600" cy="369900"/>
            </a:xfrm>
            <a:prstGeom prst="rect">
              <a:avLst/>
            </a:prstGeom>
            <a:noFill/>
            <a:ln>
              <a:noFill/>
            </a:ln>
          </p:spPr>
          <p:txBody>
            <a:bodyPr spcFirstLastPara="1" wrap="square" lIns="67500" tIns="33750" rIns="67500" bIns="33750" anchor="ctr" anchorCtr="0">
              <a:noAutofit/>
            </a:bodyPr>
            <a:lstStyle/>
            <a:p>
              <a:pPr marL="342900" marR="0" lvl="0" indent="0" algn="ctr" rtl="0">
                <a:lnSpc>
                  <a:spcPct val="100000"/>
                </a:lnSpc>
                <a:spcBef>
                  <a:spcPts val="0"/>
                </a:spcBef>
                <a:spcAft>
                  <a:spcPts val="0"/>
                </a:spcAft>
                <a:buClr>
                  <a:srgbClr val="000000"/>
                </a:buClr>
                <a:buSzPts val="1100"/>
                <a:buFont typeface="Courier New"/>
                <a:buNone/>
              </a:pPr>
              <a:r>
                <a:rPr lang="en" sz="1100" b="0" strike="noStrike">
                  <a:solidFill>
                    <a:srgbClr val="000000"/>
                  </a:solidFill>
                  <a:latin typeface="Courier New"/>
                  <a:ea typeface="Courier New"/>
                  <a:cs typeface="Courier New"/>
                  <a:sym typeface="Courier New"/>
                </a:rPr>
                <a:t>$func:</a:t>
              </a:r>
              <a:endParaRPr sz="1100" b="0" strike="noStrike">
                <a:solidFill>
                  <a:schemeClr val="dk1"/>
                </a:solidFill>
                <a:latin typeface="Courier New"/>
                <a:ea typeface="Courier New"/>
                <a:cs typeface="Courier New"/>
                <a:sym typeface="Courier New"/>
              </a:endParaRPr>
            </a:p>
          </p:txBody>
        </p:sp>
        <p:sp>
          <p:nvSpPr>
            <p:cNvPr id="231" name="Google Shape;231;p41"/>
            <p:cNvSpPr txBox="1"/>
            <p:nvPr/>
          </p:nvSpPr>
          <p:spPr>
            <a:xfrm>
              <a:off x="4543163" y="3176763"/>
              <a:ext cx="702000" cy="21900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Clr>
                  <a:srgbClr val="000000"/>
                </a:buClr>
                <a:buSzPts val="1100"/>
                <a:buFont typeface="Courier New"/>
                <a:buNone/>
              </a:pPr>
              <a:r>
                <a:rPr lang="en" sz="1100" b="0" strike="noStrike">
                  <a:solidFill>
                    <a:srgbClr val="000000"/>
                  </a:solidFill>
                  <a:latin typeface="Courier New"/>
                  <a:ea typeface="Courier New"/>
                  <a:cs typeface="Courier New"/>
                  <a:sym typeface="Courier New"/>
                </a:rPr>
                <a:t>$some:</a:t>
              </a:r>
              <a:endParaRPr sz="1100" b="0" strike="noStrike">
                <a:solidFill>
                  <a:schemeClr val="dk1"/>
                </a:solidFill>
                <a:latin typeface="Arial"/>
                <a:ea typeface="Arial"/>
                <a:cs typeface="Arial"/>
                <a:sym typeface="Arial"/>
              </a:endParaRPr>
            </a:p>
          </p:txBody>
        </p:sp>
        <p:sp>
          <p:nvSpPr>
            <p:cNvPr id="232" name="Google Shape;232;p41"/>
            <p:cNvSpPr txBox="1"/>
            <p:nvPr/>
          </p:nvSpPr>
          <p:spPr>
            <a:xfrm>
              <a:off x="4556538" y="3401450"/>
              <a:ext cx="702000" cy="219000"/>
            </a:xfrm>
            <a:prstGeom prst="rect">
              <a:avLst/>
            </a:prstGeom>
            <a:noFill/>
            <a:ln>
              <a:noFill/>
            </a:ln>
          </p:spPr>
          <p:txBody>
            <a:bodyPr spcFirstLastPara="1" wrap="square" lIns="67500" tIns="33750" rIns="67500" bIns="33750" anchor="t" anchorCtr="0">
              <a:noAutofit/>
            </a:bodyPr>
            <a:lstStyle/>
            <a:p>
              <a:pPr marL="0" marR="0" lvl="0" indent="0" algn="l" rtl="0">
                <a:spcBef>
                  <a:spcPts val="0"/>
                </a:spcBef>
                <a:spcAft>
                  <a:spcPts val="0"/>
                </a:spcAft>
                <a:buNone/>
              </a:pPr>
              <a:r>
                <a:rPr lang="en" sz="1100" b="0" strike="noStrike">
                  <a:solidFill>
                    <a:srgbClr val="000000"/>
                  </a:solidFill>
                  <a:latin typeface="Courier New"/>
                  <a:ea typeface="Courier New"/>
                  <a:cs typeface="Courier New"/>
                  <a:sym typeface="Courier New"/>
                </a:rPr>
                <a:t>$name:</a:t>
              </a:r>
              <a:endParaRPr sz="1100" b="0" strike="noStrike">
                <a:solidFill>
                  <a:schemeClr val="dk1"/>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1">
                                            <p:txEl>
                                              <p:pRg st="0" end="0"/>
                                            </p:txEl>
                                          </p:spTgt>
                                        </p:tgtEl>
                                        <p:attrNameLst>
                                          <p:attrName>style.visibility</p:attrName>
                                        </p:attrNameLst>
                                      </p:cBhvr>
                                      <p:to>
                                        <p:strVal val="visible"/>
                                      </p:to>
                                    </p:set>
                                    <p:animEffect transition="in" filter="fade">
                                      <p:cBhvr>
                                        <p:cTn id="7" dur="1000"/>
                                        <p:tgtEl>
                                          <p:spTgt spid="1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1">
                                            <p:txEl>
                                              <p:pRg st="1" end="1"/>
                                            </p:txEl>
                                          </p:spTgt>
                                        </p:tgtEl>
                                        <p:attrNameLst>
                                          <p:attrName>style.visibility</p:attrName>
                                        </p:attrNameLst>
                                      </p:cBhvr>
                                      <p:to>
                                        <p:strVal val="visible"/>
                                      </p:to>
                                    </p:set>
                                    <p:animEffect transition="in" filter="fade">
                                      <p:cBhvr>
                                        <p:cTn id="12" dur="1000"/>
                                        <p:tgtEl>
                                          <p:spTgt spid="1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1">
                                            <p:txEl>
                                              <p:pRg st="2" end="2"/>
                                            </p:txEl>
                                          </p:spTgt>
                                        </p:tgtEl>
                                        <p:attrNameLst>
                                          <p:attrName>style.visibility</p:attrName>
                                        </p:attrNameLst>
                                      </p:cBhvr>
                                      <p:to>
                                        <p:strVal val="visible"/>
                                      </p:to>
                                    </p:set>
                                    <p:animEffect transition="in" filter="fade">
                                      <p:cBhvr>
                                        <p:cTn id="17" dur="1000"/>
                                        <p:tgtEl>
                                          <p:spTgt spid="1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1">
                                            <p:txEl>
                                              <p:pRg st="3" end="3"/>
                                            </p:txEl>
                                          </p:spTgt>
                                        </p:tgtEl>
                                        <p:attrNameLst>
                                          <p:attrName>style.visibility</p:attrName>
                                        </p:attrNameLst>
                                      </p:cBhvr>
                                      <p:to>
                                        <p:strVal val="visible"/>
                                      </p:to>
                                    </p:set>
                                    <p:animEffect transition="in" filter="fade">
                                      <p:cBhvr>
                                        <p:cTn id="22" dur="1000"/>
                                        <p:tgtEl>
                                          <p:spTgt spid="18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1">
                                            <p:txEl>
                                              <p:pRg st="4" end="4"/>
                                            </p:txEl>
                                          </p:spTgt>
                                        </p:tgtEl>
                                        <p:attrNameLst>
                                          <p:attrName>style.visibility</p:attrName>
                                        </p:attrNameLst>
                                      </p:cBhvr>
                                      <p:to>
                                        <p:strVal val="visible"/>
                                      </p:to>
                                    </p:set>
                                    <p:animEffect transition="in" filter="fade">
                                      <p:cBhvr>
                                        <p:cTn id="27" dur="1000"/>
                                        <p:tgtEl>
                                          <p:spTgt spid="18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Semantics-Aware Intermediate Representation</a:t>
            </a:r>
            <a:endParaRPr/>
          </a:p>
        </p:txBody>
      </p:sp>
      <p:sp>
        <p:nvSpPr>
          <p:cNvPr id="238" name="Google Shape;238;p42"/>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Intermediate representation (IR) on WebAssembly instructions</a:t>
            </a:r>
            <a:endParaRPr/>
          </a:p>
          <a:p>
            <a:pPr marL="457200" lvl="0" indent="-342900" algn="l" rtl="0">
              <a:spcBef>
                <a:spcPts val="1000"/>
              </a:spcBef>
              <a:spcAft>
                <a:spcPts val="0"/>
              </a:spcAft>
              <a:buSzPts val="1800"/>
              <a:buChar char="●"/>
            </a:pPr>
            <a:r>
              <a:rPr lang="en"/>
              <a:t>Captures high-level semantics of instructions by modeling effects on:</a:t>
            </a:r>
            <a:endParaRPr/>
          </a:p>
          <a:p>
            <a:pPr marL="914400" lvl="1" indent="-317500" algn="l" rtl="0">
              <a:spcBef>
                <a:spcPts val="1000"/>
              </a:spcBef>
              <a:spcAft>
                <a:spcPts val="0"/>
              </a:spcAft>
              <a:buSzPts val="1400"/>
              <a:buChar char="○"/>
            </a:pPr>
            <a:r>
              <a:rPr lang="en"/>
              <a:t>Control flow</a:t>
            </a:r>
            <a:endParaRPr/>
          </a:p>
          <a:p>
            <a:pPr marL="914400" lvl="1" indent="-317500" algn="l" rtl="0">
              <a:spcBef>
                <a:spcPts val="1000"/>
              </a:spcBef>
              <a:spcAft>
                <a:spcPts val="0"/>
              </a:spcAft>
              <a:buSzPts val="1400"/>
              <a:buChar char="○"/>
            </a:pPr>
            <a:r>
              <a:rPr lang="en"/>
              <a:t>Local and global variables</a:t>
            </a:r>
            <a:endParaRPr/>
          </a:p>
          <a:p>
            <a:pPr marL="914400" lvl="1" indent="-317500" algn="l" rtl="0">
              <a:spcBef>
                <a:spcPts val="1000"/>
              </a:spcBef>
              <a:spcAft>
                <a:spcPts val="0"/>
              </a:spcAft>
              <a:buSzPts val="1400"/>
              <a:buChar char="○"/>
            </a:pPr>
            <a:r>
              <a:rPr lang="en"/>
              <a:t>Linear memory</a:t>
            </a:r>
            <a:endParaRPr/>
          </a:p>
          <a:p>
            <a:pPr marL="457200" lvl="0" indent="-342900" algn="l" rtl="0">
              <a:spcBef>
                <a:spcPts val="1000"/>
              </a:spcBef>
              <a:spcAft>
                <a:spcPts val="1000"/>
              </a:spcAft>
              <a:buSzPts val="1800"/>
              <a:buChar char="●"/>
            </a:pPr>
            <a:r>
              <a:rPr lang="en"/>
              <a:t>Abstracts away low-level syntax details </a:t>
            </a:r>
            <a:endParaRPr/>
          </a:p>
        </p:txBody>
      </p:sp>
      <p:grpSp>
        <p:nvGrpSpPr>
          <p:cNvPr id="239" name="Google Shape;239;p42"/>
          <p:cNvGrpSpPr/>
          <p:nvPr/>
        </p:nvGrpSpPr>
        <p:grpSpPr>
          <a:xfrm>
            <a:off x="4318685" y="1152465"/>
            <a:ext cx="4825320" cy="3533760"/>
            <a:chOff x="3797160" y="1033465"/>
            <a:chExt cx="4825320" cy="3533760"/>
          </a:xfrm>
        </p:grpSpPr>
        <p:sp>
          <p:nvSpPr>
            <p:cNvPr id="240" name="Google Shape;240;p42"/>
            <p:cNvSpPr/>
            <p:nvPr/>
          </p:nvSpPr>
          <p:spPr>
            <a:xfrm>
              <a:off x="6908100" y="1206805"/>
              <a:ext cx="1024500" cy="426000"/>
            </a:xfrm>
            <a:prstGeom prst="roundRect">
              <a:avLst>
                <a:gd name="adj" fmla="val 16667"/>
              </a:avLst>
            </a:prstGeom>
            <a:noFill/>
            <a:ln w="25550" cap="flat" cmpd="sng">
              <a:solidFill>
                <a:srgbClr val="000000"/>
              </a:solidFill>
              <a:prstDash val="solid"/>
              <a:miter lim="8000"/>
              <a:headEnd type="none" w="sm" len="sm"/>
              <a:tailEnd type="none" w="sm" len="sm"/>
            </a:ln>
          </p:spPr>
          <p:txBody>
            <a:bodyPr spcFirstLastPara="1" wrap="square" lIns="67500" tIns="33750" rIns="67500" bIns="33750" anchor="ctr" anchorCtr="0">
              <a:noAutofit/>
            </a:bodyPr>
            <a:lstStyle/>
            <a:p>
              <a:pPr marL="0" marR="0" lvl="0" indent="0" algn="ctr" rtl="0">
                <a:lnSpc>
                  <a:spcPct val="100000"/>
                </a:lnSpc>
                <a:spcBef>
                  <a:spcPts val="0"/>
                </a:spcBef>
                <a:spcAft>
                  <a:spcPts val="0"/>
                </a:spcAft>
                <a:buClr>
                  <a:srgbClr val="000000"/>
                </a:buClr>
                <a:buSzPts val="1200"/>
                <a:buFont typeface="Times New Roman"/>
                <a:buNone/>
              </a:pPr>
              <a:r>
                <a:rPr lang="en" sz="1200" b="1" i="0" u="none" strike="noStrike" cap="none">
                  <a:solidFill>
                    <a:srgbClr val="000000"/>
                  </a:solidFill>
                  <a:latin typeface="Times New Roman"/>
                  <a:ea typeface="Times New Roman"/>
                  <a:cs typeface="Times New Roman"/>
                  <a:sym typeface="Times New Roman"/>
                </a:rPr>
                <a:t>Abstraction</a:t>
              </a:r>
              <a:endParaRPr sz="12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200"/>
                <a:buFont typeface="Times New Roman"/>
                <a:buNone/>
              </a:pPr>
              <a:r>
                <a:rPr lang="en" sz="1200" b="1" i="0" u="none" strike="noStrike" cap="none">
                  <a:solidFill>
                    <a:srgbClr val="000000"/>
                  </a:solidFill>
                  <a:latin typeface="Times New Roman"/>
                  <a:ea typeface="Times New Roman"/>
                  <a:cs typeface="Times New Roman"/>
                  <a:sym typeface="Times New Roman"/>
                </a:rPr>
                <a:t>Generator</a:t>
              </a:r>
              <a:endParaRPr sz="1200" b="0" i="0" u="none" strike="noStrike" cap="none">
                <a:solidFill>
                  <a:schemeClr val="dk1"/>
                </a:solidFill>
                <a:latin typeface="Times New Roman"/>
                <a:ea typeface="Times New Roman"/>
                <a:cs typeface="Times New Roman"/>
                <a:sym typeface="Times New Roman"/>
              </a:endParaRPr>
            </a:p>
          </p:txBody>
        </p:sp>
        <p:sp>
          <p:nvSpPr>
            <p:cNvPr id="241" name="Google Shape;241;p42"/>
            <p:cNvSpPr/>
            <p:nvPr/>
          </p:nvSpPr>
          <p:spPr>
            <a:xfrm>
              <a:off x="6817650" y="3021475"/>
              <a:ext cx="1204800" cy="403200"/>
            </a:xfrm>
            <a:prstGeom prst="roundRect">
              <a:avLst>
                <a:gd name="adj" fmla="val 16667"/>
              </a:avLst>
            </a:prstGeom>
            <a:noFill/>
            <a:ln w="25550" cap="flat" cmpd="sng">
              <a:solidFill>
                <a:srgbClr val="000000"/>
              </a:solidFill>
              <a:prstDash val="solid"/>
              <a:miter lim="8000"/>
              <a:headEnd type="none" w="sm" len="sm"/>
              <a:tailEnd type="none" w="sm" len="sm"/>
            </a:ln>
          </p:spPr>
          <p:txBody>
            <a:bodyPr spcFirstLastPara="1" wrap="square" lIns="67500" tIns="33750" rIns="67500" bIns="33750" anchor="ctr" anchorCtr="0">
              <a:noAutofit/>
            </a:bodyPr>
            <a:lstStyle/>
            <a:p>
              <a:pPr marL="0" marR="0" lvl="0" indent="0" algn="ctr" rtl="0">
                <a:lnSpc>
                  <a:spcPct val="100000"/>
                </a:lnSpc>
                <a:spcBef>
                  <a:spcPts val="0"/>
                </a:spcBef>
                <a:spcAft>
                  <a:spcPts val="0"/>
                </a:spcAft>
                <a:buClr>
                  <a:srgbClr val="000000"/>
                </a:buClr>
                <a:buSzPts val="1200"/>
                <a:buFont typeface="Times New Roman"/>
                <a:buNone/>
              </a:pPr>
              <a:r>
                <a:rPr lang="en" sz="1200" b="1" i="0" u="none" strike="noStrike" cap="none">
                  <a:solidFill>
                    <a:srgbClr val="000000"/>
                  </a:solidFill>
                  <a:latin typeface="Times New Roman"/>
                  <a:ea typeface="Times New Roman"/>
                  <a:cs typeface="Times New Roman"/>
                  <a:sym typeface="Times New Roman"/>
                </a:rPr>
                <a:t>Classifier</a:t>
              </a:r>
              <a:endParaRPr sz="1200" b="0" i="0" u="none" strike="noStrike" cap="none">
                <a:solidFill>
                  <a:schemeClr val="dk1"/>
                </a:solidFill>
                <a:latin typeface="Times New Roman"/>
                <a:ea typeface="Times New Roman"/>
                <a:cs typeface="Times New Roman"/>
                <a:sym typeface="Times New Roman"/>
              </a:endParaRPr>
            </a:p>
          </p:txBody>
        </p:sp>
        <p:sp>
          <p:nvSpPr>
            <p:cNvPr id="242" name="Google Shape;242;p42"/>
            <p:cNvSpPr/>
            <p:nvPr/>
          </p:nvSpPr>
          <p:spPr>
            <a:xfrm>
              <a:off x="4850700" y="1033465"/>
              <a:ext cx="1920000" cy="369900"/>
            </a:xfrm>
            <a:prstGeom prst="rect">
              <a:avLst/>
            </a:prstGeom>
            <a:noFill/>
            <a:ln>
              <a:noFill/>
            </a:ln>
          </p:spPr>
          <p:txBody>
            <a:bodyPr spcFirstLastPara="1" wrap="square" lIns="67500" tIns="33750" rIns="67500" bIns="33750" anchor="ctr" anchorCtr="0">
              <a:noAutofit/>
            </a:bodyPr>
            <a:lstStyle/>
            <a:p>
              <a:pPr marL="342900" marR="0" lvl="0" indent="0" algn="ctr" rtl="0">
                <a:lnSpc>
                  <a:spcPct val="100000"/>
                </a:lnSpc>
                <a:spcBef>
                  <a:spcPts val="0"/>
                </a:spcBef>
                <a:spcAft>
                  <a:spcPts val="0"/>
                </a:spcAft>
                <a:buClr>
                  <a:srgbClr val="000000"/>
                </a:buClr>
                <a:buSzPts val="1100"/>
                <a:buFont typeface="Times New Roman"/>
                <a:buNone/>
              </a:pPr>
              <a:r>
                <a:rPr lang="en" sz="1100" b="0" i="0" u="none" strike="noStrike" cap="none">
                  <a:solidFill>
                    <a:srgbClr val="000000"/>
                  </a:solidFill>
                  <a:latin typeface="Times New Roman"/>
                  <a:ea typeface="Times New Roman"/>
                  <a:cs typeface="Times New Roman"/>
                  <a:sym typeface="Times New Roman"/>
                </a:rPr>
                <a:t>WebAssembly</a:t>
              </a:r>
              <a:endParaRPr sz="1100" b="0" i="0" u="none" strike="noStrike" cap="none">
                <a:solidFill>
                  <a:schemeClr val="dk1"/>
                </a:solidFill>
                <a:latin typeface="Times New Roman"/>
                <a:ea typeface="Times New Roman"/>
                <a:cs typeface="Times New Roman"/>
                <a:sym typeface="Times New Roman"/>
              </a:endParaRPr>
            </a:p>
            <a:p>
              <a:pPr marL="342900" marR="0" lvl="0" indent="0" algn="ctr" rtl="0">
                <a:lnSpc>
                  <a:spcPct val="100000"/>
                </a:lnSpc>
                <a:spcBef>
                  <a:spcPts val="0"/>
                </a:spcBef>
                <a:spcAft>
                  <a:spcPts val="0"/>
                </a:spcAft>
                <a:buClr>
                  <a:srgbClr val="000000"/>
                </a:buClr>
                <a:buSzPts val="1100"/>
                <a:buFont typeface="Times New Roman"/>
                <a:buNone/>
              </a:pPr>
              <a:r>
                <a:rPr lang="en" sz="1100" b="0" i="0" u="none" strike="noStrike" cap="none">
                  <a:solidFill>
                    <a:srgbClr val="000000"/>
                  </a:solidFill>
                  <a:latin typeface="Times New Roman"/>
                  <a:ea typeface="Times New Roman"/>
                  <a:cs typeface="Times New Roman"/>
                  <a:sym typeface="Times New Roman"/>
                </a:rPr>
                <a:t> Binary</a:t>
              </a:r>
              <a:endParaRPr sz="1100" b="0" i="0" u="none" strike="noStrike" cap="none">
                <a:solidFill>
                  <a:schemeClr val="dk1"/>
                </a:solidFill>
                <a:latin typeface="Times New Roman"/>
                <a:ea typeface="Times New Roman"/>
                <a:cs typeface="Times New Roman"/>
                <a:sym typeface="Times New Roman"/>
              </a:endParaRPr>
            </a:p>
          </p:txBody>
        </p:sp>
        <p:sp>
          <p:nvSpPr>
            <p:cNvPr id="243" name="Google Shape;243;p42"/>
            <p:cNvSpPr/>
            <p:nvPr/>
          </p:nvSpPr>
          <p:spPr>
            <a:xfrm>
              <a:off x="3797160" y="2852725"/>
              <a:ext cx="1425600" cy="369900"/>
            </a:xfrm>
            <a:prstGeom prst="rect">
              <a:avLst/>
            </a:prstGeom>
            <a:noFill/>
            <a:ln>
              <a:noFill/>
            </a:ln>
          </p:spPr>
          <p:txBody>
            <a:bodyPr spcFirstLastPara="1" wrap="square" lIns="67500" tIns="33750" rIns="67500" bIns="33750" anchor="ctr" anchorCtr="0">
              <a:noAutofit/>
            </a:bodyPr>
            <a:lstStyle/>
            <a:p>
              <a:pPr marL="342900" marR="0" lvl="0" indent="0" algn="ctr" rtl="0">
                <a:lnSpc>
                  <a:spcPct val="100000"/>
                </a:lnSpc>
                <a:spcBef>
                  <a:spcPts val="0"/>
                </a:spcBef>
                <a:spcAft>
                  <a:spcPts val="0"/>
                </a:spcAft>
                <a:buClr>
                  <a:srgbClr val="000000"/>
                </a:buClr>
                <a:buSzPts val="1100"/>
                <a:buFont typeface="Courier New"/>
                <a:buNone/>
              </a:pPr>
              <a:r>
                <a:rPr lang="en" sz="1100" b="0" i="0" u="none" strike="noStrike" cap="none">
                  <a:solidFill>
                    <a:srgbClr val="000000"/>
                  </a:solidFill>
                  <a:latin typeface="Courier New"/>
                  <a:ea typeface="Courier New"/>
                  <a:cs typeface="Courier New"/>
                  <a:sym typeface="Courier New"/>
                </a:rPr>
                <a:t>$func:</a:t>
              </a:r>
              <a:endParaRPr sz="1100" b="0" i="0" u="none" strike="noStrike" cap="none">
                <a:solidFill>
                  <a:schemeClr val="dk1"/>
                </a:solidFill>
                <a:latin typeface="Courier New"/>
                <a:ea typeface="Courier New"/>
                <a:cs typeface="Courier New"/>
                <a:sym typeface="Courier New"/>
              </a:endParaRPr>
            </a:p>
          </p:txBody>
        </p:sp>
        <p:sp>
          <p:nvSpPr>
            <p:cNvPr id="244" name="Google Shape;244;p42"/>
            <p:cNvSpPr/>
            <p:nvPr/>
          </p:nvSpPr>
          <p:spPr>
            <a:xfrm>
              <a:off x="7566900" y="3486625"/>
              <a:ext cx="1024500" cy="700200"/>
            </a:xfrm>
            <a:prstGeom prst="rect">
              <a:avLst/>
            </a:prstGeom>
            <a:noFill/>
            <a:ln>
              <a:noFill/>
            </a:ln>
          </p:spPr>
          <p:txBody>
            <a:bodyPr spcFirstLastPara="1" wrap="square" lIns="67500" tIns="33750" rIns="67500" bIns="33750" anchor="ctr" anchorCtr="0">
              <a:noAutofit/>
            </a:bodyPr>
            <a:lstStyle/>
            <a:p>
              <a:pPr marL="342900" marR="0" lvl="0" indent="0" algn="l" rtl="0">
                <a:lnSpc>
                  <a:spcPct val="100000"/>
                </a:lnSpc>
                <a:spcBef>
                  <a:spcPts val="0"/>
                </a:spcBef>
                <a:spcAft>
                  <a:spcPts val="0"/>
                </a:spcAft>
                <a:buClr>
                  <a:srgbClr val="000000"/>
                </a:buClr>
                <a:buSzPts val="1100"/>
                <a:buFont typeface="Times New Roman"/>
                <a:buNone/>
              </a:pPr>
              <a:r>
                <a:rPr lang="en" sz="1100" b="0" i="0" u="none" strike="noStrike" cap="none">
                  <a:solidFill>
                    <a:srgbClr val="000000"/>
                  </a:solidFill>
                  <a:latin typeface="Times New Roman"/>
                  <a:ea typeface="Times New Roman"/>
                  <a:cs typeface="Times New Roman"/>
                  <a:sym typeface="Times New Roman"/>
                </a:rPr>
                <a:t>Predicted </a:t>
              </a:r>
              <a:endParaRPr sz="1100" b="0" i="0" u="none" strike="noStrike" cap="none">
                <a:solidFill>
                  <a:srgbClr val="000000"/>
                </a:solidFill>
                <a:latin typeface="Times New Roman"/>
                <a:ea typeface="Times New Roman"/>
                <a:cs typeface="Times New Roman"/>
                <a:sym typeface="Times New Roman"/>
              </a:endParaRPr>
            </a:p>
            <a:p>
              <a:pPr marL="342900" marR="0" lvl="0" indent="0" algn="l" rtl="0">
                <a:lnSpc>
                  <a:spcPct val="100000"/>
                </a:lnSpc>
                <a:spcBef>
                  <a:spcPts val="0"/>
                </a:spcBef>
                <a:spcAft>
                  <a:spcPts val="0"/>
                </a:spcAft>
                <a:buClr>
                  <a:srgbClr val="000000"/>
                </a:buClr>
                <a:buSzPts val="1100"/>
                <a:buFont typeface="Times New Roman"/>
                <a:buNone/>
              </a:pPr>
              <a:r>
                <a:rPr lang="en" sz="1100" b="0" i="0" u="none" strike="noStrike" cap="none">
                  <a:solidFill>
                    <a:srgbClr val="000000"/>
                  </a:solidFill>
                  <a:latin typeface="Times New Roman"/>
                  <a:ea typeface="Times New Roman"/>
                  <a:cs typeface="Times New Roman"/>
                  <a:sym typeface="Times New Roman"/>
                </a:rPr>
                <a:t>Function </a:t>
              </a:r>
              <a:endParaRPr sz="1100" b="0" i="0" u="none" strike="noStrike" cap="none">
                <a:solidFill>
                  <a:srgbClr val="000000"/>
                </a:solidFill>
                <a:latin typeface="Times New Roman"/>
                <a:ea typeface="Times New Roman"/>
                <a:cs typeface="Times New Roman"/>
                <a:sym typeface="Times New Roman"/>
              </a:endParaRPr>
            </a:p>
            <a:p>
              <a:pPr marL="342900" marR="0" lvl="0" indent="0" algn="l" rtl="0">
                <a:lnSpc>
                  <a:spcPct val="100000"/>
                </a:lnSpc>
                <a:spcBef>
                  <a:spcPts val="0"/>
                </a:spcBef>
                <a:spcAft>
                  <a:spcPts val="0"/>
                </a:spcAft>
                <a:buClr>
                  <a:srgbClr val="000000"/>
                </a:buClr>
                <a:buSzPts val="1100"/>
                <a:buFont typeface="Times New Roman"/>
                <a:buNone/>
              </a:pPr>
              <a:r>
                <a:rPr lang="en" sz="1100" b="0" i="0" u="none" strike="noStrike" cap="none">
                  <a:solidFill>
                    <a:srgbClr val="000000"/>
                  </a:solidFill>
                  <a:latin typeface="Times New Roman"/>
                  <a:ea typeface="Times New Roman"/>
                  <a:cs typeface="Times New Roman"/>
                  <a:sym typeface="Times New Roman"/>
                </a:rPr>
                <a:t>Name</a:t>
              </a:r>
              <a:endParaRPr sz="1100" b="0" i="0" u="none" strike="noStrike" cap="none">
                <a:solidFill>
                  <a:schemeClr val="dk1"/>
                </a:solidFill>
                <a:latin typeface="Times New Roman"/>
                <a:ea typeface="Times New Roman"/>
                <a:cs typeface="Times New Roman"/>
                <a:sym typeface="Times New Roman"/>
              </a:endParaRPr>
            </a:p>
          </p:txBody>
        </p:sp>
        <p:pic>
          <p:nvPicPr>
            <p:cNvPr id="245" name="Google Shape;245;p42"/>
            <p:cNvPicPr preferRelativeResize="0"/>
            <p:nvPr/>
          </p:nvPicPr>
          <p:blipFill rotWithShape="1">
            <a:blip r:embed="rId3">
              <a:alphaModFix/>
            </a:blip>
            <a:srcRect/>
            <a:stretch/>
          </p:blipFill>
          <p:spPr>
            <a:xfrm>
              <a:off x="6456120" y="1087465"/>
              <a:ext cx="280530" cy="280530"/>
            </a:xfrm>
            <a:prstGeom prst="rect">
              <a:avLst/>
            </a:prstGeom>
            <a:noFill/>
            <a:ln>
              <a:noFill/>
            </a:ln>
          </p:spPr>
        </p:pic>
        <p:pic>
          <p:nvPicPr>
            <p:cNvPr id="246" name="Google Shape;246;p42"/>
            <p:cNvPicPr preferRelativeResize="0"/>
            <p:nvPr/>
          </p:nvPicPr>
          <p:blipFill rotWithShape="1">
            <a:blip r:embed="rId4">
              <a:alphaModFix/>
            </a:blip>
            <a:srcRect/>
            <a:stretch/>
          </p:blipFill>
          <p:spPr>
            <a:xfrm>
              <a:off x="7422450" y="3647335"/>
              <a:ext cx="495990" cy="261090"/>
            </a:xfrm>
            <a:prstGeom prst="rect">
              <a:avLst/>
            </a:prstGeom>
            <a:noFill/>
            <a:ln>
              <a:noFill/>
            </a:ln>
          </p:spPr>
        </p:pic>
        <p:pic>
          <p:nvPicPr>
            <p:cNvPr id="247" name="Google Shape;247;p42"/>
            <p:cNvPicPr preferRelativeResize="0"/>
            <p:nvPr/>
          </p:nvPicPr>
          <p:blipFill rotWithShape="1">
            <a:blip r:embed="rId5">
              <a:alphaModFix/>
            </a:blip>
            <a:srcRect/>
            <a:stretch/>
          </p:blipFill>
          <p:spPr>
            <a:xfrm>
              <a:off x="7079550" y="4104715"/>
              <a:ext cx="462510" cy="462510"/>
            </a:xfrm>
            <a:prstGeom prst="rect">
              <a:avLst/>
            </a:prstGeom>
            <a:noFill/>
            <a:ln>
              <a:noFill/>
            </a:ln>
          </p:spPr>
        </p:pic>
        <p:sp>
          <p:nvSpPr>
            <p:cNvPr id="248" name="Google Shape;248;p42"/>
            <p:cNvSpPr/>
            <p:nvPr/>
          </p:nvSpPr>
          <p:spPr>
            <a:xfrm>
              <a:off x="4708390" y="1069203"/>
              <a:ext cx="802170" cy="701190"/>
            </a:xfrm>
            <a:prstGeom prst="flowChartMagneticDisk">
              <a:avLst/>
            </a:prstGeom>
            <a:solidFill>
              <a:srgbClr val="FFFFFF"/>
            </a:solidFill>
            <a:ln w="12600" cap="flat" cmpd="sng">
              <a:solidFill>
                <a:srgbClr val="000000"/>
              </a:solidFill>
              <a:prstDash val="solid"/>
              <a:miter lim="8000"/>
              <a:headEnd type="none" w="sm" len="sm"/>
              <a:tailEnd type="none" w="sm" len="sm"/>
            </a:ln>
          </p:spPr>
          <p:txBody>
            <a:bodyPr spcFirstLastPara="1" wrap="square" lIns="67500" tIns="33750" rIns="67500" bIns="33750" anchor="ctr" anchorCtr="0">
              <a:noAutofit/>
            </a:bodyPr>
            <a:lstStyle/>
            <a:p>
              <a:pPr marL="0" marR="0" lvl="0" indent="0" algn="ctr" rtl="0">
                <a:lnSpc>
                  <a:spcPct val="100000"/>
                </a:lnSpc>
                <a:spcBef>
                  <a:spcPts val="0"/>
                </a:spcBef>
                <a:spcAft>
                  <a:spcPts val="0"/>
                </a:spcAft>
                <a:buClr>
                  <a:srgbClr val="000000"/>
                </a:buClr>
                <a:buSzPts val="1200"/>
                <a:buFont typeface="Times New Roman"/>
                <a:buNone/>
              </a:pPr>
              <a:r>
                <a:rPr lang="en" sz="1200" b="1" i="0" u="none" strike="noStrike" cap="none">
                  <a:solidFill>
                    <a:srgbClr val="000000"/>
                  </a:solidFill>
                  <a:latin typeface="Times New Roman"/>
                  <a:ea typeface="Times New Roman"/>
                  <a:cs typeface="Times New Roman"/>
                  <a:sym typeface="Times New Roman"/>
                </a:rPr>
                <a:t>Collected</a:t>
              </a:r>
              <a:endParaRPr sz="12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200"/>
                <a:buFont typeface="Times New Roman"/>
                <a:buNone/>
              </a:pPr>
              <a:r>
                <a:rPr lang="en" sz="1200" b="1" i="0" u="none" strike="noStrike" cap="none">
                  <a:solidFill>
                    <a:srgbClr val="000000"/>
                  </a:solidFill>
                  <a:latin typeface="Times New Roman"/>
                  <a:ea typeface="Times New Roman"/>
                  <a:cs typeface="Times New Roman"/>
                  <a:sym typeface="Times New Roman"/>
                </a:rPr>
                <a:t>Samples</a:t>
              </a:r>
              <a:endParaRPr sz="1200" b="0" i="0" u="none" strike="noStrike" cap="none">
                <a:solidFill>
                  <a:schemeClr val="dk1"/>
                </a:solidFill>
                <a:latin typeface="Times New Roman"/>
                <a:ea typeface="Times New Roman"/>
                <a:cs typeface="Times New Roman"/>
                <a:sym typeface="Times New Roman"/>
              </a:endParaRPr>
            </a:p>
          </p:txBody>
        </p:sp>
        <p:sp>
          <p:nvSpPr>
            <p:cNvPr id="249" name="Google Shape;249;p42"/>
            <p:cNvSpPr/>
            <p:nvPr/>
          </p:nvSpPr>
          <p:spPr>
            <a:xfrm>
              <a:off x="4100910" y="2509825"/>
              <a:ext cx="1264200" cy="369900"/>
            </a:xfrm>
            <a:prstGeom prst="rect">
              <a:avLst/>
            </a:prstGeom>
            <a:noFill/>
            <a:ln>
              <a:noFill/>
            </a:ln>
          </p:spPr>
          <p:txBody>
            <a:bodyPr spcFirstLastPara="1" wrap="square" lIns="67500" tIns="33750" rIns="67500" bIns="33750" anchor="ctr" anchorCtr="0">
              <a:noAutofit/>
            </a:bodyPr>
            <a:lstStyle/>
            <a:p>
              <a:pPr marL="342900" marR="0" lvl="0" indent="0" algn="ctr" rtl="0">
                <a:lnSpc>
                  <a:spcPct val="100000"/>
                </a:lnSpc>
                <a:spcBef>
                  <a:spcPts val="0"/>
                </a:spcBef>
                <a:spcAft>
                  <a:spcPts val="0"/>
                </a:spcAft>
                <a:buClr>
                  <a:srgbClr val="000000"/>
                </a:buClr>
                <a:buSzPts val="1100"/>
                <a:buFont typeface="Times New Roman"/>
                <a:buNone/>
              </a:pPr>
              <a:r>
                <a:rPr lang="en" sz="1100" b="0" i="0" u="none" strike="noStrike" cap="none">
                  <a:solidFill>
                    <a:srgbClr val="000000"/>
                  </a:solidFill>
                  <a:latin typeface="Times New Roman"/>
                  <a:ea typeface="Times New Roman"/>
                  <a:cs typeface="Times New Roman"/>
                  <a:sym typeface="Times New Roman"/>
                </a:rPr>
                <a:t>Training</a:t>
              </a:r>
              <a:endParaRPr sz="1100" b="0" i="0" u="none" strike="noStrike" cap="none">
                <a:solidFill>
                  <a:schemeClr val="dk1"/>
                </a:solidFill>
                <a:latin typeface="Times New Roman"/>
                <a:ea typeface="Times New Roman"/>
                <a:cs typeface="Times New Roman"/>
                <a:sym typeface="Times New Roman"/>
              </a:endParaRPr>
            </a:p>
            <a:p>
              <a:pPr marL="342900" marR="0" lvl="0" indent="0" algn="ctr" rtl="0">
                <a:lnSpc>
                  <a:spcPct val="100000"/>
                </a:lnSpc>
                <a:spcBef>
                  <a:spcPts val="0"/>
                </a:spcBef>
                <a:spcAft>
                  <a:spcPts val="0"/>
                </a:spcAft>
                <a:buClr>
                  <a:srgbClr val="000000"/>
                </a:buClr>
                <a:buSzPts val="1100"/>
                <a:buFont typeface="Times New Roman"/>
                <a:buNone/>
              </a:pPr>
              <a:r>
                <a:rPr lang="en" sz="1100" b="0" i="0" u="none" strike="noStrike" cap="none">
                  <a:solidFill>
                    <a:srgbClr val="000000"/>
                  </a:solidFill>
                  <a:latin typeface="Times New Roman"/>
                  <a:ea typeface="Times New Roman"/>
                  <a:cs typeface="Times New Roman"/>
                  <a:sym typeface="Times New Roman"/>
                </a:rPr>
                <a:t>Samples</a:t>
              </a:r>
              <a:endParaRPr sz="1100" b="0" i="0" u="none" strike="noStrike" cap="none">
                <a:solidFill>
                  <a:schemeClr val="dk1"/>
                </a:solidFill>
                <a:latin typeface="Times New Roman"/>
                <a:ea typeface="Times New Roman"/>
                <a:cs typeface="Times New Roman"/>
                <a:sym typeface="Times New Roman"/>
              </a:endParaRPr>
            </a:p>
          </p:txBody>
        </p:sp>
        <p:sp>
          <p:nvSpPr>
            <p:cNvPr id="250" name="Google Shape;250;p42"/>
            <p:cNvSpPr/>
            <p:nvPr/>
          </p:nvSpPr>
          <p:spPr>
            <a:xfrm>
              <a:off x="5222100" y="2033138"/>
              <a:ext cx="1714500" cy="369900"/>
            </a:xfrm>
            <a:prstGeom prst="rect">
              <a:avLst/>
            </a:prstGeom>
            <a:noFill/>
            <a:ln>
              <a:noFill/>
            </a:ln>
          </p:spPr>
          <p:txBody>
            <a:bodyPr spcFirstLastPara="1" wrap="square" lIns="67500" tIns="33750" rIns="67500" bIns="33750" anchor="ctr" anchorCtr="0">
              <a:noAutofit/>
            </a:bodyPr>
            <a:lstStyle/>
            <a:p>
              <a:pPr marL="342900" marR="0" lvl="0" indent="0" algn="ctr" rtl="0">
                <a:lnSpc>
                  <a:spcPct val="100000"/>
                </a:lnSpc>
                <a:spcBef>
                  <a:spcPts val="0"/>
                </a:spcBef>
                <a:spcAft>
                  <a:spcPts val="0"/>
                </a:spcAft>
                <a:buClr>
                  <a:srgbClr val="000000"/>
                </a:buClr>
                <a:buSzPts val="1100"/>
                <a:buFont typeface="Times New Roman"/>
                <a:buNone/>
              </a:pPr>
              <a:r>
                <a:rPr lang="en" sz="1100" b="0" i="0" u="none" strike="noStrike" cap="none">
                  <a:solidFill>
                    <a:srgbClr val="000000"/>
                  </a:solidFill>
                  <a:latin typeface="Times New Roman"/>
                  <a:ea typeface="Times New Roman"/>
                  <a:cs typeface="Times New Roman"/>
                  <a:sym typeface="Times New Roman"/>
                </a:rPr>
                <a:t>Abstraction Sequence w/ Function Name</a:t>
              </a:r>
              <a:endParaRPr sz="1100" b="0" i="0" u="none" strike="noStrike" cap="none">
                <a:solidFill>
                  <a:schemeClr val="dk1"/>
                </a:solidFill>
                <a:latin typeface="Times New Roman"/>
                <a:ea typeface="Times New Roman"/>
                <a:cs typeface="Times New Roman"/>
                <a:sym typeface="Times New Roman"/>
              </a:endParaRPr>
            </a:p>
          </p:txBody>
        </p:sp>
        <p:sp>
          <p:nvSpPr>
            <p:cNvPr id="251" name="Google Shape;251;p42"/>
            <p:cNvSpPr/>
            <p:nvPr/>
          </p:nvSpPr>
          <p:spPr>
            <a:xfrm flipH="1">
              <a:off x="7286910" y="3424585"/>
              <a:ext cx="270" cy="700110"/>
            </a:xfrm>
            <a:custGeom>
              <a:avLst/>
              <a:gdLst/>
              <a:ahLst/>
              <a:cxnLst/>
              <a:rect l="l" t="t" r="r" b="b"/>
              <a:pathLst>
                <a:path w="21600" h="21600" extrusionOk="0">
                  <a:moveTo>
                    <a:pt x="0" y="0"/>
                  </a:moveTo>
                  <a:lnTo>
                    <a:pt x="21600" y="21600"/>
                  </a:lnTo>
                </a:path>
              </a:pathLst>
            </a:custGeom>
            <a:noFill/>
            <a:ln w="28425" cap="flat" cmpd="sng">
              <a:solidFill>
                <a:srgbClr val="000000"/>
              </a:solidFill>
              <a:prstDash val="solid"/>
              <a:miter lim="8000"/>
              <a:headEnd type="none" w="sm" len="sm"/>
              <a:tailEnd type="triangle" w="med" len="med"/>
            </a:ln>
          </p:spPr>
          <p:txBody>
            <a:bodyPr/>
            <a:lstStyle/>
            <a:p>
              <a:endParaRPr lang="en-US"/>
            </a:p>
          </p:txBody>
        </p:sp>
        <p:cxnSp>
          <p:nvCxnSpPr>
            <p:cNvPr id="252" name="Google Shape;252;p42"/>
            <p:cNvCxnSpPr>
              <a:stCxn id="248" idx="4"/>
              <a:endCxn id="240" idx="1"/>
            </p:cNvCxnSpPr>
            <p:nvPr/>
          </p:nvCxnSpPr>
          <p:spPr>
            <a:xfrm>
              <a:off x="5510560" y="1419798"/>
              <a:ext cx="1397400" cy="0"/>
            </a:xfrm>
            <a:prstGeom prst="straightConnector1">
              <a:avLst/>
            </a:prstGeom>
            <a:noFill/>
            <a:ln w="25550" cap="flat" cmpd="sng">
              <a:solidFill>
                <a:srgbClr val="000000"/>
              </a:solidFill>
              <a:prstDash val="solid"/>
              <a:round/>
              <a:headEnd type="none" w="sm" len="sm"/>
              <a:tailEnd type="triangle" w="med" len="med"/>
            </a:ln>
          </p:spPr>
        </p:cxnSp>
        <p:sp>
          <p:nvSpPr>
            <p:cNvPr id="253" name="Google Shape;253;p42"/>
            <p:cNvSpPr/>
            <p:nvPr/>
          </p:nvSpPr>
          <p:spPr>
            <a:xfrm>
              <a:off x="7751850" y="199547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54" name="Google Shape;254;p42"/>
            <p:cNvSpPr/>
            <p:nvPr/>
          </p:nvSpPr>
          <p:spPr>
            <a:xfrm>
              <a:off x="8108250" y="199547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55" name="Google Shape;255;p42"/>
            <p:cNvSpPr/>
            <p:nvPr/>
          </p:nvSpPr>
          <p:spPr>
            <a:xfrm>
              <a:off x="7662750" y="1995475"/>
              <a:ext cx="89100" cy="171600"/>
            </a:xfrm>
            <a:prstGeom prst="rect">
              <a:avLst/>
            </a:prstGeom>
            <a:solidFill>
              <a:srgbClr val="55308D"/>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56" name="Google Shape;256;p42"/>
            <p:cNvSpPr/>
            <p:nvPr/>
          </p:nvSpPr>
          <p:spPr>
            <a:xfrm>
              <a:off x="8019150" y="199547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57" name="Google Shape;257;p42"/>
            <p:cNvSpPr/>
            <p:nvPr/>
          </p:nvSpPr>
          <p:spPr>
            <a:xfrm>
              <a:off x="7930050" y="199547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58" name="Google Shape;258;p42"/>
            <p:cNvSpPr/>
            <p:nvPr/>
          </p:nvSpPr>
          <p:spPr>
            <a:xfrm>
              <a:off x="4937910" y="297584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59" name="Google Shape;259;p42"/>
            <p:cNvSpPr/>
            <p:nvPr/>
          </p:nvSpPr>
          <p:spPr>
            <a:xfrm>
              <a:off x="5027010" y="297584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0" name="Google Shape;260;p42"/>
            <p:cNvSpPr/>
            <p:nvPr/>
          </p:nvSpPr>
          <p:spPr>
            <a:xfrm>
              <a:off x="5116110" y="2975845"/>
              <a:ext cx="89100" cy="171600"/>
            </a:xfrm>
            <a:prstGeom prst="rect">
              <a:avLst/>
            </a:prstGeom>
            <a:solidFill>
              <a:srgbClr val="55308D"/>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1" name="Google Shape;261;p42"/>
            <p:cNvSpPr/>
            <p:nvPr/>
          </p:nvSpPr>
          <p:spPr>
            <a:xfrm>
              <a:off x="5383410" y="297584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2" name="Google Shape;262;p42"/>
            <p:cNvSpPr/>
            <p:nvPr/>
          </p:nvSpPr>
          <p:spPr>
            <a:xfrm>
              <a:off x="5205210" y="297584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3" name="Google Shape;263;p42"/>
            <p:cNvSpPr/>
            <p:nvPr/>
          </p:nvSpPr>
          <p:spPr>
            <a:xfrm>
              <a:off x="5294310" y="297584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4" name="Google Shape;264;p42"/>
            <p:cNvSpPr txBox="1"/>
            <p:nvPr/>
          </p:nvSpPr>
          <p:spPr>
            <a:xfrm>
              <a:off x="7516680" y="2166925"/>
              <a:ext cx="1105800" cy="657600"/>
            </a:xfrm>
            <a:prstGeom prst="rect">
              <a:avLst/>
            </a:prstGeom>
            <a:noFill/>
            <a:ln>
              <a:noFill/>
            </a:ln>
          </p:spPr>
          <p:txBody>
            <a:bodyPr spcFirstLastPara="1" wrap="square" lIns="67500" tIns="33750" rIns="67500" bIns="33750" anchor="t" anchorCtr="0">
              <a:noAutofit/>
            </a:bodyPr>
            <a:lstStyle/>
            <a:p>
              <a:pPr marL="0" marR="0" lvl="0" indent="0" algn="l" rtl="0">
                <a:spcBef>
                  <a:spcPts val="0"/>
                </a:spcBef>
                <a:spcAft>
                  <a:spcPts val="0"/>
                </a:spcAft>
                <a:buNone/>
              </a:pPr>
              <a:r>
                <a:rPr lang="en" sz="1100" b="0" i="0" u="none" strike="noStrike" cap="none">
                  <a:solidFill>
                    <a:srgbClr val="000000"/>
                  </a:solidFill>
                  <a:latin typeface="Times New Roman"/>
                  <a:ea typeface="Times New Roman"/>
                  <a:cs typeface="Times New Roman"/>
                  <a:sym typeface="Times New Roman"/>
                </a:rPr>
                <a:t>New Abstraction</a:t>
              </a:r>
              <a:endParaRPr sz="1100" b="0" strike="noStrike">
                <a:solidFill>
                  <a:schemeClr val="dk1"/>
                </a:solidFill>
                <a:latin typeface="Arial"/>
                <a:ea typeface="Arial"/>
                <a:cs typeface="Arial"/>
                <a:sym typeface="Arial"/>
              </a:endParaRPr>
            </a:p>
            <a:p>
              <a:pPr marL="0" marR="0" lvl="0" indent="0" algn="l" rtl="0">
                <a:spcBef>
                  <a:spcPts val="0"/>
                </a:spcBef>
                <a:spcAft>
                  <a:spcPts val="0"/>
                </a:spcAft>
                <a:buNone/>
              </a:pPr>
              <a:r>
                <a:rPr lang="en" sz="1100" b="0" strike="noStrike">
                  <a:solidFill>
                    <a:srgbClr val="000000"/>
                  </a:solidFill>
                  <a:latin typeface="Times New Roman"/>
                  <a:ea typeface="Times New Roman"/>
                  <a:cs typeface="Times New Roman"/>
                  <a:sym typeface="Times New Roman"/>
                </a:rPr>
                <a:t>Sequence w/o Name </a:t>
              </a:r>
              <a:endParaRPr sz="1100" b="0" strike="noStrike">
                <a:solidFill>
                  <a:schemeClr val="dk1"/>
                </a:solidFill>
                <a:latin typeface="Arial"/>
                <a:ea typeface="Arial"/>
                <a:cs typeface="Arial"/>
                <a:sym typeface="Arial"/>
              </a:endParaRPr>
            </a:p>
          </p:txBody>
        </p:sp>
        <p:cxnSp>
          <p:nvCxnSpPr>
            <p:cNvPr id="265" name="Google Shape;265;p42"/>
            <p:cNvCxnSpPr>
              <a:stCxn id="240" idx="2"/>
              <a:endCxn id="248" idx="3"/>
            </p:cNvCxnSpPr>
            <p:nvPr/>
          </p:nvCxnSpPr>
          <p:spPr>
            <a:xfrm rot="5400000">
              <a:off x="6196050" y="546205"/>
              <a:ext cx="137700" cy="2310900"/>
            </a:xfrm>
            <a:prstGeom prst="curvedConnector3">
              <a:avLst>
                <a:gd name="adj1" fmla="val 272849"/>
              </a:avLst>
            </a:prstGeom>
            <a:noFill/>
            <a:ln w="25550" cap="flat" cmpd="sng">
              <a:solidFill>
                <a:srgbClr val="000000"/>
              </a:solidFill>
              <a:prstDash val="lgDash"/>
              <a:round/>
              <a:headEnd type="none" w="sm" len="sm"/>
              <a:tailEnd type="triangle" w="med" len="med"/>
            </a:ln>
          </p:spPr>
        </p:cxnSp>
        <p:cxnSp>
          <p:nvCxnSpPr>
            <p:cNvPr id="266" name="Google Shape;266;p42"/>
            <p:cNvCxnSpPr>
              <a:stCxn id="248" idx="3"/>
              <a:endCxn id="241" idx="1"/>
            </p:cNvCxnSpPr>
            <p:nvPr/>
          </p:nvCxnSpPr>
          <p:spPr>
            <a:xfrm rot="-5400000" flipH="1">
              <a:off x="5237275" y="1642593"/>
              <a:ext cx="1452600" cy="1708200"/>
            </a:xfrm>
            <a:prstGeom prst="curvedConnector2">
              <a:avLst/>
            </a:prstGeom>
            <a:noFill/>
            <a:ln w="25550" cap="flat" cmpd="sng">
              <a:solidFill>
                <a:srgbClr val="AEAEAE"/>
              </a:solidFill>
              <a:prstDash val="lgDash"/>
              <a:round/>
              <a:headEnd type="none" w="sm" len="sm"/>
              <a:tailEnd type="triangle" w="med" len="med"/>
            </a:ln>
          </p:spPr>
        </p:cxnSp>
        <p:cxnSp>
          <p:nvCxnSpPr>
            <p:cNvPr id="267" name="Google Shape;267;p42"/>
            <p:cNvCxnSpPr>
              <a:stCxn id="240" idx="2"/>
              <a:endCxn id="241" idx="0"/>
            </p:cNvCxnSpPr>
            <p:nvPr/>
          </p:nvCxnSpPr>
          <p:spPr>
            <a:xfrm flipH="1">
              <a:off x="7420050" y="1632805"/>
              <a:ext cx="300" cy="1388700"/>
            </a:xfrm>
            <a:prstGeom prst="straightConnector1">
              <a:avLst/>
            </a:prstGeom>
            <a:noFill/>
            <a:ln w="25550" cap="flat" cmpd="sng">
              <a:solidFill>
                <a:srgbClr val="000000"/>
              </a:solidFill>
              <a:prstDash val="solid"/>
              <a:round/>
              <a:headEnd type="none" w="sm" len="sm"/>
              <a:tailEnd type="triangle" w="med" len="med"/>
            </a:ln>
          </p:spPr>
        </p:cxnSp>
        <p:sp>
          <p:nvSpPr>
            <p:cNvPr id="268" name="Google Shape;268;p42"/>
            <p:cNvSpPr/>
            <p:nvPr/>
          </p:nvSpPr>
          <p:spPr>
            <a:xfrm>
              <a:off x="7840950" y="1995475"/>
              <a:ext cx="89100" cy="171600"/>
            </a:xfrm>
            <a:prstGeom prst="rect">
              <a:avLst/>
            </a:prstGeom>
            <a:solidFill>
              <a:srgbClr val="55308D"/>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9" name="Google Shape;269;p42"/>
            <p:cNvSpPr/>
            <p:nvPr/>
          </p:nvSpPr>
          <p:spPr>
            <a:xfrm>
              <a:off x="5022420" y="347507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70" name="Google Shape;270;p42"/>
            <p:cNvSpPr/>
            <p:nvPr/>
          </p:nvSpPr>
          <p:spPr>
            <a:xfrm>
              <a:off x="5378820" y="347507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71" name="Google Shape;271;p42"/>
            <p:cNvSpPr/>
            <p:nvPr/>
          </p:nvSpPr>
          <p:spPr>
            <a:xfrm>
              <a:off x="5289720" y="347507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72" name="Google Shape;272;p42"/>
            <p:cNvSpPr/>
            <p:nvPr/>
          </p:nvSpPr>
          <p:spPr>
            <a:xfrm>
              <a:off x="5111520" y="347507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73" name="Google Shape;273;p42"/>
            <p:cNvSpPr/>
            <p:nvPr/>
          </p:nvSpPr>
          <p:spPr>
            <a:xfrm>
              <a:off x="5200620" y="3475075"/>
              <a:ext cx="89100" cy="171600"/>
            </a:xfrm>
            <a:prstGeom prst="rect">
              <a:avLst/>
            </a:prstGeom>
            <a:solidFill>
              <a:srgbClr val="55308D"/>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74" name="Google Shape;274;p42"/>
            <p:cNvSpPr/>
            <p:nvPr/>
          </p:nvSpPr>
          <p:spPr>
            <a:xfrm>
              <a:off x="4933320" y="347507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75" name="Google Shape;275;p42"/>
            <p:cNvSpPr/>
            <p:nvPr/>
          </p:nvSpPr>
          <p:spPr>
            <a:xfrm>
              <a:off x="5022420" y="322262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76" name="Google Shape;276;p42"/>
            <p:cNvSpPr/>
            <p:nvPr/>
          </p:nvSpPr>
          <p:spPr>
            <a:xfrm>
              <a:off x="5200620" y="322262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77" name="Google Shape;277;p42"/>
            <p:cNvSpPr/>
            <p:nvPr/>
          </p:nvSpPr>
          <p:spPr>
            <a:xfrm>
              <a:off x="5289720" y="322262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78" name="Google Shape;278;p42"/>
            <p:cNvSpPr/>
            <p:nvPr/>
          </p:nvSpPr>
          <p:spPr>
            <a:xfrm>
              <a:off x="5111520" y="3222625"/>
              <a:ext cx="89100" cy="171600"/>
            </a:xfrm>
            <a:prstGeom prst="rect">
              <a:avLst/>
            </a:prstGeom>
            <a:solidFill>
              <a:srgbClr val="55308D"/>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79" name="Google Shape;279;p42"/>
            <p:cNvSpPr/>
            <p:nvPr/>
          </p:nvSpPr>
          <p:spPr>
            <a:xfrm>
              <a:off x="4933320" y="322262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80" name="Google Shape;280;p42"/>
            <p:cNvSpPr/>
            <p:nvPr/>
          </p:nvSpPr>
          <p:spPr>
            <a:xfrm>
              <a:off x="5378820" y="322262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81" name="Google Shape;281;p42"/>
            <p:cNvSpPr/>
            <p:nvPr/>
          </p:nvSpPr>
          <p:spPr>
            <a:xfrm>
              <a:off x="4937910" y="297584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82" name="Google Shape;282;p42"/>
            <p:cNvSpPr/>
            <p:nvPr/>
          </p:nvSpPr>
          <p:spPr>
            <a:xfrm>
              <a:off x="5027010" y="297584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83" name="Google Shape;283;p42"/>
            <p:cNvSpPr/>
            <p:nvPr/>
          </p:nvSpPr>
          <p:spPr>
            <a:xfrm>
              <a:off x="5116110" y="2975845"/>
              <a:ext cx="89100" cy="171600"/>
            </a:xfrm>
            <a:prstGeom prst="rect">
              <a:avLst/>
            </a:prstGeom>
            <a:solidFill>
              <a:srgbClr val="55308D"/>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84" name="Google Shape;284;p42"/>
            <p:cNvSpPr/>
            <p:nvPr/>
          </p:nvSpPr>
          <p:spPr>
            <a:xfrm>
              <a:off x="5383410" y="297584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85" name="Google Shape;285;p42"/>
            <p:cNvSpPr/>
            <p:nvPr/>
          </p:nvSpPr>
          <p:spPr>
            <a:xfrm>
              <a:off x="5205210" y="297584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86" name="Google Shape;286;p42"/>
            <p:cNvSpPr/>
            <p:nvPr/>
          </p:nvSpPr>
          <p:spPr>
            <a:xfrm>
              <a:off x="5294310" y="297584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87" name="Google Shape;287;p42"/>
            <p:cNvSpPr/>
            <p:nvPr/>
          </p:nvSpPr>
          <p:spPr>
            <a:xfrm>
              <a:off x="4937910" y="297584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88" name="Google Shape;288;p42"/>
            <p:cNvSpPr/>
            <p:nvPr/>
          </p:nvSpPr>
          <p:spPr>
            <a:xfrm>
              <a:off x="5027010" y="297584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89" name="Google Shape;289;p42"/>
            <p:cNvSpPr/>
            <p:nvPr/>
          </p:nvSpPr>
          <p:spPr>
            <a:xfrm>
              <a:off x="5116110" y="2975845"/>
              <a:ext cx="89100" cy="171600"/>
            </a:xfrm>
            <a:prstGeom prst="rect">
              <a:avLst/>
            </a:prstGeom>
            <a:solidFill>
              <a:srgbClr val="55308D"/>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90" name="Google Shape;290;p42"/>
            <p:cNvSpPr/>
            <p:nvPr/>
          </p:nvSpPr>
          <p:spPr>
            <a:xfrm>
              <a:off x="5383410" y="297584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91" name="Google Shape;291;p42"/>
            <p:cNvSpPr/>
            <p:nvPr/>
          </p:nvSpPr>
          <p:spPr>
            <a:xfrm>
              <a:off x="5205210" y="297584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92" name="Google Shape;292;p42"/>
            <p:cNvSpPr/>
            <p:nvPr/>
          </p:nvSpPr>
          <p:spPr>
            <a:xfrm>
              <a:off x="5294310" y="297584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93" name="Google Shape;293;p42"/>
            <p:cNvSpPr/>
            <p:nvPr/>
          </p:nvSpPr>
          <p:spPr>
            <a:xfrm>
              <a:off x="6153450" y="165257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94" name="Google Shape;294;p42"/>
            <p:cNvSpPr/>
            <p:nvPr/>
          </p:nvSpPr>
          <p:spPr>
            <a:xfrm>
              <a:off x="6242550" y="165257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95" name="Google Shape;295;p42"/>
            <p:cNvSpPr/>
            <p:nvPr/>
          </p:nvSpPr>
          <p:spPr>
            <a:xfrm>
              <a:off x="6331650" y="1652575"/>
              <a:ext cx="89100" cy="171600"/>
            </a:xfrm>
            <a:prstGeom prst="rect">
              <a:avLst/>
            </a:prstGeom>
            <a:solidFill>
              <a:srgbClr val="55308D"/>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96" name="Google Shape;296;p42"/>
            <p:cNvSpPr/>
            <p:nvPr/>
          </p:nvSpPr>
          <p:spPr>
            <a:xfrm>
              <a:off x="6598950" y="1652575"/>
              <a:ext cx="89100" cy="171600"/>
            </a:xfrm>
            <a:prstGeom prst="rect">
              <a:avLst/>
            </a:prstGeom>
            <a:solidFill>
              <a:srgbClr val="FFFFF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97" name="Google Shape;297;p42"/>
            <p:cNvSpPr/>
            <p:nvPr/>
          </p:nvSpPr>
          <p:spPr>
            <a:xfrm>
              <a:off x="6420750" y="165257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98" name="Google Shape;298;p42"/>
            <p:cNvSpPr/>
            <p:nvPr/>
          </p:nvSpPr>
          <p:spPr>
            <a:xfrm>
              <a:off x="6509850" y="1652575"/>
              <a:ext cx="89100" cy="1716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99" name="Google Shape;299;p42"/>
            <p:cNvSpPr/>
            <p:nvPr/>
          </p:nvSpPr>
          <p:spPr>
            <a:xfrm>
              <a:off x="4988940" y="1556455"/>
              <a:ext cx="1425600" cy="369900"/>
            </a:xfrm>
            <a:prstGeom prst="rect">
              <a:avLst/>
            </a:prstGeom>
            <a:noFill/>
            <a:ln>
              <a:noFill/>
            </a:ln>
          </p:spPr>
          <p:txBody>
            <a:bodyPr spcFirstLastPara="1" wrap="square" lIns="67500" tIns="33750" rIns="67500" bIns="33750" anchor="ctr" anchorCtr="0">
              <a:noAutofit/>
            </a:bodyPr>
            <a:lstStyle/>
            <a:p>
              <a:pPr marL="342900" marR="0" lvl="0" indent="0" algn="ctr" rtl="0">
                <a:lnSpc>
                  <a:spcPct val="100000"/>
                </a:lnSpc>
                <a:spcBef>
                  <a:spcPts val="0"/>
                </a:spcBef>
                <a:spcAft>
                  <a:spcPts val="0"/>
                </a:spcAft>
                <a:buClr>
                  <a:srgbClr val="000000"/>
                </a:buClr>
                <a:buSzPts val="1100"/>
                <a:buFont typeface="Courier New"/>
                <a:buNone/>
              </a:pPr>
              <a:r>
                <a:rPr lang="en" sz="1100" b="0" strike="noStrike">
                  <a:solidFill>
                    <a:srgbClr val="000000"/>
                  </a:solidFill>
                  <a:latin typeface="Courier New"/>
                  <a:ea typeface="Courier New"/>
                  <a:cs typeface="Courier New"/>
                  <a:sym typeface="Courier New"/>
                </a:rPr>
                <a:t>$func:</a:t>
              </a:r>
              <a:endParaRPr sz="1100" b="0" strike="noStrike">
                <a:solidFill>
                  <a:schemeClr val="dk1"/>
                </a:solidFill>
                <a:latin typeface="Courier New"/>
                <a:ea typeface="Courier New"/>
                <a:cs typeface="Courier New"/>
                <a:sym typeface="Courier New"/>
              </a:endParaRPr>
            </a:p>
          </p:txBody>
        </p:sp>
        <p:sp>
          <p:nvSpPr>
            <p:cNvPr id="300" name="Google Shape;300;p42"/>
            <p:cNvSpPr txBox="1"/>
            <p:nvPr/>
          </p:nvSpPr>
          <p:spPr>
            <a:xfrm>
              <a:off x="4370376" y="3175100"/>
              <a:ext cx="702000" cy="21900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Clr>
                  <a:srgbClr val="000000"/>
                </a:buClr>
                <a:buSzPts val="1100"/>
                <a:buFont typeface="Courier New"/>
                <a:buNone/>
              </a:pPr>
              <a:r>
                <a:rPr lang="en" sz="1100" b="0" strike="noStrike">
                  <a:solidFill>
                    <a:srgbClr val="000000"/>
                  </a:solidFill>
                  <a:latin typeface="Courier New"/>
                  <a:ea typeface="Courier New"/>
                  <a:cs typeface="Courier New"/>
                  <a:sym typeface="Courier New"/>
                </a:rPr>
                <a:t>$some:</a:t>
              </a:r>
              <a:endParaRPr sz="1100" b="0" strike="noStrike">
                <a:solidFill>
                  <a:schemeClr val="dk1"/>
                </a:solidFill>
                <a:latin typeface="Arial"/>
                <a:ea typeface="Arial"/>
                <a:cs typeface="Arial"/>
                <a:sym typeface="Arial"/>
              </a:endParaRPr>
            </a:p>
          </p:txBody>
        </p:sp>
        <p:sp>
          <p:nvSpPr>
            <p:cNvPr id="301" name="Google Shape;301;p42"/>
            <p:cNvSpPr txBox="1"/>
            <p:nvPr/>
          </p:nvSpPr>
          <p:spPr>
            <a:xfrm>
              <a:off x="4370376" y="3427550"/>
              <a:ext cx="702000" cy="219000"/>
            </a:xfrm>
            <a:prstGeom prst="rect">
              <a:avLst/>
            </a:prstGeom>
            <a:noFill/>
            <a:ln>
              <a:noFill/>
            </a:ln>
          </p:spPr>
          <p:txBody>
            <a:bodyPr spcFirstLastPara="1" wrap="square" lIns="67500" tIns="33750" rIns="67500" bIns="33750" anchor="t" anchorCtr="0">
              <a:noAutofit/>
            </a:bodyPr>
            <a:lstStyle/>
            <a:p>
              <a:pPr marL="0" marR="0" lvl="0" indent="0" algn="l" rtl="0">
                <a:spcBef>
                  <a:spcPts val="0"/>
                </a:spcBef>
                <a:spcAft>
                  <a:spcPts val="0"/>
                </a:spcAft>
                <a:buNone/>
              </a:pPr>
              <a:r>
                <a:rPr lang="en" sz="1100" b="0" strike="noStrike">
                  <a:solidFill>
                    <a:srgbClr val="000000"/>
                  </a:solidFill>
                  <a:latin typeface="Courier New"/>
                  <a:ea typeface="Courier New"/>
                  <a:cs typeface="Courier New"/>
                  <a:sym typeface="Courier New"/>
                </a:rPr>
                <a:t>$name:</a:t>
              </a:r>
              <a:endParaRPr sz="1100" b="0" strike="noStrike">
                <a:solidFill>
                  <a:schemeClr val="dk1"/>
                </a:solidFill>
                <a:latin typeface="Arial"/>
                <a:ea typeface="Arial"/>
                <a:cs typeface="Arial"/>
                <a:sym typeface="Arial"/>
              </a:endParaRPr>
            </a:p>
          </p:txBody>
        </p:sp>
      </p:grpSp>
      <p:sp>
        <p:nvSpPr>
          <p:cNvPr id="302" name="Google Shape;302;p42"/>
          <p:cNvSpPr/>
          <p:nvPr/>
        </p:nvSpPr>
        <p:spPr>
          <a:xfrm>
            <a:off x="4905025" y="3035825"/>
            <a:ext cx="1276800" cy="1869300"/>
          </a:xfrm>
          <a:prstGeom prst="rect">
            <a:avLst/>
          </a:prstGeom>
          <a:solidFill>
            <a:srgbClr val="FFFFFF">
              <a:alpha val="76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2"/>
          <p:cNvSpPr/>
          <p:nvPr/>
        </p:nvSpPr>
        <p:spPr>
          <a:xfrm>
            <a:off x="5018750" y="2249525"/>
            <a:ext cx="640500" cy="786300"/>
          </a:xfrm>
          <a:prstGeom prst="rect">
            <a:avLst/>
          </a:prstGeom>
          <a:solidFill>
            <a:srgbClr val="FFFFFF">
              <a:alpha val="76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2"/>
          <p:cNvSpPr/>
          <p:nvPr/>
        </p:nvSpPr>
        <p:spPr>
          <a:xfrm>
            <a:off x="7317500" y="3121425"/>
            <a:ext cx="1761000" cy="1869300"/>
          </a:xfrm>
          <a:prstGeom prst="rect">
            <a:avLst/>
          </a:prstGeom>
          <a:solidFill>
            <a:srgbClr val="FFFFFF">
              <a:alpha val="76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3"/>
          <p:cNvSpPr txBox="1">
            <a:spLocks noGrp="1"/>
          </p:cNvSpPr>
          <p:nvPr>
            <p:ph type="title"/>
          </p:nvPr>
        </p:nvSpPr>
        <p:spPr>
          <a:xfrm>
            <a:off x="311700" y="91440"/>
            <a:ext cx="8520600" cy="698400"/>
          </a:xfrm>
          <a:prstGeom prst="rect">
            <a:avLst/>
          </a:prstGeom>
          <a:noFill/>
          <a:ln>
            <a:noFill/>
          </a:ln>
        </p:spPr>
        <p:txBody>
          <a:bodyPr spcFirstLastPara="1" wrap="square" lIns="91425" tIns="91425" rIns="91425" bIns="91425" anchor="ctr" anchorCtr="0">
            <a:normAutofit/>
          </a:bodyPr>
          <a:lstStyle/>
          <a:p>
            <a:pPr marL="0" marR="0" lvl="0" indent="0" algn="l" rtl="0">
              <a:lnSpc>
                <a:spcPct val="100000"/>
              </a:lnSpc>
              <a:spcBef>
                <a:spcPts val="0"/>
              </a:spcBef>
              <a:spcAft>
                <a:spcPts val="0"/>
              </a:spcAft>
              <a:buNone/>
            </a:pPr>
            <a:r>
              <a:rPr lang="en"/>
              <a:t>List of Abstraction Rules</a:t>
            </a:r>
            <a:endParaRPr/>
          </a:p>
        </p:txBody>
      </p:sp>
      <p:sp>
        <p:nvSpPr>
          <p:cNvPr id="310" name="Google Shape;310;p43"/>
          <p:cNvSpPr txBox="1">
            <a:spLocks noGrp="1"/>
          </p:cNvSpPr>
          <p:nvPr>
            <p:ph type="body" idx="1"/>
          </p:nvPr>
        </p:nvSpPr>
        <p:spPr>
          <a:xfrm>
            <a:off x="256032" y="1261872"/>
            <a:ext cx="4234800" cy="369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sz="1600" b="1">
                <a:solidFill>
                  <a:schemeClr val="dk1"/>
                </a:solidFill>
                <a:latin typeface="Calibri"/>
                <a:ea typeface="Calibri"/>
                <a:cs typeface="Calibri"/>
                <a:sym typeface="Calibri"/>
              </a:rPr>
              <a:t>Numeric Instructions</a:t>
            </a:r>
            <a:endParaRPr sz="1600" b="1">
              <a:solidFill>
                <a:schemeClr val="dk1"/>
              </a:solidFill>
              <a:latin typeface="Calibri"/>
              <a:ea typeface="Calibri"/>
              <a:cs typeface="Calibri"/>
              <a:sym typeface="Calibri"/>
            </a:endParaRPr>
          </a:p>
          <a:p>
            <a:pPr marL="301752" lvl="0" indent="-283464" algn="l" rtl="0">
              <a:lnSpc>
                <a:spcPct val="115000"/>
              </a:lnSpc>
              <a:spcBef>
                <a:spcPts val="0"/>
              </a:spcBef>
              <a:spcAft>
                <a:spcPts val="0"/>
              </a:spcAft>
              <a:buSzPts val="1200"/>
              <a:buChar char="○"/>
            </a:pPr>
            <a:r>
              <a:rPr lang="en">
                <a:solidFill>
                  <a:schemeClr val="dk1"/>
                </a:solidFill>
                <a:latin typeface="Calibri"/>
                <a:ea typeface="Calibri"/>
                <a:cs typeface="Calibri"/>
                <a:sym typeface="Calibri"/>
              </a:rPr>
              <a:t>E.g., i32.const, i64.add</a:t>
            </a:r>
            <a:endParaRPr>
              <a:solidFill>
                <a:schemeClr val="dk1"/>
              </a:solidFill>
              <a:latin typeface="Calibri"/>
              <a:ea typeface="Calibri"/>
              <a:cs typeface="Calibri"/>
              <a:sym typeface="Calibri"/>
            </a:endParaRPr>
          </a:p>
          <a:p>
            <a:pPr marL="0" lvl="0" indent="0" algn="l" rtl="0">
              <a:lnSpc>
                <a:spcPct val="115000"/>
              </a:lnSpc>
              <a:spcBef>
                <a:spcPts val="1800"/>
              </a:spcBef>
              <a:spcAft>
                <a:spcPts val="0"/>
              </a:spcAft>
              <a:buSzPts val="1400"/>
              <a:buNone/>
            </a:pPr>
            <a:r>
              <a:rPr lang="en" sz="1600" b="1">
                <a:solidFill>
                  <a:schemeClr val="dk1"/>
                </a:solidFill>
                <a:latin typeface="Calibri"/>
                <a:ea typeface="Calibri"/>
                <a:cs typeface="Calibri"/>
                <a:sym typeface="Calibri"/>
              </a:rPr>
              <a:t>Parametric Instructions</a:t>
            </a:r>
            <a:endParaRPr sz="1600" b="1">
              <a:solidFill>
                <a:schemeClr val="dk1"/>
              </a:solidFill>
              <a:latin typeface="Calibri"/>
              <a:ea typeface="Calibri"/>
              <a:cs typeface="Calibri"/>
              <a:sym typeface="Calibri"/>
            </a:endParaRPr>
          </a:p>
          <a:p>
            <a:pPr marL="301752" lvl="0" indent="-283464" algn="l" rtl="0">
              <a:lnSpc>
                <a:spcPct val="115000"/>
              </a:lnSpc>
              <a:spcBef>
                <a:spcPts val="0"/>
              </a:spcBef>
              <a:spcAft>
                <a:spcPts val="0"/>
              </a:spcAft>
              <a:buSzPts val="1200"/>
              <a:buChar char="○"/>
            </a:pPr>
            <a:r>
              <a:rPr lang="en">
                <a:solidFill>
                  <a:schemeClr val="dk1"/>
                </a:solidFill>
                <a:latin typeface="Calibri"/>
                <a:ea typeface="Calibri"/>
                <a:cs typeface="Calibri"/>
                <a:sym typeface="Calibri"/>
              </a:rPr>
              <a:t>I.e., drop, select</a:t>
            </a:r>
            <a:endParaRPr>
              <a:solidFill>
                <a:schemeClr val="dk1"/>
              </a:solidFill>
              <a:latin typeface="Calibri"/>
              <a:ea typeface="Calibri"/>
              <a:cs typeface="Calibri"/>
              <a:sym typeface="Calibri"/>
            </a:endParaRPr>
          </a:p>
          <a:p>
            <a:pPr marL="139700" lvl="0" indent="0" algn="l" rtl="0">
              <a:lnSpc>
                <a:spcPct val="115000"/>
              </a:lnSpc>
              <a:spcBef>
                <a:spcPts val="1000"/>
              </a:spcBef>
              <a:spcAft>
                <a:spcPts val="0"/>
              </a:spcAft>
              <a:buSzPts val="1400"/>
              <a:buNone/>
            </a:pPr>
            <a:endParaRPr sz="1400">
              <a:solidFill>
                <a:schemeClr val="dk1"/>
              </a:solidFill>
              <a:latin typeface="Calibri"/>
              <a:ea typeface="Calibri"/>
              <a:cs typeface="Calibri"/>
              <a:sym typeface="Calibri"/>
            </a:endParaRPr>
          </a:p>
        </p:txBody>
      </p:sp>
      <p:sp>
        <p:nvSpPr>
          <p:cNvPr id="311" name="Google Shape;311;p43"/>
          <p:cNvSpPr txBox="1"/>
          <p:nvPr/>
        </p:nvSpPr>
        <p:spPr>
          <a:xfrm>
            <a:off x="-501354" y="756718"/>
            <a:ext cx="42348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1200"/>
              </a:spcAft>
              <a:buClr>
                <a:srgbClr val="000000"/>
              </a:buClr>
              <a:buSzPts val="1600"/>
              <a:buFont typeface="Arial"/>
              <a:buNone/>
            </a:pPr>
            <a:r>
              <a:rPr lang="en" sz="1600" b="1" i="0" u="sng" strike="noStrike" cap="none">
                <a:solidFill>
                  <a:schemeClr val="dk1"/>
                </a:solidFill>
                <a:latin typeface="Calibri"/>
                <a:ea typeface="Calibri"/>
                <a:cs typeface="Calibri"/>
                <a:sym typeface="Calibri"/>
              </a:rPr>
              <a:t>WebAssembly Instruction Groups </a:t>
            </a:r>
            <a:endParaRPr sz="1600" b="1" i="0" u="sng" strike="noStrike" cap="none">
              <a:solidFill>
                <a:schemeClr val="dk1"/>
              </a:solidFill>
              <a:latin typeface="Calibri"/>
              <a:ea typeface="Calibri"/>
              <a:cs typeface="Calibri"/>
              <a:sym typeface="Calibri"/>
            </a:endParaRPr>
          </a:p>
        </p:txBody>
      </p:sp>
      <p:sp>
        <p:nvSpPr>
          <p:cNvPr id="312" name="Google Shape;312;p43"/>
          <p:cNvSpPr txBox="1"/>
          <p:nvPr/>
        </p:nvSpPr>
        <p:spPr>
          <a:xfrm>
            <a:off x="7016540" y="755138"/>
            <a:ext cx="19692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1200"/>
              </a:spcAft>
              <a:buClr>
                <a:srgbClr val="000000"/>
              </a:buClr>
              <a:buSzPts val="1600"/>
              <a:buFont typeface="Arial"/>
              <a:buNone/>
            </a:pPr>
            <a:r>
              <a:rPr lang="en" sz="1600" b="1" i="0" u="sng" strike="noStrike" cap="none">
                <a:solidFill>
                  <a:schemeClr val="dk1"/>
                </a:solidFill>
                <a:latin typeface="Calibri"/>
                <a:ea typeface="Calibri"/>
                <a:cs typeface="Calibri"/>
                <a:sym typeface="Calibri"/>
              </a:rPr>
              <a:t>Abstraction </a:t>
            </a:r>
            <a:endParaRPr sz="1600" b="1" i="0" u="sng" strike="noStrike" cap="none">
              <a:solidFill>
                <a:schemeClr val="dk1"/>
              </a:solidFill>
              <a:latin typeface="Calibri"/>
              <a:ea typeface="Calibri"/>
              <a:cs typeface="Calibri"/>
              <a:sym typeface="Calibri"/>
            </a:endParaRPr>
          </a:p>
        </p:txBody>
      </p:sp>
      <p:cxnSp>
        <p:nvCxnSpPr>
          <p:cNvPr id="313" name="Google Shape;313;p43"/>
          <p:cNvCxnSpPr/>
          <p:nvPr/>
        </p:nvCxnSpPr>
        <p:spPr>
          <a:xfrm>
            <a:off x="172100" y="1219415"/>
            <a:ext cx="8778240" cy="0"/>
          </a:xfrm>
          <a:prstGeom prst="straightConnector1">
            <a:avLst/>
          </a:prstGeom>
          <a:noFill/>
          <a:ln w="12700" cap="flat" cmpd="sng">
            <a:solidFill>
              <a:schemeClr val="dk2"/>
            </a:solidFill>
            <a:prstDash val="solid"/>
            <a:round/>
            <a:headEnd type="none" w="sm" len="sm"/>
            <a:tailEnd type="none" w="sm" len="sm"/>
          </a:ln>
        </p:spPr>
      </p:cxnSp>
      <p:sp>
        <p:nvSpPr>
          <p:cNvPr id="314" name="Google Shape;314;p43"/>
          <p:cNvSpPr/>
          <p:nvPr/>
        </p:nvSpPr>
        <p:spPr>
          <a:xfrm>
            <a:off x="2875789" y="1463040"/>
            <a:ext cx="543600" cy="215100"/>
          </a:xfrm>
          <a:prstGeom prst="right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15" name="Google Shape;315;p43"/>
          <p:cNvSpPr txBox="1"/>
          <p:nvPr/>
        </p:nvSpPr>
        <p:spPr>
          <a:xfrm>
            <a:off x="3406853" y="2194560"/>
            <a:ext cx="1868400" cy="215400"/>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alibri"/>
                <a:ea typeface="Calibri"/>
                <a:cs typeface="Calibri"/>
                <a:sym typeface="Calibri"/>
              </a:rPr>
              <a:t>(Effect on Stack)</a:t>
            </a:r>
            <a:endParaRPr sz="1400" b="0" i="0" u="none" strike="noStrike" cap="none">
              <a:solidFill>
                <a:srgbClr val="000000"/>
              </a:solidFill>
              <a:latin typeface="Calibri"/>
              <a:ea typeface="Calibri"/>
              <a:cs typeface="Calibri"/>
              <a:sym typeface="Calibri"/>
            </a:endParaRPr>
          </a:p>
        </p:txBody>
      </p:sp>
      <p:sp>
        <p:nvSpPr>
          <p:cNvPr id="316" name="Google Shape;316;p43"/>
          <p:cNvSpPr txBox="1"/>
          <p:nvPr/>
        </p:nvSpPr>
        <p:spPr>
          <a:xfrm>
            <a:off x="3410712" y="1463040"/>
            <a:ext cx="1868400" cy="215444"/>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(Effect on Stack)</a:t>
            </a:r>
            <a:endParaRPr sz="1400" b="0" i="0" u="none" strike="noStrike" cap="none">
              <a:solidFill>
                <a:schemeClr val="dk1"/>
              </a:solidFill>
              <a:latin typeface="Calibri"/>
              <a:ea typeface="Calibri"/>
              <a:cs typeface="Calibri"/>
              <a:sym typeface="Calibri"/>
            </a:endParaRPr>
          </a:p>
        </p:txBody>
      </p:sp>
      <p:sp>
        <p:nvSpPr>
          <p:cNvPr id="317" name="Google Shape;317;p43"/>
          <p:cNvSpPr/>
          <p:nvPr/>
        </p:nvSpPr>
        <p:spPr>
          <a:xfrm>
            <a:off x="2875789" y="2194560"/>
            <a:ext cx="543600" cy="215100"/>
          </a:xfrm>
          <a:prstGeom prst="right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18" name="Google Shape;318;p43"/>
          <p:cNvSpPr txBox="1"/>
          <p:nvPr/>
        </p:nvSpPr>
        <p:spPr>
          <a:xfrm>
            <a:off x="2048073" y="755138"/>
            <a:ext cx="42348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1200"/>
              </a:spcAft>
              <a:buClr>
                <a:srgbClr val="000000"/>
              </a:buClr>
              <a:buSzPts val="1600"/>
              <a:buFont typeface="Arial"/>
              <a:buNone/>
            </a:pPr>
            <a:r>
              <a:rPr lang="en" sz="1600" b="1" i="0" u="sng" strike="noStrike" cap="none">
                <a:solidFill>
                  <a:schemeClr val="dk1"/>
                </a:solidFill>
                <a:latin typeface="Calibri"/>
                <a:ea typeface="Calibri"/>
                <a:cs typeface="Calibri"/>
                <a:sym typeface="Calibri"/>
              </a:rPr>
              <a:t>Stack</a:t>
            </a:r>
            <a:endParaRPr sz="1600" b="1" i="0" u="sng" strike="noStrike" cap="none">
              <a:solidFill>
                <a:schemeClr val="dk1"/>
              </a:solidFill>
              <a:latin typeface="Calibri"/>
              <a:ea typeface="Calibri"/>
              <a:cs typeface="Calibri"/>
              <a:sym typeface="Calibri"/>
            </a:endParaRPr>
          </a:p>
        </p:txBody>
      </p:sp>
      <p:sp>
        <p:nvSpPr>
          <p:cNvPr id="319" name="Google Shape;319;p43"/>
          <p:cNvSpPr txBox="1"/>
          <p:nvPr/>
        </p:nvSpPr>
        <p:spPr>
          <a:xfrm>
            <a:off x="5010150" y="755138"/>
            <a:ext cx="18846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1200"/>
              </a:spcAft>
              <a:buClr>
                <a:srgbClr val="000000"/>
              </a:buClr>
              <a:buSzPts val="1600"/>
              <a:buFont typeface="Arial"/>
              <a:buNone/>
            </a:pPr>
            <a:r>
              <a:rPr lang="en" sz="1600" b="1" i="0" u="sng" strike="noStrike" cap="none">
                <a:solidFill>
                  <a:schemeClr val="dk1"/>
                </a:solidFill>
                <a:latin typeface="Calibri"/>
                <a:ea typeface="Calibri"/>
                <a:cs typeface="Calibri"/>
                <a:sym typeface="Calibri"/>
              </a:rPr>
              <a:t>Def Set</a:t>
            </a:r>
            <a:endParaRPr sz="1600" b="1" i="0" u="sng"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4"/>
          <p:cNvSpPr txBox="1">
            <a:spLocks noGrp="1"/>
          </p:cNvSpPr>
          <p:nvPr>
            <p:ph type="title"/>
          </p:nvPr>
        </p:nvSpPr>
        <p:spPr>
          <a:xfrm>
            <a:off x="311700" y="91440"/>
            <a:ext cx="8520600" cy="698400"/>
          </a:xfrm>
          <a:prstGeom prst="rect">
            <a:avLst/>
          </a:prstGeom>
          <a:noFill/>
          <a:ln>
            <a:noFill/>
          </a:ln>
        </p:spPr>
        <p:txBody>
          <a:bodyPr spcFirstLastPara="1" wrap="square" lIns="91425" tIns="91425" rIns="91425" bIns="91425" anchor="ctr" anchorCtr="0">
            <a:normAutofit/>
          </a:bodyPr>
          <a:lstStyle/>
          <a:p>
            <a:pPr marL="0" marR="0" lvl="0" indent="0" algn="l" rtl="0">
              <a:lnSpc>
                <a:spcPct val="100000"/>
              </a:lnSpc>
              <a:spcBef>
                <a:spcPts val="0"/>
              </a:spcBef>
              <a:spcAft>
                <a:spcPts val="0"/>
              </a:spcAft>
              <a:buNone/>
            </a:pPr>
            <a:r>
              <a:rPr lang="en"/>
              <a:t>List of Abstraction Rules</a:t>
            </a:r>
            <a:endParaRPr/>
          </a:p>
        </p:txBody>
      </p:sp>
      <p:sp>
        <p:nvSpPr>
          <p:cNvPr id="325" name="Google Shape;325;p44"/>
          <p:cNvSpPr txBox="1">
            <a:spLocks noGrp="1"/>
          </p:cNvSpPr>
          <p:nvPr>
            <p:ph type="body" idx="1"/>
          </p:nvPr>
        </p:nvSpPr>
        <p:spPr>
          <a:xfrm>
            <a:off x="256032" y="1261872"/>
            <a:ext cx="4234800" cy="369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0"/>
              </a:spcAft>
              <a:buSzPts val="1400"/>
              <a:buNone/>
            </a:pPr>
            <a:r>
              <a:rPr lang="en" sz="1600" b="1">
                <a:solidFill>
                  <a:schemeClr val="dk1"/>
                </a:solidFill>
                <a:latin typeface="Calibri"/>
                <a:ea typeface="Calibri"/>
                <a:cs typeface="Calibri"/>
                <a:sym typeface="Calibri"/>
              </a:rPr>
              <a:t>Variable Instructions</a:t>
            </a:r>
            <a:endParaRPr sz="1600" b="1">
              <a:solidFill>
                <a:schemeClr val="dk1"/>
              </a:solidFill>
              <a:latin typeface="Calibri"/>
              <a:ea typeface="Calibri"/>
              <a:cs typeface="Calibri"/>
              <a:sym typeface="Calibri"/>
            </a:endParaRPr>
          </a:p>
          <a:p>
            <a:pPr marL="301752" lvl="0" indent="-283464" algn="l" rtl="0">
              <a:lnSpc>
                <a:spcPct val="115000"/>
              </a:lnSpc>
              <a:spcBef>
                <a:spcPts val="0"/>
              </a:spcBef>
              <a:spcAft>
                <a:spcPts val="0"/>
              </a:spcAft>
              <a:buSzPts val="1200"/>
              <a:buChar char="○"/>
            </a:pPr>
            <a:r>
              <a:rPr lang="en" sz="1600">
                <a:solidFill>
                  <a:schemeClr val="dk1"/>
                </a:solidFill>
                <a:latin typeface="Calibri"/>
                <a:ea typeface="Calibri"/>
                <a:cs typeface="Calibri"/>
                <a:sym typeface="Calibri"/>
              </a:rPr>
              <a:t>Store Instructions</a:t>
            </a:r>
            <a:endParaRPr sz="1600">
              <a:solidFill>
                <a:schemeClr val="dk1"/>
              </a:solidFill>
              <a:latin typeface="Calibri"/>
              <a:ea typeface="Calibri"/>
              <a:cs typeface="Calibri"/>
              <a:sym typeface="Calibri"/>
            </a:endParaRPr>
          </a:p>
          <a:p>
            <a:pPr marL="914400" lvl="1" indent="-304800" algn="l" rtl="0">
              <a:lnSpc>
                <a:spcPct val="115000"/>
              </a:lnSpc>
              <a:spcBef>
                <a:spcPts val="0"/>
              </a:spcBef>
              <a:spcAft>
                <a:spcPts val="0"/>
              </a:spcAft>
              <a:buSzPts val="1200"/>
              <a:buChar char="■"/>
            </a:pPr>
            <a:r>
              <a:rPr lang="en" sz="1400">
                <a:solidFill>
                  <a:schemeClr val="dk1"/>
                </a:solidFill>
                <a:latin typeface="Calibri"/>
                <a:ea typeface="Calibri"/>
                <a:cs typeface="Calibri"/>
                <a:sym typeface="Calibri"/>
              </a:rPr>
              <a:t>E.g., local.set</a:t>
            </a:r>
            <a:endParaRPr sz="1400">
              <a:solidFill>
                <a:schemeClr val="dk1"/>
              </a:solidFill>
              <a:latin typeface="Calibri"/>
              <a:ea typeface="Calibri"/>
              <a:cs typeface="Calibri"/>
              <a:sym typeface="Calibri"/>
            </a:endParaRPr>
          </a:p>
          <a:p>
            <a:pPr marL="301752" lvl="0" indent="-283464" algn="l" rtl="0">
              <a:lnSpc>
                <a:spcPct val="115000"/>
              </a:lnSpc>
              <a:spcBef>
                <a:spcPts val="0"/>
              </a:spcBef>
              <a:spcAft>
                <a:spcPts val="0"/>
              </a:spcAft>
              <a:buSzPts val="1200"/>
              <a:buChar char="○"/>
            </a:pPr>
            <a:r>
              <a:rPr lang="en" sz="1600">
                <a:solidFill>
                  <a:schemeClr val="dk1"/>
                </a:solidFill>
                <a:latin typeface="Calibri"/>
                <a:ea typeface="Calibri"/>
                <a:cs typeface="Calibri"/>
                <a:sym typeface="Calibri"/>
              </a:rPr>
              <a:t>Load Instructions</a:t>
            </a:r>
            <a:endParaRPr sz="1600">
              <a:solidFill>
                <a:schemeClr val="dk1"/>
              </a:solidFill>
              <a:latin typeface="Calibri"/>
              <a:ea typeface="Calibri"/>
              <a:cs typeface="Calibri"/>
              <a:sym typeface="Calibri"/>
            </a:endParaRPr>
          </a:p>
          <a:p>
            <a:pPr marL="914400" lvl="1" indent="-304800" algn="l" rtl="0">
              <a:lnSpc>
                <a:spcPct val="115000"/>
              </a:lnSpc>
              <a:spcBef>
                <a:spcPts val="0"/>
              </a:spcBef>
              <a:spcAft>
                <a:spcPts val="0"/>
              </a:spcAft>
              <a:buSzPts val="1200"/>
              <a:buChar char="■"/>
            </a:pPr>
            <a:r>
              <a:rPr lang="en" sz="1400">
                <a:solidFill>
                  <a:schemeClr val="dk1"/>
                </a:solidFill>
                <a:latin typeface="Calibri"/>
                <a:ea typeface="Calibri"/>
                <a:cs typeface="Calibri"/>
                <a:sym typeface="Calibri"/>
              </a:rPr>
              <a:t>I.e., local.get</a:t>
            </a:r>
            <a:endParaRPr sz="14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400">
              <a:solidFill>
                <a:schemeClr val="dk1"/>
              </a:solidFill>
              <a:latin typeface="Calibri"/>
              <a:ea typeface="Calibri"/>
              <a:cs typeface="Calibri"/>
              <a:sym typeface="Calibri"/>
            </a:endParaRPr>
          </a:p>
          <a:p>
            <a:pPr marL="0" lvl="0" indent="0" algn="l" rtl="0">
              <a:spcBef>
                <a:spcPts val="0"/>
              </a:spcBef>
              <a:spcAft>
                <a:spcPts val="0"/>
              </a:spcAft>
              <a:buNone/>
            </a:pPr>
            <a:r>
              <a:rPr lang="en" sz="1600" b="1">
                <a:solidFill>
                  <a:schemeClr val="dk1"/>
                </a:solidFill>
                <a:latin typeface="Calibri"/>
                <a:ea typeface="Calibri"/>
                <a:cs typeface="Calibri"/>
                <a:sym typeface="Calibri"/>
              </a:rPr>
              <a:t>Memory Instructions</a:t>
            </a:r>
            <a:endParaRPr sz="1600" b="1">
              <a:solidFill>
                <a:schemeClr val="dk1"/>
              </a:solidFill>
              <a:latin typeface="Calibri"/>
              <a:ea typeface="Calibri"/>
              <a:cs typeface="Calibri"/>
              <a:sym typeface="Calibri"/>
            </a:endParaRPr>
          </a:p>
          <a:p>
            <a:pPr marL="301752" lvl="0" indent="-283464" algn="l" rtl="0">
              <a:spcBef>
                <a:spcPts val="0"/>
              </a:spcBef>
              <a:spcAft>
                <a:spcPts val="0"/>
              </a:spcAft>
              <a:buSzPts val="1200"/>
              <a:buChar char="○"/>
            </a:pPr>
            <a:r>
              <a:rPr lang="en" sz="1600">
                <a:solidFill>
                  <a:schemeClr val="dk1"/>
                </a:solidFill>
                <a:latin typeface="Calibri"/>
                <a:ea typeface="Calibri"/>
                <a:cs typeface="Calibri"/>
                <a:sym typeface="Calibri"/>
              </a:rPr>
              <a:t>Store Access Instructions</a:t>
            </a:r>
            <a:endParaRPr/>
          </a:p>
          <a:p>
            <a:pPr marL="914400" lvl="1" indent="-304800" algn="l" rtl="0">
              <a:spcBef>
                <a:spcPts val="0"/>
              </a:spcBef>
              <a:spcAft>
                <a:spcPts val="0"/>
              </a:spcAft>
              <a:buSzPts val="1200"/>
              <a:buChar char="■"/>
            </a:pPr>
            <a:r>
              <a:rPr lang="en" sz="1400">
                <a:solidFill>
                  <a:schemeClr val="dk1"/>
                </a:solidFill>
                <a:latin typeface="Calibri"/>
                <a:ea typeface="Calibri"/>
                <a:cs typeface="Calibri"/>
                <a:sym typeface="Calibri"/>
              </a:rPr>
              <a:t>E.g., f64.store</a:t>
            </a:r>
            <a:endParaRPr sz="1400">
              <a:solidFill>
                <a:schemeClr val="dk1"/>
              </a:solidFill>
              <a:latin typeface="Calibri"/>
              <a:ea typeface="Calibri"/>
              <a:cs typeface="Calibri"/>
              <a:sym typeface="Calibri"/>
            </a:endParaRPr>
          </a:p>
          <a:p>
            <a:pPr marL="301752" lvl="0" indent="-283464" algn="l" rtl="0">
              <a:spcBef>
                <a:spcPts val="0"/>
              </a:spcBef>
              <a:spcAft>
                <a:spcPts val="0"/>
              </a:spcAft>
              <a:buSzPts val="1200"/>
              <a:buChar char="○"/>
            </a:pPr>
            <a:r>
              <a:rPr lang="en" sz="1600">
                <a:solidFill>
                  <a:schemeClr val="dk1"/>
                </a:solidFill>
                <a:latin typeface="Calibri"/>
                <a:ea typeface="Calibri"/>
                <a:cs typeface="Calibri"/>
                <a:sym typeface="Calibri"/>
              </a:rPr>
              <a:t>Load Access Instructions</a:t>
            </a:r>
            <a:endParaRPr/>
          </a:p>
          <a:p>
            <a:pPr marL="914400" lvl="1" indent="-304800" algn="l" rtl="0">
              <a:spcBef>
                <a:spcPts val="0"/>
              </a:spcBef>
              <a:spcAft>
                <a:spcPts val="0"/>
              </a:spcAft>
              <a:buSzPts val="1200"/>
              <a:buChar char="■"/>
            </a:pPr>
            <a:r>
              <a:rPr lang="en" sz="1400">
                <a:solidFill>
                  <a:schemeClr val="dk1"/>
                </a:solidFill>
                <a:latin typeface="Calibri"/>
                <a:ea typeface="Calibri"/>
                <a:cs typeface="Calibri"/>
                <a:sym typeface="Calibri"/>
              </a:rPr>
              <a:t>E.g., i32.load</a:t>
            </a: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a:solidFill>
                <a:schemeClr val="dk1"/>
              </a:solidFill>
              <a:latin typeface="Calibri"/>
              <a:ea typeface="Calibri"/>
              <a:cs typeface="Calibri"/>
              <a:sym typeface="Calibri"/>
            </a:endParaRPr>
          </a:p>
          <a:p>
            <a:pPr marL="139700" lvl="0" indent="0" algn="l" rtl="0">
              <a:lnSpc>
                <a:spcPct val="115000"/>
              </a:lnSpc>
              <a:spcBef>
                <a:spcPts val="1000"/>
              </a:spcBef>
              <a:spcAft>
                <a:spcPts val="0"/>
              </a:spcAft>
              <a:buSzPts val="1400"/>
              <a:buNone/>
            </a:pPr>
            <a:endParaRPr sz="1400">
              <a:solidFill>
                <a:schemeClr val="dk1"/>
              </a:solidFill>
              <a:latin typeface="Calibri"/>
              <a:ea typeface="Calibri"/>
              <a:cs typeface="Calibri"/>
              <a:sym typeface="Calibri"/>
            </a:endParaRPr>
          </a:p>
        </p:txBody>
      </p:sp>
      <p:sp>
        <p:nvSpPr>
          <p:cNvPr id="326" name="Google Shape;326;p44"/>
          <p:cNvSpPr txBox="1"/>
          <p:nvPr/>
        </p:nvSpPr>
        <p:spPr>
          <a:xfrm>
            <a:off x="-501354" y="756718"/>
            <a:ext cx="42348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1200"/>
              </a:spcAft>
              <a:buClr>
                <a:srgbClr val="000000"/>
              </a:buClr>
              <a:buSzPts val="1600"/>
              <a:buFont typeface="Arial"/>
              <a:buNone/>
            </a:pPr>
            <a:r>
              <a:rPr lang="en" sz="1600" b="1" i="0" u="sng" strike="noStrike" cap="none">
                <a:solidFill>
                  <a:schemeClr val="dk1"/>
                </a:solidFill>
                <a:latin typeface="Calibri"/>
                <a:ea typeface="Calibri"/>
                <a:cs typeface="Calibri"/>
                <a:sym typeface="Calibri"/>
              </a:rPr>
              <a:t>WebAssembly Instruction Groups </a:t>
            </a:r>
            <a:endParaRPr sz="1600" b="1" i="0" u="sng" strike="noStrike" cap="none">
              <a:solidFill>
                <a:schemeClr val="dk1"/>
              </a:solidFill>
              <a:latin typeface="Calibri"/>
              <a:ea typeface="Calibri"/>
              <a:cs typeface="Calibri"/>
              <a:sym typeface="Calibri"/>
            </a:endParaRPr>
          </a:p>
        </p:txBody>
      </p:sp>
      <p:sp>
        <p:nvSpPr>
          <p:cNvPr id="327" name="Google Shape;327;p44"/>
          <p:cNvSpPr txBox="1"/>
          <p:nvPr/>
        </p:nvSpPr>
        <p:spPr>
          <a:xfrm>
            <a:off x="7016540" y="755138"/>
            <a:ext cx="19692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1200"/>
              </a:spcAft>
              <a:buClr>
                <a:srgbClr val="000000"/>
              </a:buClr>
              <a:buSzPts val="1600"/>
              <a:buFont typeface="Arial"/>
              <a:buNone/>
            </a:pPr>
            <a:r>
              <a:rPr lang="en" sz="1600" b="1" i="0" u="sng" strike="noStrike" cap="none">
                <a:solidFill>
                  <a:schemeClr val="dk1"/>
                </a:solidFill>
                <a:latin typeface="Calibri"/>
                <a:ea typeface="Calibri"/>
                <a:cs typeface="Calibri"/>
                <a:sym typeface="Calibri"/>
              </a:rPr>
              <a:t>Abstraction </a:t>
            </a:r>
            <a:endParaRPr sz="1600" b="1" i="0" u="sng" strike="noStrike" cap="none">
              <a:solidFill>
                <a:schemeClr val="dk1"/>
              </a:solidFill>
              <a:latin typeface="Calibri"/>
              <a:ea typeface="Calibri"/>
              <a:cs typeface="Calibri"/>
              <a:sym typeface="Calibri"/>
            </a:endParaRPr>
          </a:p>
        </p:txBody>
      </p:sp>
      <p:cxnSp>
        <p:nvCxnSpPr>
          <p:cNvPr id="328" name="Google Shape;328;p44"/>
          <p:cNvCxnSpPr/>
          <p:nvPr/>
        </p:nvCxnSpPr>
        <p:spPr>
          <a:xfrm>
            <a:off x="172100" y="1219415"/>
            <a:ext cx="8778300" cy="0"/>
          </a:xfrm>
          <a:prstGeom prst="straightConnector1">
            <a:avLst/>
          </a:prstGeom>
          <a:noFill/>
          <a:ln w="12700" cap="flat" cmpd="sng">
            <a:solidFill>
              <a:schemeClr val="dk2"/>
            </a:solidFill>
            <a:prstDash val="solid"/>
            <a:round/>
            <a:headEnd type="none" w="sm" len="sm"/>
            <a:tailEnd type="none" w="sm" len="sm"/>
          </a:ln>
        </p:spPr>
      </p:cxnSp>
      <p:sp>
        <p:nvSpPr>
          <p:cNvPr id="329" name="Google Shape;329;p44"/>
          <p:cNvSpPr/>
          <p:nvPr/>
        </p:nvSpPr>
        <p:spPr>
          <a:xfrm>
            <a:off x="2847189" y="1705375"/>
            <a:ext cx="543600" cy="215100"/>
          </a:xfrm>
          <a:prstGeom prst="right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30" name="Google Shape;330;p44"/>
          <p:cNvSpPr/>
          <p:nvPr/>
        </p:nvSpPr>
        <p:spPr>
          <a:xfrm>
            <a:off x="2847189" y="2254015"/>
            <a:ext cx="543600" cy="215100"/>
          </a:xfrm>
          <a:prstGeom prst="right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31" name="Google Shape;331;p44"/>
          <p:cNvSpPr txBox="1"/>
          <p:nvPr/>
        </p:nvSpPr>
        <p:spPr>
          <a:xfrm>
            <a:off x="3378253" y="2254015"/>
            <a:ext cx="1868400" cy="215400"/>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alibri"/>
                <a:ea typeface="Calibri"/>
                <a:cs typeface="Calibri"/>
                <a:sym typeface="Calibri"/>
              </a:rPr>
              <a:t>(Effect on Stack)</a:t>
            </a:r>
            <a:endParaRPr sz="1400" b="0" i="0" u="none" strike="noStrike" cap="none">
              <a:solidFill>
                <a:srgbClr val="000000"/>
              </a:solidFill>
              <a:latin typeface="Calibri"/>
              <a:ea typeface="Calibri"/>
              <a:cs typeface="Calibri"/>
              <a:sym typeface="Calibri"/>
            </a:endParaRPr>
          </a:p>
        </p:txBody>
      </p:sp>
      <p:sp>
        <p:nvSpPr>
          <p:cNvPr id="332" name="Google Shape;332;p44"/>
          <p:cNvSpPr txBox="1"/>
          <p:nvPr/>
        </p:nvSpPr>
        <p:spPr>
          <a:xfrm>
            <a:off x="2048073" y="755138"/>
            <a:ext cx="42348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1200"/>
              </a:spcAft>
              <a:buClr>
                <a:srgbClr val="000000"/>
              </a:buClr>
              <a:buSzPts val="1600"/>
              <a:buFont typeface="Arial"/>
              <a:buNone/>
            </a:pPr>
            <a:r>
              <a:rPr lang="en" sz="1600" b="1" i="0" u="sng" strike="noStrike" cap="none">
                <a:solidFill>
                  <a:schemeClr val="dk1"/>
                </a:solidFill>
                <a:latin typeface="Calibri"/>
                <a:ea typeface="Calibri"/>
                <a:cs typeface="Calibri"/>
                <a:sym typeface="Calibri"/>
              </a:rPr>
              <a:t>Stack</a:t>
            </a:r>
            <a:endParaRPr sz="1600" b="1" i="0" u="sng" strike="noStrike" cap="none">
              <a:solidFill>
                <a:schemeClr val="dk1"/>
              </a:solidFill>
              <a:latin typeface="Calibri"/>
              <a:ea typeface="Calibri"/>
              <a:cs typeface="Calibri"/>
              <a:sym typeface="Calibri"/>
            </a:endParaRPr>
          </a:p>
        </p:txBody>
      </p:sp>
      <p:sp>
        <p:nvSpPr>
          <p:cNvPr id="333" name="Google Shape;333;p44"/>
          <p:cNvSpPr txBox="1"/>
          <p:nvPr/>
        </p:nvSpPr>
        <p:spPr>
          <a:xfrm>
            <a:off x="5010150" y="755138"/>
            <a:ext cx="18846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1200"/>
              </a:spcAft>
              <a:buClr>
                <a:srgbClr val="000000"/>
              </a:buClr>
              <a:buSzPts val="1600"/>
              <a:buFont typeface="Arial"/>
              <a:buNone/>
            </a:pPr>
            <a:r>
              <a:rPr lang="en" sz="1600" b="1" i="0" u="sng" strike="noStrike" cap="none">
                <a:solidFill>
                  <a:schemeClr val="dk1"/>
                </a:solidFill>
                <a:latin typeface="Calibri"/>
                <a:ea typeface="Calibri"/>
                <a:cs typeface="Calibri"/>
                <a:sym typeface="Calibri"/>
              </a:rPr>
              <a:t>Def Set</a:t>
            </a:r>
            <a:endParaRPr sz="1600" b="1" i="0" u="sng" strike="noStrike" cap="none">
              <a:solidFill>
                <a:schemeClr val="dk1"/>
              </a:solidFill>
              <a:latin typeface="Calibri"/>
              <a:ea typeface="Calibri"/>
              <a:cs typeface="Calibri"/>
              <a:sym typeface="Calibri"/>
            </a:endParaRPr>
          </a:p>
        </p:txBody>
      </p:sp>
      <p:sp>
        <p:nvSpPr>
          <p:cNvPr id="334" name="Google Shape;334;p44"/>
          <p:cNvSpPr txBox="1"/>
          <p:nvPr/>
        </p:nvSpPr>
        <p:spPr>
          <a:xfrm>
            <a:off x="3385701" y="1705375"/>
            <a:ext cx="1868400" cy="215400"/>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alibri"/>
                <a:ea typeface="Calibri"/>
                <a:cs typeface="Calibri"/>
                <a:sym typeface="Calibri"/>
              </a:rPr>
              <a:t>(Effect on Stack)</a:t>
            </a:r>
            <a:endParaRPr sz="1400" b="0" i="0" u="none" strike="noStrike" cap="none">
              <a:solidFill>
                <a:srgbClr val="000000"/>
              </a:solidFill>
              <a:latin typeface="Calibri"/>
              <a:ea typeface="Calibri"/>
              <a:cs typeface="Calibri"/>
              <a:sym typeface="Calibri"/>
            </a:endParaRPr>
          </a:p>
        </p:txBody>
      </p:sp>
      <p:sp>
        <p:nvSpPr>
          <p:cNvPr id="335" name="Google Shape;335;p44"/>
          <p:cNvSpPr txBox="1"/>
          <p:nvPr/>
        </p:nvSpPr>
        <p:spPr>
          <a:xfrm>
            <a:off x="5119540" y="1705375"/>
            <a:ext cx="1868400" cy="431100"/>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alibri"/>
                <a:ea typeface="Calibri"/>
                <a:cs typeface="Calibri"/>
                <a:sym typeface="Calibri"/>
              </a:rPr>
              <a:t>Update Def(Dst) with ne</a:t>
            </a:r>
            <a:r>
              <a:rPr lang="en">
                <a:latin typeface="Calibri"/>
                <a:ea typeface="Calibri"/>
                <a:cs typeface="Calibri"/>
                <a:sym typeface="Calibri"/>
              </a:rPr>
              <a:t>w Value</a:t>
            </a:r>
            <a:endParaRPr sz="1400" b="0" i="0" u="none" strike="noStrike" cap="none">
              <a:solidFill>
                <a:srgbClr val="000000"/>
              </a:solidFill>
              <a:latin typeface="Calibri"/>
              <a:ea typeface="Calibri"/>
              <a:cs typeface="Calibri"/>
              <a:sym typeface="Calibri"/>
            </a:endParaRPr>
          </a:p>
        </p:txBody>
      </p:sp>
      <p:sp>
        <p:nvSpPr>
          <p:cNvPr id="336" name="Google Shape;336;p44"/>
          <p:cNvSpPr/>
          <p:nvPr/>
        </p:nvSpPr>
        <p:spPr>
          <a:xfrm>
            <a:off x="7081989" y="1705375"/>
            <a:ext cx="1868400" cy="274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alibri"/>
                <a:ea typeface="Calibri"/>
                <a:cs typeface="Calibri"/>
                <a:sym typeface="Calibri"/>
              </a:rPr>
              <a:t>SET: </a:t>
            </a:r>
            <a:r>
              <a:rPr lang="en" sz="1000" b="0" i="0" u="none" strike="noStrike" cap="none">
                <a:solidFill>
                  <a:srgbClr val="000000"/>
                </a:solidFill>
                <a:latin typeface="Calibri"/>
                <a:ea typeface="Calibri"/>
                <a:cs typeface="Calibri"/>
                <a:sym typeface="Calibri"/>
              </a:rPr>
              <a:t>Dst; Value; Type;</a:t>
            </a:r>
            <a:endParaRPr sz="1000" b="0" i="0" u="none" strike="noStrike" cap="none">
              <a:solidFill>
                <a:srgbClr val="000000"/>
              </a:solidFill>
              <a:latin typeface="Calibri"/>
              <a:ea typeface="Calibri"/>
              <a:cs typeface="Calibri"/>
              <a:sym typeface="Calibri"/>
            </a:endParaRPr>
          </a:p>
        </p:txBody>
      </p:sp>
      <p:sp>
        <p:nvSpPr>
          <p:cNvPr id="337" name="Google Shape;337;p44"/>
          <p:cNvSpPr/>
          <p:nvPr/>
        </p:nvSpPr>
        <p:spPr>
          <a:xfrm>
            <a:off x="2847189" y="3281363"/>
            <a:ext cx="543600" cy="215100"/>
          </a:xfrm>
          <a:prstGeom prst="right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38" name="Google Shape;338;p44"/>
          <p:cNvSpPr/>
          <p:nvPr/>
        </p:nvSpPr>
        <p:spPr>
          <a:xfrm>
            <a:off x="2847189" y="3728663"/>
            <a:ext cx="543600" cy="215100"/>
          </a:xfrm>
          <a:prstGeom prst="right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39" name="Google Shape;339;p44"/>
          <p:cNvSpPr txBox="1"/>
          <p:nvPr/>
        </p:nvSpPr>
        <p:spPr>
          <a:xfrm>
            <a:off x="3336103" y="3728513"/>
            <a:ext cx="1868400" cy="215400"/>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alibri"/>
                <a:ea typeface="Calibri"/>
                <a:cs typeface="Calibri"/>
                <a:sym typeface="Calibri"/>
              </a:rPr>
              <a:t>(Effect on Stack)</a:t>
            </a:r>
            <a:endParaRPr sz="1400" b="0" i="0" u="none" strike="noStrike" cap="none">
              <a:solidFill>
                <a:srgbClr val="000000"/>
              </a:solidFill>
              <a:latin typeface="Calibri"/>
              <a:ea typeface="Calibri"/>
              <a:cs typeface="Calibri"/>
              <a:sym typeface="Calibri"/>
            </a:endParaRPr>
          </a:p>
        </p:txBody>
      </p:sp>
      <p:sp>
        <p:nvSpPr>
          <p:cNvPr id="340" name="Google Shape;340;p44"/>
          <p:cNvSpPr txBox="1"/>
          <p:nvPr/>
        </p:nvSpPr>
        <p:spPr>
          <a:xfrm>
            <a:off x="3339962" y="3251687"/>
            <a:ext cx="1868400" cy="215400"/>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alibri"/>
                <a:ea typeface="Calibri"/>
                <a:cs typeface="Calibri"/>
                <a:sym typeface="Calibri"/>
              </a:rPr>
              <a:t>(Effect on Stack)</a:t>
            </a:r>
            <a:endParaRPr sz="1400" b="0" i="0" u="none" strike="noStrike" cap="none">
              <a:solidFill>
                <a:srgbClr val="000000"/>
              </a:solidFill>
              <a:latin typeface="Calibri"/>
              <a:ea typeface="Calibri"/>
              <a:cs typeface="Calibri"/>
              <a:sym typeface="Calibri"/>
            </a:endParaRPr>
          </a:p>
        </p:txBody>
      </p:sp>
      <p:sp>
        <p:nvSpPr>
          <p:cNvPr id="341" name="Google Shape;341;p44"/>
          <p:cNvSpPr txBox="1"/>
          <p:nvPr/>
        </p:nvSpPr>
        <p:spPr>
          <a:xfrm>
            <a:off x="5077390" y="3261913"/>
            <a:ext cx="1868400" cy="431100"/>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alibri"/>
                <a:ea typeface="Calibri"/>
                <a:cs typeface="Calibri"/>
                <a:sym typeface="Calibri"/>
              </a:rPr>
              <a:t>Update Def([Dst]) </a:t>
            </a:r>
            <a:r>
              <a:rPr lang="en">
                <a:solidFill>
                  <a:schemeClr val="dk1"/>
                </a:solidFill>
                <a:latin typeface="Calibri"/>
                <a:ea typeface="Calibri"/>
                <a:cs typeface="Calibri"/>
                <a:sym typeface="Calibri"/>
              </a:rPr>
              <a:t>with new Value</a:t>
            </a:r>
            <a:endParaRPr sz="1400" b="0" i="0" u="none" strike="noStrike" cap="none">
              <a:solidFill>
                <a:srgbClr val="000000"/>
              </a:solidFill>
              <a:latin typeface="Calibri"/>
              <a:ea typeface="Calibri"/>
              <a:cs typeface="Calibri"/>
              <a:sym typeface="Calibri"/>
            </a:endParaRPr>
          </a:p>
        </p:txBody>
      </p:sp>
      <p:sp>
        <p:nvSpPr>
          <p:cNvPr id="342" name="Google Shape;342;p44"/>
          <p:cNvSpPr/>
          <p:nvPr/>
        </p:nvSpPr>
        <p:spPr>
          <a:xfrm>
            <a:off x="7082008" y="3222263"/>
            <a:ext cx="1868400" cy="274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alibri"/>
                <a:ea typeface="Calibri"/>
                <a:cs typeface="Calibri"/>
                <a:sym typeface="Calibri"/>
              </a:rPr>
              <a:t>STORE: </a:t>
            </a:r>
            <a:r>
              <a:rPr lang="en" sz="1000" b="0" i="0" u="none" strike="noStrike" cap="none">
                <a:solidFill>
                  <a:srgbClr val="000000"/>
                </a:solidFill>
                <a:latin typeface="Calibri"/>
                <a:ea typeface="Calibri"/>
                <a:cs typeface="Calibri"/>
                <a:sym typeface="Calibri"/>
              </a:rPr>
              <a:t>Src; Dst; Type;</a:t>
            </a:r>
            <a:endParaRPr sz="1000" b="0" i="0"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5"/>
          <p:cNvSpPr txBox="1">
            <a:spLocks noGrp="1"/>
          </p:cNvSpPr>
          <p:nvPr>
            <p:ph type="body" idx="1"/>
          </p:nvPr>
        </p:nvSpPr>
        <p:spPr>
          <a:xfrm>
            <a:off x="255202" y="1275425"/>
            <a:ext cx="2642400" cy="3868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800"/>
              </a:spcBef>
              <a:spcAft>
                <a:spcPts val="0"/>
              </a:spcAft>
              <a:buSzPts val="1400"/>
              <a:buNone/>
            </a:pPr>
            <a:r>
              <a:rPr lang="en" sz="1600" b="1">
                <a:solidFill>
                  <a:schemeClr val="dk1"/>
                </a:solidFill>
                <a:latin typeface="Calibri"/>
                <a:ea typeface="Calibri"/>
                <a:cs typeface="Calibri"/>
                <a:sym typeface="Calibri"/>
              </a:rPr>
              <a:t>Control Instructions</a:t>
            </a:r>
            <a:endParaRPr b="1"/>
          </a:p>
          <a:p>
            <a:pPr marL="285750" lvl="0" indent="-285750" algn="l" rtl="0">
              <a:lnSpc>
                <a:spcPct val="115000"/>
              </a:lnSpc>
              <a:spcBef>
                <a:spcPts val="0"/>
              </a:spcBef>
              <a:spcAft>
                <a:spcPts val="0"/>
              </a:spcAft>
              <a:buSzPts val="1200"/>
              <a:buFont typeface="Courier New"/>
              <a:buChar char="o"/>
            </a:pPr>
            <a:r>
              <a:rPr lang="en" sz="1600">
                <a:solidFill>
                  <a:schemeClr val="dk1"/>
                </a:solidFill>
                <a:latin typeface="Calibri"/>
                <a:ea typeface="Calibri"/>
                <a:cs typeface="Calibri"/>
                <a:sym typeface="Calibri"/>
              </a:rPr>
              <a:t>Call Instructions</a:t>
            </a:r>
            <a:endParaRPr/>
          </a:p>
          <a:p>
            <a:pPr marL="914400" lvl="1" indent="-304800" algn="l" rtl="0">
              <a:lnSpc>
                <a:spcPct val="115000"/>
              </a:lnSpc>
              <a:spcBef>
                <a:spcPts val="0"/>
              </a:spcBef>
              <a:spcAft>
                <a:spcPts val="0"/>
              </a:spcAft>
              <a:buSzPts val="1200"/>
              <a:buChar char="■"/>
            </a:pPr>
            <a:r>
              <a:rPr lang="en" sz="1400">
                <a:solidFill>
                  <a:schemeClr val="dk1"/>
                </a:solidFill>
                <a:latin typeface="Calibri"/>
                <a:ea typeface="Calibri"/>
                <a:cs typeface="Calibri"/>
                <a:sym typeface="Calibri"/>
              </a:rPr>
              <a:t>I.e., call_indirect</a:t>
            </a:r>
            <a:endParaRPr sz="1400">
              <a:solidFill>
                <a:schemeClr val="dk1"/>
              </a:solidFill>
              <a:latin typeface="Calibri"/>
              <a:ea typeface="Calibri"/>
              <a:cs typeface="Calibri"/>
              <a:sym typeface="Calibri"/>
            </a:endParaRPr>
          </a:p>
          <a:p>
            <a:pPr marL="285750" lvl="0" indent="-285750" algn="l" rtl="0">
              <a:lnSpc>
                <a:spcPct val="115000"/>
              </a:lnSpc>
              <a:spcBef>
                <a:spcPts val="0"/>
              </a:spcBef>
              <a:spcAft>
                <a:spcPts val="0"/>
              </a:spcAft>
              <a:buSzPts val="1200"/>
              <a:buFont typeface="Courier New"/>
              <a:buChar char="o"/>
            </a:pPr>
            <a:r>
              <a:rPr lang="en" sz="1600">
                <a:solidFill>
                  <a:schemeClr val="dk1"/>
                </a:solidFill>
                <a:latin typeface="Calibri"/>
                <a:ea typeface="Calibri"/>
                <a:cs typeface="Calibri"/>
                <a:sym typeface="Calibri"/>
              </a:rPr>
              <a:t>Block Instructions</a:t>
            </a:r>
            <a:endParaRPr sz="1600">
              <a:solidFill>
                <a:schemeClr val="dk1"/>
              </a:solidFill>
              <a:latin typeface="Calibri"/>
              <a:ea typeface="Calibri"/>
              <a:cs typeface="Calibri"/>
              <a:sym typeface="Calibri"/>
            </a:endParaRPr>
          </a:p>
          <a:p>
            <a:pPr marL="914400" lvl="1" indent="-304800" algn="l" rtl="0">
              <a:lnSpc>
                <a:spcPct val="115000"/>
              </a:lnSpc>
              <a:spcBef>
                <a:spcPts val="0"/>
              </a:spcBef>
              <a:spcAft>
                <a:spcPts val="0"/>
              </a:spcAft>
              <a:buSzPts val="1200"/>
              <a:buChar char="■"/>
            </a:pPr>
            <a:r>
              <a:rPr lang="en" sz="1400">
                <a:solidFill>
                  <a:schemeClr val="dk1"/>
                </a:solidFill>
                <a:latin typeface="Calibri"/>
                <a:ea typeface="Calibri"/>
                <a:cs typeface="Calibri"/>
                <a:sym typeface="Calibri"/>
              </a:rPr>
              <a:t>E.g., block, br</a:t>
            </a:r>
            <a:endParaRPr sz="1400">
              <a:solidFill>
                <a:schemeClr val="dk1"/>
              </a:solidFill>
              <a:latin typeface="Calibri"/>
              <a:ea typeface="Calibri"/>
              <a:cs typeface="Calibri"/>
              <a:sym typeface="Calibri"/>
            </a:endParaRPr>
          </a:p>
          <a:p>
            <a:pPr marL="285750" lvl="0" indent="-285750" algn="l" rtl="0">
              <a:lnSpc>
                <a:spcPct val="115000"/>
              </a:lnSpc>
              <a:spcBef>
                <a:spcPts val="0"/>
              </a:spcBef>
              <a:spcAft>
                <a:spcPts val="0"/>
              </a:spcAft>
              <a:buSzPts val="1200"/>
              <a:buFont typeface="Courier New"/>
              <a:buChar char="o"/>
            </a:pPr>
            <a:r>
              <a:rPr lang="en" sz="1600">
                <a:solidFill>
                  <a:schemeClr val="dk1"/>
                </a:solidFill>
                <a:latin typeface="Calibri"/>
                <a:ea typeface="Calibri"/>
                <a:cs typeface="Calibri"/>
                <a:sym typeface="Calibri"/>
              </a:rPr>
              <a:t>Loop Instructions</a:t>
            </a:r>
            <a:endParaRPr/>
          </a:p>
          <a:p>
            <a:pPr marL="914400" lvl="1" indent="-304800" algn="l" rtl="0">
              <a:lnSpc>
                <a:spcPct val="115000"/>
              </a:lnSpc>
              <a:spcBef>
                <a:spcPts val="0"/>
              </a:spcBef>
              <a:spcAft>
                <a:spcPts val="0"/>
              </a:spcAft>
              <a:buSzPts val="1200"/>
              <a:buChar char="■"/>
            </a:pPr>
            <a:r>
              <a:rPr lang="en" sz="1400">
                <a:solidFill>
                  <a:schemeClr val="dk1"/>
                </a:solidFill>
                <a:latin typeface="Calibri"/>
                <a:ea typeface="Calibri"/>
                <a:cs typeface="Calibri"/>
                <a:sym typeface="Calibri"/>
              </a:rPr>
              <a:t>I.e., loop</a:t>
            </a:r>
            <a:endParaRPr sz="1400">
              <a:solidFill>
                <a:schemeClr val="dk1"/>
              </a:solidFill>
              <a:latin typeface="Calibri"/>
              <a:ea typeface="Calibri"/>
              <a:cs typeface="Calibri"/>
              <a:sym typeface="Calibri"/>
            </a:endParaRPr>
          </a:p>
          <a:p>
            <a:pPr marL="285750" lvl="0" indent="-285750" algn="l" rtl="0">
              <a:lnSpc>
                <a:spcPct val="115000"/>
              </a:lnSpc>
              <a:spcBef>
                <a:spcPts val="0"/>
              </a:spcBef>
              <a:spcAft>
                <a:spcPts val="0"/>
              </a:spcAft>
              <a:buSzPts val="1200"/>
              <a:buFont typeface="Courier New"/>
              <a:buChar char="o"/>
            </a:pPr>
            <a:r>
              <a:rPr lang="en" sz="1600">
                <a:solidFill>
                  <a:schemeClr val="dk1"/>
                </a:solidFill>
                <a:latin typeface="Calibri"/>
                <a:ea typeface="Calibri"/>
                <a:cs typeface="Calibri"/>
                <a:sym typeface="Calibri"/>
              </a:rPr>
              <a:t>Conditional Instructions</a:t>
            </a:r>
            <a:endParaRPr sz="1600">
              <a:solidFill>
                <a:schemeClr val="dk1"/>
              </a:solidFill>
              <a:latin typeface="Calibri"/>
              <a:ea typeface="Calibri"/>
              <a:cs typeface="Calibri"/>
              <a:sym typeface="Calibri"/>
            </a:endParaRPr>
          </a:p>
          <a:p>
            <a:pPr marL="914400" lvl="1" indent="-304800" algn="l" rtl="0">
              <a:lnSpc>
                <a:spcPct val="115000"/>
              </a:lnSpc>
              <a:spcBef>
                <a:spcPts val="0"/>
              </a:spcBef>
              <a:spcAft>
                <a:spcPts val="0"/>
              </a:spcAft>
              <a:buSzPts val="1200"/>
              <a:buChar char="■"/>
            </a:pPr>
            <a:r>
              <a:rPr lang="en" sz="1400">
                <a:solidFill>
                  <a:schemeClr val="dk1"/>
                </a:solidFill>
                <a:latin typeface="Calibri"/>
                <a:ea typeface="Calibri"/>
                <a:cs typeface="Calibri"/>
                <a:sym typeface="Calibri"/>
              </a:rPr>
              <a:t>E.g., if else, br_if</a:t>
            </a:r>
            <a:endParaRPr sz="1400">
              <a:solidFill>
                <a:schemeClr val="dk1"/>
              </a:solidFill>
              <a:latin typeface="Calibri"/>
              <a:ea typeface="Calibri"/>
              <a:cs typeface="Calibri"/>
              <a:sym typeface="Calibri"/>
            </a:endParaRPr>
          </a:p>
        </p:txBody>
      </p:sp>
      <p:sp>
        <p:nvSpPr>
          <p:cNvPr id="348" name="Google Shape;348;p45"/>
          <p:cNvSpPr txBox="1"/>
          <p:nvPr/>
        </p:nvSpPr>
        <p:spPr>
          <a:xfrm>
            <a:off x="-501354" y="756718"/>
            <a:ext cx="42348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1200"/>
              </a:spcAft>
              <a:buClr>
                <a:srgbClr val="000000"/>
              </a:buClr>
              <a:buSzPts val="1600"/>
              <a:buFont typeface="Arial"/>
              <a:buNone/>
            </a:pPr>
            <a:r>
              <a:rPr lang="en" sz="1600" b="1" i="0" u="sng" strike="noStrike" cap="none">
                <a:solidFill>
                  <a:schemeClr val="dk1"/>
                </a:solidFill>
                <a:latin typeface="Calibri"/>
                <a:ea typeface="Calibri"/>
                <a:cs typeface="Calibri"/>
                <a:sym typeface="Calibri"/>
              </a:rPr>
              <a:t>WebAssembly Instruction Groups </a:t>
            </a:r>
            <a:endParaRPr sz="1600" b="1" i="0" u="sng" strike="noStrike" cap="none">
              <a:solidFill>
                <a:schemeClr val="dk1"/>
              </a:solidFill>
              <a:latin typeface="Calibri"/>
              <a:ea typeface="Calibri"/>
              <a:cs typeface="Calibri"/>
              <a:sym typeface="Calibri"/>
            </a:endParaRPr>
          </a:p>
        </p:txBody>
      </p:sp>
      <p:sp>
        <p:nvSpPr>
          <p:cNvPr id="349" name="Google Shape;349;p45"/>
          <p:cNvSpPr txBox="1"/>
          <p:nvPr/>
        </p:nvSpPr>
        <p:spPr>
          <a:xfrm>
            <a:off x="7016540" y="755138"/>
            <a:ext cx="19692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1200"/>
              </a:spcAft>
              <a:buClr>
                <a:srgbClr val="000000"/>
              </a:buClr>
              <a:buSzPts val="1600"/>
              <a:buFont typeface="Arial"/>
              <a:buNone/>
            </a:pPr>
            <a:r>
              <a:rPr lang="en" sz="1600" b="1" i="0" u="sng" strike="noStrike" cap="none">
                <a:solidFill>
                  <a:schemeClr val="dk1"/>
                </a:solidFill>
                <a:latin typeface="Calibri"/>
                <a:ea typeface="Calibri"/>
                <a:cs typeface="Calibri"/>
                <a:sym typeface="Calibri"/>
              </a:rPr>
              <a:t>Abstraction </a:t>
            </a:r>
            <a:endParaRPr sz="1600" b="1" i="0" u="sng" strike="noStrike" cap="none">
              <a:solidFill>
                <a:schemeClr val="dk1"/>
              </a:solidFill>
              <a:latin typeface="Calibri"/>
              <a:ea typeface="Calibri"/>
              <a:cs typeface="Calibri"/>
              <a:sym typeface="Calibri"/>
            </a:endParaRPr>
          </a:p>
        </p:txBody>
      </p:sp>
      <p:cxnSp>
        <p:nvCxnSpPr>
          <p:cNvPr id="350" name="Google Shape;350;p45"/>
          <p:cNvCxnSpPr/>
          <p:nvPr/>
        </p:nvCxnSpPr>
        <p:spPr>
          <a:xfrm>
            <a:off x="172100" y="1219415"/>
            <a:ext cx="8778240" cy="0"/>
          </a:xfrm>
          <a:prstGeom prst="straightConnector1">
            <a:avLst/>
          </a:prstGeom>
          <a:noFill/>
          <a:ln w="12700" cap="flat" cmpd="sng">
            <a:solidFill>
              <a:schemeClr val="dk2"/>
            </a:solidFill>
            <a:prstDash val="solid"/>
            <a:round/>
            <a:headEnd type="none" w="sm" len="sm"/>
            <a:tailEnd type="none" w="sm" len="sm"/>
          </a:ln>
        </p:spPr>
      </p:cxnSp>
      <p:sp>
        <p:nvSpPr>
          <p:cNvPr id="351" name="Google Shape;351;p45"/>
          <p:cNvSpPr/>
          <p:nvPr/>
        </p:nvSpPr>
        <p:spPr>
          <a:xfrm>
            <a:off x="2875764" y="1850638"/>
            <a:ext cx="543600" cy="215100"/>
          </a:xfrm>
          <a:prstGeom prst="right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52" name="Google Shape;352;p45"/>
          <p:cNvSpPr txBox="1"/>
          <p:nvPr/>
        </p:nvSpPr>
        <p:spPr>
          <a:xfrm>
            <a:off x="3406816" y="2418026"/>
            <a:ext cx="1868400" cy="215400"/>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alibri"/>
                <a:ea typeface="Calibri"/>
                <a:cs typeface="Calibri"/>
                <a:sym typeface="Calibri"/>
              </a:rPr>
              <a:t>(Effect on Stack)</a:t>
            </a:r>
            <a:endParaRPr sz="1400" b="0" i="0" u="none" strike="noStrike" cap="none">
              <a:solidFill>
                <a:srgbClr val="000000"/>
              </a:solidFill>
              <a:latin typeface="Calibri"/>
              <a:ea typeface="Calibri"/>
              <a:cs typeface="Calibri"/>
              <a:sym typeface="Calibri"/>
            </a:endParaRPr>
          </a:p>
        </p:txBody>
      </p:sp>
      <p:sp>
        <p:nvSpPr>
          <p:cNvPr id="353" name="Google Shape;353;p45"/>
          <p:cNvSpPr txBox="1"/>
          <p:nvPr/>
        </p:nvSpPr>
        <p:spPr>
          <a:xfrm>
            <a:off x="3406828" y="1831576"/>
            <a:ext cx="1868400" cy="215400"/>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(Effect on Stack)</a:t>
            </a:r>
            <a:endParaRPr sz="1400" b="0" i="0" u="none" strike="noStrike" cap="none">
              <a:solidFill>
                <a:schemeClr val="dk1"/>
              </a:solidFill>
              <a:latin typeface="Calibri"/>
              <a:ea typeface="Calibri"/>
              <a:cs typeface="Calibri"/>
              <a:sym typeface="Calibri"/>
            </a:endParaRPr>
          </a:p>
        </p:txBody>
      </p:sp>
      <p:sp>
        <p:nvSpPr>
          <p:cNvPr id="354" name="Google Shape;354;p45"/>
          <p:cNvSpPr/>
          <p:nvPr/>
        </p:nvSpPr>
        <p:spPr>
          <a:xfrm>
            <a:off x="2875752" y="2437076"/>
            <a:ext cx="543600" cy="215100"/>
          </a:xfrm>
          <a:prstGeom prst="right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55" name="Google Shape;355;p45"/>
          <p:cNvSpPr/>
          <p:nvPr/>
        </p:nvSpPr>
        <p:spPr>
          <a:xfrm>
            <a:off x="2875764" y="2995438"/>
            <a:ext cx="543600" cy="215100"/>
          </a:xfrm>
          <a:prstGeom prst="right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56" name="Google Shape;356;p45"/>
          <p:cNvSpPr/>
          <p:nvPr/>
        </p:nvSpPr>
        <p:spPr>
          <a:xfrm>
            <a:off x="2875752" y="3459075"/>
            <a:ext cx="543600" cy="215100"/>
          </a:xfrm>
          <a:prstGeom prst="right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57" name="Google Shape;357;p45"/>
          <p:cNvSpPr txBox="1"/>
          <p:nvPr/>
        </p:nvSpPr>
        <p:spPr>
          <a:xfrm>
            <a:off x="3406816" y="3452725"/>
            <a:ext cx="1868400" cy="215400"/>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alibri"/>
                <a:ea typeface="Calibri"/>
                <a:cs typeface="Calibri"/>
                <a:sym typeface="Calibri"/>
              </a:rPr>
              <a:t>(Effect on Stack)</a:t>
            </a:r>
            <a:endParaRPr sz="1400" b="0" i="0" u="none" strike="noStrike" cap="none">
              <a:solidFill>
                <a:srgbClr val="000000"/>
              </a:solidFill>
              <a:latin typeface="Calibri"/>
              <a:ea typeface="Calibri"/>
              <a:cs typeface="Calibri"/>
              <a:sym typeface="Calibri"/>
            </a:endParaRPr>
          </a:p>
        </p:txBody>
      </p:sp>
      <p:sp>
        <p:nvSpPr>
          <p:cNvPr id="358" name="Google Shape;358;p45"/>
          <p:cNvSpPr txBox="1"/>
          <p:nvPr/>
        </p:nvSpPr>
        <p:spPr>
          <a:xfrm>
            <a:off x="2048073" y="755138"/>
            <a:ext cx="42348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1200"/>
              </a:spcAft>
              <a:buClr>
                <a:srgbClr val="000000"/>
              </a:buClr>
              <a:buSzPts val="1600"/>
              <a:buFont typeface="Arial"/>
              <a:buNone/>
            </a:pPr>
            <a:r>
              <a:rPr lang="en" sz="1600" b="1" i="0" u="sng" strike="noStrike" cap="none">
                <a:solidFill>
                  <a:schemeClr val="dk1"/>
                </a:solidFill>
                <a:latin typeface="Calibri"/>
                <a:ea typeface="Calibri"/>
                <a:cs typeface="Calibri"/>
                <a:sym typeface="Calibri"/>
              </a:rPr>
              <a:t>Stack</a:t>
            </a:r>
            <a:endParaRPr sz="1600" b="1" i="0" u="sng" strike="noStrike" cap="none">
              <a:solidFill>
                <a:schemeClr val="dk1"/>
              </a:solidFill>
              <a:latin typeface="Calibri"/>
              <a:ea typeface="Calibri"/>
              <a:cs typeface="Calibri"/>
              <a:sym typeface="Calibri"/>
            </a:endParaRPr>
          </a:p>
        </p:txBody>
      </p:sp>
      <p:sp>
        <p:nvSpPr>
          <p:cNvPr id="359" name="Google Shape;359;p45"/>
          <p:cNvSpPr txBox="1"/>
          <p:nvPr/>
        </p:nvSpPr>
        <p:spPr>
          <a:xfrm>
            <a:off x="5010150" y="755138"/>
            <a:ext cx="18846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1200"/>
              </a:spcAft>
              <a:buClr>
                <a:srgbClr val="000000"/>
              </a:buClr>
              <a:buSzPts val="1600"/>
              <a:buFont typeface="Arial"/>
              <a:buNone/>
            </a:pPr>
            <a:r>
              <a:rPr lang="en" sz="1600" b="1" i="0" u="sng" strike="noStrike" cap="none">
                <a:solidFill>
                  <a:schemeClr val="dk1"/>
                </a:solidFill>
                <a:latin typeface="Calibri"/>
                <a:ea typeface="Calibri"/>
                <a:cs typeface="Calibri"/>
                <a:sym typeface="Calibri"/>
              </a:rPr>
              <a:t>Def Set</a:t>
            </a:r>
            <a:endParaRPr sz="1600" b="1" i="0" u="sng" strike="noStrike" cap="none">
              <a:solidFill>
                <a:schemeClr val="dk1"/>
              </a:solidFill>
              <a:latin typeface="Calibri"/>
              <a:ea typeface="Calibri"/>
              <a:cs typeface="Calibri"/>
              <a:sym typeface="Calibri"/>
            </a:endParaRPr>
          </a:p>
        </p:txBody>
      </p:sp>
      <p:sp>
        <p:nvSpPr>
          <p:cNvPr id="360" name="Google Shape;360;p45"/>
          <p:cNvSpPr txBox="1"/>
          <p:nvPr/>
        </p:nvSpPr>
        <p:spPr>
          <a:xfrm>
            <a:off x="3414276" y="2984393"/>
            <a:ext cx="1868400" cy="215400"/>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alibri"/>
                <a:ea typeface="Calibri"/>
                <a:cs typeface="Calibri"/>
                <a:sym typeface="Calibri"/>
              </a:rPr>
              <a:t>(Effect on Stack)</a:t>
            </a:r>
            <a:endParaRPr sz="1400" b="0" i="0" u="none" strike="noStrike" cap="none">
              <a:solidFill>
                <a:srgbClr val="000000"/>
              </a:solidFill>
              <a:latin typeface="Calibri"/>
              <a:ea typeface="Calibri"/>
              <a:cs typeface="Calibri"/>
              <a:sym typeface="Calibri"/>
            </a:endParaRPr>
          </a:p>
        </p:txBody>
      </p:sp>
      <p:sp>
        <p:nvSpPr>
          <p:cNvPr id="361" name="Google Shape;361;p45"/>
          <p:cNvSpPr txBox="1">
            <a:spLocks noGrp="1"/>
          </p:cNvSpPr>
          <p:nvPr>
            <p:ph type="title"/>
          </p:nvPr>
        </p:nvSpPr>
        <p:spPr>
          <a:xfrm>
            <a:off x="311700" y="91440"/>
            <a:ext cx="8520600" cy="698400"/>
          </a:xfrm>
          <a:prstGeom prst="rect">
            <a:avLst/>
          </a:prstGeom>
          <a:noFill/>
          <a:ln>
            <a:noFill/>
          </a:ln>
        </p:spPr>
        <p:txBody>
          <a:bodyPr spcFirstLastPara="1" wrap="square" lIns="91425" tIns="91425" rIns="91425" bIns="91425" anchor="ctr" anchorCtr="0">
            <a:normAutofit/>
          </a:bodyPr>
          <a:lstStyle/>
          <a:p>
            <a:pPr marL="0" marR="0" lvl="0" indent="0" algn="l" rtl="0">
              <a:lnSpc>
                <a:spcPct val="100000"/>
              </a:lnSpc>
              <a:spcBef>
                <a:spcPts val="0"/>
              </a:spcBef>
              <a:spcAft>
                <a:spcPts val="0"/>
              </a:spcAft>
              <a:buNone/>
            </a:pPr>
            <a:r>
              <a:rPr lang="en"/>
              <a:t>List of Abstraction Rules</a:t>
            </a:r>
            <a:endParaRPr/>
          </a:p>
        </p:txBody>
      </p:sp>
      <p:sp>
        <p:nvSpPr>
          <p:cNvPr id="362" name="Google Shape;362;p45"/>
          <p:cNvSpPr/>
          <p:nvPr/>
        </p:nvSpPr>
        <p:spPr>
          <a:xfrm>
            <a:off x="7037847" y="2816451"/>
            <a:ext cx="1947900" cy="414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alibri"/>
                <a:ea typeface="Calibri"/>
                <a:cs typeface="Calibri"/>
                <a:sym typeface="Calibri"/>
              </a:rPr>
              <a:t>FOR: </a:t>
            </a:r>
            <a:r>
              <a:rPr lang="en" sz="1000" b="0" i="0" u="none" strike="noStrike" cap="none">
                <a:solidFill>
                  <a:schemeClr val="dk1"/>
                </a:solidFill>
                <a:latin typeface="Calibri"/>
                <a:ea typeface="Calibri"/>
                <a:cs typeface="Calibri"/>
                <a:sym typeface="Calibri"/>
              </a:rPr>
              <a:t>InnerAbstractions; Condition;</a:t>
            </a:r>
            <a:endParaRPr sz="1000" b="0" i="0" u="none" strike="noStrike" cap="none">
              <a:solidFill>
                <a:schemeClr val="dk1"/>
              </a:solidFill>
              <a:latin typeface="Calibri"/>
              <a:ea typeface="Calibri"/>
              <a:cs typeface="Calibri"/>
              <a:sym typeface="Calibri"/>
            </a:endParaRPr>
          </a:p>
        </p:txBody>
      </p:sp>
      <p:sp>
        <p:nvSpPr>
          <p:cNvPr id="363" name="Google Shape;363;p45"/>
          <p:cNvSpPr/>
          <p:nvPr/>
        </p:nvSpPr>
        <p:spPr>
          <a:xfrm>
            <a:off x="7037835" y="2299002"/>
            <a:ext cx="1947900" cy="295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alibri"/>
                <a:ea typeface="Calibri"/>
                <a:cs typeface="Calibri"/>
                <a:sym typeface="Calibri"/>
              </a:rPr>
              <a:t>BLOCK: </a:t>
            </a:r>
            <a:r>
              <a:rPr lang="en" sz="1000" b="0" i="0" u="none" strike="noStrike" cap="none">
                <a:solidFill>
                  <a:srgbClr val="000000"/>
                </a:solidFill>
                <a:latin typeface="Calibri"/>
                <a:ea typeface="Calibri"/>
                <a:cs typeface="Calibri"/>
                <a:sym typeface="Calibri"/>
              </a:rPr>
              <a:t>InnerAbstractions;</a:t>
            </a:r>
            <a:endParaRPr sz="1000" b="0" i="0" u="none" strike="noStrike" cap="none">
              <a:solidFill>
                <a:srgbClr val="000000"/>
              </a:solidFill>
              <a:latin typeface="Calibri"/>
              <a:ea typeface="Calibri"/>
              <a:cs typeface="Calibri"/>
              <a:sym typeface="Calibri"/>
            </a:endParaRPr>
          </a:p>
        </p:txBody>
      </p:sp>
      <p:sp>
        <p:nvSpPr>
          <p:cNvPr id="364" name="Google Shape;364;p45"/>
          <p:cNvSpPr/>
          <p:nvPr/>
        </p:nvSpPr>
        <p:spPr>
          <a:xfrm>
            <a:off x="7037847" y="1777888"/>
            <a:ext cx="1947900" cy="240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alibri"/>
                <a:ea typeface="Calibri"/>
                <a:cs typeface="Calibri"/>
                <a:sym typeface="Calibri"/>
              </a:rPr>
              <a:t>CALL: </a:t>
            </a:r>
            <a:r>
              <a:rPr lang="en" sz="1000" b="0" i="0" u="none" strike="noStrike" cap="none">
                <a:solidFill>
                  <a:srgbClr val="000000"/>
                </a:solidFill>
                <a:latin typeface="Calibri"/>
                <a:ea typeface="Calibri"/>
                <a:cs typeface="Calibri"/>
                <a:sym typeface="Calibri"/>
              </a:rPr>
              <a:t>Target;</a:t>
            </a:r>
            <a:endParaRPr sz="1000" b="0" i="0" u="none" strike="noStrike" cap="none">
              <a:solidFill>
                <a:srgbClr val="000000"/>
              </a:solidFill>
              <a:latin typeface="Calibri"/>
              <a:ea typeface="Calibri"/>
              <a:cs typeface="Calibri"/>
              <a:sym typeface="Calibri"/>
            </a:endParaRPr>
          </a:p>
        </p:txBody>
      </p:sp>
      <p:sp>
        <p:nvSpPr>
          <p:cNvPr id="365" name="Google Shape;365;p45"/>
          <p:cNvSpPr/>
          <p:nvPr/>
        </p:nvSpPr>
        <p:spPr>
          <a:xfrm>
            <a:off x="7037835" y="3330439"/>
            <a:ext cx="1947900" cy="40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alibri"/>
                <a:ea typeface="Calibri"/>
                <a:cs typeface="Calibri"/>
                <a:sym typeface="Calibri"/>
              </a:rPr>
              <a:t>IF: </a:t>
            </a:r>
            <a:r>
              <a:rPr lang="en" sz="1000" b="0" i="0" u="none" strike="noStrike" cap="none">
                <a:solidFill>
                  <a:schemeClr val="dk1"/>
                </a:solidFill>
                <a:latin typeface="Calibri"/>
                <a:ea typeface="Calibri"/>
                <a:cs typeface="Calibri"/>
                <a:sym typeface="Calibri"/>
              </a:rPr>
              <a:t>Condition; IfAbstractions; ElseAbstractions;</a:t>
            </a:r>
            <a:endParaRPr sz="10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3480</Words>
  <Application>Microsoft Office PowerPoint</Application>
  <PresentationFormat>On-screen Show (16:9)</PresentationFormat>
  <Paragraphs>341</Paragraphs>
  <Slides>24</Slides>
  <Notes>24</Notes>
  <HiddenSlides>6</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24</vt:i4>
      </vt:variant>
    </vt:vector>
  </HeadingPairs>
  <TitlesOfParts>
    <vt:vector size="31" baseType="lpstr">
      <vt:lpstr>Arial</vt:lpstr>
      <vt:lpstr>Calibri</vt:lpstr>
      <vt:lpstr>Courier New</vt:lpstr>
      <vt:lpstr>Times New Roman</vt:lpstr>
      <vt:lpstr>Simple Light</vt:lpstr>
      <vt:lpstr>Simple Light</vt:lpstr>
      <vt:lpstr>Simple Light</vt:lpstr>
      <vt:lpstr>Automated WebAssembly Function Purpose Identification With Semantics-Aware Analysis</vt:lpstr>
      <vt:lpstr>What is WebAssembly?</vt:lpstr>
      <vt:lpstr>PowerPoint Presentation</vt:lpstr>
      <vt:lpstr>Motivation</vt:lpstr>
      <vt:lpstr>Our Work </vt:lpstr>
      <vt:lpstr>Semantics-Aware Intermediate Representation</vt:lpstr>
      <vt:lpstr>List of Abstraction Rules</vt:lpstr>
      <vt:lpstr>List of Abstraction Rules</vt:lpstr>
      <vt:lpstr>List of Abstraction Rules</vt:lpstr>
      <vt:lpstr>WebAssembly Module Dataset Collection</vt:lpstr>
      <vt:lpstr>PowerPoint Presentation</vt:lpstr>
      <vt:lpstr>Dataset Description (cont.)</vt:lpstr>
      <vt:lpstr>Dataset Description (cont.)</vt:lpstr>
      <vt:lpstr>WebAssembly Function Dataset Collection</vt:lpstr>
      <vt:lpstr>Classification</vt:lpstr>
      <vt:lpstr>Neural Network Configurations</vt:lpstr>
      <vt:lpstr>Best-Performing Configuration</vt:lpstr>
      <vt:lpstr>Future Work</vt:lpstr>
      <vt:lpstr>Related Work</vt:lpstr>
      <vt:lpstr>References</vt:lpstr>
      <vt:lpstr>References (cont.)</vt:lpstr>
      <vt:lpstr>References (cont.) </vt:lpstr>
      <vt:lpstr>References (cont.)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WebAssembly Function Purpose Identification With Semantics-Aware Analysis</dc:title>
  <cp:lastModifiedBy>Alan Romano</cp:lastModifiedBy>
  <cp:revision>2</cp:revision>
  <dcterms:modified xsi:type="dcterms:W3CDTF">2024-02-15T23:38:14Z</dcterms:modified>
</cp:coreProperties>
</file>