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F6FEE-D481-4BA0-B0E9-69C6BF84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5E3D3D-A2BB-41B0-B379-87AE502DA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9DC83-5EC9-4F99-B806-8D90B5B1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7B2-3FA9-4503-9D85-8E4F0AFC50A2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3ADE3-C4F7-4038-87C9-B0E91370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5C31C-0CEA-4FA2-9C5A-6251EAF1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6241-4C30-4A38-AEF2-A61DDC58B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4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9C8E0-95C4-485B-9EB9-9C2FC087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73A95-B4EC-478A-A782-FC3A95F3B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C60EC-6B9B-4E1A-BE99-4ADC9A76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7B2-3FA9-4503-9D85-8E4F0AFC50A2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4EC48-3DB7-4563-9FEC-ADFC685C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DA565-BC17-4160-AE91-04AA2A26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6241-4C30-4A38-AEF2-A61DDC58B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0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4D73AF-B238-4A1E-8B05-1808B154E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EFC059-460A-4666-B294-12E79145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7BF00-DD88-400B-8E24-A0E59DD6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7B2-3FA9-4503-9D85-8E4F0AFC50A2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77719-9FA2-409A-8498-DCC95669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1F6D5-1793-43E4-9912-3BF180E9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6241-4C30-4A38-AEF2-A61DDC58B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2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E4E19-90A0-4C19-897A-A696F21F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40BB6-8A36-4F8B-8553-90DD245F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2F087-1B51-4B12-9C88-97B2E7DF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7B2-3FA9-4503-9D85-8E4F0AFC50A2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1A679-4C1C-48EA-A1E5-B5D07BB3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ED61B-4A3E-48F2-A030-B2572051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6241-4C30-4A38-AEF2-A61DDC58B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6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14990-220C-4AD3-B942-62446000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F8FB2-0A23-4ACB-843D-C49CC7841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F3736-D848-40CB-AB9B-7A1B43CD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7B2-3FA9-4503-9D85-8E4F0AFC50A2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7CFB0-F0E9-4129-BEA9-79A7A4AB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E35B4-BE57-4F9D-8E21-EB83F21B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6241-4C30-4A38-AEF2-A61DDC58B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8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9308-F879-484C-A93E-78C14929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5DE3D-FEE6-4ECA-8946-A7D605D9C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6B478-722F-4E98-B462-39F9E6261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DAF33-9F56-4FB6-B01A-293A9FC6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7B2-3FA9-4503-9D85-8E4F0AFC50A2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BB9BE1-D106-481C-86F2-5A09997E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CCE23-06A5-4A7A-8810-F691A28F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6241-4C30-4A38-AEF2-A61DDC58B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1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62C86-D2C3-4E2B-8354-3DBCF929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CA155-5761-40E2-9190-2BFC1C88A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65577-A940-4DAD-A4BB-41F659838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130E06-93B8-41B0-BFDD-E6C648807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732D91-B585-428F-B00A-6659574C9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55D87C-1992-46A6-883C-09709772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7B2-3FA9-4503-9D85-8E4F0AFC50A2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E0F714-8519-4736-A5CE-478204C2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608FF2-0ECF-47CC-8655-8E5A5806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6241-4C30-4A38-AEF2-A61DDC58B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8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DB4D3-D16D-4C75-9A17-C222D073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A57576-DF51-4B5E-A4F9-0E03FFF2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7B2-3FA9-4503-9D85-8E4F0AFC50A2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2C1959-0294-4D5E-A0D9-C2C65BFA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E1B887-0E3F-4A12-99B6-BF51491F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6241-4C30-4A38-AEF2-A61DDC58B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7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0316A56-33DF-4DDC-A1F9-EF34892D8813}"/>
              </a:ext>
            </a:extLst>
          </p:cNvPr>
          <p:cNvSpPr txBox="1"/>
          <p:nvPr userDrawn="1"/>
        </p:nvSpPr>
        <p:spPr>
          <a:xfrm>
            <a:off x="369116" y="201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E65D3D-86A1-4BD5-93CE-6739EDEFDE30}"/>
              </a:ext>
            </a:extLst>
          </p:cNvPr>
          <p:cNvSpPr txBox="1"/>
          <p:nvPr userDrawn="1"/>
        </p:nvSpPr>
        <p:spPr>
          <a:xfrm>
            <a:off x="1616025" y="2013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产品目标与用户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56FA82-41ED-462A-9D82-7645CA3FB12C}"/>
              </a:ext>
            </a:extLst>
          </p:cNvPr>
          <p:cNvSpPr txBox="1"/>
          <p:nvPr userDrawn="1"/>
        </p:nvSpPr>
        <p:spPr>
          <a:xfrm>
            <a:off x="3677582" y="1948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105327-0E24-4A51-B95E-CA35EE96C468}"/>
              </a:ext>
            </a:extLst>
          </p:cNvPr>
          <p:cNvSpPr txBox="1"/>
          <p:nvPr userDrawn="1"/>
        </p:nvSpPr>
        <p:spPr>
          <a:xfrm>
            <a:off x="5104831" y="2013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阶段性目标</a:t>
            </a:r>
          </a:p>
        </p:txBody>
      </p:sp>
    </p:spTree>
    <p:extLst>
      <p:ext uri="{BB962C8B-B14F-4D97-AF65-F5344CB8AC3E}">
        <p14:creationId xmlns:p14="http://schemas.microsoft.com/office/powerpoint/2010/main" val="18399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A4AD6-BBAF-4E93-8BD3-5F76613C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AC1B9-C0A8-4758-80FF-999BC019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115786-D3FD-480C-8895-3D00BBEA8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A5828-4B1E-4708-AE57-13987087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7B2-3FA9-4503-9D85-8E4F0AFC50A2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B20E6-B6F7-405B-A375-BD83963A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BD33DD-A0F8-4182-9C47-5D446E0C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6241-4C30-4A38-AEF2-A61DDC58B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8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4EC4A-1ECA-4A05-ACCA-58E9E3A6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28426-E9FE-4101-BF19-2870A531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1457F2-D2C7-4F2E-805E-9EFFEC9C9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293A1C-877C-4214-85E1-DFD0740A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17B2-3FA9-4503-9D85-8E4F0AFC50A2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DEC60-E54A-492C-BB74-8A428870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7458D-DE4A-4605-B494-1F2F80BD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6241-4C30-4A38-AEF2-A61DDC58B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5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1440F9-F6AE-4684-A930-52707AA6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1FC0E-5961-4BA2-948D-FB35036C9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D8C5A-4BB8-431B-A240-D3D94FE75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817B2-3FA9-4503-9D85-8E4F0AFC50A2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5F2D7-7157-4CE2-B785-ABE679215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DAB9A3-B674-45C3-92D1-05362CBA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6241-4C30-4A38-AEF2-A61DDC58B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9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D35D603-1096-4E27-AE28-6CC8095022D5}"/>
              </a:ext>
            </a:extLst>
          </p:cNvPr>
          <p:cNvSpPr txBox="1"/>
          <p:nvPr/>
        </p:nvSpPr>
        <p:spPr>
          <a:xfrm>
            <a:off x="3397542" y="2718033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耐飞影视产品初期分析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879FD1-1E09-4EA3-80EB-7DF4B863035A}"/>
              </a:ext>
            </a:extLst>
          </p:cNvPr>
          <p:cNvSpPr txBox="1"/>
          <p:nvPr/>
        </p:nvSpPr>
        <p:spPr>
          <a:xfrm>
            <a:off x="5310231" y="408543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庞伟航</a:t>
            </a:r>
          </a:p>
        </p:txBody>
      </p:sp>
    </p:spTree>
    <p:extLst>
      <p:ext uri="{BB962C8B-B14F-4D97-AF65-F5344CB8AC3E}">
        <p14:creationId xmlns:p14="http://schemas.microsoft.com/office/powerpoint/2010/main" val="24100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/>
          </p:cNvPr>
          <p:cNvSpPr/>
          <p:nvPr/>
        </p:nvSpPr>
        <p:spPr>
          <a:xfrm>
            <a:off x="598414" y="1040684"/>
            <a:ext cx="8344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、用户路径图示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23" y="1040684"/>
            <a:ext cx="4829984" cy="57656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49176" y="2023332"/>
            <a:ext cx="35690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）用户吸引进来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）用户在体验过程中能发现很多分支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）形成沉浸式回环的体验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/>
          </p:cNvPr>
          <p:cNvSpPr/>
          <p:nvPr/>
        </p:nvSpPr>
        <p:spPr>
          <a:xfrm>
            <a:off x="5217951" y="578840"/>
            <a:ext cx="1080000" cy="5033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6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C9EDDB-10DF-4AC6-9EDD-898C23B09EF2}"/>
              </a:ext>
            </a:extLst>
          </p:cNvPr>
          <p:cNvSpPr/>
          <p:nvPr/>
        </p:nvSpPr>
        <p:spPr>
          <a:xfrm>
            <a:off x="5217951" y="578840"/>
            <a:ext cx="1080000" cy="5033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D4A09B-FAA6-43C5-B21B-EDD427F5E980}"/>
              </a:ext>
            </a:extLst>
          </p:cNvPr>
          <p:cNvSpPr/>
          <p:nvPr/>
        </p:nvSpPr>
        <p:spPr>
          <a:xfrm>
            <a:off x="598414" y="1040684"/>
            <a:ext cx="8344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、用户路径（由浅到深）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DA29AD-580B-41DA-823D-49CD51242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03324"/>
              </p:ext>
            </p:extLst>
          </p:nvPr>
        </p:nvGraphicFramePr>
        <p:xfrm>
          <a:off x="631970" y="1617287"/>
          <a:ext cx="10986782" cy="44202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23023">
                  <a:extLst>
                    <a:ext uri="{9D8B030D-6E8A-4147-A177-3AD203B41FA5}">
                      <a16:colId xmlns:a16="http://schemas.microsoft.com/office/drawing/2014/main" val="2678351043"/>
                    </a:ext>
                  </a:extLst>
                </a:gridCol>
                <a:gridCol w="913674">
                  <a:extLst>
                    <a:ext uri="{9D8B030D-6E8A-4147-A177-3AD203B41FA5}">
                      <a16:colId xmlns:a16="http://schemas.microsoft.com/office/drawing/2014/main" val="3076708029"/>
                    </a:ext>
                  </a:extLst>
                </a:gridCol>
                <a:gridCol w="3210680">
                  <a:extLst>
                    <a:ext uri="{9D8B030D-6E8A-4147-A177-3AD203B41FA5}">
                      <a16:colId xmlns:a16="http://schemas.microsoft.com/office/drawing/2014/main" val="2569150852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4170135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3588961"/>
                    </a:ext>
                  </a:extLst>
                </a:gridCol>
                <a:gridCol w="1585519">
                  <a:extLst>
                    <a:ext uri="{9D8B030D-6E8A-4147-A177-3AD203B41FA5}">
                      <a16:colId xmlns:a16="http://schemas.microsoft.com/office/drawing/2014/main" val="81491752"/>
                    </a:ext>
                  </a:extLst>
                </a:gridCol>
              </a:tblGrid>
              <a:tr h="354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用户路径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需求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effectLst/>
                        </a:rPr>
                        <a:t>需求拆分</a:t>
                      </a:r>
                      <a:endParaRPr lang="zh-CN" altLang="en-US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effectLst/>
                        </a:rPr>
                        <a:t>具体措施</a:t>
                      </a:r>
                      <a:endParaRPr lang="en-US" altLang="zh-CN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u="none" strike="noStrike" kern="1200" dirty="0">
                          <a:effectLst/>
                        </a:rPr>
                        <a:t>产品深度</a:t>
                      </a:r>
                      <a:endParaRPr lang="zh-CN" altLang="en-US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u="none" strike="noStrike" kern="1200" dirty="0">
                          <a:effectLst/>
                        </a:rPr>
                        <a:t>满足的用户群体</a:t>
                      </a:r>
                      <a:endParaRPr lang="zh-CN" altLang="en-US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3293620"/>
                  </a:ext>
                </a:extLst>
              </a:tr>
              <a:tr h="58087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为何而来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观影需求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a.</a:t>
                      </a:r>
                      <a:r>
                        <a:rPr lang="zh-CN" altLang="en-US" sz="700" u="none" strike="noStrike" dirty="0">
                          <a:effectLst/>
                        </a:rPr>
                        <a:t>    </a:t>
                      </a:r>
                      <a:r>
                        <a:rPr lang="zh-CN" altLang="en-US" sz="1100" u="none" strike="noStrike" dirty="0">
                          <a:effectLst/>
                        </a:rPr>
                        <a:t>用户第一印象的塑造：这是一个面向我们核心用户的小众、高分电影推荐网站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Get</a:t>
                      </a:r>
                      <a:r>
                        <a:rPr lang="zh-CN" altLang="en-US" sz="1100" u="none" strike="noStrike">
                          <a:effectLst/>
                        </a:rPr>
                        <a:t>到电影用户特征点的推荐，面向核心用户群体的推荐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浅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核心用户群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9307888"/>
                  </a:ext>
                </a:extLst>
              </a:tr>
              <a:tr h="580875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b.  </a:t>
                      </a:r>
                      <a:r>
                        <a:rPr lang="zh-CN" altLang="en-US" sz="1100" u="none" strike="noStrike">
                          <a:effectLst/>
                        </a:rPr>
                        <a:t>观影的产品体验良好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符合内容气质的观影中体验。面对这样我们的电影片库，什么样的观影环境最适合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核心用户群、次核心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810044668"/>
                  </a:ext>
                </a:extLst>
              </a:tr>
              <a:tr h="580875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社区需求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我们初步营造的社区氛围：偏冷清但有少量高质量用户和内容在其中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高质量的</a:t>
                      </a:r>
                      <a:r>
                        <a:rPr lang="en-US" altLang="zh-CN" sz="1100" u="none" strike="noStrike" dirty="0">
                          <a:effectLst/>
                        </a:rPr>
                        <a:t>PGC</a:t>
                      </a:r>
                      <a:r>
                        <a:rPr lang="zh-CN" altLang="en-US" sz="1100" u="none" strike="noStrike" dirty="0">
                          <a:effectLst/>
                        </a:rPr>
                        <a:t>和</a:t>
                      </a:r>
                      <a:r>
                        <a:rPr lang="en-US" altLang="zh-CN" sz="1100" u="none" strike="noStrike" dirty="0">
                          <a:effectLst/>
                        </a:rPr>
                        <a:t>UGC</a:t>
                      </a:r>
                      <a:r>
                        <a:rPr lang="zh-CN" altLang="en-US" sz="1100" u="none" strike="noStrike" dirty="0">
                          <a:effectLst/>
                        </a:rPr>
                        <a:t>内容，无大杂烩垃圾信息（初期运营填充的高质量</a:t>
                      </a:r>
                      <a:r>
                        <a:rPr lang="en-US" altLang="zh-CN" sz="1100" u="none" strike="noStrike" dirty="0">
                          <a:effectLst/>
                        </a:rPr>
                        <a:t>PGC</a:t>
                      </a:r>
                      <a:r>
                        <a:rPr lang="zh-CN" altLang="en-US" sz="1100" u="none" strike="noStrike" dirty="0">
                          <a:effectLst/>
                        </a:rPr>
                        <a:t>和</a:t>
                      </a:r>
                      <a:r>
                        <a:rPr lang="en-US" altLang="zh-CN" sz="1100" u="none" strike="noStrike" dirty="0">
                          <a:effectLst/>
                        </a:rPr>
                        <a:t>UGC</a:t>
                      </a:r>
                      <a:r>
                        <a:rPr lang="zh-CN" altLang="en-US" sz="1100" u="none" strike="noStrike" dirty="0">
                          <a:effectLst/>
                        </a:rPr>
                        <a:t>内容）</a:t>
                      </a:r>
                      <a:r>
                        <a:rPr lang="en-US" altLang="zh-CN" sz="1100" u="none" strike="noStrike" dirty="0">
                          <a:effectLst/>
                        </a:rPr>
                        <a:t>——</a:t>
                      </a:r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通过内容筛选用户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中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核心用户群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46667003"/>
                  </a:ext>
                </a:extLst>
              </a:tr>
              <a:tr h="580875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拓展电影视野需求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高质量电影相关文章、专题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深度高质量的</a:t>
                      </a:r>
                      <a:r>
                        <a:rPr lang="en-US" altLang="zh-CN" sz="1100" u="none" strike="noStrike" dirty="0">
                          <a:effectLst/>
                        </a:rPr>
                        <a:t>PGC</a:t>
                      </a:r>
                      <a:r>
                        <a:rPr lang="zh-CN" altLang="en-US" sz="1100" u="none" strike="noStrike" dirty="0">
                          <a:effectLst/>
                        </a:rPr>
                        <a:t>内容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轻度满足用户群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76843346"/>
                  </a:ext>
                </a:extLst>
              </a:tr>
              <a:tr h="58087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用户为何停留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观影后需求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a.  </a:t>
                      </a:r>
                      <a:r>
                        <a:rPr lang="zh-CN" altLang="en-US" sz="1100" u="none" strike="noStrike" dirty="0">
                          <a:effectLst/>
                        </a:rPr>
                        <a:t>观影后，用户看到相似或者相关联的影片，进入下一部观影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强相关电影推荐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核心、次核心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23807741"/>
                  </a:ext>
                </a:extLst>
              </a:tr>
              <a:tr h="580875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b.  </a:t>
                      </a:r>
                      <a:r>
                        <a:rPr lang="zh-CN" altLang="en-US" sz="1100" u="none" strike="noStrike">
                          <a:effectLst/>
                        </a:rPr>
                        <a:t>观影后的进阶内容，和本电影强相关的内容：解析文章、视频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强相关影评、花絮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核心、轻度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0223643"/>
                  </a:ext>
                </a:extLst>
              </a:tr>
              <a:tr h="580875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c.  </a:t>
                      </a:r>
                      <a:r>
                        <a:rPr lang="zh-CN" altLang="en-US" sz="1100" u="none" strike="noStrike">
                          <a:effectLst/>
                        </a:rPr>
                        <a:t>观影后看到共鸣：</a:t>
                      </a:r>
                      <a:r>
                        <a:rPr lang="en-US" altLang="zh-CN" sz="1100" u="none" strike="noStrike">
                          <a:effectLst/>
                        </a:rPr>
                        <a:t>ugc</a:t>
                      </a:r>
                      <a:r>
                        <a:rPr lang="zh-CN" altLang="en-US" sz="1100" u="none" strike="noStrike">
                          <a:effectLst/>
                        </a:rPr>
                        <a:t>互动内容如话题、问答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本电影强相关的讨论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核心、轻度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6758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44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B858CA-BB8C-423A-A814-9C910D114FB2}"/>
              </a:ext>
            </a:extLst>
          </p:cNvPr>
          <p:cNvSpPr/>
          <p:nvPr/>
        </p:nvSpPr>
        <p:spPr>
          <a:xfrm>
            <a:off x="5217951" y="578840"/>
            <a:ext cx="1080000" cy="5033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4A7947-946B-418F-AA05-9829771B4B24}"/>
              </a:ext>
            </a:extLst>
          </p:cNvPr>
          <p:cNvSpPr/>
          <p:nvPr/>
        </p:nvSpPr>
        <p:spPr>
          <a:xfrm>
            <a:off x="598414" y="1040684"/>
            <a:ext cx="8344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、用户路径（由浅到深）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98282E-B6F9-41F1-8E1E-E6F63839E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35329"/>
              </p:ext>
            </p:extLst>
          </p:nvPr>
        </p:nvGraphicFramePr>
        <p:xfrm>
          <a:off x="631970" y="1617287"/>
          <a:ext cx="10986782" cy="500112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23023">
                  <a:extLst>
                    <a:ext uri="{9D8B030D-6E8A-4147-A177-3AD203B41FA5}">
                      <a16:colId xmlns:a16="http://schemas.microsoft.com/office/drawing/2014/main" val="2678351043"/>
                    </a:ext>
                  </a:extLst>
                </a:gridCol>
                <a:gridCol w="1079150">
                  <a:extLst>
                    <a:ext uri="{9D8B030D-6E8A-4147-A177-3AD203B41FA5}">
                      <a16:colId xmlns:a16="http://schemas.microsoft.com/office/drawing/2014/main" val="3076708029"/>
                    </a:ext>
                  </a:extLst>
                </a:gridCol>
                <a:gridCol w="3045204">
                  <a:extLst>
                    <a:ext uri="{9D8B030D-6E8A-4147-A177-3AD203B41FA5}">
                      <a16:colId xmlns:a16="http://schemas.microsoft.com/office/drawing/2014/main" val="2569150852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4170135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3588961"/>
                    </a:ext>
                  </a:extLst>
                </a:gridCol>
                <a:gridCol w="1585519">
                  <a:extLst>
                    <a:ext uri="{9D8B030D-6E8A-4147-A177-3AD203B41FA5}">
                      <a16:colId xmlns:a16="http://schemas.microsoft.com/office/drawing/2014/main" val="81491752"/>
                    </a:ext>
                  </a:extLst>
                </a:gridCol>
              </a:tblGrid>
              <a:tr h="354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用户路径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需求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effectLst/>
                        </a:rPr>
                        <a:t>需求拆分</a:t>
                      </a:r>
                      <a:endParaRPr lang="zh-CN" altLang="en-US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effectLst/>
                        </a:rPr>
                        <a:t>具体措施</a:t>
                      </a:r>
                      <a:endParaRPr lang="en-US" altLang="zh-CN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u="none" strike="noStrike" kern="1200" dirty="0">
                          <a:effectLst/>
                        </a:rPr>
                        <a:t>产品深度</a:t>
                      </a:r>
                      <a:endParaRPr lang="zh-CN" altLang="en-US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u="none" strike="noStrike" kern="1200" dirty="0">
                          <a:effectLst/>
                        </a:rPr>
                        <a:t>满足的用户群体</a:t>
                      </a:r>
                      <a:endParaRPr lang="zh-CN" altLang="en-US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3293620"/>
                  </a:ext>
                </a:extLst>
              </a:tr>
              <a:tr h="5808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用户为何长时间停留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社区需求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高质量的电影讨论氛围、有不少核心用户群体聚集并产生讨论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高质量的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UGC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内容；活跃的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UGC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氛围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核心、次核心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23807741"/>
                  </a:ext>
                </a:extLst>
              </a:tr>
              <a:tr h="580875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再发现电影的需求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通过不同的内容和角度去发现电影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沉浸式回环体验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：用户在内容间流转，深入多层，在观影前中后界限模糊，随意切换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浅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核心、次核心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0223643"/>
                  </a:ext>
                </a:extLst>
              </a:tr>
              <a:tr h="58087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用户如何发声</a:t>
                      </a:r>
                    </a:p>
                  </a:txBody>
                  <a:tcPr marL="9525" marR="9525" marT="9525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发声需求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a.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用户抒发观影意见的时机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观后即时，对影片印象最深，需要引导发表意见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核心、次核心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67586427"/>
                  </a:ext>
                </a:extLst>
              </a:tr>
              <a:tr h="580875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b.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用户创建片单的场景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收藏后，有组织地分享出去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核心、轻度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544563428"/>
                  </a:ext>
                </a:extLst>
              </a:tr>
              <a:tr h="580875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c.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用户发文章的场景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迁移豆瓣、微信、博客的文章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核心、轻度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989738979"/>
                  </a:ext>
                </a:extLst>
              </a:tr>
              <a:tr h="580875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认同感需求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用户的发声和作品需要得到他人认同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编辑运营推荐好的用户作品，获得更多曝光；运营马甲策略，多和用户互动和回复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核心、轻度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359930330"/>
                  </a:ext>
                </a:extLst>
              </a:tr>
              <a:tr h="5808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内容筛选和定制化（远期）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观影内容定制化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影视内容丰富后，观影推荐内容需要因人而异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个性化数据收集，形成个性化推荐；用户的主动订阅和选择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浅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核心、轻度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54163777"/>
                  </a:ext>
                </a:extLst>
              </a:tr>
              <a:tr h="580875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社区内容定制化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用户数量多了后，社区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UGC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内容偏向于杂烩，用户需要选择适合自己的一块地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关注或者订阅用户动态；形成圈子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深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核心、轻度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50682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88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B748BD-489E-46C3-9072-F1BDB87F7D0B}"/>
              </a:ext>
            </a:extLst>
          </p:cNvPr>
          <p:cNvSpPr/>
          <p:nvPr/>
        </p:nvSpPr>
        <p:spPr>
          <a:xfrm>
            <a:off x="5217951" y="578840"/>
            <a:ext cx="1080000" cy="5033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5D8343-A79B-455A-B8B3-27F46C2B6BC2}"/>
              </a:ext>
            </a:extLst>
          </p:cNvPr>
          <p:cNvSpPr/>
          <p:nvPr/>
        </p:nvSpPr>
        <p:spPr>
          <a:xfrm>
            <a:off x="598414" y="1040684"/>
            <a:ext cx="834425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、阶段性迭代计划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2B3C845-E027-44FE-A47C-4794585F3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14285"/>
              </p:ext>
            </p:extLst>
          </p:nvPr>
        </p:nvGraphicFramePr>
        <p:xfrm>
          <a:off x="631970" y="1617287"/>
          <a:ext cx="10860946" cy="34034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81226">
                  <a:extLst>
                    <a:ext uri="{9D8B030D-6E8A-4147-A177-3AD203B41FA5}">
                      <a16:colId xmlns:a16="http://schemas.microsoft.com/office/drawing/2014/main" val="2678351043"/>
                    </a:ext>
                  </a:extLst>
                </a:gridCol>
                <a:gridCol w="3069197">
                  <a:extLst>
                    <a:ext uri="{9D8B030D-6E8A-4147-A177-3AD203B41FA5}">
                      <a16:colId xmlns:a16="http://schemas.microsoft.com/office/drawing/2014/main" val="3076708029"/>
                    </a:ext>
                  </a:extLst>
                </a:gridCol>
                <a:gridCol w="3506598">
                  <a:extLst>
                    <a:ext uri="{9D8B030D-6E8A-4147-A177-3AD203B41FA5}">
                      <a16:colId xmlns:a16="http://schemas.microsoft.com/office/drawing/2014/main" val="2569150852"/>
                    </a:ext>
                  </a:extLst>
                </a:gridCol>
                <a:gridCol w="3103925">
                  <a:extLst>
                    <a:ext uri="{9D8B030D-6E8A-4147-A177-3AD203B41FA5}">
                      <a16:colId xmlns:a16="http://schemas.microsoft.com/office/drawing/2014/main" val="2417013527"/>
                    </a:ext>
                  </a:extLst>
                </a:gridCol>
              </a:tblGrid>
              <a:tr h="354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功能模块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解决的问题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effectLst/>
                        </a:rPr>
                        <a:t>需求拆分</a:t>
                      </a:r>
                      <a:endParaRPr lang="zh-CN" altLang="en-US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kern="1200" dirty="0">
                          <a:effectLst/>
                        </a:rPr>
                        <a:t>参考竞品</a:t>
                      </a:r>
                      <a:r>
                        <a:rPr lang="en-US" altLang="zh-CN" sz="1100" u="none" strike="noStrike" kern="1200" dirty="0">
                          <a:effectLst/>
                        </a:rPr>
                        <a:t>/</a:t>
                      </a:r>
                      <a:r>
                        <a:rPr lang="zh-CN" altLang="en-US" sz="1100" u="none" strike="noStrike" kern="1200" dirty="0">
                          <a:effectLst/>
                        </a:rPr>
                        <a:t>相似品</a:t>
                      </a:r>
                      <a:endParaRPr lang="en-US" altLang="zh-CN" sz="11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3293620"/>
                  </a:ext>
                </a:extLst>
              </a:tr>
              <a:tr h="5808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内容组织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）第一印象的塑造（用户初次见到我们产品，内容的组织和呈现是怎样的）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a.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影视内容以什么分类和聚合推荐给用户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b.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社区内容如何组织，并能引导用户到影片观看中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a. Hulu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、腾讯视频、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Letterbox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、网易云音乐</a:t>
                      </a:r>
                      <a:b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b.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毒舌电影、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Mono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54163777"/>
                  </a:ext>
                </a:extLst>
              </a:tr>
              <a:tr h="580875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）内容之间的连接和关联（用户如何停留更久）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a.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内容之间的相关性连接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b.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内容的场景化呈现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毒舌、豆瓣电影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50682359"/>
                  </a:ext>
                </a:extLst>
              </a:tr>
              <a:tr h="58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观影体验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观影中涉及到所有用户操作和流向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a.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符合内容的播放器体验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b.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观看中操作、观看后操作、观看场地切换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c.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观看后流向引导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站、腾讯视频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18024311"/>
                  </a:ext>
                </a:extLst>
              </a:tr>
              <a:tr h="58087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社区活跃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）冷启动，运营需要创造初步的社区氛围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a.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号、马甲号内容的填充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b.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对用户的互动和回复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时光网（人格化回复，素质较高）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17130413"/>
                  </a:ext>
                </a:extLst>
              </a:tr>
              <a:tr h="580875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）引导用户发声和参与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UGC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发声操作的场景化引导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a.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发表观影感受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b.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分享片单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c. 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发表文章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a.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豆瓣、格瓦拉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b. letterbox\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网易云音乐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c.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豆瓣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020394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83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0DA8FD-0D54-451F-9371-A868A03D0F3F}"/>
              </a:ext>
            </a:extLst>
          </p:cNvPr>
          <p:cNvSpPr/>
          <p:nvPr/>
        </p:nvSpPr>
        <p:spPr>
          <a:xfrm>
            <a:off x="461395" y="604007"/>
            <a:ext cx="469783" cy="5033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4B2B47-D2DD-4585-BCF3-B88214505FEA}"/>
              </a:ext>
            </a:extLst>
          </p:cNvPr>
          <p:cNvSpPr txBox="1"/>
          <p:nvPr/>
        </p:nvSpPr>
        <p:spPr>
          <a:xfrm>
            <a:off x="461395" y="1568741"/>
            <a:ext cx="89762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展示内容摘要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，确定耐飞影视的产品目标（期望达成的产品形态）和产品对用户的价值（核心竞争力）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，进行竞品分析，充分描述我们的产品形态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，分拆产品目标成阶段性目标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9434FD-213F-4022-9034-0A2B4B0D96B4}"/>
              </a:ext>
            </a:extLst>
          </p:cNvPr>
          <p:cNvSpPr txBox="1"/>
          <p:nvPr/>
        </p:nvSpPr>
        <p:spPr>
          <a:xfrm>
            <a:off x="461395" y="4001549"/>
            <a:ext cx="89762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会议目的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全部人统一对产品形态的认识，再制定详细的阶段性目标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92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538B22-38A0-4091-B72A-29A6F37FC4D7}"/>
              </a:ext>
            </a:extLst>
          </p:cNvPr>
          <p:cNvSpPr/>
          <p:nvPr/>
        </p:nvSpPr>
        <p:spPr>
          <a:xfrm>
            <a:off x="1619075" y="604007"/>
            <a:ext cx="1800000" cy="5033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A63D70-3083-4CCB-B7AA-5EEAB4F41A81}"/>
              </a:ext>
            </a:extLst>
          </p:cNvPr>
          <p:cNvSpPr txBox="1"/>
          <p:nvPr/>
        </p:nvSpPr>
        <p:spPr>
          <a:xfrm>
            <a:off x="461395" y="1568741"/>
            <a:ext cx="89762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、产品定位（目标）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我们的产品定位为一个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懂电影用户的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聚焦高分小众资源推荐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的影视社区。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给用户的印象：很有质量的选片和很高雅的电影讨论氛围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、产品用户定义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满足群体（核心用户群）：对电影有高追求、喜欢小众、高分电影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特定文化圈用户、毒舌风向标用户、独特内容型用户</a:t>
            </a: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（举例：根据豆瓣推荐的片子看片的人；会看奥斯卡清单片子的人；是枝裕和导演粉丝；伊朗片用户）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满足群体：消遣型用户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（举例：院线片用户；资源型用户）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满足群体：骨灰级用户、进阶型用户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（举例：影视编辑、自媒体达人；专业生；豆瓣影评达人）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31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CCFB61-6279-482E-9E2A-CBD04A06B9C8}"/>
              </a:ext>
            </a:extLst>
          </p:cNvPr>
          <p:cNvSpPr/>
          <p:nvPr/>
        </p:nvSpPr>
        <p:spPr>
          <a:xfrm>
            <a:off x="1619075" y="604007"/>
            <a:ext cx="1800000" cy="5033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B226F0-8545-4FD2-9EDB-AFAB40C3A32C}"/>
              </a:ext>
            </a:extLst>
          </p:cNvPr>
          <p:cNvSpPr/>
          <p:nvPr/>
        </p:nvSpPr>
        <p:spPr>
          <a:xfrm>
            <a:off x="598414" y="1040684"/>
            <a:ext cx="8344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、用户为什么使用我们的产品</a:t>
            </a:r>
          </a:p>
          <a:p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（用户如何发现我们，愿意使用我们产品而不是其他产品，以及更有可能被打动的原因是什么）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发现我们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国内市场上的影视资源都是趋向热门、院线片，部分观影用户其实有着不一样的观影需求，用户希望能有不一样的选片角度和发现电影的角度。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而毒舌等自媒体、奥斯卡等电影节，就是给我们从不同角度去挑选好电影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理想情况下，用户是通过一些口碑相传、电影群组推荐里头，发现我们。豆瓣小组、时光网、毒舌电影那里有很多我们的核心用户。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愿意使用我们产品的原因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推荐独特：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独特的电影推荐视角、深度的电影解析，帮助我们发现和理解好电影。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有资源可看：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我们不仅有精致的推荐，还有资源可以看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社区氛围好：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通过内容筛选出一帮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颇具气质的用户群体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（核心用户群），塑造起来的电影社区氛围很好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37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BA4FAC-905E-4DB9-BEBB-A17A78074BB0}"/>
              </a:ext>
            </a:extLst>
          </p:cNvPr>
          <p:cNvSpPr/>
          <p:nvPr/>
        </p:nvSpPr>
        <p:spPr>
          <a:xfrm>
            <a:off x="598414" y="1040684"/>
            <a:ext cx="834425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、用户为何愿意留存</a:t>
            </a:r>
          </a:p>
          <a:p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耐飞保持着长期优质的选片和推荐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满足用户拓展视野（进阶认知）和不断发现电影的需求（优质的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PGC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UGC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内容，以及产品结构上的沉浸式回环体验）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核心用户群的认同感和归属感：高分小众电影爱好者社区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、用户为什么愿意对我们付费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用户付费的心理门槛</a:t>
            </a: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是否能有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付费的周期长短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未来价格的波动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为什么愿意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内容持续优质，用户能看到一个内容安排列表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物有所值，资源独家，其他地方没有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对社区有认同感和归属感（如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站的投币虽然也是付费行为，却被披上了社区的外衣）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41E3E9-B01C-4E1C-8365-D5C1D303C294}"/>
              </a:ext>
            </a:extLst>
          </p:cNvPr>
          <p:cNvSpPr/>
          <p:nvPr/>
        </p:nvSpPr>
        <p:spPr>
          <a:xfrm>
            <a:off x="1619075" y="604007"/>
            <a:ext cx="1800000" cy="5033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8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097FCA-2D48-480B-AEA3-1B60CD40A901}"/>
              </a:ext>
            </a:extLst>
          </p:cNvPr>
          <p:cNvSpPr/>
          <p:nvPr/>
        </p:nvSpPr>
        <p:spPr>
          <a:xfrm>
            <a:off x="3775045" y="587229"/>
            <a:ext cx="900000" cy="5033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A6827D-A132-4283-92E9-069D4AC729C8}"/>
              </a:ext>
            </a:extLst>
          </p:cNvPr>
          <p:cNvSpPr/>
          <p:nvPr/>
        </p:nvSpPr>
        <p:spPr>
          <a:xfrm>
            <a:off x="631970" y="1074240"/>
            <a:ext cx="834425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、竞品、相似品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竞品：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Hulu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、毒舌电影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相似品：豆瓣电影、视频网站（腾讯、爱奇艺）、时光网、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Letterboxd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、网易云音乐、格瓦拉、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、竞品分析对比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585C81-123B-4D19-BC12-7B2FC4EEA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0237"/>
              </p:ext>
            </p:extLst>
          </p:nvPr>
        </p:nvGraphicFramePr>
        <p:xfrm>
          <a:off x="740095" y="2909192"/>
          <a:ext cx="11071601" cy="39090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44088">
                  <a:extLst>
                    <a:ext uri="{9D8B030D-6E8A-4147-A177-3AD203B41FA5}">
                      <a16:colId xmlns:a16="http://schemas.microsoft.com/office/drawing/2014/main" val="2678351043"/>
                    </a:ext>
                  </a:extLst>
                </a:gridCol>
                <a:gridCol w="637564">
                  <a:extLst>
                    <a:ext uri="{9D8B030D-6E8A-4147-A177-3AD203B41FA5}">
                      <a16:colId xmlns:a16="http://schemas.microsoft.com/office/drawing/2014/main" val="3076708029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248752187"/>
                    </a:ext>
                  </a:extLst>
                </a:gridCol>
                <a:gridCol w="1412795">
                  <a:extLst>
                    <a:ext uri="{9D8B030D-6E8A-4147-A177-3AD203B41FA5}">
                      <a16:colId xmlns:a16="http://schemas.microsoft.com/office/drawing/2014/main" val="1054636214"/>
                    </a:ext>
                  </a:extLst>
                </a:gridCol>
                <a:gridCol w="1447851">
                  <a:extLst>
                    <a:ext uri="{9D8B030D-6E8A-4147-A177-3AD203B41FA5}">
                      <a16:colId xmlns:a16="http://schemas.microsoft.com/office/drawing/2014/main" val="624179229"/>
                    </a:ext>
                  </a:extLst>
                </a:gridCol>
                <a:gridCol w="1501629">
                  <a:extLst>
                    <a:ext uri="{9D8B030D-6E8A-4147-A177-3AD203B41FA5}">
                      <a16:colId xmlns:a16="http://schemas.microsoft.com/office/drawing/2014/main" val="3948365821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2569150852"/>
                    </a:ext>
                  </a:extLst>
                </a:gridCol>
                <a:gridCol w="1040235">
                  <a:extLst>
                    <a:ext uri="{9D8B030D-6E8A-4147-A177-3AD203B41FA5}">
                      <a16:colId xmlns:a16="http://schemas.microsoft.com/office/drawing/2014/main" val="2417013527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2843588961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81491752"/>
                    </a:ext>
                  </a:extLst>
                </a:gridCol>
              </a:tblGrid>
              <a:tr h="354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竞品</a:t>
                      </a:r>
                      <a:r>
                        <a:rPr lang="en-US" altLang="zh-CN" sz="1100" u="none" strike="noStrike" dirty="0">
                          <a:effectLst/>
                        </a:rPr>
                        <a:t>/</a:t>
                      </a:r>
                      <a:r>
                        <a:rPr lang="zh-CN" altLang="en-US" sz="1100" u="none" strike="noStrike" dirty="0">
                          <a:effectLst/>
                        </a:rPr>
                        <a:t>相似品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相似度（</a:t>
                      </a:r>
                      <a:r>
                        <a:rPr lang="en-US" altLang="zh-CN" sz="1100" u="none" strike="noStrike" dirty="0">
                          <a:effectLst/>
                        </a:rPr>
                        <a:t>10</a:t>
                      </a:r>
                      <a:r>
                        <a:rPr lang="zh-CN" altLang="en-US" sz="1100" u="none" strike="noStrike" dirty="0">
                          <a:effectLst/>
                        </a:rPr>
                        <a:t>分满分）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核心用户群重合度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内容定位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内容推荐方式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影视资源的运营方法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社区氛围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观影后引导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功能借鉴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差异点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3293620"/>
                  </a:ext>
                </a:extLst>
              </a:tr>
              <a:tr h="580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Hulu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100" u="none" strike="noStrike" kern="1200" dirty="0">
                        <a:effectLst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100" u="none" strike="noStrike" kern="1200" dirty="0">
                        <a:effectLst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100" u="none" strike="noStrike" kern="1200" dirty="0">
                          <a:effectLst/>
                        </a:rPr>
                        <a:t>8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低，面向的为国外用户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资源数量中等且聚焦中长尾（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Hulu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之于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Netflix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，等于耐飞之于爱奇艺）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内容推荐少而精；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推荐主题颗粒度中等，但是高效直接，且与众不同（如警察电影、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cult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电影、僵尸电影）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资源之间的相关性；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资源的分类方式独特；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个性化推荐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弱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Hulu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是个影视资源订阅平台，其社区属性较弱；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、耐飞影视则是带影视资源的一个影视社区，人和人、内容之间有更多互动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9307888"/>
                  </a:ext>
                </a:extLst>
              </a:tr>
              <a:tr h="5808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u="none" strike="noStrike" kern="1200">
                          <a:effectLst/>
                        </a:rPr>
                        <a:t>毒舌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100" u="none" strike="noStrike" kern="1200" dirty="0">
                        <a:effectLst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100" u="none" strike="noStrike" kern="1200" dirty="0">
                        <a:effectLst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100" u="none" strike="noStrike" kern="1200" dirty="0">
                        <a:effectLst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100" u="none" strike="noStrike" kern="1200" dirty="0">
                          <a:effectLst/>
                        </a:rPr>
                        <a:t>9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热门和冷门兼具，但是会更多发掘冷门的好电影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推荐角度新颖、颗粒度非常细；推荐物料为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PGC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的文章、片单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无资源，引导到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AB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站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强。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PGC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的内容丰富，用户的参与度也很高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、毒舌在无资源约束下，行使的职责是帮助用户发现最新最好的电影，保证推荐影片的质量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、耐飞影视是基于已购买资源下的推荐（如何做得不漏痕迹是重点）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810044668"/>
                  </a:ext>
                </a:extLst>
              </a:tr>
              <a:tr h="5808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100" dirty="0"/>
                        <a:t>视频网站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100" u="none" strike="noStrike" kern="1200" dirty="0">
                        <a:effectLst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100" u="none" strike="noStrike" kern="1200" dirty="0">
                        <a:effectLst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100" u="none" strike="noStrike" kern="1200" dirty="0">
                          <a:effectLst/>
                        </a:rPr>
                        <a:t>5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低，视频网站面向的基本上全用户群体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热门、大众影视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传统分类、热门推荐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、影视资源之间的关联（让用户尽可能多地去看片）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、影视资源上新、热度的运营方法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弱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引导观看更多相关影视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播放体验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、耐飞影视注重高分小众电影，聚焦在核心用户群体，推荐电影的方式会有所差异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、耐飞的播放器功能不求大而全，而是围绕内容气质去取舍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4666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2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93E7B6-C24C-4E18-A3E4-FA33BADE92DB}"/>
              </a:ext>
            </a:extLst>
          </p:cNvPr>
          <p:cNvSpPr/>
          <p:nvPr/>
        </p:nvSpPr>
        <p:spPr>
          <a:xfrm>
            <a:off x="3775045" y="587229"/>
            <a:ext cx="900000" cy="5033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D3A4F7-3EEC-44D6-8E2E-F2A94D6265BD}"/>
              </a:ext>
            </a:extLst>
          </p:cNvPr>
          <p:cNvSpPr/>
          <p:nvPr/>
        </p:nvSpPr>
        <p:spPr>
          <a:xfrm>
            <a:off x="631970" y="1074240"/>
            <a:ext cx="83442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、竞品分析对比（续上）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EA9BDC3-6425-432E-B3D3-B69B86392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61678"/>
              </p:ext>
            </p:extLst>
          </p:nvPr>
        </p:nvGraphicFramePr>
        <p:xfrm>
          <a:off x="631970" y="1617287"/>
          <a:ext cx="11071601" cy="44119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44088">
                  <a:extLst>
                    <a:ext uri="{9D8B030D-6E8A-4147-A177-3AD203B41FA5}">
                      <a16:colId xmlns:a16="http://schemas.microsoft.com/office/drawing/2014/main" val="2678351043"/>
                    </a:ext>
                  </a:extLst>
                </a:gridCol>
                <a:gridCol w="637564">
                  <a:extLst>
                    <a:ext uri="{9D8B030D-6E8A-4147-A177-3AD203B41FA5}">
                      <a16:colId xmlns:a16="http://schemas.microsoft.com/office/drawing/2014/main" val="3076708029"/>
                    </a:ext>
                  </a:extLst>
                </a:gridCol>
                <a:gridCol w="603075">
                  <a:extLst>
                    <a:ext uri="{9D8B030D-6E8A-4147-A177-3AD203B41FA5}">
                      <a16:colId xmlns:a16="http://schemas.microsoft.com/office/drawing/2014/main" val="1248752187"/>
                    </a:ext>
                  </a:extLst>
                </a:gridCol>
                <a:gridCol w="864066">
                  <a:extLst>
                    <a:ext uri="{9D8B030D-6E8A-4147-A177-3AD203B41FA5}">
                      <a16:colId xmlns:a16="http://schemas.microsoft.com/office/drawing/2014/main" val="1054636214"/>
                    </a:ext>
                  </a:extLst>
                </a:gridCol>
                <a:gridCol w="1199626">
                  <a:extLst>
                    <a:ext uri="{9D8B030D-6E8A-4147-A177-3AD203B41FA5}">
                      <a16:colId xmlns:a16="http://schemas.microsoft.com/office/drawing/2014/main" val="624179229"/>
                    </a:ext>
                  </a:extLst>
                </a:gridCol>
                <a:gridCol w="738231">
                  <a:extLst>
                    <a:ext uri="{9D8B030D-6E8A-4147-A177-3AD203B41FA5}">
                      <a16:colId xmlns:a16="http://schemas.microsoft.com/office/drawing/2014/main" val="3948365821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val="2569150852"/>
                    </a:ext>
                  </a:extLst>
                </a:gridCol>
                <a:gridCol w="1224793">
                  <a:extLst>
                    <a:ext uri="{9D8B030D-6E8A-4147-A177-3AD203B41FA5}">
                      <a16:colId xmlns:a16="http://schemas.microsoft.com/office/drawing/2014/main" val="2417013527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2843588961"/>
                    </a:ext>
                  </a:extLst>
                </a:gridCol>
                <a:gridCol w="2265956">
                  <a:extLst>
                    <a:ext uri="{9D8B030D-6E8A-4147-A177-3AD203B41FA5}">
                      <a16:colId xmlns:a16="http://schemas.microsoft.com/office/drawing/2014/main" val="81491752"/>
                    </a:ext>
                  </a:extLst>
                </a:gridCol>
              </a:tblGrid>
              <a:tr h="354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竞品</a:t>
                      </a:r>
                      <a:r>
                        <a:rPr lang="en-US" altLang="zh-CN" sz="1100" u="none" strike="noStrike" dirty="0">
                          <a:effectLst/>
                        </a:rPr>
                        <a:t>/</a:t>
                      </a:r>
                      <a:r>
                        <a:rPr lang="zh-CN" altLang="en-US" sz="1100" u="none" strike="noStrike" dirty="0">
                          <a:effectLst/>
                        </a:rPr>
                        <a:t>相似品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相似度</a:t>
                      </a:r>
                      <a:endParaRPr lang="en-US" altLang="zh-CN" sz="11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（</a:t>
                      </a:r>
                      <a:r>
                        <a:rPr lang="en-US" altLang="zh-CN" sz="1100" u="none" strike="noStrike" dirty="0">
                          <a:effectLst/>
                        </a:rPr>
                        <a:t>10</a:t>
                      </a:r>
                      <a:r>
                        <a:rPr lang="zh-CN" altLang="en-US" sz="1100" u="none" strike="noStrike" dirty="0">
                          <a:effectLst/>
                        </a:rPr>
                        <a:t>分满分）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核心用户群重合度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内容定位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内容推荐方式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影视资源的运营方法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社区氛围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观影后引导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功能借鉴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差异点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3293620"/>
                  </a:ext>
                </a:extLst>
              </a:tr>
              <a:tr h="58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豆瓣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全影视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传统分类，冷门高分推荐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强。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、强相关的围绕电影讨论的氛围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、纯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UGC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的内容涌现出精华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观影后的场景的极大重合（用户观后是留在耐飞，还是去豆瓣）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、豆瓣是纯粹的影视社区，几乎是完全的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UGC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；豆瓣因其巨大的用户规模，已经成为电影评价标准；几乎承载了每一部电影的观后讨论场所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、耐飞的影视社区，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PGC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的内容占比较高，比如自制栏目；不仅有观影后，也有观影前或者拓展视野的相关影视内容和讨论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9307888"/>
                  </a:ext>
                </a:extLst>
              </a:tr>
              <a:tr h="58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时光网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热门影视资讯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热映电影宣发，票务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曾经强。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、存在许多精华的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UGC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长影评（作为一个老牌的电影网站，有许多老粉）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——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我们将来的形态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、电影群组，基于主题的用户自创的讨论组。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——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我们将来发展到的形态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、时光网如今的商业模式和耐飞不同；购票、电商以及新闻资讯等等都是基于目前热映的影视进行，目的是为了达成购票和配合宣发；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、耐飞更注重于长尾影视的推荐和挖掘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810044668"/>
                  </a:ext>
                </a:extLst>
              </a:tr>
              <a:tr h="58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网易云音乐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、颗粒度极小的精锐推荐（歌单）；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、长尾内容的组织，挖掘冷门小众的音乐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个性化推荐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神评论，带故事的评论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制作歌单流程（片单）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、音乐和影片的消费习惯是不同的：一个可以随身听、连续听，一个是需要长时间占用和沉浸式观看，不连续观看的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4666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45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1E9DF3-CE11-4D3A-A5C7-3C596712F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86479"/>
              </p:ext>
            </p:extLst>
          </p:nvPr>
        </p:nvGraphicFramePr>
        <p:xfrm>
          <a:off x="631970" y="1617287"/>
          <a:ext cx="10709947" cy="386275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43872">
                  <a:extLst>
                    <a:ext uri="{9D8B030D-6E8A-4147-A177-3AD203B41FA5}">
                      <a16:colId xmlns:a16="http://schemas.microsoft.com/office/drawing/2014/main" val="2678351043"/>
                    </a:ext>
                  </a:extLst>
                </a:gridCol>
                <a:gridCol w="616738">
                  <a:extLst>
                    <a:ext uri="{9D8B030D-6E8A-4147-A177-3AD203B41FA5}">
                      <a16:colId xmlns:a16="http://schemas.microsoft.com/office/drawing/2014/main" val="3076708029"/>
                    </a:ext>
                  </a:extLst>
                </a:gridCol>
                <a:gridCol w="779115">
                  <a:extLst>
                    <a:ext uri="{9D8B030D-6E8A-4147-A177-3AD203B41FA5}">
                      <a16:colId xmlns:a16="http://schemas.microsoft.com/office/drawing/2014/main" val="1248752187"/>
                    </a:ext>
                  </a:extLst>
                </a:gridCol>
                <a:gridCol w="819533">
                  <a:extLst>
                    <a:ext uri="{9D8B030D-6E8A-4147-A177-3AD203B41FA5}">
                      <a16:colId xmlns:a16="http://schemas.microsoft.com/office/drawing/2014/main" val="1054636214"/>
                    </a:ext>
                  </a:extLst>
                </a:gridCol>
                <a:gridCol w="754691">
                  <a:extLst>
                    <a:ext uri="{9D8B030D-6E8A-4147-A177-3AD203B41FA5}">
                      <a16:colId xmlns:a16="http://schemas.microsoft.com/office/drawing/2014/main" val="624179229"/>
                    </a:ext>
                  </a:extLst>
                </a:gridCol>
                <a:gridCol w="795266">
                  <a:extLst>
                    <a:ext uri="{9D8B030D-6E8A-4147-A177-3AD203B41FA5}">
                      <a16:colId xmlns:a16="http://schemas.microsoft.com/office/drawing/2014/main" val="3948365821"/>
                    </a:ext>
                  </a:extLst>
                </a:gridCol>
                <a:gridCol w="1631108">
                  <a:extLst>
                    <a:ext uri="{9D8B030D-6E8A-4147-A177-3AD203B41FA5}">
                      <a16:colId xmlns:a16="http://schemas.microsoft.com/office/drawing/2014/main" val="2569150852"/>
                    </a:ext>
                  </a:extLst>
                </a:gridCol>
                <a:gridCol w="1230804">
                  <a:extLst>
                    <a:ext uri="{9D8B030D-6E8A-4147-A177-3AD203B41FA5}">
                      <a16:colId xmlns:a16="http://schemas.microsoft.com/office/drawing/2014/main" val="2417013527"/>
                    </a:ext>
                  </a:extLst>
                </a:gridCol>
                <a:gridCol w="1138767">
                  <a:extLst>
                    <a:ext uri="{9D8B030D-6E8A-4147-A177-3AD203B41FA5}">
                      <a16:colId xmlns:a16="http://schemas.microsoft.com/office/drawing/2014/main" val="3828045727"/>
                    </a:ext>
                  </a:extLst>
                </a:gridCol>
                <a:gridCol w="2200053">
                  <a:extLst>
                    <a:ext uri="{9D8B030D-6E8A-4147-A177-3AD203B41FA5}">
                      <a16:colId xmlns:a16="http://schemas.microsoft.com/office/drawing/2014/main" val="81491752"/>
                    </a:ext>
                  </a:extLst>
                </a:gridCol>
              </a:tblGrid>
              <a:tr h="354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竞品</a:t>
                      </a:r>
                      <a:r>
                        <a:rPr lang="en-US" altLang="zh-CN" sz="1100" u="none" strike="noStrike" dirty="0">
                          <a:effectLst/>
                        </a:rPr>
                        <a:t>/</a:t>
                      </a:r>
                      <a:r>
                        <a:rPr lang="zh-CN" altLang="en-US" sz="1100" u="none" strike="noStrike" dirty="0">
                          <a:effectLst/>
                        </a:rPr>
                        <a:t>相似品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相似度</a:t>
                      </a:r>
                      <a:endParaRPr lang="en-US" altLang="zh-CN" sz="11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（</a:t>
                      </a:r>
                      <a:r>
                        <a:rPr lang="en-US" altLang="zh-CN" sz="1100" u="none" strike="noStrike" dirty="0">
                          <a:effectLst/>
                        </a:rPr>
                        <a:t>10</a:t>
                      </a:r>
                      <a:r>
                        <a:rPr lang="zh-CN" altLang="en-US" sz="1100" u="none" strike="noStrike" dirty="0">
                          <a:effectLst/>
                        </a:rPr>
                        <a:t>分满分）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核心用户群重合度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内容定位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内容推荐方式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影视资源的运营方法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社区氛围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观影后引导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功能借鉴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差异点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613293620"/>
                  </a:ext>
                </a:extLst>
              </a:tr>
              <a:tr h="580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Letterboxd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低，主要为国外用户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全影视库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纯影视社区。核心功能是用户的观后评价和制作片单（豆瓣的微缩版）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观后评价引导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制作片单功能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Letterboxd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就是专注于做用户的观影评论和片单制作。这两个功能就是一个产品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920181132"/>
                  </a:ext>
                </a:extLst>
              </a:tr>
              <a:tr h="58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格瓦拉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低，格瓦拉主要为院线片用户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热映电影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大量而优质的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PGC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影评（自媒体影评聚合）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观影后发哇啦的引导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、格瓦拉的核心业务是售票，其资讯、新闻、影评等等都是为此而服务的（不够客观，唱好居多）；因此影评和讨论集中在热映的电影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、耐飞首先是筛选出好的电影，然后再去铺垫电影的前后内容，不随热映，而是注重电影品质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72763483"/>
                  </a:ext>
                </a:extLst>
              </a:tr>
              <a:tr h="91411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Mono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艺术向的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PGC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颗粒度极小且精准的主题站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其价值主要在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PGC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内容，依靠大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和自媒体的输出，吸引普通用户的参与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内容组织形成了沉浸式回环，用户路径不断深入（音乐、视频、文章、图片）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MONO</a:t>
                      </a:r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是一个</a:t>
                      </a: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PGC</a:t>
                      </a:r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内容聚合平台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761367"/>
                  </a:ext>
                </a:extLst>
              </a:tr>
              <a:tr h="5808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即刻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较低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资讯精选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颗粒度极小且精准的主题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基本无，资讯工具。主要的用户讨论集中在少数热门主题帖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即刻是个资讯获取工具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22695933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041D75DE-FA4F-4103-A720-34E47CB4C94B}"/>
              </a:ext>
            </a:extLst>
          </p:cNvPr>
          <p:cNvSpPr/>
          <p:nvPr/>
        </p:nvSpPr>
        <p:spPr>
          <a:xfrm>
            <a:off x="631970" y="1074240"/>
            <a:ext cx="83442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、竞品分析对比（续上）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5532F8-737B-4896-8497-0463AE12CF9E}"/>
              </a:ext>
            </a:extLst>
          </p:cNvPr>
          <p:cNvSpPr/>
          <p:nvPr/>
        </p:nvSpPr>
        <p:spPr>
          <a:xfrm>
            <a:off x="3775045" y="587229"/>
            <a:ext cx="900000" cy="5033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4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20E27C5-06A7-411E-BF85-1CFDEA321576}"/>
              </a:ext>
            </a:extLst>
          </p:cNvPr>
          <p:cNvSpPr/>
          <p:nvPr/>
        </p:nvSpPr>
        <p:spPr>
          <a:xfrm>
            <a:off x="3775045" y="587229"/>
            <a:ext cx="900000" cy="5033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7A0C29-4BEA-4C2E-88FC-7FE2B647C411}"/>
              </a:ext>
            </a:extLst>
          </p:cNvPr>
          <p:cNvSpPr/>
          <p:nvPr/>
        </p:nvSpPr>
        <p:spPr>
          <a:xfrm>
            <a:off x="631970" y="1074240"/>
            <a:ext cx="83442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、我们的机会点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（机会点就是还没有形成红海，存在较大成功可能的发展方向）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我们的机会点就是发力长尾高分的好影视内容，填补目前市场中冷门内容发掘的空缺。用户对此的需求不在少数。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是目前的影视平台都是趋热型，以大众热门型资源为主，已无法满足有更高追求用户的品味。无论是视频网站还是影视社区豆瓣等等，都面临着全民涌入而变得大众化、不够精专。人们对更加高品位的影视资源和影视社区都有着极大需求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举例：豆瓣的水军化、曾经的时光网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发力长尾高分的好影视内容这个领域，也有许多竞争对手，但是我们的切入点不同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独立鱼、暴走看啥片：快速消费型的知识，代替看片的手段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木鱼水心：深度解读影片，代替看片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毒舌：博眼球的传播，趋热，夸张，雅俗共赏，消费电影的场外价值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我们：“希望用户静下心来看片”，所有的努力是为了让你看一些好片子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6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2409</Words>
  <Application>Microsoft Office PowerPoint</Application>
  <PresentationFormat>宽屏</PresentationFormat>
  <Paragraphs>371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庞伟航</dc:creator>
  <cp:lastModifiedBy>ghost</cp:lastModifiedBy>
  <cp:revision>36</cp:revision>
  <dcterms:created xsi:type="dcterms:W3CDTF">2017-05-01T09:05:54Z</dcterms:created>
  <dcterms:modified xsi:type="dcterms:W3CDTF">2017-05-04T09:10:16Z</dcterms:modified>
</cp:coreProperties>
</file>