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6" r:id="rId3"/>
    <p:sldId id="259" r:id="rId4"/>
    <p:sldId id="257" r:id="rId5"/>
    <p:sldId id="261" r:id="rId6"/>
    <p:sldId id="262" r:id="rId7"/>
    <p:sldId id="264" r:id="rId8"/>
    <p:sldId id="265" r:id="rId9"/>
    <p:sldId id="267" r:id="rId10"/>
    <p:sldId id="268" r:id="rId11"/>
    <p:sldId id="269" r:id="rId12"/>
    <p:sldId id="271" r:id="rId13"/>
    <p:sldId id="274" r:id="rId14"/>
    <p:sldId id="276" r:id="rId15"/>
    <p:sldId id="278" r:id="rId16"/>
    <p:sldId id="279" r:id="rId17"/>
    <p:sldId id="281" r:id="rId18"/>
    <p:sldId id="284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85899" autoAdjust="0"/>
  </p:normalViewPr>
  <p:slideViewPr>
    <p:cSldViewPr snapToGrid="0">
      <p:cViewPr varScale="1">
        <p:scale>
          <a:sx n="98" d="100"/>
          <a:sy n="98" d="100"/>
        </p:scale>
        <p:origin x="10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F5406-E200-4472-8E57-9CB9F58CFFC3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3798B-83E2-455A-BF46-66BD1D212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55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3798B-83E2-455A-BF46-66BD1D212B7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646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3798B-83E2-455A-BF46-66BD1D212B7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913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3798B-83E2-455A-BF46-66BD1D212B7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690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3798B-83E2-455A-BF46-66BD1D212B7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714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3798B-83E2-455A-BF46-66BD1D212B7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212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3798B-83E2-455A-BF46-66BD1D212B7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780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3798B-83E2-455A-BF46-66BD1D212B7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22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3798B-83E2-455A-BF46-66BD1D212B7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03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3798B-83E2-455A-BF46-66BD1D212B7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07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3798B-83E2-455A-BF46-66BD1D212B7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809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3798B-83E2-455A-BF46-66BD1D212B7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120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3798B-83E2-455A-BF46-66BD1D212B7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633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sz="1200" dirty="0"/>
              <a:t>Shifted the input and make new </a:t>
            </a:r>
            <a:r>
              <a:rPr lang="en-US" sz="1200" dirty="0" err="1"/>
              <a:t>input</a:t>
            </a:r>
            <a:r>
              <a:rPr lang="en-US" sz="1200" dirty="0" err="1">
                <a:solidFill>
                  <a:srgbClr val="FF0000"/>
                </a:solidFill>
              </a:rPr>
              <a:t>_</a:t>
            </a:r>
            <a:r>
              <a:rPr lang="en-US" sz="1200" dirty="0" err="1"/>
              <a:t>t</a:t>
            </a:r>
            <a:r>
              <a:rPr lang="en-US" sz="1200" dirty="0"/>
              <a:t> = [input _t-1, input _t]</a:t>
            </a:r>
          </a:p>
          <a:p>
            <a:pPr marL="342900" indent="-342900">
              <a:buAutoNum type="arabicPeriod"/>
            </a:pPr>
            <a:r>
              <a:rPr lang="en-US" sz="1200" dirty="0"/>
              <a:t>Sure, but there will be a huge inputs size if we want to look far back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3798B-83E2-455A-BF46-66BD1D212B7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18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3798B-83E2-455A-BF46-66BD1D212B7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575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3798B-83E2-455A-BF46-66BD1D212B7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016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3798B-83E2-455A-BF46-66BD1D212B7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930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3798B-83E2-455A-BF46-66BD1D212B7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10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3798B-83E2-455A-BF46-66BD1D212B7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125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3798B-83E2-455A-BF46-66BD1D212B7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758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5F6B-8CB3-4C0B-875C-7A93E768B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2DFDD-70AB-4AE7-BB62-5036B56F5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CD957-4700-4BF6-AF4C-DCA54E9FA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9A72-EF04-4CB9-9246-5681ABA8783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64333-F48D-4BB9-98A2-66307B67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32C0B-2C51-4760-87F9-7C91BD37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8798-609E-4D18-BF72-7FB32934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7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F548-9BA0-46DA-ACA5-E0EAF9A9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83FE4-D3F1-4D60-8C53-DA59F250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C3053-B3F2-4398-A034-E9B42B09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9A72-EF04-4CB9-9246-5681ABA8783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FC067-CD87-4710-828A-05193E94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E9663-2BC1-4797-907D-D8E83983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8798-609E-4D18-BF72-7FB32934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6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2A40E8-2028-4ED9-B59A-5249E8B71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E33A2-E08E-40F6-BB19-44CBC6A95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986E3-2B2F-4455-95CD-FC4BF821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9A72-EF04-4CB9-9246-5681ABA8783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E3179-F79A-4D12-88D5-A650B346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614A3-B6F0-4D00-B4DC-A7346C8E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8798-609E-4D18-BF72-7FB32934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9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D840-278E-43A4-90BD-5C4D1E1C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33753-1826-48CB-83ED-8E15AB3BF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CEFA1-952D-436F-9A2F-292A71468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9A72-EF04-4CB9-9246-5681ABA8783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C71B9-BCA8-4E52-A420-B2904A2C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500EB-251F-401C-AAFA-10E39717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8798-609E-4D18-BF72-7FB32934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3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7E34-A291-427E-9A25-1D7FDF450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4171D-D07B-4414-A16D-DCF0A1DD1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894DC-8579-42BA-9C02-005B1A2CA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9A72-EF04-4CB9-9246-5681ABA8783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6362E-7ADD-476C-9F96-B0A5994F4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A94AE-0547-4045-BE5E-ADD1463A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8798-609E-4D18-BF72-7FB32934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8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403A1-EEE5-475D-9578-F55008D2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49924-5387-46F5-8CB2-977F891DD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F2B75-3830-4B00-8995-2621F8970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3E30F-DC3F-4F48-919C-55FF08AB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9A72-EF04-4CB9-9246-5681ABA8783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304B8-95E6-477B-8DCF-C339C122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41F82-3E35-46CB-87D0-9C10330C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8798-609E-4D18-BF72-7FB32934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0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2805-A7D2-4A14-B665-1ECB8C736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5B27F-A0F9-4F7A-84A6-3CE8EBFB8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85D4A-EEE3-4EE7-9F71-808A96B5D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9D1AA-1360-435E-A3A3-2CFB9C654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F7C967-F530-4176-AA14-DC7E67E39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452DB-16EA-4447-B6C4-E0FB94DF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9A72-EF04-4CB9-9246-5681ABA8783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B6E07F-39B9-418E-91DB-A590C59F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E5FD93-CBA6-496E-BE83-854C51B6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8798-609E-4D18-BF72-7FB32934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5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5F27B-1F9D-4E5F-98CE-B795939D4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A2897-E300-4DCD-B085-51C6AF8D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9A72-EF04-4CB9-9246-5681ABA8783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F85B0-BF4B-45F2-A74A-C5DE3964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4B6D4-CB52-4D6B-A57A-DA733C92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8798-609E-4D18-BF72-7FB32934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0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12803B-0E08-4EAC-B0BF-4FE9F7012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9A72-EF04-4CB9-9246-5681ABA8783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769302-8C43-4942-AED3-1A963B0E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EA7E5-8A5F-45B5-98E3-C6842554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8798-609E-4D18-BF72-7FB32934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0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4AB7A-2C8B-4948-AA8E-064912514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49AD2-B65B-418E-BE1B-2EAA9988C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3CC91-70EA-4B43-A6EC-3975CD019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9DB77-5C42-49DE-8374-E0230C5A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9A72-EF04-4CB9-9246-5681ABA8783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F03AD-2274-4933-AE95-9393998E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B201A-9069-4CD4-8636-51BF43C4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8798-609E-4D18-BF72-7FB32934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8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15DB-CE40-412E-9E2A-0390A48D5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29141-245B-4B85-B914-712462117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A89F5-B793-4559-BB57-C251FF2B0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32FAE-D7E5-4FB4-8AFE-CBFC2170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9A72-EF04-4CB9-9246-5681ABA8783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04DD7-5A75-4474-A1E8-7F0704D9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212E0-2E86-41A2-844A-6ADD661F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8798-609E-4D18-BF72-7FB32934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40F7C-99F9-4F6B-8A5E-BCB3AB14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E6E81-B30B-41B4-9864-EA8513512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5EA02-F04C-4947-92FD-A1909C465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A9A72-EF04-4CB9-9246-5681ABA8783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5D033-179D-4B63-9E77-FF892816A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1FBD5-DCFE-4C79-8C99-8DC7A6383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48798-609E-4D18-BF72-7FB32934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Relationship Id="rId27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ttn-illustrated-attention-5ec4ad276ee3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varunajayasiri.com/numpy_lstm.html" TargetMode="External"/><Relationship Id="rId5" Type="http://schemas.openxmlformats.org/officeDocument/2006/relationships/hyperlink" Target="https://web.stanford.edu/class/cs224n/slides/cs224n-2019-lecture07-fancy-rnn.pdf" TargetMode="External"/><Relationship Id="rId4" Type="http://schemas.openxmlformats.org/officeDocument/2006/relationships/hyperlink" Target="http://colah.github.io/posts/2015-08-Understanding-LSTM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57B7-6C5E-4FE2-B580-EC51ECA73D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Gentle Tutorial On LSTM</a:t>
            </a:r>
            <a:br>
              <a:rPr lang="en-US" dirty="0"/>
            </a:br>
            <a:r>
              <a:rPr lang="en-US" dirty="0"/>
              <a:t>- From Algorithm to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3EBE9-4A01-4F63-BFEC-4289523862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Weihao Li</a:t>
            </a:r>
          </a:p>
        </p:txBody>
      </p:sp>
    </p:spTree>
    <p:extLst>
      <p:ext uri="{BB962C8B-B14F-4D97-AF65-F5344CB8AC3E}">
        <p14:creationId xmlns:p14="http://schemas.microsoft.com/office/powerpoint/2010/main" val="1368733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3AD1-FDB8-4607-9637-A5A18AC2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LSTM – Input gate</a:t>
            </a:r>
            <a:endParaRPr lang="en-US" sz="37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9E360-6983-41CE-AEE4-3FECC80018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2438400"/>
                <a:ext cx="3667037" cy="3785419"/>
              </a:xfrm>
            </p:spPr>
            <p:txBody>
              <a:bodyPr vert="horz" lIns="91440" tIns="45720" rIns="91440" bIns="45720" rtlCol="0">
                <a:normAutofit lnSpcReduction="10000"/>
              </a:bodyPr>
              <a:lstStyle/>
              <a:p>
                <a:pPr marL="342900" indent="-342900">
                  <a:buAutoNum type="arabicPeriod"/>
                </a:pPr>
                <a:endParaRPr lang="en-US" sz="1800" dirty="0"/>
              </a:p>
              <a:p>
                <a:pPr marL="342900" indent="-342900">
                  <a:buAutoNum type="arabicPeriod"/>
                </a:pPr>
                <a:r>
                  <a:rPr lang="en-US" sz="1800" dirty="0"/>
                  <a:t>Input gate let in new information to its memory</a:t>
                </a:r>
              </a:p>
              <a:p>
                <a:pPr marL="342900" indent="-342900">
                  <a:buAutoNum type="arabicPeriod"/>
                </a:pPr>
                <a:r>
                  <a:rPr lang="en-US" sz="1800" dirty="0"/>
                  <a:t>Using a similar approach, it determines how much new information(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dirty="0"/>
                  <a:t>) we want to bring into our memory(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/>
                  <a:t>)</a:t>
                </a:r>
              </a:p>
              <a:p>
                <a:pPr marL="342900" indent="-342900">
                  <a:buAutoNum type="arabicPeriod"/>
                </a:pPr>
                <a:r>
                  <a:rPr lang="en-US" sz="1800" dirty="0"/>
                  <a:t>Where the new information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dirty="0"/>
                  <a:t>) is determined by running the linear transformation of inputs(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/>
                  <a:t>) by a tanh function</a:t>
                </a:r>
              </a:p>
              <a:p>
                <a:pPr marL="342900" indent="-342900">
                  <a:buAutoNum type="arabicPeriod"/>
                </a:pPr>
                <a:r>
                  <a:rPr lang="en-US" sz="1800" dirty="0"/>
                  <a:t>This will determine how much new “gain” our current memory will append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9E360-6983-41CE-AEE4-3FECC80018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2438400"/>
                <a:ext cx="3667037" cy="3785419"/>
              </a:xfrm>
              <a:blipFill>
                <a:blip r:embed="rId3"/>
                <a:stretch>
                  <a:fillRect l="-1329" r="-2990" b="-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A68C5EE-5BD9-418A-A932-33BB8CE52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997" y="4748736"/>
            <a:ext cx="3152775" cy="9048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46E7505-7399-44CB-BC66-200F9CEFAA6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0" t="-9713" r="49879" b="-7094"/>
          <a:stretch/>
        </p:blipFill>
        <p:spPr>
          <a:xfrm>
            <a:off x="5609584" y="530940"/>
            <a:ext cx="5388616" cy="381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95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3AD1-FDB8-4607-9637-A5A18AC2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LSTM – Passing memory </a:t>
            </a: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9E360-6983-41CE-AEE4-3FECC8001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r>
              <a:rPr lang="en-US" sz="1800" dirty="0"/>
              <a:t>After forgetting and appending new memory, we are now passing our memory into next stage </a:t>
            </a:r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r>
              <a:rPr lang="en-US" sz="1800" dirty="0"/>
              <a:t>New memory = passed memory x forget rate + new knowledge x retained rate 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A29AF95-D73C-40DE-B044-3A4B71547F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61" b="8655"/>
          <a:stretch/>
        </p:blipFill>
        <p:spPr>
          <a:xfrm>
            <a:off x="7876035" y="3949429"/>
            <a:ext cx="2870259" cy="16615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DC2548-52B8-4703-BA36-E072181C52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86" b="1018"/>
          <a:stretch/>
        </p:blipFill>
        <p:spPr>
          <a:xfrm>
            <a:off x="6778697" y="1626873"/>
            <a:ext cx="4174647" cy="260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62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3AD1-FDB8-4607-9637-A5A18AC2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LSTM  –  Output gate</a:t>
            </a:r>
            <a:endParaRPr lang="en-US" sz="37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9E360-6983-41CE-AEE4-3FECC80018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2438400"/>
                <a:ext cx="3667037" cy="3785419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indent="-342900">
                  <a:buAutoNum type="arabicPeriod"/>
                </a:pPr>
                <a:endParaRPr lang="en-US" sz="1800" dirty="0"/>
              </a:p>
              <a:p>
                <a:pPr marL="342900" indent="-342900">
                  <a:buAutoNum type="arabicPeriod"/>
                </a:pPr>
                <a:r>
                  <a:rPr lang="en-US" sz="1800" dirty="0"/>
                  <a:t>LSTM also 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/>
                  <a:t>to determine the “output ratio”, as in the input gate</a:t>
                </a:r>
              </a:p>
              <a:p>
                <a:pPr marL="342900" indent="-342900">
                  <a:buAutoNum type="arabicPeriod"/>
                </a:pPr>
                <a:r>
                  <a:rPr lang="en-US" sz="1800" dirty="0"/>
                  <a:t>Combine the output gate and  current new memory(knowledge), we can update our hidden state.</a:t>
                </a:r>
              </a:p>
              <a:p>
                <a:pPr marL="342900" indent="-342900">
                  <a:buAutoNum type="arabicPeriod"/>
                </a:pPr>
                <a:r>
                  <a:rPr lang="en-US" sz="1800" dirty="0"/>
                  <a:t>LSTM used this hidden state for prediction by apply a “link function”(linear, SoftMax, etc.) to match the target we want to predict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9E360-6983-41CE-AEE4-3FECC80018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2438400"/>
                <a:ext cx="3667037" cy="3785419"/>
              </a:xfrm>
              <a:blipFill>
                <a:blip r:embed="rId3"/>
                <a:stretch>
                  <a:fillRect l="-1329" r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76317D-EE25-4C4E-802E-5F38E9BD9610}"/>
                  </a:ext>
                </a:extLst>
              </p:cNvPr>
              <p:cNvSpPr txBox="1"/>
              <p:nvPr/>
            </p:nvSpPr>
            <p:spPr>
              <a:xfrm>
                <a:off x="7524056" y="5390433"/>
                <a:ext cx="20133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𝐿𝑖𝑛𝑘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76317D-EE25-4C4E-802E-5F38E9BD9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056" y="5390433"/>
                <a:ext cx="2013358" cy="369332"/>
              </a:xfrm>
              <a:prstGeom prst="rect">
                <a:avLst/>
              </a:prstGeom>
              <a:blipFill>
                <a:blip r:embed="rId5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5C703AA0-948F-48B6-AFF1-F62DBE1FCBC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46" r="52738"/>
          <a:stretch/>
        </p:blipFill>
        <p:spPr>
          <a:xfrm>
            <a:off x="5631088" y="546459"/>
            <a:ext cx="5799293" cy="36699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787ED21-E7B6-45A8-B7F4-2FBE7EE0B2D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38" b="3211"/>
          <a:stretch/>
        </p:blipFill>
        <p:spPr>
          <a:xfrm>
            <a:off x="7524056" y="3555528"/>
            <a:ext cx="3945644" cy="249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10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3AD1-FDB8-4607-9637-A5A18AC2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54" y="357330"/>
            <a:ext cx="3667039" cy="1676603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4000" dirty="0"/>
              <a:t>LSTM  –  algorithm  forward</a:t>
            </a:r>
            <a:endParaRPr lang="en-US" sz="3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9E360-6983-41CE-AEE4-3FECC80018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291" y="2243658"/>
                <a:ext cx="4692241" cy="5436464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Initialize all state/parameters </a:t>
                </a:r>
              </a:p>
              <a:p>
                <a:pPr marL="0" indent="0">
                  <a:buNone/>
                </a:pPr>
                <a:r>
                  <a:rPr lang="en-US" sz="1800" dirty="0"/>
                  <a:t>For t in 1 to T: </a:t>
                </a:r>
              </a:p>
              <a:p>
                <a:pPr marL="457200" lvl="1" indent="0">
                  <a:buNone/>
                </a:pPr>
                <a:r>
                  <a:rPr lang="en-US" sz="1400" dirty="0"/>
                  <a:t>Concatenate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400" dirty="0"/>
              </a:p>
              <a:p>
                <a:pPr marL="457200" lvl="1" indent="0">
                  <a:buNone/>
                </a:pPr>
                <a:r>
                  <a:rPr lang="en-US" sz="1400" dirty="0"/>
                  <a:t>forget gate: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 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  <a:p>
                <a:pPr marL="457200" lvl="1" indent="0">
                  <a:buNone/>
                </a:pPr>
                <a:r>
                  <a:rPr lang="en-US" sz="1400" dirty="0"/>
                  <a:t>Input gate: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 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  <a:p>
                <a:pPr marL="457200" lvl="1" indent="0">
                  <a:buNone/>
                </a:pPr>
                <a:r>
                  <a:rPr lang="en-US" sz="1400" dirty="0"/>
                  <a:t>Output gate: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 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  <a:p>
                <a:pPr marL="457200" lvl="1" indent="0">
                  <a:buNone/>
                </a:pPr>
                <a:r>
                  <a:rPr lang="en-US" sz="1400" dirty="0"/>
                  <a:t>Gain on state: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  <a:p>
                <a:pPr marL="457200" lvl="1" indent="0">
                  <a:buNone/>
                </a:pPr>
                <a:r>
                  <a:rPr lang="en-US" sz="1400" dirty="0"/>
                  <a:t>Output/update hidden: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  <a:p>
                <a:pPr marL="457200" lvl="1" indent="0">
                  <a:buNone/>
                </a:pPr>
                <a:r>
                  <a:rPr lang="en-US" sz="1400" dirty="0"/>
                  <a:t>Pass down:</a:t>
                </a:r>
              </a:p>
              <a:p>
                <a:pPr marL="457200" lvl="1" indent="0">
                  <a:buNone/>
                </a:pPr>
                <a:r>
                  <a:rPr lang="en-US" sz="1400" dirty="0"/>
                  <a:t>		T = t +1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9E360-6983-41CE-AEE4-3FECC80018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291" y="2243658"/>
                <a:ext cx="4692241" cy="5436464"/>
              </a:xfrm>
              <a:blipFill>
                <a:blip r:embed="rId3"/>
                <a:stretch>
                  <a:fillRect l="-1169" t="-1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5137989-2024-49E4-A27E-D0B88DFD0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2314" y="1621654"/>
            <a:ext cx="67437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64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3AD1-FDB8-4607-9637-A5A18AC2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54" y="357330"/>
            <a:ext cx="3667039" cy="1676603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4000" dirty="0"/>
              <a:t>LSTM  –  algorithm backward</a:t>
            </a: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9E360-6983-41CE-AEE4-3FECC8001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54" y="1875358"/>
            <a:ext cx="4692241" cy="54364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877AA51E-80B4-4149-BD13-74B916F00BF0}"/>
              </a:ext>
            </a:extLst>
          </p:cNvPr>
          <p:cNvGrpSpPr/>
          <p:nvPr/>
        </p:nvGrpSpPr>
        <p:grpSpPr>
          <a:xfrm>
            <a:off x="1989117" y="357330"/>
            <a:ext cx="7270107" cy="6124127"/>
            <a:chOff x="4458343" y="105223"/>
            <a:chExt cx="7823157" cy="66983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71C26798-3C35-4A4F-8F0D-2654BD495EFF}"/>
                    </a:ext>
                  </a:extLst>
                </p:cNvPr>
                <p:cNvSpPr txBox="1"/>
                <p:nvPr/>
              </p:nvSpPr>
              <p:spPr>
                <a:xfrm>
                  <a:off x="11589350" y="4498395"/>
                  <a:ext cx="6921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71C26798-3C35-4A4F-8F0D-2654BD495E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89350" y="4498395"/>
                  <a:ext cx="69215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F807052B-430A-4378-BE8C-F1CB9892FC39}"/>
                    </a:ext>
                  </a:extLst>
                </p:cNvPr>
                <p:cNvSpPr txBox="1"/>
                <p:nvPr/>
              </p:nvSpPr>
              <p:spPr>
                <a:xfrm>
                  <a:off x="11573475" y="2442483"/>
                  <a:ext cx="6921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F807052B-430A-4378-BE8C-F1CB9892FC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3475" y="2442483"/>
                  <a:ext cx="69215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0398265F-3D06-4428-894F-3537C38F0AE1}"/>
                </a:ext>
              </a:extLst>
            </p:cNvPr>
            <p:cNvGrpSpPr/>
            <p:nvPr/>
          </p:nvGrpSpPr>
          <p:grpSpPr>
            <a:xfrm>
              <a:off x="4458343" y="105223"/>
              <a:ext cx="7309559" cy="6698353"/>
              <a:chOff x="4458343" y="105223"/>
              <a:chExt cx="7309559" cy="6698353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B9038671-D032-4615-96DE-7062D0C483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89" r="33698" b="-325"/>
              <a:stretch/>
            </p:blipFill>
            <p:spPr>
              <a:xfrm>
                <a:off x="5368495" y="105223"/>
                <a:ext cx="6399407" cy="669835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E30DE361-95E0-4677-B514-FC5CBED37411}"/>
                      </a:ext>
                    </a:extLst>
                  </p:cNvPr>
                  <p:cNvSpPr txBox="1"/>
                  <p:nvPr/>
                </p:nvSpPr>
                <p:spPr>
                  <a:xfrm>
                    <a:off x="8814400" y="2249492"/>
                    <a:ext cx="1016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dirty="0"/>
                  </a:p>
                </p:txBody>
              </p:sp>
            </mc:Choice>
            <mc:Fallback xmlns=""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E30DE361-95E0-4677-B514-FC5CBED374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14400" y="2249492"/>
                    <a:ext cx="101600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71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C725AE79-A4F1-4A68-8BBE-928ED635A33A}"/>
                      </a:ext>
                    </a:extLst>
                  </p:cNvPr>
                  <p:cNvSpPr txBox="1"/>
                  <p:nvPr/>
                </p:nvSpPr>
                <p:spPr>
                  <a:xfrm>
                    <a:off x="9138250" y="3672895"/>
                    <a:ext cx="6921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C725AE79-A4F1-4A68-8BBE-928ED635A3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38250" y="3672895"/>
                    <a:ext cx="69215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727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63EEC2CA-090A-4088-BF41-65A11C4917D1}"/>
                      </a:ext>
                    </a:extLst>
                  </p:cNvPr>
                  <p:cNvSpPr txBox="1"/>
                  <p:nvPr/>
                </p:nvSpPr>
                <p:spPr>
                  <a:xfrm>
                    <a:off x="10643200" y="2262192"/>
                    <a:ext cx="6985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63EEC2CA-090A-4088-BF41-65A11C4917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43200" y="2262192"/>
                    <a:ext cx="69850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C4AD3D8D-C89C-4C56-928C-EE9B2B3B1360}"/>
                      </a:ext>
                    </a:extLst>
                  </p:cNvPr>
                  <p:cNvSpPr txBox="1"/>
                  <p:nvPr/>
                </p:nvSpPr>
                <p:spPr>
                  <a:xfrm>
                    <a:off x="8369900" y="3672895"/>
                    <a:ext cx="4033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C4AD3D8D-C89C-4C56-928C-EE9B2B3B13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69900" y="3672895"/>
                    <a:ext cx="40330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57377" b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01C52673-23C5-4FD9-B713-03819AA82218}"/>
                      </a:ext>
                    </a:extLst>
                  </p:cNvPr>
                  <p:cNvSpPr txBox="1"/>
                  <p:nvPr/>
                </p:nvSpPr>
                <p:spPr>
                  <a:xfrm>
                    <a:off x="5981700" y="3200400"/>
                    <a:ext cx="9525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01C52673-23C5-4FD9-B713-03819AA822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1700" y="3200400"/>
                    <a:ext cx="95250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2545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50B0ECFE-9468-429A-8BBB-1369AA1E6B95}"/>
                      </a:ext>
                    </a:extLst>
                  </p:cNvPr>
                  <p:cNvSpPr txBox="1"/>
                  <p:nvPr/>
                </p:nvSpPr>
                <p:spPr>
                  <a:xfrm>
                    <a:off x="6696505" y="3200400"/>
                    <a:ext cx="4139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50B0ECFE-9468-429A-8BBB-1369AA1E6B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6505" y="3200400"/>
                    <a:ext cx="413992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22222" b="-2545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E4B8BD0B-2CE3-4BE0-A701-8A51DC39B7FA}"/>
                      </a:ext>
                    </a:extLst>
                  </p:cNvPr>
                  <p:cNvSpPr txBox="1"/>
                  <p:nvPr/>
                </p:nvSpPr>
                <p:spPr>
                  <a:xfrm>
                    <a:off x="5811110" y="2202544"/>
                    <a:ext cx="952500" cy="3781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E4B8BD0B-2CE3-4BE0-A701-8A51DC39B7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1110" y="2202544"/>
                    <a:ext cx="952500" cy="37818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701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09A0D305-A68B-4156-A162-3541ADEAF788}"/>
                      </a:ext>
                    </a:extLst>
                  </p:cNvPr>
                  <p:cNvSpPr txBox="1"/>
                  <p:nvPr/>
                </p:nvSpPr>
                <p:spPr>
                  <a:xfrm>
                    <a:off x="4553593" y="2378934"/>
                    <a:ext cx="10922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09A0D305-A68B-4156-A162-3541ADEAF7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3593" y="2378934"/>
                    <a:ext cx="1092200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7D8A8E10-EA1E-4807-90B8-60FF26B55A45}"/>
                      </a:ext>
                    </a:extLst>
                  </p:cNvPr>
                  <p:cNvSpPr txBox="1"/>
                  <p:nvPr/>
                </p:nvSpPr>
                <p:spPr>
                  <a:xfrm>
                    <a:off x="4458343" y="4406589"/>
                    <a:ext cx="13081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7D8A8E10-EA1E-4807-90B8-60FF26B55A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8343" y="4406589"/>
                    <a:ext cx="1308100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52D2B344-4B26-4B81-AA68-814E5908E88E}"/>
                      </a:ext>
                    </a:extLst>
                  </p:cNvPr>
                  <p:cNvSpPr txBox="1"/>
                  <p:nvPr/>
                </p:nvSpPr>
                <p:spPr>
                  <a:xfrm>
                    <a:off x="5182221" y="4165621"/>
                    <a:ext cx="9525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52D2B344-4B26-4B81-AA68-814E5908E8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2221" y="4165621"/>
                    <a:ext cx="952500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4C325826-90FB-4D8A-B991-12C3183B0D75}"/>
                      </a:ext>
                    </a:extLst>
                  </p:cNvPr>
                  <p:cNvSpPr txBox="1"/>
                  <p:nvPr/>
                </p:nvSpPr>
                <p:spPr>
                  <a:xfrm>
                    <a:off x="6315505" y="5321300"/>
                    <a:ext cx="4139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4C325826-90FB-4D8A-B991-12C3183B0D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5505" y="5321300"/>
                    <a:ext cx="413992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25397" b="-71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4E98974F-19F8-4CD2-9945-B9A379645351}"/>
                      </a:ext>
                    </a:extLst>
                  </p:cNvPr>
                  <p:cNvSpPr txBox="1"/>
                  <p:nvPr/>
                </p:nvSpPr>
                <p:spPr>
                  <a:xfrm>
                    <a:off x="6239305" y="4305300"/>
                    <a:ext cx="41399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4E98974F-19F8-4CD2-9945-B9A3796453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39305" y="4305300"/>
                    <a:ext cx="413992" cy="33855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9524" b="-39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流程图: 接点 19">
                    <a:extLst>
                      <a:ext uri="{FF2B5EF4-FFF2-40B4-BE49-F238E27FC236}">
                        <a16:creationId xmlns:a16="http://schemas.microsoft.com/office/drawing/2014/main" id="{1F75B61E-3E62-4FA0-8EC5-0B61B67D2C11}"/>
                      </a:ext>
                    </a:extLst>
                  </p:cNvPr>
                  <p:cNvSpPr/>
                  <p:nvPr/>
                </p:nvSpPr>
                <p:spPr>
                  <a:xfrm>
                    <a:off x="6128059" y="4578555"/>
                    <a:ext cx="324000" cy="324000"/>
                  </a:xfrm>
                  <a:prstGeom prst="flowChartConnector">
                    <a:avLst/>
                  </a:prstGeom>
                  <a:solidFill>
                    <a:srgbClr val="F9D1D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流程图: 接点 19">
                    <a:extLst>
                      <a:ext uri="{FF2B5EF4-FFF2-40B4-BE49-F238E27FC236}">
                        <a16:creationId xmlns:a16="http://schemas.microsoft.com/office/drawing/2014/main" id="{1F75B61E-3E62-4FA0-8EC5-0B61B67D2C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8059" y="4578555"/>
                    <a:ext cx="324000" cy="324000"/>
                  </a:xfrm>
                  <a:prstGeom prst="flowChartConnector">
                    <a:avLst/>
                  </a:prstGeom>
                  <a:blipFill>
                    <a:blip r:embed="rId18"/>
                    <a:stretch>
                      <a:fillRect l="-1923" b="-7843"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E77612F5-B63C-4598-BA4A-41F49F7E0954}"/>
                      </a:ext>
                    </a:extLst>
                  </p:cNvPr>
                  <p:cNvSpPr txBox="1"/>
                  <p:nvPr/>
                </p:nvSpPr>
                <p:spPr>
                  <a:xfrm>
                    <a:off x="8001600" y="3672895"/>
                    <a:ext cx="4033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E77612F5-B63C-4598-BA4A-41F49F7E09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1600" y="3672895"/>
                    <a:ext cx="403300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r="-1967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4D336202-2F85-46B0-A73C-4F690C3F48D3}"/>
                      </a:ext>
                    </a:extLst>
                  </p:cNvPr>
                  <p:cNvSpPr txBox="1"/>
                  <p:nvPr/>
                </p:nvSpPr>
                <p:spPr>
                  <a:xfrm>
                    <a:off x="7328712" y="3672895"/>
                    <a:ext cx="6921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4D336202-2F85-46B0-A73C-4F690C3F48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8712" y="3672895"/>
                    <a:ext cx="692150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727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AB5499FB-48D8-4B3B-9D97-35AEBBDEED89}"/>
                      </a:ext>
                    </a:extLst>
                  </p:cNvPr>
                  <p:cNvSpPr txBox="1"/>
                  <p:nvPr/>
                </p:nvSpPr>
                <p:spPr>
                  <a:xfrm>
                    <a:off x="6922312" y="3672895"/>
                    <a:ext cx="6921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AB5499FB-48D8-4B3B-9D97-35AEBBDEED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22312" y="3672895"/>
                    <a:ext cx="692150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727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28AE62FB-74B8-4FD7-A48C-71E18AB8FE5A}"/>
                      </a:ext>
                    </a:extLst>
                  </p:cNvPr>
                  <p:cNvSpPr txBox="1"/>
                  <p:nvPr/>
                </p:nvSpPr>
                <p:spPr>
                  <a:xfrm>
                    <a:off x="8719150" y="3672895"/>
                    <a:ext cx="6921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28AE62FB-74B8-4FD7-A48C-71E18AB8FE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19150" y="3672895"/>
                    <a:ext cx="692150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727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83A0E0AA-2874-47B5-BA97-34856C84569E}"/>
                      </a:ext>
                    </a:extLst>
                  </p:cNvPr>
                  <p:cNvSpPr txBox="1"/>
                  <p:nvPr/>
                </p:nvSpPr>
                <p:spPr>
                  <a:xfrm>
                    <a:off x="10039950" y="3926895"/>
                    <a:ext cx="6921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83A0E0AA-2874-47B5-BA97-34856C8456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9950" y="3926895"/>
                    <a:ext cx="692150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727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C0AB70A4-5D5A-4205-8680-BC6A9A491C11}"/>
                      </a:ext>
                    </a:extLst>
                  </p:cNvPr>
                  <p:cNvSpPr txBox="1"/>
                  <p:nvPr/>
                </p:nvSpPr>
                <p:spPr>
                  <a:xfrm>
                    <a:off x="10633675" y="4309383"/>
                    <a:ext cx="6921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C0AB70A4-5D5A-4205-8680-BC6A9A491C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33675" y="4309383"/>
                    <a:ext cx="692150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71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B3E20DBF-9024-40D8-88AC-8F77AECE65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45388" y="5690321"/>
                <a:ext cx="0" cy="545379"/>
              </a:xfrm>
              <a:prstGeom prst="straightConnector1">
                <a:avLst/>
              </a:prstGeom>
              <a:ln w="6731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2426F2C0-4872-4A24-88E9-A385216776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32688" y="4496832"/>
                <a:ext cx="0" cy="862568"/>
              </a:xfrm>
              <a:prstGeom prst="straightConnector1">
                <a:avLst/>
              </a:prstGeom>
              <a:ln w="6731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8A36B053-AE3E-4AE6-B3BD-C8E022A42C9E}"/>
                      </a:ext>
                    </a:extLst>
                  </p:cNvPr>
                  <p:cNvSpPr txBox="1"/>
                  <p:nvPr/>
                </p:nvSpPr>
                <p:spPr>
                  <a:xfrm>
                    <a:off x="9785950" y="5336595"/>
                    <a:ext cx="6921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8A36B053-AE3E-4AE6-B3BD-C8E022A42C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85950" y="5336595"/>
                    <a:ext cx="692150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357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F8532790-2488-473C-BC8E-08D71860CF4E}"/>
                      </a:ext>
                    </a:extLst>
                  </p:cNvPr>
                  <p:cNvSpPr txBox="1"/>
                  <p:nvPr/>
                </p:nvSpPr>
                <p:spPr>
                  <a:xfrm>
                    <a:off x="10065350" y="5679495"/>
                    <a:ext cx="6921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F8532790-2488-473C-BC8E-08D71860CF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5350" y="5679495"/>
                    <a:ext cx="692150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727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8CE0C63A-FF0E-4AA3-BA66-83C3E1298567}"/>
                      </a:ext>
                    </a:extLst>
                  </p:cNvPr>
                  <p:cNvSpPr txBox="1"/>
                  <p:nvPr/>
                </p:nvSpPr>
                <p:spPr>
                  <a:xfrm>
                    <a:off x="9836750" y="6200195"/>
                    <a:ext cx="6921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8CE0C63A-FF0E-4AA3-BA66-83C3E12985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36750" y="6200195"/>
                    <a:ext cx="692150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727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933556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74CE6-802C-4B55-87E6-0AFEC55F1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 of LSTM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54F507B-6664-42B2-9746-D75756F72F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5303"/>
                <a:ext cx="9161477" cy="4121660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endParaRPr lang="en-US" sz="18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800" dirty="0"/>
                  <a:t>long-range dependency problem: Surely LSTM can remember problems of longer history, but not 100s,1000s steps before given its recurrent nature.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800" dirty="0"/>
                  <a:t>RNN tend to have a better performance when it comes to the end of text, as they carry more information(corrected by bi-directional LSTMS)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800" dirty="0"/>
                  <a:t>Memory-bandwidth-bound(not easily parallel ): LSTM transfers 4 matrix of </a:t>
                </a:r>
                <a:r>
                  <a:rPr lang="en-US" altLang="zh-CN" sz="1800" dirty="0"/>
                  <a:t>complexity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in each step. This process consumes a lot of resources. 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54F507B-6664-42B2-9746-D75756F72F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5303"/>
                <a:ext cx="9161477" cy="4121660"/>
              </a:xfrm>
              <a:blipFill>
                <a:blip r:embed="rId3"/>
                <a:stretch>
                  <a:fillRect l="-599" r="-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4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B977-3D2A-4289-A414-6B40AD5A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Improvements: Bi-directions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CCAE3-82B8-4E56-9F69-40E075169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76581"/>
            <a:ext cx="10394659" cy="1452419"/>
          </a:xfrm>
        </p:spPr>
        <p:txBody>
          <a:bodyPr>
            <a:normAutofit/>
          </a:bodyPr>
          <a:lstStyle/>
          <a:p>
            <a:r>
              <a:rPr lang="en-US" dirty="0"/>
              <a:t> This solved the feed forward LSTM problems by looking into future states, combine information from both directions to train the network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ck on each of it s sides&#10;&#10;Description automatically generated">
            <a:extLst>
              <a:ext uri="{FF2B5EF4-FFF2-40B4-BE49-F238E27FC236}">
                <a16:creationId xmlns:a16="http://schemas.microsoft.com/office/drawing/2014/main" id="{4722C718-C610-4AEB-AF8F-7D0D089DA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744" y="3714893"/>
            <a:ext cx="72771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79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B977-3D2A-4289-A414-6B40AD5A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82" y="286329"/>
            <a:ext cx="10515600" cy="1325563"/>
          </a:xfrm>
        </p:spPr>
        <p:txBody>
          <a:bodyPr/>
          <a:lstStyle/>
          <a:p>
            <a:r>
              <a:rPr lang="en-US" dirty="0"/>
              <a:t>Improvements: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CCAE3-82B8-4E56-9F69-40E075169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76581"/>
            <a:ext cx="4233421" cy="4200381"/>
          </a:xfrm>
        </p:spPr>
        <p:txBody>
          <a:bodyPr>
            <a:normAutofit/>
          </a:bodyPr>
          <a:lstStyle/>
          <a:p>
            <a:r>
              <a:rPr lang="en-US" dirty="0"/>
              <a:t>Encoder decoder with Attentions:</a:t>
            </a:r>
          </a:p>
          <a:p>
            <a:pPr marL="0" indent="0">
              <a:buNone/>
            </a:pPr>
            <a:r>
              <a:rPr lang="en-US" dirty="0"/>
              <a:t>In an encoder-decoder network. We use all hidden state from the encoder as input for the decoder. But we want to assigns different weights(attentions) to these hidden states.  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AF635410-B4C9-4F2B-A0E9-A749D3B5A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691" y="1246908"/>
            <a:ext cx="6291727" cy="514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13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EC5185-36AC-466E-8F83-A4958CD6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078E8-4A91-4840-BD0A-AD90DED90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RNN provides a better way to summarize pass information, but suffers vanishing gradient problems </a:t>
            </a:r>
          </a:p>
          <a:p>
            <a:r>
              <a:rPr lang="en-US" sz="2000" dirty="0"/>
              <a:t> LSTM solves this problem by adding a cell states to preserve</a:t>
            </a:r>
            <a:r>
              <a:rPr lang="en-US" sz="2000" strike="sngStrike" dirty="0"/>
              <a:t>s</a:t>
            </a:r>
            <a:r>
              <a:rPr lang="en-US" sz="2000" dirty="0"/>
              <a:t> memories </a:t>
            </a:r>
          </a:p>
          <a:p>
            <a:r>
              <a:rPr lang="en-US" sz="2000" dirty="0"/>
              <a:t>LSTM also suffers from several problems, which could be corrected attentions/bi-direction LSTMs</a:t>
            </a:r>
          </a:p>
          <a:p>
            <a:r>
              <a:rPr lang="en-US" sz="2000" dirty="0"/>
              <a:t>Deep learning is fun!</a:t>
            </a:r>
          </a:p>
          <a:p>
            <a:pPr marL="0" indent="0">
              <a:buNone/>
            </a:pPr>
            <a:endParaRPr lang="en-US" altLang="zh-CN" sz="1600" i="1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6D1A6-B910-4C12-A2AA-AE2DDFB7FA16}"/>
              </a:ext>
            </a:extLst>
          </p:cNvPr>
          <p:cNvSpPr txBox="1"/>
          <p:nvPr/>
        </p:nvSpPr>
        <p:spPr>
          <a:xfrm>
            <a:off x="7743038" y="5709334"/>
            <a:ext cx="49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594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8E4B-6CCA-4D79-9BAD-D9D10707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r>
              <a:rPr lang="zh-CN" altLang="en-US" dirty="0"/>
              <a:t>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27443-90BF-437B-8F1D-25E9583AA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500" i="1" dirty="0"/>
          </a:p>
          <a:p>
            <a:r>
              <a:rPr lang="en-US" sz="2000" dirty="0"/>
              <a:t>Pictures of A</a:t>
            </a:r>
            <a:r>
              <a:rPr lang="en-US" altLang="zh-CN" sz="2000" dirty="0"/>
              <a:t>ttentions network 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https://towardsdatascience.com/attn-illustrated-attention-5ec4ad276ee3</a:t>
            </a:r>
            <a:endParaRPr lang="en-US" sz="2000" dirty="0"/>
          </a:p>
          <a:p>
            <a:r>
              <a:rPr lang="en-US" sz="2000" dirty="0"/>
              <a:t>Picture</a:t>
            </a:r>
            <a:r>
              <a:rPr lang="en-US" altLang="zh-CN" sz="2000" dirty="0"/>
              <a:t>s</a:t>
            </a:r>
            <a:r>
              <a:rPr lang="en-US" sz="2000" dirty="0"/>
              <a:t> of LSTMS</a:t>
            </a:r>
            <a:endParaRPr lang="en-US" altLang="zh-CN" sz="2000" dirty="0"/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http://colah.github.io/posts/2015-08-Understanding-LSTMs/</a:t>
            </a:r>
            <a:endParaRPr lang="en-US" sz="2000" dirty="0"/>
          </a:p>
          <a:p>
            <a:r>
              <a:rPr lang="en-US" sz="2000" dirty="0"/>
              <a:t>Vanishing gradients:</a:t>
            </a:r>
          </a:p>
          <a:p>
            <a:pPr marL="0" indent="0">
              <a:buNone/>
            </a:pPr>
            <a:r>
              <a:rPr lang="en-US" sz="2000" dirty="0">
                <a:hlinkClick r:id="rId5"/>
              </a:rPr>
              <a:t>https://web.stanford.edu/class/cs224n/slides/cs224n-2019-lecture07-fancy-rnn.pdf</a:t>
            </a:r>
            <a:endParaRPr lang="en-US" sz="2000" dirty="0"/>
          </a:p>
          <a:p>
            <a:r>
              <a:rPr lang="en-US" sz="2000" dirty="0"/>
              <a:t>Razvan </a:t>
            </a:r>
            <a:r>
              <a:rPr lang="en-US" sz="2000" dirty="0" err="1"/>
              <a:t>Pascanu</a:t>
            </a:r>
            <a:r>
              <a:rPr lang="en-US" sz="2000" dirty="0"/>
              <a:t>, Tomas </a:t>
            </a:r>
            <a:r>
              <a:rPr lang="en-US" sz="2000" dirty="0" err="1"/>
              <a:t>Mikolov</a:t>
            </a:r>
            <a:r>
              <a:rPr lang="en-US" sz="2000" dirty="0"/>
              <a:t>, and </a:t>
            </a:r>
            <a:r>
              <a:rPr lang="en-US" sz="2000" dirty="0" err="1"/>
              <a:t>Yoshua</a:t>
            </a:r>
            <a:r>
              <a:rPr lang="en-US" sz="2000" dirty="0"/>
              <a:t> </a:t>
            </a:r>
            <a:r>
              <a:rPr lang="en-US" sz="2000" dirty="0" err="1"/>
              <a:t>Bengio</a:t>
            </a:r>
            <a:r>
              <a:rPr lang="en-US" sz="2000" dirty="0"/>
              <a:t>. 2013. On the difficulty of training recurrent neural networks. In Proceedings of the 30th International Conference on International Conference on Machine Learning - Volume 28 (ICML’13). JMLR.org, III–1310–III–1318.</a:t>
            </a:r>
          </a:p>
          <a:p>
            <a:r>
              <a:rPr lang="en-US" sz="2000" dirty="0"/>
              <a:t>Tutorial on building LSTM: </a:t>
            </a:r>
            <a:r>
              <a:rPr lang="en-US" sz="2000" dirty="0">
                <a:hlinkClick r:id="rId6"/>
              </a:rPr>
              <a:t>https://blog.varunajayasiri.com/numpy_lstm.html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EC5185-36AC-466E-8F83-A4958CD6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078E8-4A91-4840-BD0A-AD90DED90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PowerPoint: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Background of LSTM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/>
              <a:t>Step by step  </a:t>
            </a:r>
            <a:r>
              <a:rPr lang="en-US" sz="2000" dirty="0">
                <a:solidFill>
                  <a:srgbClr val="000000"/>
                </a:solidFill>
              </a:rPr>
              <a:t>of LSTM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Drawback and variants/improvements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Jupiter notebook:</a:t>
            </a:r>
          </a:p>
          <a:p>
            <a:r>
              <a:rPr lang="en-US" sz="2000" dirty="0">
                <a:solidFill>
                  <a:srgbClr val="000000"/>
                </a:solidFill>
              </a:rPr>
              <a:t>Forward and backward algorithm details(formula + code)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Details on initialization, gradient clipping and stochastics gradient descend(Ideas + code)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An example with “</a:t>
            </a:r>
            <a:r>
              <a:rPr lang="en-US" sz="2000" dirty="0" err="1">
                <a:solidFill>
                  <a:srgbClr val="000000"/>
                </a:solidFill>
              </a:rPr>
              <a:t>DengAI</a:t>
            </a:r>
            <a:r>
              <a:rPr lang="en-US" sz="2000" dirty="0">
                <a:solidFill>
                  <a:srgbClr val="000000"/>
                </a:solidFill>
              </a:rPr>
              <a:t>” prediction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Q&amp;A</a:t>
            </a:r>
          </a:p>
          <a:p>
            <a:pPr marL="0" indent="0">
              <a:buNone/>
            </a:pPr>
            <a:endParaRPr lang="en-US" altLang="zh-CN" sz="1600" i="1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6D1A6-B910-4C12-A2AA-AE2DDFB7FA16}"/>
              </a:ext>
            </a:extLst>
          </p:cNvPr>
          <p:cNvSpPr txBox="1"/>
          <p:nvPr/>
        </p:nvSpPr>
        <p:spPr>
          <a:xfrm>
            <a:off x="7769671" y="6032500"/>
            <a:ext cx="49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000000"/>
                </a:solidFill>
              </a:rPr>
              <a:t>Notes: LSTM parts are based on Colah’s blog</a:t>
            </a:r>
            <a:endParaRPr lang="en-US" i="1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660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3AD1-FDB8-4607-9637-A5A18AC2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 dirty="0"/>
              <a:t>Normal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9E360-6983-41CE-AEE4-3FECC8001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AutoNum type="arabicPeriod"/>
            </a:pPr>
            <a:r>
              <a:rPr lang="en-US" sz="1800" dirty="0"/>
              <a:t>Traditional neural networks try to learn the mapping between input and output concurrently.</a:t>
            </a:r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r>
              <a:rPr lang="en-US" sz="1800" dirty="0"/>
              <a:t>What if the input at time t have impact to the output at time t+1?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43B0C1-D7F9-41A2-96E2-54F2B77C4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6008" y="745616"/>
            <a:ext cx="6916329" cy="536676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2928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3AD1-FDB8-4607-9637-A5A18AC2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 dirty="0"/>
              <a:t>Recurrent 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9E360-6983-41CE-AEE4-3FECC80018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2438400"/>
                <a:ext cx="3667037" cy="3785419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1800" dirty="0"/>
                  <a:t>In the upper right chart, the normal neural network ,A, looks at some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/>
                  <a:t> and outputs a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/>
                  <a:t>.  </a:t>
                </a:r>
              </a:p>
              <a:p>
                <a:pPr marL="342900" indent="-342900">
                  <a:buAutoNum type="arabicPeriod"/>
                </a:pPr>
                <a:r>
                  <a:rPr lang="en-US" sz="1800" dirty="0"/>
                  <a:t>One piece of information  -- representing a summary of passed experience -- from current cell pass down to the next.  </a:t>
                </a:r>
              </a:p>
              <a:p>
                <a:pPr marL="342900" indent="-342900">
                  <a:buAutoNum type="arabicPeriod"/>
                </a:pPr>
                <a:r>
                  <a:rPr lang="en-US" sz="1800" dirty="0"/>
                  <a:t>Any problems?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9E360-6983-41CE-AEE4-3FECC80018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2438400"/>
                <a:ext cx="3667037" cy="3785419"/>
              </a:xfrm>
              <a:blipFill>
                <a:blip r:embed="rId3"/>
                <a:stretch>
                  <a:fillRect l="-1329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An unrolled recurrent neural network.">
            <a:extLst>
              <a:ext uri="{FF2B5EF4-FFF2-40B4-BE49-F238E27FC236}">
                <a16:creationId xmlns:a16="http://schemas.microsoft.com/office/drawing/2014/main" id="{D7C2B3F8-5472-4C01-B2DD-34A6253A2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291" y="3965668"/>
            <a:ext cx="6739527" cy="177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9DF54B-2BBF-4F72-8099-791DA8429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9037" y="5921375"/>
            <a:ext cx="4505325" cy="3238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E9E0304-487B-457D-92C5-117DD09B41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854" y="292354"/>
            <a:ext cx="1382404" cy="214604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184CA73-D963-40CE-A288-BCE38971BC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5443" y="2726556"/>
            <a:ext cx="44672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1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3AD1-FDB8-4607-9637-A5A18AC2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 dirty="0"/>
              <a:t>Backpropagation and gradient vanishing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9E360-6983-41CE-AEE4-3FECC8001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AutoNum type="arabicPeriod"/>
            </a:pPr>
            <a:r>
              <a:rPr lang="en-US" sz="1800" dirty="0"/>
              <a:t>When training the neural network, we try to minimize the error by adjusting the weight W(more in Jupiter notebook). </a:t>
            </a:r>
          </a:p>
          <a:p>
            <a:pPr marL="342900" indent="-342900">
              <a:buAutoNum type="arabicPeriod"/>
            </a:pPr>
            <a:r>
              <a:rPr lang="en-US" sz="1800" dirty="0"/>
              <a:t>The gradient measures impacts of change in weight on the Loss function</a:t>
            </a:r>
          </a:p>
          <a:p>
            <a:pPr marL="342900" indent="-342900">
              <a:buAutoNum type="arabicPeriod"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61429C-C2F9-4A17-A24E-489AA8949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994" y="886407"/>
            <a:ext cx="6863442" cy="417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3AD1-FDB8-4607-9637-A5A18AC2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 dirty="0"/>
              <a:t>Backpropagation and gradient vanishing(cont.)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9E360-6983-41CE-AEE4-3FECC80018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2438400"/>
                <a:ext cx="3667037" cy="3785419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1800" dirty="0"/>
                  <a:t>We are mostly using sigmoid and tanh in neural network. Whose gradients are all bounded between (0,1)</a:t>
                </a:r>
              </a:p>
              <a:p>
                <a:pPr marL="342900" indent="-342900">
                  <a:buAutoNum type="arabicPeriod"/>
                </a:pPr>
                <a:r>
                  <a:rPr lang="en-US" sz="1800" dirty="0"/>
                  <a:t>The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 is a sufficient condition for gradient vanishing(and necessary condition for gradient exploding)</a:t>
                </a:r>
              </a:p>
              <a:p>
                <a:pPr marL="342900" indent="-342900">
                  <a:buAutoNum type="arabicPeriod"/>
                </a:pPr>
                <a:r>
                  <a:rPr lang="en-US" sz="1800" dirty="0"/>
                  <a:t>What can we do?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9E360-6983-41CE-AEE4-3FECC80018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2438400"/>
                <a:ext cx="3667037" cy="3785419"/>
              </a:xfrm>
              <a:blipFill>
                <a:blip r:embed="rId3"/>
                <a:stretch>
                  <a:fillRect l="-1329" t="-1449" r="-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71972FE-41A5-4C88-A26B-CC1CAC22E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412" y="2305869"/>
            <a:ext cx="5086350" cy="156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3DAADD-A2A5-4D19-9CC5-060904A74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562" y="4135891"/>
            <a:ext cx="63150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3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3AD1-FDB8-4607-9637-A5A18AC2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From RNN to LSTM</a:t>
            </a: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9E360-6983-41CE-AEE4-3FECC8001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AutoNum type="arabicPeriod"/>
            </a:pPr>
            <a:r>
              <a:rPr lang="en-US" sz="1800" dirty="0"/>
              <a:t>In normal RNN, all information pass down has to go through the activation function, which introduces that problem </a:t>
            </a:r>
          </a:p>
          <a:p>
            <a:pPr marL="342900" indent="-342900">
              <a:buAutoNum type="arabicPeriod"/>
            </a:pPr>
            <a:r>
              <a:rPr lang="en-US" sz="1800" dirty="0"/>
              <a:t>LSTM rescues this problem by introducing a more direct path C.</a:t>
            </a:r>
          </a:p>
          <a:p>
            <a:pPr marL="342900" indent="-342900">
              <a:buAutoNum type="arabicPeriod"/>
            </a:pPr>
            <a:r>
              <a:rPr lang="en-US" sz="1800" dirty="0"/>
              <a:t>With this idea ,some </a:t>
            </a:r>
            <a:r>
              <a:rPr lang="en-US" sz="1800" b="1" dirty="0"/>
              <a:t>information processing steps</a:t>
            </a:r>
            <a:r>
              <a:rPr lang="en-US" sz="1800" dirty="0"/>
              <a:t>, we have the classical LSTM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7F0B997-0680-4D8A-97FC-6DFB3B89B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4077" y="93709"/>
            <a:ext cx="7489111" cy="3162069"/>
          </a:xfrm>
          <a:prstGeom prst="rect">
            <a:avLst/>
          </a:prstGeom>
        </p:spPr>
      </p:pic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5D28F6F7-3BDF-4D65-90D2-077932C37D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14774"/>
            <a:ext cx="5314961" cy="262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63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3AD1-FDB8-4607-9637-A5A18AC2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LSTM - Overview</a:t>
            </a: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9E360-6983-41CE-AEE4-3FECC8001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AutoNum type="arabicPeriod"/>
            </a:pPr>
            <a:r>
              <a:rPr lang="en-US" sz="1800" dirty="0"/>
              <a:t>Forget gate: decide what to forget/remember</a:t>
            </a:r>
          </a:p>
          <a:p>
            <a:pPr marL="342900" indent="-342900">
              <a:buAutoNum type="arabicPeriod"/>
            </a:pPr>
            <a:r>
              <a:rPr lang="en-US" sz="1800" dirty="0"/>
              <a:t>Input gate:  determine what new things to learn and retained </a:t>
            </a:r>
          </a:p>
          <a:p>
            <a:pPr marL="342900" indent="-342900">
              <a:buAutoNum type="arabicPeriod"/>
            </a:pPr>
            <a:r>
              <a:rPr lang="en-US" sz="1800" dirty="0"/>
              <a:t>Output gate: determine what would be the output and new hidden layer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F1BAB5-0E52-424F-9E4A-F4FC7AC12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6562" y="2235297"/>
            <a:ext cx="5188728" cy="238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53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3AD1-FDB8-4607-9637-A5A18AC2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LSTM – Forget gate</a:t>
            </a:r>
            <a:endParaRPr lang="en-US" sz="37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9E360-6983-41CE-AEE4-3FECC80018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2438400"/>
                <a:ext cx="3667037" cy="3785419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1800" dirty="0"/>
                  <a:t>First, we concatenate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/>
                  <a:t> to become the new inputs,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/>
                  <a:t>(size z  x 1 columns). </a:t>
                </a:r>
              </a:p>
              <a:p>
                <a:pPr marL="342900" indent="-342900">
                  <a:buAutoNum type="arabicPeriod"/>
                </a:pPr>
                <a:r>
                  <a:rPr lang="en-US" sz="1800" dirty="0"/>
                  <a:t>After linear transformation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dirty="0"/>
                  <a:t>(h x z), we apply a sigmoid function to it</a:t>
                </a:r>
              </a:p>
              <a:p>
                <a:pPr marL="342900" indent="-342900">
                  <a:buAutoNum type="arabicPeriod"/>
                </a:pPr>
                <a:r>
                  <a:rPr lang="en-US" sz="1800" dirty="0"/>
                  <a:t>Now it is a h x 1 vector, with values between (0,1),determining how much memory we preserved(By Hadamard product with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9E360-6983-41CE-AEE4-3FECC80018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2438400"/>
                <a:ext cx="3667037" cy="3785419"/>
              </a:xfrm>
              <a:blipFill>
                <a:blip r:embed="rId3"/>
                <a:stretch>
                  <a:fillRect l="-1329" t="-1449" r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FD08CC4-739F-4987-A77B-438C148AC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219" y="2368543"/>
            <a:ext cx="3571875" cy="2266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18F13A-24C0-403A-BA5C-3D5C59249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3270" y="5384766"/>
            <a:ext cx="27717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9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1091</Words>
  <Application>Microsoft Office PowerPoint</Application>
  <PresentationFormat>Widescreen</PresentationFormat>
  <Paragraphs>153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等线</vt:lpstr>
      <vt:lpstr>Arial</vt:lpstr>
      <vt:lpstr>Calibri</vt:lpstr>
      <vt:lpstr>Calibri Light</vt:lpstr>
      <vt:lpstr>Cambria Math</vt:lpstr>
      <vt:lpstr>Office Theme</vt:lpstr>
      <vt:lpstr>A Gentle Tutorial On LSTM - From Algorithm to Application</vt:lpstr>
      <vt:lpstr>Outline </vt:lpstr>
      <vt:lpstr>Normal Neural Networks</vt:lpstr>
      <vt:lpstr>Recurrent Neural Networks</vt:lpstr>
      <vt:lpstr>Backpropagation and gradient vanishing </vt:lpstr>
      <vt:lpstr>Backpropagation and gradient vanishing(cont.) </vt:lpstr>
      <vt:lpstr>From RNN to LSTM</vt:lpstr>
      <vt:lpstr>LSTM - Overview</vt:lpstr>
      <vt:lpstr>LSTM – Forget gate</vt:lpstr>
      <vt:lpstr>LSTM – Input gate</vt:lpstr>
      <vt:lpstr>LSTM – Passing memory </vt:lpstr>
      <vt:lpstr>LSTM  –  Output gate</vt:lpstr>
      <vt:lpstr>LSTM  –  algorithm  forward</vt:lpstr>
      <vt:lpstr>LSTM  –  algorithm backward</vt:lpstr>
      <vt:lpstr>Disadvantage of LSTM</vt:lpstr>
      <vt:lpstr>Improvements: Bi-directions </vt:lpstr>
      <vt:lpstr>Improvements: Attention</vt:lpstr>
      <vt:lpstr>Conclusions </vt:lpstr>
      <vt:lpstr>Sources：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Gentle Tutorials On LSTM - From Algorithm to Application</dc:title>
  <dc:creator>weihao li</dc:creator>
  <cp:lastModifiedBy>weihao li</cp:lastModifiedBy>
  <cp:revision>42</cp:revision>
  <dcterms:created xsi:type="dcterms:W3CDTF">2020-02-01T16:36:41Z</dcterms:created>
  <dcterms:modified xsi:type="dcterms:W3CDTF">2020-02-02T05:51:15Z</dcterms:modified>
</cp:coreProperties>
</file>