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1346" r:id="rId3"/>
    <p:sldId id="1353" r:id="rId4"/>
    <p:sldId id="1349" r:id="rId5"/>
    <p:sldId id="135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9"/>
    <p:restoredTop sz="96327"/>
  </p:normalViewPr>
  <p:slideViewPr>
    <p:cSldViewPr snapToGrid="0" snapToObjects="1">
      <p:cViewPr varScale="1">
        <p:scale>
          <a:sx n="127" d="100"/>
          <a:sy n="127" d="100"/>
        </p:scale>
        <p:origin x="3280" y="2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06208-E8E3-270C-3310-21CA242BC7D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EC22316-69D6-CD82-F8EE-F76681704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5315FC4-2499-80FE-747A-5EDDFD2C7B8F}"/>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896608CE-CFEF-696D-6F56-2AEC8B632AA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D08F340-8719-F3EE-A95B-D2315854E994}"/>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26961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1D1B0-EE32-2F27-F669-46AA37F0857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17595A7-CD2A-6E4B-98D7-D21E1D5199B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BF3791-72A1-D96A-2BEC-31922531C697}"/>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F0271308-01B6-4A14-F872-88C33CAC82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D1017F-1337-D06E-811A-127C9D98D661}"/>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69807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236168-6A81-2724-1F75-3B958750660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D6366DE-CE95-D7C1-B24D-ED78F79F1C6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09B556A-5311-B996-97EF-3458073A4338}"/>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D35B319D-55D7-4F82-EABD-240D4C2E1E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803F693-6B47-53D1-47D5-FB67FC7824C2}"/>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56713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76A9C-A04E-6030-E6C2-6F24BF44D54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A469C5-AAD3-59EE-DC40-21A7AE1EE3C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906896D-F5A6-2FA9-99F6-A556DFB89248}"/>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D47BFC01-DFE8-360B-E391-D83A22AF19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66F783-268D-DB35-AB4D-97603455DFE9}"/>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00230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AB55A-CA42-53E8-94DC-CDD48A5CFCF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597F3FD-D269-7586-CDC5-D44E9DCDD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6615B31-78DF-1F72-2758-3C340E866B6B}"/>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D69C0F60-4709-F31F-EEE3-B6B285650D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ABEB0D-C9EA-1C66-4C2B-97FC88FD0503}"/>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185849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18DBC-50A7-DA0D-0524-5C9183F2F6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FD18F85-46D6-D6C3-3CE0-547066F7C15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43B793F-E09B-E7E5-4AA8-2A8486983CE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0739402-9257-4B87-D109-B57935F30E3D}"/>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6" name="页脚占位符 5">
            <a:extLst>
              <a:ext uri="{FF2B5EF4-FFF2-40B4-BE49-F238E27FC236}">
                <a16:creationId xmlns:a16="http://schemas.microsoft.com/office/drawing/2014/main" id="{DE749483-9210-BBF0-A681-AFCDD16E73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528FF7B-4D75-C2FA-55F3-B809E3BFA2DC}"/>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191634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10709-D3DB-32DF-BB94-7E1F03A2A56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D729A80-724D-E4BF-AB33-04D6E78E7F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72881AA-AC03-308B-E7C7-285537CC1CE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EACA3F8-EF86-961C-A452-392FFCAAD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F9B1E79-11B4-E467-B41A-E92F1D504CF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91D62FD-022C-D43C-E993-29A7BDFF42B9}"/>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8" name="页脚占位符 7">
            <a:extLst>
              <a:ext uri="{FF2B5EF4-FFF2-40B4-BE49-F238E27FC236}">
                <a16:creationId xmlns:a16="http://schemas.microsoft.com/office/drawing/2014/main" id="{47737059-E2B4-7641-65F3-8C52258961C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2304AF6-7E65-E1B5-499C-8EA14BFC36D7}"/>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4196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8FA6E-6D7B-DD13-38B8-470779FA5F4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1E62A6A-F6A7-99CE-E4B2-A73B5611FCD8}"/>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4" name="页脚占位符 3">
            <a:extLst>
              <a:ext uri="{FF2B5EF4-FFF2-40B4-BE49-F238E27FC236}">
                <a16:creationId xmlns:a16="http://schemas.microsoft.com/office/drawing/2014/main" id="{F6933574-3C4A-B6A2-7824-6577A687FBA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903A611-C55F-3703-C7E7-667F2C96B45D}"/>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348539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C2B55F-A94D-104A-986F-474B91A911F4}"/>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3" name="页脚占位符 2">
            <a:extLst>
              <a:ext uri="{FF2B5EF4-FFF2-40B4-BE49-F238E27FC236}">
                <a16:creationId xmlns:a16="http://schemas.microsoft.com/office/drawing/2014/main" id="{5914AC2B-87B2-A6D5-19B7-C5511B7654D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F5EA240-91B3-2F64-55A3-D9996ACA77B2}"/>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427626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22A55-EC12-E254-E499-C157FF7B131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7B113F4-B52D-8204-070B-21546593D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9DFFCC2-9C09-7AFC-B1FC-FAD4986A0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D3BC58-EC38-C0C2-7A48-501EF0334F9A}"/>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6" name="页脚占位符 5">
            <a:extLst>
              <a:ext uri="{FF2B5EF4-FFF2-40B4-BE49-F238E27FC236}">
                <a16:creationId xmlns:a16="http://schemas.microsoft.com/office/drawing/2014/main" id="{19183EC5-D6F3-E2F9-C1A4-E90C53DB15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E7C09AF-4462-39A6-74B2-8CF6636BADA8}"/>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05494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B911-706F-C446-47B9-C11D503C82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11621CA-1AD2-0F2F-5D97-76ACCC756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B3572A9-6DF5-B802-858B-92F1D2625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17F482F-EE79-81E9-417F-A7522370F441}"/>
              </a:ext>
            </a:extLst>
          </p:cNvPr>
          <p:cNvSpPr>
            <a:spLocks noGrp="1"/>
          </p:cNvSpPr>
          <p:nvPr>
            <p:ph type="dt" sz="half" idx="10"/>
          </p:nvPr>
        </p:nvSpPr>
        <p:spPr/>
        <p:txBody>
          <a:bodyPr/>
          <a:lstStyle/>
          <a:p>
            <a:fld id="{C5457D4C-3901-1C45-A529-D016DF44E2F2}" type="datetimeFigureOut">
              <a:rPr kumimoji="1" lang="zh-CN" altLang="en-US" smtClean="0"/>
              <a:t>2022/9/4</a:t>
            </a:fld>
            <a:endParaRPr kumimoji="1" lang="zh-CN" altLang="en-US"/>
          </a:p>
        </p:txBody>
      </p:sp>
      <p:sp>
        <p:nvSpPr>
          <p:cNvPr id="6" name="页脚占位符 5">
            <a:extLst>
              <a:ext uri="{FF2B5EF4-FFF2-40B4-BE49-F238E27FC236}">
                <a16:creationId xmlns:a16="http://schemas.microsoft.com/office/drawing/2014/main" id="{1E82F30A-CC8B-7FDD-2E0D-8EC29DDE86A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A411B73-89B9-CE38-C1AD-5D831966EBAD}"/>
              </a:ext>
            </a:extLst>
          </p:cNvPr>
          <p:cNvSpPr>
            <a:spLocks noGrp="1"/>
          </p:cNvSpPr>
          <p:nvPr>
            <p:ph type="sldNum" sz="quarter" idx="12"/>
          </p:nvPr>
        </p:nvSpPr>
        <p:spPr/>
        <p:txBody>
          <a:body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83128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EDB224-0D3D-16B0-9A9D-0ACDA58C1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3F42FB6-9615-9B12-69C0-F88B27E8E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0EE28FB-7EF4-65DE-A709-FED94C5B1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57D4C-3901-1C45-A529-D016DF44E2F2}" type="datetimeFigureOut">
              <a:rPr kumimoji="1" lang="zh-CN" altLang="en-US" smtClean="0"/>
              <a:t>2022/9/4</a:t>
            </a:fld>
            <a:endParaRPr kumimoji="1" lang="zh-CN" altLang="en-US"/>
          </a:p>
        </p:txBody>
      </p:sp>
      <p:sp>
        <p:nvSpPr>
          <p:cNvPr id="5" name="页脚占位符 4">
            <a:extLst>
              <a:ext uri="{FF2B5EF4-FFF2-40B4-BE49-F238E27FC236}">
                <a16:creationId xmlns:a16="http://schemas.microsoft.com/office/drawing/2014/main" id="{1E9F5D9D-A90A-6F38-C9BD-D5C03990C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A4E5BF5-93ED-992C-0F62-A97F6E9A1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6045-1994-8041-92F4-07DDA9F5B83B}" type="slidenum">
              <a:rPr kumimoji="1" lang="zh-CN" altLang="en-US" smtClean="0"/>
              <a:t>‹#›</a:t>
            </a:fld>
            <a:endParaRPr kumimoji="1" lang="zh-CN" altLang="en-US"/>
          </a:p>
        </p:txBody>
      </p:sp>
    </p:spTree>
    <p:extLst>
      <p:ext uri="{BB962C8B-B14F-4D97-AF65-F5344CB8AC3E}">
        <p14:creationId xmlns:p14="http://schemas.microsoft.com/office/powerpoint/2010/main" val="2137596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C0A65-442F-E7CA-C028-452CF0248C2B}"/>
              </a:ext>
            </a:extLst>
          </p:cNvPr>
          <p:cNvSpPr>
            <a:spLocks noGrp="1"/>
          </p:cNvSpPr>
          <p:nvPr>
            <p:ph type="ctrTitle"/>
          </p:nvPr>
        </p:nvSpPr>
        <p:spPr/>
        <p:txBody>
          <a:bodyPr/>
          <a:lstStyle/>
          <a:p>
            <a:r>
              <a:rPr kumimoji="1" lang="en-US" altLang="zh-CN" dirty="0"/>
              <a:t>W3</a:t>
            </a:r>
            <a:r>
              <a:rPr kumimoji="1" lang="zh-CN" altLang="en-US" dirty="0"/>
              <a:t> </a:t>
            </a:r>
            <a:r>
              <a:rPr kumimoji="1" lang="en-US" altLang="zh-CN" dirty="0"/>
              <a:t>POC</a:t>
            </a:r>
            <a:endParaRPr kumimoji="1" lang="zh-CN" altLang="en-US" dirty="0"/>
          </a:p>
        </p:txBody>
      </p:sp>
      <p:sp>
        <p:nvSpPr>
          <p:cNvPr id="3" name="副标题 2">
            <a:extLst>
              <a:ext uri="{FF2B5EF4-FFF2-40B4-BE49-F238E27FC236}">
                <a16:creationId xmlns:a16="http://schemas.microsoft.com/office/drawing/2014/main" id="{4A01CA14-5AB5-AA26-4A5D-25B3E5FF80DB}"/>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9102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F1D723-E115-B21A-D9F7-296F2C7874F4}"/>
              </a:ext>
            </a:extLst>
          </p:cNvPr>
          <p:cNvGrpSpPr/>
          <p:nvPr/>
        </p:nvGrpSpPr>
        <p:grpSpPr>
          <a:xfrm>
            <a:off x="16168" y="0"/>
            <a:ext cx="12159664" cy="6858000"/>
            <a:chOff x="16168" y="0"/>
            <a:chExt cx="12159664" cy="6858000"/>
          </a:xfrm>
        </p:grpSpPr>
        <p:pic>
          <p:nvPicPr>
            <p:cNvPr id="9" name="图片 8">
              <a:extLst>
                <a:ext uri="{FF2B5EF4-FFF2-40B4-BE49-F238E27FC236}">
                  <a16:creationId xmlns:a16="http://schemas.microsoft.com/office/drawing/2014/main" id="{2052E861-86AE-A28D-9EE3-D23FC90E0797}"/>
                </a:ext>
              </a:extLst>
            </p:cNvPr>
            <p:cNvPicPr>
              <a:picLocks noChangeAspect="1"/>
            </p:cNvPicPr>
            <p:nvPr/>
          </p:nvPicPr>
          <p:blipFill>
            <a:blip r:embed="rId2"/>
            <a:stretch>
              <a:fillRect/>
            </a:stretch>
          </p:blipFill>
          <p:spPr>
            <a:xfrm>
              <a:off x="16168" y="0"/>
              <a:ext cx="12159664" cy="6858000"/>
            </a:xfrm>
            <a:prstGeom prst="rect">
              <a:avLst/>
            </a:prstGeom>
          </p:spPr>
        </p:pic>
        <p:sp>
          <p:nvSpPr>
            <p:cNvPr id="10" name="文本框 9">
              <a:extLst>
                <a:ext uri="{FF2B5EF4-FFF2-40B4-BE49-F238E27FC236}">
                  <a16:creationId xmlns:a16="http://schemas.microsoft.com/office/drawing/2014/main" id="{74AF6F24-C9F0-6554-5CC9-4305CBAF3EE8}"/>
                </a:ext>
              </a:extLst>
            </p:cNvPr>
            <p:cNvSpPr txBox="1"/>
            <p:nvPr/>
          </p:nvSpPr>
          <p:spPr>
            <a:xfrm>
              <a:off x="1989763" y="874214"/>
              <a:ext cx="93258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Block</a:t>
              </a:r>
              <a:endParaRPr lang="zh-CN" altLang="en-US" dirty="0"/>
            </a:p>
          </p:txBody>
        </p:sp>
        <p:sp>
          <p:nvSpPr>
            <p:cNvPr id="11" name="文本框 10">
              <a:extLst>
                <a:ext uri="{FF2B5EF4-FFF2-40B4-BE49-F238E27FC236}">
                  <a16:creationId xmlns:a16="http://schemas.microsoft.com/office/drawing/2014/main" id="{6AFB2B09-0EAA-A61C-DB2B-5264FE169E9A}"/>
                </a:ext>
              </a:extLst>
            </p:cNvPr>
            <p:cNvSpPr txBox="1"/>
            <p:nvPr/>
          </p:nvSpPr>
          <p:spPr>
            <a:xfrm>
              <a:off x="10999881" y="936496"/>
              <a:ext cx="637630"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BP</a:t>
              </a:r>
              <a:endParaRPr lang="zh-CN" altLang="en-US" dirty="0"/>
            </a:p>
          </p:txBody>
        </p:sp>
        <p:sp>
          <p:nvSpPr>
            <p:cNvPr id="12" name="文本框 11">
              <a:extLst>
                <a:ext uri="{FF2B5EF4-FFF2-40B4-BE49-F238E27FC236}">
                  <a16:creationId xmlns:a16="http://schemas.microsoft.com/office/drawing/2014/main" id="{816418FC-F0A3-0BB2-90F8-D0C5DF777B69}"/>
                </a:ext>
              </a:extLst>
            </p:cNvPr>
            <p:cNvSpPr txBox="1"/>
            <p:nvPr/>
          </p:nvSpPr>
          <p:spPr>
            <a:xfrm>
              <a:off x="334983" y="925853"/>
              <a:ext cx="95662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Chain</a:t>
              </a:r>
              <a:endParaRPr lang="zh-CN" altLang="en-US" dirty="0"/>
            </a:p>
          </p:txBody>
        </p:sp>
        <p:sp>
          <p:nvSpPr>
            <p:cNvPr id="13" name="文本框 12">
              <a:extLst>
                <a:ext uri="{FF2B5EF4-FFF2-40B4-BE49-F238E27FC236}">
                  <a16:creationId xmlns:a16="http://schemas.microsoft.com/office/drawing/2014/main" id="{37E94700-57CA-C4D1-8B13-70F4D823844E}"/>
                </a:ext>
              </a:extLst>
            </p:cNvPr>
            <p:cNvSpPr txBox="1"/>
            <p:nvPr/>
          </p:nvSpPr>
          <p:spPr>
            <a:xfrm>
              <a:off x="6262100" y="874213"/>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2308324"/>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In W3, we defeat this by introduce a two-stages mint process. Instead of making a node solely by a node in a traditional blockchain , each block of W3 is made by multiple randomly selected nodes in two stages –  the collecting stage and the witness and mint stage. </a:t>
            </a:r>
          </a:p>
          <a:p>
            <a:endParaRPr lang="en" altLang="zh-CN" dirty="0"/>
          </a:p>
          <a:p>
            <a:r>
              <a:rPr lang="en" altLang="zh-CN" dirty="0"/>
              <a:t>In the collecting stage a randomly selected node collects enough transactions and the broadcast a block proposal  with them to the network, and then the randomly selected witnesses verify the block proposal, maybe in multiple rounds by the protocol's definition, finally the valid block proposal will be minted into a block appended to the blockchain.  </a:t>
            </a:r>
          </a:p>
        </p:txBody>
      </p:sp>
      <p:sp>
        <p:nvSpPr>
          <p:cNvPr id="4" name="文本框 3">
            <a:extLst>
              <a:ext uri="{FF2B5EF4-FFF2-40B4-BE49-F238E27FC236}">
                <a16:creationId xmlns:a16="http://schemas.microsoft.com/office/drawing/2014/main" id="{1010FDE9-AE3D-CA86-4FF9-B927C68C3EC2}"/>
              </a:ext>
            </a:extLst>
          </p:cNvPr>
          <p:cNvSpPr txBox="1"/>
          <p:nvPr/>
        </p:nvSpPr>
        <p:spPr>
          <a:xfrm>
            <a:off x="739739" y="4079816"/>
            <a:ext cx="9328933" cy="1477328"/>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 video shows W3 POC‘s simulation of a two-stage mint process</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with</a:t>
            </a:r>
            <a:r>
              <a:rPr lang="zh-CN" altLang="en-US" dirty="0">
                <a:solidFill>
                  <a:srgbClr val="0000FF"/>
                </a:solidFill>
                <a:effectLst/>
              </a:rPr>
              <a:t> </a:t>
            </a:r>
            <a:r>
              <a:rPr lang="en-US" altLang="zh-CN" dirty="0">
                <a:solidFill>
                  <a:srgbClr val="0000FF"/>
                </a:solidFill>
                <a:effectLst/>
              </a:rPr>
              <a:t>a</a:t>
            </a:r>
            <a:r>
              <a:rPr lang="zh-CN" altLang="en-US" dirty="0">
                <a:solidFill>
                  <a:srgbClr val="0000FF"/>
                </a:solidFill>
                <a:effectLst/>
              </a:rPr>
              <a:t> </a:t>
            </a:r>
            <a:r>
              <a:rPr lang="en-US" altLang="zh-CN" dirty="0">
                <a:solidFill>
                  <a:srgbClr val="0000FF"/>
                </a:solidFill>
                <a:effectLst/>
              </a:rPr>
              <a:t>PPT</a:t>
            </a:r>
            <a:r>
              <a:rPr lang="zh-CN" altLang="en-US" dirty="0">
                <a:solidFill>
                  <a:srgbClr val="0000FF"/>
                </a:solidFill>
                <a:effectLst/>
              </a:rPr>
              <a:t> </a:t>
            </a:r>
            <a:r>
              <a:rPr lang="en-US" altLang="zh-CN" dirty="0">
                <a:solidFill>
                  <a:srgbClr val="0000FF"/>
                </a:solidFill>
                <a:effectLst/>
              </a:rPr>
              <a:t>animation</a:t>
            </a:r>
            <a:r>
              <a:rPr lang="zh-CN" altLang="en-US" dirty="0">
                <a:solidFill>
                  <a:srgbClr val="0000FF"/>
                </a:solidFill>
                <a:effectLst/>
              </a:rPr>
              <a:t> </a:t>
            </a:r>
            <a:r>
              <a:rPr lang="en-US" altLang="zh-CN" dirty="0">
                <a:solidFill>
                  <a:srgbClr val="0000FF"/>
                </a:solidFill>
                <a:effectLst/>
              </a:rPr>
              <a:t>of</a:t>
            </a:r>
            <a:r>
              <a:rPr lang="zh-CN" altLang="en-US" dirty="0">
                <a:solidFill>
                  <a:srgbClr val="0000FF"/>
                </a:solidFill>
                <a:effectLst/>
              </a:rPr>
              <a:t> </a:t>
            </a:r>
            <a:r>
              <a:rPr lang="en-US" altLang="zh-CN" dirty="0" err="1">
                <a:solidFill>
                  <a:srgbClr val="0000FF"/>
                </a:solidFill>
                <a:effectLst/>
              </a:rPr>
              <a:t>tx</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bp</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block</a:t>
            </a:r>
            <a:r>
              <a:rPr lang="zh-CN" altLang="en-US" dirty="0">
                <a:solidFill>
                  <a:srgbClr val="0000FF"/>
                </a:solidFill>
                <a:effectLst/>
              </a:rPr>
              <a:t> </a:t>
            </a:r>
            <a:r>
              <a:rPr lang="en-US" altLang="zh-CN" dirty="0">
                <a:solidFill>
                  <a:srgbClr val="0000FF"/>
                </a:solidFill>
                <a:effectLst/>
              </a:rPr>
              <a:t>→</a:t>
            </a:r>
            <a:r>
              <a:rPr lang="zh-CN" altLang="en-US" dirty="0">
                <a:solidFill>
                  <a:srgbClr val="0000FF"/>
                </a:solidFill>
                <a:effectLst/>
              </a:rPr>
              <a:t> </a:t>
            </a:r>
            <a:r>
              <a:rPr lang="en-US" altLang="zh-CN" dirty="0">
                <a:solidFill>
                  <a:srgbClr val="0000FF"/>
                </a:solidFill>
                <a:effectLst/>
              </a:rPr>
              <a:t>chain</a:t>
            </a:r>
            <a:r>
              <a:rPr lang="en" altLang="zh-CN" dirty="0">
                <a:solidFill>
                  <a:srgbClr val="0000FF"/>
                </a:solidFill>
                <a:effectLst/>
              </a:rPr>
              <a:t> 】</a:t>
            </a:r>
          </a:p>
          <a:p>
            <a:endParaRPr lang="en" altLang="zh-CN" dirty="0">
              <a:solidFill>
                <a:srgbClr val="0000FF"/>
              </a:solidFill>
            </a:endParaRPr>
          </a:p>
          <a:p>
            <a:r>
              <a:rPr lang="en" altLang="zh-CN" dirty="0">
                <a:solidFill>
                  <a:srgbClr val="0000FF"/>
                </a:solidFill>
              </a:rPr>
              <a:t>Swarm</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Blockchain</a:t>
            </a:r>
            <a:r>
              <a:rPr lang="zh-CN" altLang="en-US" dirty="0">
                <a:solidFill>
                  <a:srgbClr val="0000FF"/>
                </a:solidFill>
              </a:rPr>
              <a:t> </a:t>
            </a:r>
            <a:r>
              <a:rPr lang="en-US" altLang="zh-CN" dirty="0">
                <a:solidFill>
                  <a:srgbClr val="0000FF"/>
                </a:solidFill>
              </a:rPr>
              <a:t>Diagram</a:t>
            </a:r>
            <a:endParaRPr lang="en" altLang="zh-CN" dirty="0"/>
          </a:p>
        </p:txBody>
      </p:sp>
      <p:sp>
        <p:nvSpPr>
          <p:cNvPr id="7" name="文本框 6">
            <a:extLst>
              <a:ext uri="{FF2B5EF4-FFF2-40B4-BE49-F238E27FC236}">
                <a16:creationId xmlns:a16="http://schemas.microsoft.com/office/drawing/2014/main" id="{BF3389DC-AEA8-1062-6179-F31768FB27EC}"/>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32836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F1D723-E115-B21A-D9F7-296F2C7874F4}"/>
              </a:ext>
            </a:extLst>
          </p:cNvPr>
          <p:cNvGrpSpPr/>
          <p:nvPr/>
        </p:nvGrpSpPr>
        <p:grpSpPr>
          <a:xfrm>
            <a:off x="16168" y="0"/>
            <a:ext cx="12159664" cy="6858000"/>
            <a:chOff x="16168" y="0"/>
            <a:chExt cx="12159664" cy="6858000"/>
          </a:xfrm>
        </p:grpSpPr>
        <p:pic>
          <p:nvPicPr>
            <p:cNvPr id="9" name="图片 8">
              <a:extLst>
                <a:ext uri="{FF2B5EF4-FFF2-40B4-BE49-F238E27FC236}">
                  <a16:creationId xmlns:a16="http://schemas.microsoft.com/office/drawing/2014/main" id="{2052E861-86AE-A28D-9EE3-D23FC90E0797}"/>
                </a:ext>
              </a:extLst>
            </p:cNvPr>
            <p:cNvPicPr>
              <a:picLocks noChangeAspect="1"/>
            </p:cNvPicPr>
            <p:nvPr/>
          </p:nvPicPr>
          <p:blipFill>
            <a:blip r:embed="rId2"/>
            <a:stretch>
              <a:fillRect/>
            </a:stretch>
          </p:blipFill>
          <p:spPr>
            <a:xfrm>
              <a:off x="16168" y="0"/>
              <a:ext cx="12159664" cy="6858000"/>
            </a:xfrm>
            <a:prstGeom prst="rect">
              <a:avLst/>
            </a:prstGeom>
          </p:spPr>
        </p:pic>
        <p:sp>
          <p:nvSpPr>
            <p:cNvPr id="10" name="文本框 9">
              <a:extLst>
                <a:ext uri="{FF2B5EF4-FFF2-40B4-BE49-F238E27FC236}">
                  <a16:creationId xmlns:a16="http://schemas.microsoft.com/office/drawing/2014/main" id="{74AF6F24-C9F0-6554-5CC9-4305CBAF3EE8}"/>
                </a:ext>
              </a:extLst>
            </p:cNvPr>
            <p:cNvSpPr txBox="1"/>
            <p:nvPr/>
          </p:nvSpPr>
          <p:spPr>
            <a:xfrm>
              <a:off x="1989763" y="874214"/>
              <a:ext cx="93258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Block</a:t>
              </a:r>
              <a:endParaRPr lang="zh-CN" altLang="en-US" dirty="0"/>
            </a:p>
          </p:txBody>
        </p:sp>
        <p:sp>
          <p:nvSpPr>
            <p:cNvPr id="11" name="文本框 10">
              <a:extLst>
                <a:ext uri="{FF2B5EF4-FFF2-40B4-BE49-F238E27FC236}">
                  <a16:creationId xmlns:a16="http://schemas.microsoft.com/office/drawing/2014/main" id="{6AFB2B09-0EAA-A61C-DB2B-5264FE169E9A}"/>
                </a:ext>
              </a:extLst>
            </p:cNvPr>
            <p:cNvSpPr txBox="1"/>
            <p:nvPr/>
          </p:nvSpPr>
          <p:spPr>
            <a:xfrm>
              <a:off x="10999881" y="936496"/>
              <a:ext cx="637630"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BP</a:t>
              </a:r>
              <a:endParaRPr lang="zh-CN" altLang="en-US" dirty="0"/>
            </a:p>
          </p:txBody>
        </p:sp>
        <p:sp>
          <p:nvSpPr>
            <p:cNvPr id="12" name="文本框 11">
              <a:extLst>
                <a:ext uri="{FF2B5EF4-FFF2-40B4-BE49-F238E27FC236}">
                  <a16:creationId xmlns:a16="http://schemas.microsoft.com/office/drawing/2014/main" id="{816418FC-F0A3-0BB2-90F8-D0C5DF777B69}"/>
                </a:ext>
              </a:extLst>
            </p:cNvPr>
            <p:cNvSpPr txBox="1"/>
            <p:nvPr/>
          </p:nvSpPr>
          <p:spPr>
            <a:xfrm>
              <a:off x="334983" y="925853"/>
              <a:ext cx="95662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Chain</a:t>
              </a:r>
              <a:endParaRPr lang="zh-CN" altLang="en-US" dirty="0"/>
            </a:p>
          </p:txBody>
        </p:sp>
        <p:sp>
          <p:nvSpPr>
            <p:cNvPr id="13" name="文本框 12">
              <a:extLst>
                <a:ext uri="{FF2B5EF4-FFF2-40B4-BE49-F238E27FC236}">
                  <a16:creationId xmlns:a16="http://schemas.microsoft.com/office/drawing/2014/main" id="{37E94700-57CA-C4D1-8B13-70F4D823844E}"/>
                </a:ext>
              </a:extLst>
            </p:cNvPr>
            <p:cNvSpPr txBox="1"/>
            <p:nvPr/>
          </p:nvSpPr>
          <p:spPr>
            <a:xfrm>
              <a:off x="6262100" y="874213"/>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grpSp>
      <p:sp>
        <p:nvSpPr>
          <p:cNvPr id="4" name="文本框 3">
            <a:extLst>
              <a:ext uri="{FF2B5EF4-FFF2-40B4-BE49-F238E27FC236}">
                <a16:creationId xmlns:a16="http://schemas.microsoft.com/office/drawing/2014/main" id="{1010FDE9-AE3D-CA86-4FF9-B927C68C3EC2}"/>
              </a:ext>
            </a:extLst>
          </p:cNvPr>
          <p:cNvSpPr txBox="1"/>
          <p:nvPr/>
        </p:nvSpPr>
        <p:spPr>
          <a:xfrm>
            <a:off x="16168" y="5842337"/>
            <a:ext cx="5868444" cy="1015663"/>
          </a:xfrm>
          <a:prstGeom prst="rect">
            <a:avLst/>
          </a:prstGeom>
          <a:solidFill>
            <a:schemeClr val="bg1"/>
          </a:solidFill>
        </p:spPr>
        <p:txBody>
          <a:bodyPr wrap="square">
            <a:spAutoFit/>
          </a:bodyPr>
          <a:lstStyle/>
          <a:p>
            <a:endParaRPr lang="en" altLang="zh-CN" sz="1200" dirty="0"/>
          </a:p>
          <a:p>
            <a:r>
              <a:rPr lang="en" altLang="zh-CN" sz="1200" dirty="0">
                <a:solidFill>
                  <a:srgbClr val="0000FF"/>
                </a:solidFill>
                <a:effectLst/>
              </a:rPr>
              <a:t>【Screen video shows W3 POC‘s simulation of a two-stage mint process</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with</a:t>
            </a:r>
            <a:r>
              <a:rPr lang="zh-CN" altLang="en-US" sz="1200" dirty="0">
                <a:solidFill>
                  <a:srgbClr val="0000FF"/>
                </a:solidFill>
                <a:effectLst/>
              </a:rPr>
              <a:t> </a:t>
            </a:r>
            <a:r>
              <a:rPr lang="en-US" altLang="zh-CN" sz="1200" dirty="0">
                <a:solidFill>
                  <a:srgbClr val="0000FF"/>
                </a:solidFill>
                <a:effectLst/>
              </a:rPr>
              <a:t>a</a:t>
            </a:r>
            <a:r>
              <a:rPr lang="zh-CN" altLang="en-US" sz="1200" dirty="0">
                <a:solidFill>
                  <a:srgbClr val="0000FF"/>
                </a:solidFill>
                <a:effectLst/>
              </a:rPr>
              <a:t> </a:t>
            </a:r>
            <a:r>
              <a:rPr lang="en-US" altLang="zh-CN" sz="1200" dirty="0">
                <a:solidFill>
                  <a:srgbClr val="0000FF"/>
                </a:solidFill>
                <a:effectLst/>
              </a:rPr>
              <a:t>PPT</a:t>
            </a:r>
            <a:r>
              <a:rPr lang="zh-CN" altLang="en-US" sz="1200" dirty="0">
                <a:solidFill>
                  <a:srgbClr val="0000FF"/>
                </a:solidFill>
                <a:effectLst/>
              </a:rPr>
              <a:t> </a:t>
            </a:r>
            <a:r>
              <a:rPr lang="en-US" altLang="zh-CN" sz="1200" dirty="0">
                <a:solidFill>
                  <a:srgbClr val="0000FF"/>
                </a:solidFill>
                <a:effectLst/>
              </a:rPr>
              <a:t>animation</a:t>
            </a:r>
            <a:r>
              <a:rPr lang="zh-CN" altLang="en-US" sz="1200" dirty="0">
                <a:solidFill>
                  <a:srgbClr val="0000FF"/>
                </a:solidFill>
                <a:effectLst/>
              </a:rPr>
              <a:t> </a:t>
            </a:r>
            <a:r>
              <a:rPr lang="en-US" altLang="zh-CN" sz="1200" dirty="0">
                <a:solidFill>
                  <a:srgbClr val="0000FF"/>
                </a:solidFill>
                <a:effectLst/>
              </a:rPr>
              <a:t>of</a:t>
            </a:r>
            <a:r>
              <a:rPr lang="zh-CN" altLang="en-US" sz="1200" dirty="0">
                <a:solidFill>
                  <a:srgbClr val="0000FF"/>
                </a:solidFill>
                <a:effectLst/>
              </a:rPr>
              <a:t> </a:t>
            </a:r>
            <a:r>
              <a:rPr lang="en-US" altLang="zh-CN" sz="1200" dirty="0" err="1">
                <a:solidFill>
                  <a:srgbClr val="0000FF"/>
                </a:solidFill>
                <a:effectLst/>
              </a:rPr>
              <a:t>tx</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bp</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block</a:t>
            </a:r>
            <a:r>
              <a:rPr lang="zh-CN" altLang="en-US" sz="1200" dirty="0">
                <a:solidFill>
                  <a:srgbClr val="0000FF"/>
                </a:solidFill>
                <a:effectLst/>
              </a:rPr>
              <a:t> </a:t>
            </a:r>
            <a:r>
              <a:rPr lang="en-US" altLang="zh-CN" sz="1200" dirty="0">
                <a:solidFill>
                  <a:srgbClr val="0000FF"/>
                </a:solidFill>
                <a:effectLst/>
              </a:rPr>
              <a:t>→</a:t>
            </a:r>
            <a:r>
              <a:rPr lang="zh-CN" altLang="en-US" sz="1200" dirty="0">
                <a:solidFill>
                  <a:srgbClr val="0000FF"/>
                </a:solidFill>
                <a:effectLst/>
              </a:rPr>
              <a:t> </a:t>
            </a:r>
            <a:r>
              <a:rPr lang="en-US" altLang="zh-CN" sz="1200" dirty="0">
                <a:solidFill>
                  <a:srgbClr val="0000FF"/>
                </a:solidFill>
                <a:effectLst/>
              </a:rPr>
              <a:t>chain</a:t>
            </a:r>
            <a:r>
              <a:rPr lang="en" altLang="zh-CN" sz="1200" dirty="0">
                <a:solidFill>
                  <a:srgbClr val="0000FF"/>
                </a:solidFill>
                <a:effectLst/>
              </a:rPr>
              <a:t> 】</a:t>
            </a:r>
          </a:p>
          <a:p>
            <a:endParaRPr lang="en" altLang="zh-CN" sz="1200" dirty="0">
              <a:solidFill>
                <a:srgbClr val="0000FF"/>
              </a:solidFill>
            </a:endParaRPr>
          </a:p>
          <a:p>
            <a:r>
              <a:rPr lang="en" altLang="zh-CN" sz="1200" dirty="0">
                <a:solidFill>
                  <a:srgbClr val="0000FF"/>
                </a:solidFill>
              </a:rPr>
              <a:t>Swarm</a:t>
            </a:r>
            <a:r>
              <a:rPr lang="zh-CN" altLang="en-US" sz="1200" dirty="0">
                <a:solidFill>
                  <a:srgbClr val="0000FF"/>
                </a:solidFill>
              </a:rPr>
              <a:t> </a:t>
            </a:r>
            <a:r>
              <a:rPr lang="en-US" altLang="zh-CN" sz="1200" dirty="0">
                <a:solidFill>
                  <a:srgbClr val="0000FF"/>
                </a:solidFill>
              </a:rPr>
              <a:t>Diagram</a:t>
            </a:r>
            <a:r>
              <a:rPr lang="zh-CN" altLang="en-US" sz="1200" dirty="0">
                <a:solidFill>
                  <a:srgbClr val="0000FF"/>
                </a:solidFill>
              </a:rPr>
              <a:t> </a:t>
            </a:r>
            <a:r>
              <a:rPr lang="en-US" altLang="zh-CN" sz="1200" dirty="0">
                <a:solidFill>
                  <a:srgbClr val="0000FF"/>
                </a:solidFill>
              </a:rPr>
              <a:t>+</a:t>
            </a:r>
            <a:r>
              <a:rPr lang="zh-CN" altLang="en-US" sz="1200" dirty="0">
                <a:solidFill>
                  <a:srgbClr val="0000FF"/>
                </a:solidFill>
              </a:rPr>
              <a:t> </a:t>
            </a:r>
            <a:r>
              <a:rPr lang="en-US" altLang="zh-CN" sz="1200" dirty="0">
                <a:solidFill>
                  <a:srgbClr val="0000FF"/>
                </a:solidFill>
              </a:rPr>
              <a:t>Blockchain</a:t>
            </a:r>
            <a:r>
              <a:rPr lang="zh-CN" altLang="en-US" sz="1200" dirty="0">
                <a:solidFill>
                  <a:srgbClr val="0000FF"/>
                </a:solidFill>
              </a:rPr>
              <a:t> </a:t>
            </a:r>
            <a:r>
              <a:rPr lang="en-US" altLang="zh-CN" sz="1200" dirty="0">
                <a:solidFill>
                  <a:srgbClr val="0000FF"/>
                </a:solidFill>
              </a:rPr>
              <a:t>Diagram</a:t>
            </a:r>
            <a:endParaRPr lang="en" altLang="zh-CN" sz="1200" dirty="0"/>
          </a:p>
        </p:txBody>
      </p:sp>
      <p:sp>
        <p:nvSpPr>
          <p:cNvPr id="7" name="文本框 6">
            <a:extLst>
              <a:ext uri="{FF2B5EF4-FFF2-40B4-BE49-F238E27FC236}">
                <a16:creationId xmlns:a16="http://schemas.microsoft.com/office/drawing/2014/main" id="{BF3389DC-AEA8-1062-6179-F31768FB27EC}"/>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
        <p:nvSpPr>
          <p:cNvPr id="15" name="文本框 14">
            <a:extLst>
              <a:ext uri="{FF2B5EF4-FFF2-40B4-BE49-F238E27FC236}">
                <a16:creationId xmlns:a16="http://schemas.microsoft.com/office/drawing/2014/main" id="{B4CB5E63-0FFE-1675-813D-032F35011BB2}"/>
              </a:ext>
            </a:extLst>
          </p:cNvPr>
          <p:cNvSpPr txBox="1"/>
          <p:nvPr/>
        </p:nvSpPr>
        <p:spPr>
          <a:xfrm>
            <a:off x="9635794" y="3067766"/>
            <a:ext cx="2540038" cy="3790234"/>
          </a:xfrm>
          <a:prstGeom prst="rect">
            <a:avLst/>
          </a:prstGeom>
          <a:solidFill>
            <a:srgbClr val="00B0F0"/>
          </a:solidFill>
        </p:spPr>
        <p:txBody>
          <a:bodyPr wrap="square">
            <a:noAutofit/>
          </a:bodyPr>
          <a:lstStyle>
            <a:defPPr>
              <a:defRPr lang="zh-CN"/>
            </a:defPPr>
            <a:lvl1pPr>
              <a:defRPr>
                <a:solidFill>
                  <a:schemeClr val="bg1"/>
                </a:solidFill>
              </a:defRPr>
            </a:lvl1pPr>
          </a:lstStyle>
          <a:p>
            <a:r>
              <a:rPr lang="en" altLang="zh-CN" sz="1200" dirty="0"/>
              <a:t>In W3, we defeat this by introduce a two-stages mint process. Instead of making a node solely by a node in a traditional blockchain , each block of W3 is made by multiple randomly selected nodes in two stages –  the collecting stage and the witness and mint stage. </a:t>
            </a:r>
          </a:p>
          <a:p>
            <a:endParaRPr lang="en" altLang="zh-CN" sz="1200" dirty="0"/>
          </a:p>
          <a:p>
            <a:r>
              <a:rPr lang="en" altLang="zh-CN" sz="1200" dirty="0"/>
              <a:t>In the collecting stage a randomly selected node collects enough transactions and the broadcast a block proposal  with them to the network, and then the randomly selected witnesses verify the block proposal, maybe in multiple rounds by the protocol's definition, finally the valid block proposal will be minted into a block appended to the blockchain.  </a:t>
            </a:r>
          </a:p>
        </p:txBody>
      </p:sp>
      <p:sp>
        <p:nvSpPr>
          <p:cNvPr id="14" name="文本框 13">
            <a:extLst>
              <a:ext uri="{FF2B5EF4-FFF2-40B4-BE49-F238E27FC236}">
                <a16:creationId xmlns:a16="http://schemas.microsoft.com/office/drawing/2014/main" id="{DB510E1F-71A2-7D57-D8F7-CF743D7735FE}"/>
              </a:ext>
            </a:extLst>
          </p:cNvPr>
          <p:cNvSpPr txBox="1"/>
          <p:nvPr/>
        </p:nvSpPr>
        <p:spPr>
          <a:xfrm>
            <a:off x="3294714" y="2318335"/>
            <a:ext cx="7837402" cy="830997"/>
          </a:xfrm>
          <a:prstGeom prst="rect">
            <a:avLst/>
          </a:prstGeom>
          <a:solidFill>
            <a:schemeClr val="bg1"/>
          </a:solidFill>
        </p:spPr>
        <p:txBody>
          <a:bodyPr wrap="none" rtlCol="0">
            <a:spAutoFit/>
          </a:bodyPr>
          <a:lstStyle/>
          <a:p>
            <a:pPr marL="342900" indent="-342900">
              <a:buFont typeface="+mj-lt"/>
              <a:buAutoNum type="arabicPeriod"/>
            </a:pPr>
            <a:r>
              <a:rPr kumimoji="1" lang="zh-CN" altLang="en-US" sz="1600" dirty="0"/>
              <a:t>消息传递（ </a:t>
            </a:r>
            <a:r>
              <a:rPr kumimoji="1" lang="en-US" altLang="zh-CN" sz="1600" dirty="0" err="1"/>
              <a:t>tx</a:t>
            </a:r>
            <a:r>
              <a:rPr kumimoji="1" lang="en-US" altLang="zh-CN" sz="1600" dirty="0"/>
              <a:t>,</a:t>
            </a:r>
            <a:r>
              <a:rPr kumimoji="1" lang="zh-CN" altLang="en-US" sz="1600" dirty="0"/>
              <a:t> </a:t>
            </a:r>
            <a:r>
              <a:rPr kumimoji="1" lang="en-US" altLang="zh-CN" sz="1600" dirty="0"/>
              <a:t>bp,</a:t>
            </a:r>
            <a:r>
              <a:rPr kumimoji="1" lang="zh-CN" altLang="en-US" sz="1600" dirty="0"/>
              <a:t> </a:t>
            </a:r>
            <a:r>
              <a:rPr kumimoji="1" lang="en-US" altLang="zh-CN" sz="1600" dirty="0"/>
              <a:t>block,</a:t>
            </a:r>
            <a:r>
              <a:rPr kumimoji="1" lang="zh-CN" altLang="en-US" sz="1600" dirty="0"/>
              <a:t> </a:t>
            </a:r>
            <a:r>
              <a:rPr kumimoji="1" lang="en-US" altLang="zh-CN" sz="1600" dirty="0">
                <a:solidFill>
                  <a:schemeClr val="bg1">
                    <a:lumMod val="75000"/>
                  </a:schemeClr>
                </a:solidFill>
              </a:rPr>
              <a:t>fork</a:t>
            </a:r>
            <a:r>
              <a:rPr kumimoji="1" lang="zh-CN" altLang="en-US" sz="1600" dirty="0"/>
              <a:t>）：</a:t>
            </a:r>
            <a:r>
              <a:rPr kumimoji="1" lang="en-US" altLang="zh-CN" sz="1600" dirty="0"/>
              <a:t>from</a:t>
            </a:r>
            <a:r>
              <a:rPr kumimoji="1" lang="zh-CN" altLang="en-US" sz="1600" dirty="0"/>
              <a:t>亮， </a:t>
            </a:r>
            <a:r>
              <a:rPr kumimoji="1" lang="en-US" altLang="zh-CN" sz="1600" dirty="0"/>
              <a:t>--</a:t>
            </a:r>
            <a:r>
              <a:rPr kumimoji="1" lang="zh-CN" altLang="en-US" sz="1600" dirty="0"/>
              <a:t>画线（线头：</a:t>
            </a:r>
            <a:r>
              <a:rPr kumimoji="1" lang="en-US" altLang="zh-CN" sz="1600" dirty="0" err="1"/>
              <a:t>tx</a:t>
            </a:r>
            <a:r>
              <a:rPr kumimoji="1" lang="en-US" altLang="zh-CN" sz="1600" dirty="0"/>
              <a:t>/…</a:t>
            </a:r>
            <a:r>
              <a:rPr kumimoji="1" lang="zh-CN" altLang="en-US" sz="1600" dirty="0"/>
              <a:t>）</a:t>
            </a:r>
            <a:r>
              <a:rPr kumimoji="1" lang="en-US" altLang="zh-CN" sz="1600" dirty="0"/>
              <a:t>--&gt;</a:t>
            </a:r>
            <a:r>
              <a:rPr kumimoji="1" lang="zh-CN" altLang="en-US" sz="1600" dirty="0"/>
              <a:t> ，  </a:t>
            </a:r>
            <a:r>
              <a:rPr kumimoji="1" lang="en-US" altLang="zh-CN" sz="1600" dirty="0"/>
              <a:t>to</a:t>
            </a:r>
            <a:r>
              <a:rPr kumimoji="1" lang="zh-CN" altLang="en-US" sz="1600" dirty="0"/>
              <a:t>亮</a:t>
            </a:r>
            <a:endParaRPr kumimoji="1" lang="en-US" altLang="zh-CN" sz="1600" dirty="0"/>
          </a:p>
          <a:p>
            <a:pPr marL="342900" indent="-342900">
              <a:buFont typeface="+mj-lt"/>
              <a:buAutoNum type="arabicPeriod"/>
            </a:pPr>
            <a:r>
              <a:rPr kumimoji="1" lang="zh-CN" altLang="en-US" sz="1600" dirty="0"/>
              <a:t>消息处理：</a:t>
            </a:r>
            <a:r>
              <a:rPr kumimoji="1" lang="en-US" altLang="zh-CN" sz="1600" dirty="0" err="1"/>
              <a:t>verifyTx</a:t>
            </a:r>
            <a:r>
              <a:rPr kumimoji="1" lang="en-US" altLang="zh-CN" sz="1600" dirty="0"/>
              <a:t>,</a:t>
            </a:r>
            <a:r>
              <a:rPr kumimoji="1" lang="zh-CN" altLang="en-US" sz="1600" dirty="0"/>
              <a:t> </a:t>
            </a:r>
            <a:r>
              <a:rPr kumimoji="1" lang="en-US" altLang="zh-CN" sz="1600" dirty="0" err="1"/>
              <a:t>vBp</a:t>
            </a:r>
            <a:r>
              <a:rPr kumimoji="1" lang="en-US" altLang="zh-CN" sz="1600" dirty="0"/>
              <a:t>,</a:t>
            </a:r>
            <a:r>
              <a:rPr kumimoji="1" lang="zh-CN" altLang="en-US" sz="1600" dirty="0"/>
              <a:t> </a:t>
            </a:r>
            <a:r>
              <a:rPr kumimoji="1" lang="en-US" altLang="zh-CN" sz="1600" dirty="0" err="1"/>
              <a:t>vBlock</a:t>
            </a:r>
            <a:r>
              <a:rPr kumimoji="1" lang="zh-CN" altLang="en-US" sz="1600" dirty="0"/>
              <a:t>结果，</a:t>
            </a:r>
            <a:r>
              <a:rPr kumimoji="1" lang="en-US" altLang="zh-CN" sz="1600" dirty="0" err="1"/>
              <a:t>addBlock</a:t>
            </a:r>
            <a:r>
              <a:rPr kumimoji="1" lang="en-US" altLang="zh-CN" sz="1600" dirty="0"/>
              <a:t>,</a:t>
            </a:r>
            <a:r>
              <a:rPr kumimoji="1" lang="zh-CN" altLang="en-US" sz="1600" dirty="0"/>
              <a:t> </a:t>
            </a:r>
            <a:r>
              <a:rPr kumimoji="1" lang="en-US" altLang="zh-CN" sz="1600" dirty="0" err="1"/>
              <a:t>changeFork</a:t>
            </a:r>
            <a:endParaRPr kumimoji="1" lang="en-US" altLang="zh-CN" sz="1600" dirty="0"/>
          </a:p>
          <a:p>
            <a:pPr marL="342900" indent="-342900">
              <a:buFont typeface="+mj-lt"/>
              <a:buAutoNum type="arabicPeriod"/>
            </a:pPr>
            <a:r>
              <a:rPr kumimoji="1" lang="zh-CN" altLang="en-US" sz="1600" dirty="0"/>
              <a:t>消息详情（ </a:t>
            </a:r>
            <a:r>
              <a:rPr kumimoji="1" lang="en-US" altLang="zh-CN" sz="1600" dirty="0" err="1"/>
              <a:t>tx</a:t>
            </a:r>
            <a:r>
              <a:rPr kumimoji="1" lang="en-US" altLang="zh-CN" sz="1600" dirty="0"/>
              <a:t>,</a:t>
            </a:r>
            <a:r>
              <a:rPr kumimoji="1" lang="zh-CN" altLang="en-US" sz="1600" dirty="0"/>
              <a:t> </a:t>
            </a:r>
            <a:r>
              <a:rPr kumimoji="1" lang="en-US" altLang="zh-CN" sz="1600" dirty="0"/>
              <a:t>bp,</a:t>
            </a:r>
            <a:r>
              <a:rPr kumimoji="1" lang="zh-CN" altLang="en-US" sz="1600" dirty="0"/>
              <a:t> </a:t>
            </a:r>
            <a:r>
              <a:rPr kumimoji="1" lang="en-US" altLang="zh-CN" sz="1600" dirty="0"/>
              <a:t>block,</a:t>
            </a:r>
            <a:r>
              <a:rPr kumimoji="1" lang="zh-CN" altLang="en-US" sz="1600" dirty="0"/>
              <a:t> </a:t>
            </a:r>
            <a:r>
              <a:rPr kumimoji="1" lang="en-US" altLang="zh-CN" sz="1600" dirty="0">
                <a:solidFill>
                  <a:schemeClr val="bg1">
                    <a:lumMod val="75000"/>
                  </a:schemeClr>
                </a:solidFill>
              </a:rPr>
              <a:t>fork</a:t>
            </a:r>
            <a:r>
              <a:rPr kumimoji="1" lang="zh-CN" altLang="en-US" sz="1600" dirty="0"/>
              <a:t>）：队列摘要最重要的信息，点击项，可见更多详情</a:t>
            </a:r>
          </a:p>
        </p:txBody>
      </p:sp>
      <p:sp>
        <p:nvSpPr>
          <p:cNvPr id="16" name="文本框 15">
            <a:extLst>
              <a:ext uri="{FF2B5EF4-FFF2-40B4-BE49-F238E27FC236}">
                <a16:creationId xmlns:a16="http://schemas.microsoft.com/office/drawing/2014/main" id="{9BD10D48-F2B6-5517-3275-931D99F4999B}"/>
              </a:ext>
            </a:extLst>
          </p:cNvPr>
          <p:cNvSpPr txBox="1"/>
          <p:nvPr/>
        </p:nvSpPr>
        <p:spPr>
          <a:xfrm>
            <a:off x="57618" y="4765266"/>
            <a:ext cx="5729454" cy="830997"/>
          </a:xfrm>
          <a:prstGeom prst="rect">
            <a:avLst/>
          </a:prstGeom>
          <a:solidFill>
            <a:schemeClr val="bg1"/>
          </a:solidFill>
        </p:spPr>
        <p:txBody>
          <a:bodyPr wrap="none" rtlCol="0">
            <a:spAutoFit/>
          </a:bodyPr>
          <a:lstStyle/>
          <a:p>
            <a:pPr marL="342900" indent="-342900">
              <a:buFont typeface="+mj-lt"/>
              <a:buAutoNum type="arabicPeriod"/>
            </a:pPr>
            <a:r>
              <a:rPr kumimoji="1" lang="zh-CN" altLang="en-US" sz="1600" dirty="0"/>
              <a:t>链：</a:t>
            </a:r>
            <a:r>
              <a:rPr kumimoji="1" lang="en-US" altLang="zh-CN" sz="1600" dirty="0"/>
              <a:t>block</a:t>
            </a:r>
            <a:r>
              <a:rPr kumimoji="1" lang="zh-CN" altLang="en-US" sz="1600" dirty="0"/>
              <a:t>（收集者、见证者、通知者</a:t>
            </a:r>
            <a:r>
              <a:rPr kumimoji="1" lang="en-US" altLang="zh-CN" sz="1600" dirty="0"/>
              <a:t>/</a:t>
            </a:r>
            <a:r>
              <a:rPr kumimoji="1" lang="zh-CN" altLang="en-US" sz="1600" dirty="0"/>
              <a:t>采纳者数量）、</a:t>
            </a:r>
            <a:r>
              <a:rPr kumimoji="1" lang="en-US" altLang="zh-CN" sz="1600" dirty="0"/>
              <a:t>fork</a:t>
            </a:r>
          </a:p>
          <a:p>
            <a:pPr marL="342900" indent="-342900">
              <a:buFont typeface="+mj-lt"/>
              <a:buAutoNum type="arabicPeriod"/>
            </a:pPr>
            <a:r>
              <a:rPr kumimoji="1" lang="zh-CN" altLang="en-US" sz="1600" dirty="0"/>
              <a:t>链的变化（</a:t>
            </a:r>
            <a:r>
              <a:rPr kumimoji="1" lang="en-US" altLang="zh-CN" sz="1600" dirty="0"/>
              <a:t>fork</a:t>
            </a:r>
            <a:r>
              <a:rPr kumimoji="1" lang="zh-CN" altLang="en-US" sz="1600" dirty="0"/>
              <a:t>，</a:t>
            </a:r>
            <a:r>
              <a:rPr kumimoji="1" lang="en-US" altLang="zh-CN" sz="1600" dirty="0" err="1"/>
              <a:t>changeFork</a:t>
            </a:r>
            <a:r>
              <a:rPr kumimoji="1" lang="zh-CN" altLang="en-US" sz="1600" dirty="0"/>
              <a:t>）</a:t>
            </a:r>
            <a:endParaRPr kumimoji="1" lang="en-US" altLang="zh-CN" sz="1600" dirty="0"/>
          </a:p>
          <a:p>
            <a:pPr marL="342900" indent="-342900">
              <a:buFont typeface="+mj-lt"/>
              <a:buAutoNum type="arabicPeriod"/>
            </a:pPr>
            <a:r>
              <a:rPr kumimoji="1" lang="en-US" altLang="zh-CN" sz="1600" dirty="0"/>
              <a:t>block</a:t>
            </a:r>
            <a:r>
              <a:rPr kumimoji="1" lang="zh-CN" altLang="en-US" sz="1600" dirty="0"/>
              <a:t>浏览器：浏览</a:t>
            </a:r>
            <a:r>
              <a:rPr kumimoji="1" lang="en-US" altLang="zh-CN" sz="1600" dirty="0"/>
              <a:t>block</a:t>
            </a:r>
            <a:r>
              <a:rPr kumimoji="1" lang="zh-CN" altLang="en-US" sz="1600" dirty="0"/>
              <a:t>详情</a:t>
            </a:r>
          </a:p>
        </p:txBody>
      </p:sp>
    </p:spTree>
    <p:extLst>
      <p:ext uri="{BB962C8B-B14F-4D97-AF65-F5344CB8AC3E}">
        <p14:creationId xmlns:p14="http://schemas.microsoft.com/office/powerpoint/2010/main" val="3507395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C5A8C60-4859-C317-C852-EEA8068E554A}"/>
              </a:ext>
            </a:extLst>
          </p:cNvPr>
          <p:cNvGrpSpPr/>
          <p:nvPr/>
        </p:nvGrpSpPr>
        <p:grpSpPr>
          <a:xfrm>
            <a:off x="343001" y="397659"/>
            <a:ext cx="11239185" cy="6062681"/>
            <a:chOff x="733419" y="615520"/>
            <a:chExt cx="11239185" cy="6062681"/>
          </a:xfrm>
        </p:grpSpPr>
        <p:pic>
          <p:nvPicPr>
            <p:cNvPr id="8" name="Picture 2" descr="image">
              <a:extLst>
                <a:ext uri="{FF2B5EF4-FFF2-40B4-BE49-F238E27FC236}">
                  <a16:creationId xmlns:a16="http://schemas.microsoft.com/office/drawing/2014/main" id="{6F05DCB3-B26B-716C-94D8-C347DA566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19" y="615521"/>
              <a:ext cx="6345476" cy="5435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Beware graphs bearing outperformance - Occam Investing">
              <a:extLst>
                <a:ext uri="{FF2B5EF4-FFF2-40B4-BE49-F238E27FC236}">
                  <a16:creationId xmlns:a16="http://schemas.microsoft.com/office/drawing/2014/main" id="{8AEF40EB-B0CF-B763-9E38-73345F9A3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855" y="2866560"/>
              <a:ext cx="7225749" cy="381164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38F7283-CF29-EDB0-FA4E-2C78E0666C69}"/>
                </a:ext>
              </a:extLst>
            </p:cNvPr>
            <p:cNvSpPr txBox="1"/>
            <p:nvPr/>
          </p:nvSpPr>
          <p:spPr>
            <a:xfrm>
              <a:off x="3293941" y="615521"/>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sp>
          <p:nvSpPr>
            <p:cNvPr id="11" name="文本框 10">
              <a:extLst>
                <a:ext uri="{FF2B5EF4-FFF2-40B4-BE49-F238E27FC236}">
                  <a16:creationId xmlns:a16="http://schemas.microsoft.com/office/drawing/2014/main" id="{54F3F054-FD93-D292-98F3-2E00C33F1C55}"/>
                </a:ext>
              </a:extLst>
            </p:cNvPr>
            <p:cNvSpPr txBox="1"/>
            <p:nvPr/>
          </p:nvSpPr>
          <p:spPr>
            <a:xfrm>
              <a:off x="7727527" y="2869149"/>
              <a:ext cx="170202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Performance</a:t>
              </a:r>
              <a:endParaRPr lang="zh-CN" altLang="en-US" dirty="0"/>
            </a:p>
          </p:txBody>
        </p:sp>
        <p:sp>
          <p:nvSpPr>
            <p:cNvPr id="12" name="文本框 11">
              <a:extLst>
                <a:ext uri="{FF2B5EF4-FFF2-40B4-BE49-F238E27FC236}">
                  <a16:creationId xmlns:a16="http://schemas.microsoft.com/office/drawing/2014/main" id="{33C1F6E3-5578-03FB-5C79-24FDD3A95CF7}"/>
                </a:ext>
              </a:extLst>
            </p:cNvPr>
            <p:cNvSpPr txBox="1"/>
            <p:nvPr/>
          </p:nvSpPr>
          <p:spPr>
            <a:xfrm>
              <a:off x="7365701" y="615520"/>
              <a:ext cx="320243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zh-CN" altLang="en-US" dirty="0"/>
                <a:t>配置面板：节点数、</a:t>
              </a:r>
              <a:r>
                <a:rPr lang="en-US" altLang="zh-CN" dirty="0"/>
                <a:t>TPS……</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1200329"/>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We can setup the testnet with the scale of the Ethereum, that is 1,000+ nodes, and its latency within a page swarm is 20ms, and 100ms among page swarms. If we feed it with a 15 TPS transactions throughput, we can see the blocks minted and the chain is getting longer. The memory, </a:t>
            </a:r>
            <a:r>
              <a:rPr lang="en" altLang="zh-CN" dirty="0" err="1"/>
              <a:t>cpu</a:t>
            </a:r>
            <a:r>
              <a:rPr lang="en" altLang="zh-CN" dirty="0"/>
              <a:t> time and energy consumption  are also showing and compared. </a:t>
            </a:r>
          </a:p>
        </p:txBody>
      </p:sp>
      <p:sp>
        <p:nvSpPr>
          <p:cNvPr id="4" name="文本框 3">
            <a:extLst>
              <a:ext uri="{FF2B5EF4-FFF2-40B4-BE49-F238E27FC236}">
                <a16:creationId xmlns:a16="http://schemas.microsoft.com/office/drawing/2014/main" id="{B1AC8211-1D88-A542-22D6-1492E0856369}"/>
              </a:ext>
            </a:extLst>
          </p:cNvPr>
          <p:cNvSpPr txBox="1"/>
          <p:nvPr/>
        </p:nvSpPr>
        <p:spPr>
          <a:xfrm>
            <a:off x="407541" y="4100364"/>
            <a:ext cx="11784459" cy="2585323"/>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【Screenshot video shows a large-scale testnet】</a:t>
            </a:r>
          </a:p>
          <a:p>
            <a:endParaRPr lang="en" altLang="zh-CN" dirty="0">
              <a:solidFill>
                <a:srgbClr val="0000FF"/>
              </a:solidFill>
            </a:endParaRPr>
          </a:p>
          <a:p>
            <a:r>
              <a:rPr lang="en" altLang="zh-CN" dirty="0">
                <a:solidFill>
                  <a:srgbClr val="0000FF"/>
                </a:solidFill>
              </a:rPr>
              <a:t>Network</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Performance</a:t>
            </a:r>
            <a:r>
              <a:rPr lang="zh-CN" altLang="en-US" dirty="0">
                <a:solidFill>
                  <a:srgbClr val="0000FF"/>
                </a:solidFill>
              </a:rPr>
              <a:t> </a:t>
            </a:r>
            <a:r>
              <a:rPr lang="en-US" altLang="zh-CN" dirty="0">
                <a:solidFill>
                  <a:srgbClr val="0000FF"/>
                </a:solidFill>
              </a:rPr>
              <a:t>Chart</a:t>
            </a:r>
            <a:r>
              <a:rPr lang="zh-CN" altLang="en-US" dirty="0">
                <a:solidFill>
                  <a:srgbClr val="0000FF"/>
                </a:solidFill>
              </a:rPr>
              <a:t> （多页构成大网络</a:t>
            </a:r>
            <a:r>
              <a:rPr lang="en-US" altLang="zh-CN" dirty="0">
                <a:solidFill>
                  <a:srgbClr val="0000FF"/>
                </a:solidFill>
              </a:rPr>
              <a:t>,</a:t>
            </a:r>
            <a:r>
              <a:rPr lang="zh-CN" altLang="en-US" dirty="0">
                <a:solidFill>
                  <a:srgbClr val="0000FF"/>
                </a:solidFill>
              </a:rPr>
              <a:t> </a:t>
            </a:r>
            <a:r>
              <a:rPr lang="en-US" altLang="zh-CN" dirty="0">
                <a:solidFill>
                  <a:srgbClr val="0000FF"/>
                </a:solidFill>
              </a:rPr>
              <a:t>zoom-in</a:t>
            </a:r>
            <a:r>
              <a:rPr lang="zh-CN" altLang="en-US" dirty="0">
                <a:solidFill>
                  <a:srgbClr val="0000FF"/>
                </a:solidFill>
              </a:rPr>
              <a:t> 主页面）</a:t>
            </a:r>
            <a:endParaRPr lang="en-US" altLang="zh-CN" dirty="0">
              <a:solidFill>
                <a:srgbClr val="0000FF"/>
              </a:solidFill>
            </a:endParaRPr>
          </a:p>
          <a:p>
            <a:pPr marL="342900" indent="-342900">
              <a:buAutoNum type="arabicPeriod"/>
            </a:pPr>
            <a:r>
              <a:rPr lang="zh-CN" altLang="en-US" dirty="0">
                <a:solidFill>
                  <a:srgbClr val="0000FF"/>
                </a:solidFill>
              </a:rPr>
              <a:t>配置网络</a:t>
            </a:r>
            <a:endParaRPr lang="en-US" altLang="zh-CN" dirty="0">
              <a:solidFill>
                <a:srgbClr val="0000FF"/>
              </a:solidFill>
            </a:endParaRPr>
          </a:p>
          <a:p>
            <a:pPr marL="342900" indent="-342900">
              <a:buAutoNum type="arabicPeriod"/>
            </a:pPr>
            <a:r>
              <a:rPr lang="zh-CN" altLang="en-US" dirty="0">
                <a:solidFill>
                  <a:srgbClr val="0000FF"/>
                </a:solidFill>
              </a:rPr>
              <a:t>启动网络</a:t>
            </a:r>
            <a:endParaRPr lang="en-US" altLang="zh-CN" dirty="0">
              <a:solidFill>
                <a:srgbClr val="0000FF"/>
              </a:solidFill>
            </a:endParaRPr>
          </a:p>
          <a:p>
            <a:pPr marL="342900" indent="-342900">
              <a:buAutoNum type="arabicPeriod"/>
            </a:pPr>
            <a:r>
              <a:rPr lang="zh-CN" altLang="en-US" dirty="0">
                <a:solidFill>
                  <a:srgbClr val="0000FF"/>
                </a:solidFill>
              </a:rPr>
              <a:t>观察网链性能（链生成一个新块）：</a:t>
            </a:r>
            <a:r>
              <a:rPr lang="en-US" altLang="zh-CN" dirty="0" err="1">
                <a:solidFill>
                  <a:srgbClr val="0000FF"/>
                </a:solidFill>
              </a:rPr>
              <a:t>tx</a:t>
            </a:r>
            <a:r>
              <a:rPr lang="zh-CN" altLang="en-US" dirty="0">
                <a:solidFill>
                  <a:srgbClr val="0000FF"/>
                </a:solidFill>
              </a:rPr>
              <a:t> </a:t>
            </a:r>
            <a:r>
              <a:rPr lang="en-US" altLang="zh-CN" dirty="0">
                <a:solidFill>
                  <a:srgbClr val="0000FF"/>
                </a:solidFill>
              </a:rPr>
              <a:t>TPS</a:t>
            </a:r>
            <a:r>
              <a:rPr lang="zh-CN" altLang="en-US" dirty="0">
                <a:solidFill>
                  <a:srgbClr val="0000FF"/>
                </a:solidFill>
              </a:rPr>
              <a:t>、</a:t>
            </a:r>
            <a:r>
              <a:rPr lang="en-US" altLang="zh-CN" dirty="0">
                <a:solidFill>
                  <a:srgbClr val="0000FF"/>
                </a:solidFill>
              </a:rPr>
              <a:t>block</a:t>
            </a:r>
            <a:r>
              <a:rPr lang="zh-CN" altLang="en-US" dirty="0">
                <a:solidFill>
                  <a:srgbClr val="0000FF"/>
                </a:solidFill>
              </a:rPr>
              <a:t> </a:t>
            </a:r>
            <a:r>
              <a:rPr lang="en-US" altLang="zh-CN" dirty="0">
                <a:solidFill>
                  <a:srgbClr val="0000FF"/>
                </a:solidFill>
              </a:rPr>
              <a:t>BPS</a:t>
            </a:r>
            <a:r>
              <a:rPr lang="zh-CN" altLang="en-US" dirty="0">
                <a:solidFill>
                  <a:srgbClr val="0000FF"/>
                </a:solidFill>
              </a:rPr>
              <a:t>、</a:t>
            </a:r>
            <a:r>
              <a:rPr lang="en-US" altLang="zh-CN" dirty="0">
                <a:solidFill>
                  <a:srgbClr val="0000FF"/>
                </a:solidFill>
              </a:rPr>
              <a:t>fork</a:t>
            </a:r>
            <a:r>
              <a:rPr lang="zh-CN" altLang="en-US" dirty="0">
                <a:solidFill>
                  <a:srgbClr val="0000FF"/>
                </a:solidFill>
              </a:rPr>
              <a:t> </a:t>
            </a:r>
            <a:r>
              <a:rPr lang="en-US" altLang="zh-CN" dirty="0">
                <a:solidFill>
                  <a:srgbClr val="0000FF"/>
                </a:solidFill>
              </a:rPr>
              <a:t>changes</a:t>
            </a:r>
            <a:r>
              <a:rPr lang="zh-CN" altLang="en-US" dirty="0">
                <a:solidFill>
                  <a:srgbClr val="0000FF"/>
                </a:solidFill>
              </a:rPr>
              <a:t> </a:t>
            </a:r>
            <a:r>
              <a:rPr lang="en-US" altLang="zh-CN" dirty="0">
                <a:solidFill>
                  <a:srgbClr val="0000FF"/>
                </a:solidFill>
              </a:rPr>
              <a:t>FP</a:t>
            </a:r>
            <a:r>
              <a:rPr lang="zh-CN" altLang="en-US" dirty="0">
                <a:solidFill>
                  <a:srgbClr val="0000FF"/>
                </a:solidFill>
              </a:rPr>
              <a:t> </a:t>
            </a:r>
            <a:r>
              <a:rPr lang="zh-CN" altLang="en-US" sz="1400" dirty="0">
                <a:solidFill>
                  <a:schemeClr val="bg1">
                    <a:lumMod val="75000"/>
                  </a:schemeClr>
                </a:solidFill>
              </a:rPr>
              <a:t>录制加速（生成一个块 </a:t>
            </a:r>
            <a:r>
              <a:rPr lang="en-US" altLang="zh-CN" sz="1400" dirty="0">
                <a:solidFill>
                  <a:schemeClr val="bg1">
                    <a:lumMod val="75000"/>
                  </a:schemeClr>
                </a:solidFill>
              </a:rPr>
              <a:t>1000txs</a:t>
            </a:r>
            <a:r>
              <a:rPr lang="zh-CN" altLang="en-US" sz="1400" dirty="0">
                <a:solidFill>
                  <a:schemeClr val="bg1">
                    <a:lumMod val="75000"/>
                  </a:schemeClr>
                </a:solidFill>
              </a:rPr>
              <a:t>，大约要</a:t>
            </a:r>
            <a:r>
              <a:rPr lang="en-US" altLang="zh-CN" sz="1400" dirty="0">
                <a:solidFill>
                  <a:schemeClr val="bg1">
                    <a:lumMod val="75000"/>
                  </a:schemeClr>
                </a:solidFill>
              </a:rPr>
              <a:t>1</a:t>
            </a:r>
            <a:r>
              <a:rPr lang="zh-CN" altLang="en-US" sz="1400" dirty="0">
                <a:solidFill>
                  <a:schemeClr val="bg1">
                    <a:lumMod val="75000"/>
                  </a:schemeClr>
                </a:solidFill>
              </a:rPr>
              <a:t>分钟）</a:t>
            </a:r>
            <a:endParaRPr lang="en-US" altLang="zh-CN" dirty="0">
              <a:solidFill>
                <a:schemeClr val="bg1">
                  <a:lumMod val="75000"/>
                </a:schemeClr>
              </a:solidFill>
            </a:endParaRPr>
          </a:p>
          <a:p>
            <a:pPr marL="342900" indent="-342900">
              <a:buAutoNum type="arabicPeriod"/>
            </a:pPr>
            <a:r>
              <a:rPr lang="zh-CN" altLang="en-US" dirty="0">
                <a:solidFill>
                  <a:srgbClr val="0000FF"/>
                </a:solidFill>
              </a:rPr>
              <a:t>观察资源消耗：</a:t>
            </a:r>
            <a:r>
              <a:rPr lang="en-US" altLang="zh-CN" dirty="0" err="1">
                <a:solidFill>
                  <a:srgbClr val="0000FF"/>
                </a:solidFill>
              </a:rPr>
              <a:t>cpu</a:t>
            </a:r>
            <a:r>
              <a:rPr lang="zh-CN" altLang="en-US" dirty="0">
                <a:solidFill>
                  <a:srgbClr val="0000FF"/>
                </a:solidFill>
              </a:rPr>
              <a:t>、</a:t>
            </a:r>
            <a:r>
              <a:rPr lang="en-US" altLang="zh-CN" dirty="0">
                <a:solidFill>
                  <a:srgbClr val="0000FF"/>
                </a:solidFill>
              </a:rPr>
              <a:t>memory</a:t>
            </a:r>
            <a:r>
              <a:rPr lang="zh-CN" altLang="en-US" dirty="0">
                <a:solidFill>
                  <a:srgbClr val="0000FF"/>
                </a:solidFill>
              </a:rPr>
              <a:t>、</a:t>
            </a:r>
            <a:r>
              <a:rPr lang="en-US" altLang="zh-CN" dirty="0">
                <a:solidFill>
                  <a:srgbClr val="0000FF"/>
                </a:solidFill>
              </a:rPr>
              <a:t>bandwidth</a:t>
            </a:r>
            <a:r>
              <a:rPr lang="zh-CN" altLang="en-US" dirty="0">
                <a:solidFill>
                  <a:srgbClr val="0000FF"/>
                </a:solidFill>
              </a:rPr>
              <a:t>、</a:t>
            </a:r>
            <a:r>
              <a:rPr lang="en-US" altLang="zh-CN" dirty="0">
                <a:solidFill>
                  <a:srgbClr val="0000FF"/>
                </a:solidFill>
              </a:rPr>
              <a:t>energy</a:t>
            </a:r>
            <a:r>
              <a:rPr lang="zh-CN" altLang="en-US" dirty="0">
                <a:solidFill>
                  <a:srgbClr val="0000FF"/>
                </a:solidFill>
              </a:rPr>
              <a:t>（</a:t>
            </a:r>
            <a:r>
              <a:rPr lang="en-US" altLang="zh-CN" dirty="0">
                <a:solidFill>
                  <a:srgbClr val="0000FF"/>
                </a:solidFill>
              </a:rPr>
              <a:t>PPT</a:t>
            </a:r>
            <a:r>
              <a:rPr lang="zh-CN" altLang="en-US" dirty="0">
                <a:solidFill>
                  <a:srgbClr val="0000FF"/>
                </a:solidFill>
              </a:rPr>
              <a:t>和</a:t>
            </a:r>
            <a:r>
              <a:rPr lang="en-US" altLang="zh-CN" dirty="0" err="1">
                <a:solidFill>
                  <a:srgbClr val="0000FF"/>
                </a:solidFill>
              </a:rPr>
              <a:t>enthereum</a:t>
            </a:r>
            <a:r>
              <a:rPr lang="zh-CN" altLang="en-US" dirty="0">
                <a:solidFill>
                  <a:srgbClr val="0000FF"/>
                </a:solidFill>
              </a:rPr>
              <a:t>的对比）</a:t>
            </a:r>
            <a:endParaRPr lang="en-US" altLang="zh-CN" dirty="0">
              <a:solidFill>
                <a:srgbClr val="0000FF"/>
              </a:solidFill>
            </a:endParaRPr>
          </a:p>
          <a:p>
            <a:pPr marL="342900" indent="-342900">
              <a:buAutoNum type="arabicPeriod"/>
            </a:pPr>
            <a:endParaRPr lang="en" altLang="zh-CN" dirty="0"/>
          </a:p>
        </p:txBody>
      </p:sp>
      <p:sp>
        <p:nvSpPr>
          <p:cNvPr id="6" name="文本框 5">
            <a:extLst>
              <a:ext uri="{FF2B5EF4-FFF2-40B4-BE49-F238E27FC236}">
                <a16:creationId xmlns:a16="http://schemas.microsoft.com/office/drawing/2014/main" id="{B165E500-E6E9-E6B3-EA8B-71A503E50FE9}"/>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26689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99130CC-978C-2CAE-94FF-B9CF27191A0D}"/>
              </a:ext>
            </a:extLst>
          </p:cNvPr>
          <p:cNvGrpSpPr/>
          <p:nvPr/>
        </p:nvGrpSpPr>
        <p:grpSpPr>
          <a:xfrm>
            <a:off x="343001" y="397659"/>
            <a:ext cx="11239185" cy="6062681"/>
            <a:chOff x="343001" y="397659"/>
            <a:chExt cx="11239185" cy="6062681"/>
          </a:xfrm>
        </p:grpSpPr>
        <p:grpSp>
          <p:nvGrpSpPr>
            <p:cNvPr id="14" name="组合 13">
              <a:extLst>
                <a:ext uri="{FF2B5EF4-FFF2-40B4-BE49-F238E27FC236}">
                  <a16:creationId xmlns:a16="http://schemas.microsoft.com/office/drawing/2014/main" id="{F74EAF79-15BB-9DA2-F9E9-1D67E0BDD9A2}"/>
                </a:ext>
              </a:extLst>
            </p:cNvPr>
            <p:cNvGrpSpPr/>
            <p:nvPr/>
          </p:nvGrpSpPr>
          <p:grpSpPr>
            <a:xfrm>
              <a:off x="343001" y="397659"/>
              <a:ext cx="11239185" cy="6062681"/>
              <a:chOff x="733419" y="615520"/>
              <a:chExt cx="11239185" cy="6062681"/>
            </a:xfrm>
          </p:grpSpPr>
          <p:pic>
            <p:nvPicPr>
              <p:cNvPr id="17" name="Picture 2" descr="image">
                <a:extLst>
                  <a:ext uri="{FF2B5EF4-FFF2-40B4-BE49-F238E27FC236}">
                    <a16:creationId xmlns:a16="http://schemas.microsoft.com/office/drawing/2014/main" id="{48BD5EF7-E061-C88E-74D5-D0B6474DA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19" y="615521"/>
                <a:ext cx="6345476" cy="54359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Beware graphs bearing outperformance - Occam Investing">
                <a:extLst>
                  <a:ext uri="{FF2B5EF4-FFF2-40B4-BE49-F238E27FC236}">
                    <a16:creationId xmlns:a16="http://schemas.microsoft.com/office/drawing/2014/main" id="{C11C41D9-F93C-71DA-D9B0-8CC8241E8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855" y="2866560"/>
                <a:ext cx="7225749" cy="3811641"/>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28882A00-797C-63D4-BECA-6B9C1B8D0345}"/>
                  </a:ext>
                </a:extLst>
              </p:cNvPr>
              <p:cNvSpPr txBox="1"/>
              <p:nvPr/>
            </p:nvSpPr>
            <p:spPr>
              <a:xfrm>
                <a:off x="3293941" y="615521"/>
                <a:ext cx="1264403"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Network</a:t>
                </a:r>
                <a:endParaRPr lang="zh-CN" altLang="en-US" dirty="0"/>
              </a:p>
            </p:txBody>
          </p:sp>
          <p:sp>
            <p:nvSpPr>
              <p:cNvPr id="20" name="文本框 19">
                <a:extLst>
                  <a:ext uri="{FF2B5EF4-FFF2-40B4-BE49-F238E27FC236}">
                    <a16:creationId xmlns:a16="http://schemas.microsoft.com/office/drawing/2014/main" id="{E0AA67DE-438B-69EC-C535-AE98F2BAD28C}"/>
                  </a:ext>
                </a:extLst>
              </p:cNvPr>
              <p:cNvSpPr txBox="1"/>
              <p:nvPr/>
            </p:nvSpPr>
            <p:spPr>
              <a:xfrm>
                <a:off x="7727527" y="2869149"/>
                <a:ext cx="1702024"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Performance</a:t>
                </a:r>
                <a:endParaRPr lang="zh-CN" altLang="en-US" dirty="0"/>
              </a:p>
            </p:txBody>
          </p:sp>
          <p:sp>
            <p:nvSpPr>
              <p:cNvPr id="21" name="文本框 20">
                <a:extLst>
                  <a:ext uri="{FF2B5EF4-FFF2-40B4-BE49-F238E27FC236}">
                    <a16:creationId xmlns:a16="http://schemas.microsoft.com/office/drawing/2014/main" id="{829D8D31-D9C1-90EB-2B4A-D9B9C94166BC}"/>
                  </a:ext>
                </a:extLst>
              </p:cNvPr>
              <p:cNvSpPr txBox="1"/>
              <p:nvPr/>
            </p:nvSpPr>
            <p:spPr>
              <a:xfrm>
                <a:off x="7365701" y="615520"/>
                <a:ext cx="4071262"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zh-CN" altLang="en-US" dirty="0"/>
                  <a:t>配置面板：节点数、</a:t>
                </a:r>
                <a:r>
                  <a:rPr lang="en-US" altLang="zh-CN" dirty="0"/>
                  <a:t>TPS</a:t>
                </a:r>
                <a:r>
                  <a:rPr lang="zh-CN" altLang="en-US" dirty="0"/>
                  <a:t>、</a:t>
                </a:r>
                <a:r>
                  <a:rPr lang="en-US" altLang="zh-CN" dirty="0"/>
                  <a:t>attack……</a:t>
                </a:r>
                <a:endParaRPr lang="zh-CN" altLang="en-US" dirty="0"/>
              </a:p>
            </p:txBody>
          </p:sp>
        </p:grpSp>
        <p:pic>
          <p:nvPicPr>
            <p:cNvPr id="15" name="Picture 4">
              <a:extLst>
                <a:ext uri="{FF2B5EF4-FFF2-40B4-BE49-F238E27FC236}">
                  <a16:creationId xmlns:a16="http://schemas.microsoft.com/office/drawing/2014/main" id="{3A73F684-F850-270C-1E2F-63D4B5875D69}"/>
                </a:ext>
              </a:extLst>
            </p:cNvPr>
            <p:cNvPicPr>
              <a:picLocks noChangeAspect="1" noChangeArrowheads="1"/>
            </p:cNvPicPr>
            <p:nvPr/>
          </p:nvPicPr>
          <p:blipFill>
            <a:blip r:embed="rId4"/>
            <a:srcRect/>
            <a:stretch/>
          </p:blipFill>
          <p:spPr bwMode="auto">
            <a:xfrm>
              <a:off x="466005" y="2648698"/>
              <a:ext cx="6636739" cy="3811641"/>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08137094-0E17-11FB-1C41-5A7D014EE21D}"/>
                </a:ext>
              </a:extLst>
            </p:cNvPr>
            <p:cNvSpPr txBox="1"/>
            <p:nvPr/>
          </p:nvSpPr>
          <p:spPr>
            <a:xfrm>
              <a:off x="2777355" y="2646128"/>
              <a:ext cx="1036777" cy="640515"/>
            </a:xfrm>
            <a:prstGeom prst="rect">
              <a:avLst/>
            </a:prstGeom>
            <a:solidFill>
              <a:srgbClr val="FF0000"/>
            </a:solidFill>
          </p:spPr>
          <p:txBody>
            <a:bodyPr wrap="none" lIns="180000" tIns="180000" rIns="180000" bIns="180000" rtlCol="0">
              <a:spAutoFit/>
            </a:bodyPr>
            <a:lstStyle>
              <a:defPPr>
                <a:defRPr lang="zh-CN"/>
              </a:defPPr>
              <a:lvl1pPr>
                <a:defRPr kumimoji="1" b="1">
                  <a:solidFill>
                    <a:schemeClr val="bg1"/>
                  </a:solidFill>
                </a:defRPr>
              </a:lvl1pPr>
            </a:lstStyle>
            <a:p>
              <a:r>
                <a:rPr lang="en-US" altLang="zh-CN" dirty="0"/>
                <a:t>Attack</a:t>
              </a:r>
              <a:endParaRPr lang="zh-CN" altLang="en-US" dirty="0"/>
            </a:p>
          </p:txBody>
        </p:sp>
      </p:grpSp>
      <p:sp>
        <p:nvSpPr>
          <p:cNvPr id="5" name="文本框 4">
            <a:extLst>
              <a:ext uri="{FF2B5EF4-FFF2-40B4-BE49-F238E27FC236}">
                <a16:creationId xmlns:a16="http://schemas.microsoft.com/office/drawing/2014/main" id="{211623AD-0B2A-6DF7-A8B4-A9EDEC899AE2}"/>
              </a:ext>
            </a:extLst>
          </p:cNvPr>
          <p:cNvSpPr txBox="1"/>
          <p:nvPr/>
        </p:nvSpPr>
        <p:spPr>
          <a:xfrm>
            <a:off x="873304" y="762977"/>
            <a:ext cx="9328933" cy="2862322"/>
          </a:xfrm>
          <a:prstGeom prst="rect">
            <a:avLst/>
          </a:prstGeom>
          <a:solidFill>
            <a:srgbClr val="00B0F0"/>
          </a:solidFill>
        </p:spPr>
        <p:txBody>
          <a:bodyPr wrap="square">
            <a:spAutoFit/>
          </a:bodyPr>
          <a:lstStyle>
            <a:defPPr>
              <a:defRPr lang="zh-CN"/>
            </a:defPPr>
            <a:lvl1pPr>
              <a:defRPr>
                <a:solidFill>
                  <a:schemeClr val="bg1"/>
                </a:solidFill>
              </a:defRPr>
            </a:lvl1pPr>
          </a:lstStyle>
          <a:p>
            <a:r>
              <a:rPr lang="en" altLang="zh-CN" dirty="0"/>
              <a:t>On the security tab of W3 POC we can simulate different kinds of attacks to verify the security of the W3 protocol. </a:t>
            </a:r>
          </a:p>
          <a:p>
            <a:endParaRPr lang="en" altLang="zh-CN" dirty="0"/>
          </a:p>
          <a:p>
            <a:r>
              <a:rPr lang="en" altLang="zh-CN" dirty="0"/>
              <a:t>Theoretically a W3 chain should be immune  from a race or </a:t>
            </a:r>
            <a:r>
              <a:rPr lang="en" altLang="zh-CN" dirty="0" err="1"/>
              <a:t>finney</a:t>
            </a:r>
            <a:r>
              <a:rPr lang="en" altLang="zh-CN" dirty="0"/>
              <a:t> attack , and very unlikely be a victim of a sybil attack. , </a:t>
            </a:r>
          </a:p>
          <a:p>
            <a:endParaRPr lang="en" altLang="zh-CN" dirty="0"/>
          </a:p>
          <a:p>
            <a:r>
              <a:rPr lang="en" altLang="zh-CN" dirty="0"/>
              <a:t>We are still working on this, let's issue a sybil attack to the testnet with about 30% forged accounts, and the result show the probability of success is 10^-15, and that means if the bad guy attacks a W3 network with size like Ethereum network, he may have a success in about 1.4 billion years.  , .....</a:t>
            </a:r>
          </a:p>
        </p:txBody>
      </p:sp>
      <p:sp>
        <p:nvSpPr>
          <p:cNvPr id="4" name="文本框 3">
            <a:extLst>
              <a:ext uri="{FF2B5EF4-FFF2-40B4-BE49-F238E27FC236}">
                <a16:creationId xmlns:a16="http://schemas.microsoft.com/office/drawing/2014/main" id="{B1AC8211-1D88-A542-22D6-1492E0856369}"/>
              </a:ext>
            </a:extLst>
          </p:cNvPr>
          <p:cNvSpPr txBox="1"/>
          <p:nvPr/>
        </p:nvSpPr>
        <p:spPr>
          <a:xfrm>
            <a:off x="739739" y="4079816"/>
            <a:ext cx="11342670" cy="2862322"/>
          </a:xfrm>
          <a:prstGeom prst="rect">
            <a:avLst/>
          </a:prstGeom>
          <a:solidFill>
            <a:schemeClr val="bg1"/>
          </a:solidFill>
        </p:spPr>
        <p:txBody>
          <a:bodyPr wrap="square">
            <a:spAutoFit/>
          </a:bodyPr>
          <a:lstStyle/>
          <a:p>
            <a:endParaRPr lang="en" altLang="zh-CN" dirty="0"/>
          </a:p>
          <a:p>
            <a:r>
              <a:rPr lang="en" altLang="zh-CN" dirty="0">
                <a:solidFill>
                  <a:srgbClr val="0000FF"/>
                </a:solidFill>
                <a:effectLst/>
              </a:rPr>
              <a:t>【Screenshot video shows a large-scale testnet】</a:t>
            </a:r>
          </a:p>
          <a:p>
            <a:endParaRPr lang="en" altLang="zh-CN" dirty="0">
              <a:solidFill>
                <a:srgbClr val="0000FF"/>
              </a:solidFill>
            </a:endParaRPr>
          </a:p>
          <a:p>
            <a:r>
              <a:rPr lang="en" altLang="zh-CN" dirty="0">
                <a:solidFill>
                  <a:srgbClr val="0000FF"/>
                </a:solidFill>
              </a:rPr>
              <a:t>Network</a:t>
            </a:r>
            <a:r>
              <a:rPr lang="zh-CN" altLang="en-US" dirty="0">
                <a:solidFill>
                  <a:srgbClr val="0000FF"/>
                </a:solidFill>
              </a:rPr>
              <a:t> </a:t>
            </a:r>
            <a:r>
              <a:rPr lang="en-US" altLang="zh-CN" dirty="0">
                <a:solidFill>
                  <a:srgbClr val="0000FF"/>
                </a:solidFill>
              </a:rPr>
              <a:t>Diagram</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Attack</a:t>
            </a:r>
            <a:r>
              <a:rPr lang="zh-CN" altLang="en-US" dirty="0">
                <a:solidFill>
                  <a:srgbClr val="0000FF"/>
                </a:solidFill>
              </a:rPr>
              <a:t>  </a:t>
            </a:r>
            <a:r>
              <a:rPr lang="en-US" altLang="zh-CN" dirty="0">
                <a:solidFill>
                  <a:srgbClr val="0000FF"/>
                </a:solidFill>
              </a:rPr>
              <a:t>Chart</a:t>
            </a:r>
            <a:r>
              <a:rPr lang="zh-CN" altLang="en-US" dirty="0">
                <a:solidFill>
                  <a:srgbClr val="0000FF"/>
                </a:solidFill>
              </a:rPr>
              <a:t>（</a:t>
            </a:r>
            <a:r>
              <a:rPr lang="en-US" altLang="zh-CN" dirty="0">
                <a:solidFill>
                  <a:srgbClr val="0000FF"/>
                </a:solidFill>
              </a:rPr>
              <a:t>faked</a:t>
            </a:r>
            <a:r>
              <a:rPr lang="zh-CN" altLang="en-US" dirty="0">
                <a:solidFill>
                  <a:srgbClr val="0000FF"/>
                </a:solidFill>
              </a:rPr>
              <a:t> </a:t>
            </a:r>
            <a:r>
              <a:rPr lang="en-US" altLang="zh-CN" dirty="0">
                <a:solidFill>
                  <a:srgbClr val="0000FF"/>
                </a:solidFill>
              </a:rPr>
              <a:t>ratio</a:t>
            </a:r>
            <a:r>
              <a:rPr lang="zh-CN" altLang="en-US" dirty="0">
                <a:solidFill>
                  <a:srgbClr val="0000FF"/>
                </a:solidFill>
              </a:rPr>
              <a:t> </a:t>
            </a:r>
            <a:r>
              <a:rPr lang="en-US" altLang="zh-CN" dirty="0">
                <a:solidFill>
                  <a:srgbClr val="0000FF"/>
                </a:solidFill>
              </a:rPr>
              <a:t>of</a:t>
            </a:r>
            <a:r>
              <a:rPr lang="zh-CN" altLang="en-US" dirty="0">
                <a:solidFill>
                  <a:srgbClr val="0000FF"/>
                </a:solidFill>
              </a:rPr>
              <a:t> </a:t>
            </a:r>
            <a:r>
              <a:rPr lang="en-US" altLang="zh-CN" dirty="0">
                <a:solidFill>
                  <a:srgbClr val="0000FF"/>
                </a:solidFill>
              </a:rPr>
              <a:t>messages/</a:t>
            </a:r>
            <a:r>
              <a:rPr lang="en-US" altLang="zh-CN" dirty="0" err="1">
                <a:solidFill>
                  <a:srgbClr val="0000FF"/>
                </a:solidFill>
              </a:rPr>
              <a:t>tx</a:t>
            </a:r>
            <a:r>
              <a:rPr lang="en-US" altLang="zh-CN" dirty="0">
                <a:solidFill>
                  <a:srgbClr val="0000FF"/>
                </a:solidFill>
              </a:rPr>
              <a:t>/bp/bp_w1/bp_w2/block,</a:t>
            </a:r>
            <a:r>
              <a:rPr lang="zh-CN" altLang="en-US" dirty="0">
                <a:solidFill>
                  <a:srgbClr val="0000FF"/>
                </a:solidFill>
              </a:rPr>
              <a:t> </a:t>
            </a:r>
            <a:r>
              <a:rPr lang="en-US" altLang="zh-CN" dirty="0" err="1">
                <a:solidFill>
                  <a:srgbClr val="0000FF"/>
                </a:solidFill>
              </a:rPr>
              <a:t>fork_height</a:t>
            </a:r>
            <a:r>
              <a:rPr lang="zh-CN" altLang="en-US" dirty="0">
                <a:solidFill>
                  <a:srgbClr val="0000FF"/>
                </a:solidFill>
              </a:rPr>
              <a:t> </a:t>
            </a:r>
            <a:r>
              <a:rPr lang="en-US" altLang="zh-CN" dirty="0">
                <a:solidFill>
                  <a:srgbClr val="0000FF"/>
                </a:solidFill>
              </a:rPr>
              <a:t>distribution,</a:t>
            </a:r>
            <a:r>
              <a:rPr lang="zh-CN" altLang="en-US" dirty="0">
                <a:solidFill>
                  <a:srgbClr val="0000FF"/>
                </a:solidFill>
              </a:rPr>
              <a:t> </a:t>
            </a:r>
            <a:r>
              <a:rPr lang="en-US" altLang="zh-CN" dirty="0">
                <a:solidFill>
                  <a:srgbClr val="0000FF"/>
                </a:solidFill>
              </a:rPr>
              <a:t>Probability</a:t>
            </a:r>
            <a:r>
              <a:rPr lang="zh-CN" altLang="en-US" dirty="0">
                <a:solidFill>
                  <a:srgbClr val="0000FF"/>
                </a:solidFill>
              </a:rPr>
              <a:t> </a:t>
            </a:r>
            <a:r>
              <a:rPr lang="en-US" altLang="zh-CN" dirty="0">
                <a:solidFill>
                  <a:srgbClr val="0000FF"/>
                </a:solidFill>
              </a:rPr>
              <a:t>of</a:t>
            </a:r>
            <a:r>
              <a:rPr lang="zh-CN" altLang="en-US" dirty="0">
                <a:solidFill>
                  <a:srgbClr val="0000FF"/>
                </a:solidFill>
              </a:rPr>
              <a:t> </a:t>
            </a:r>
            <a:r>
              <a:rPr lang="en-US" altLang="zh-CN" dirty="0">
                <a:solidFill>
                  <a:srgbClr val="0000FF"/>
                </a:solidFill>
              </a:rPr>
              <a:t>Attack</a:t>
            </a:r>
            <a:r>
              <a:rPr lang="zh-CN" altLang="en-US" dirty="0">
                <a:solidFill>
                  <a:srgbClr val="0000FF"/>
                </a:solidFill>
              </a:rPr>
              <a:t> </a:t>
            </a:r>
            <a:r>
              <a:rPr lang="en-US" altLang="zh-CN" dirty="0">
                <a:solidFill>
                  <a:srgbClr val="0000FF"/>
                </a:solidFill>
              </a:rPr>
              <a:t>Success</a:t>
            </a:r>
            <a:r>
              <a:rPr lang="zh-CN" altLang="en-US" dirty="0">
                <a:solidFill>
                  <a:srgbClr val="0000FF"/>
                </a:solidFill>
              </a:rPr>
              <a:t>）</a:t>
            </a:r>
            <a:endParaRPr lang="en-US" altLang="zh-CN" dirty="0">
              <a:solidFill>
                <a:srgbClr val="0000FF"/>
              </a:solidFill>
            </a:endParaRPr>
          </a:p>
          <a:p>
            <a:pPr marL="342900" indent="-342900">
              <a:buAutoNum type="arabicPeriod"/>
            </a:pPr>
            <a:r>
              <a:rPr lang="zh-CN" altLang="en-US" dirty="0">
                <a:solidFill>
                  <a:srgbClr val="0000FF"/>
                </a:solidFill>
              </a:rPr>
              <a:t>展示攻击窗口（选择攻击类型，配置发起攻击）</a:t>
            </a:r>
            <a:endParaRPr lang="en-US" altLang="zh-CN" dirty="0">
              <a:solidFill>
                <a:srgbClr val="0000FF"/>
              </a:solidFill>
            </a:endParaRPr>
          </a:p>
          <a:p>
            <a:pPr marL="342900" indent="-342900">
              <a:buAutoNum type="arabicPeriod"/>
            </a:pPr>
            <a:r>
              <a:rPr lang="zh-CN" altLang="en-US" dirty="0">
                <a:solidFill>
                  <a:srgbClr val="0000FF"/>
                </a:solidFill>
              </a:rPr>
              <a:t>发起</a:t>
            </a:r>
            <a:r>
              <a:rPr lang="en-US" altLang="zh-CN" dirty="0">
                <a:solidFill>
                  <a:srgbClr val="0000FF"/>
                </a:solidFill>
              </a:rPr>
              <a:t>Sybil</a:t>
            </a:r>
            <a:r>
              <a:rPr lang="zh-CN" altLang="en-US" dirty="0">
                <a:solidFill>
                  <a:srgbClr val="0000FF"/>
                </a:solidFill>
              </a:rPr>
              <a:t>攻击</a:t>
            </a:r>
            <a:endParaRPr lang="en-US" altLang="zh-CN" dirty="0">
              <a:solidFill>
                <a:srgbClr val="0000FF"/>
              </a:solidFill>
            </a:endParaRPr>
          </a:p>
          <a:p>
            <a:pPr marL="342900" indent="-342900">
              <a:buAutoNum type="arabicPeriod"/>
            </a:pPr>
            <a:r>
              <a:rPr lang="zh-CN" altLang="en-US" dirty="0">
                <a:solidFill>
                  <a:srgbClr val="0000FF"/>
                </a:solidFill>
              </a:rPr>
              <a:t>观察</a:t>
            </a:r>
            <a:r>
              <a:rPr lang="en-US" altLang="zh-CN" dirty="0">
                <a:solidFill>
                  <a:srgbClr val="0000FF"/>
                </a:solidFill>
              </a:rPr>
              <a:t>Attack</a:t>
            </a:r>
            <a:r>
              <a:rPr lang="zh-CN" altLang="en-US" dirty="0">
                <a:solidFill>
                  <a:srgbClr val="0000FF"/>
                </a:solidFill>
              </a:rPr>
              <a:t> </a:t>
            </a:r>
            <a:r>
              <a:rPr lang="en-US" altLang="zh-CN" dirty="0">
                <a:solidFill>
                  <a:srgbClr val="0000FF"/>
                </a:solidFill>
              </a:rPr>
              <a:t>Chart</a:t>
            </a:r>
          </a:p>
          <a:p>
            <a:pPr marL="342900" indent="-342900">
              <a:buAutoNum type="arabicPeriod"/>
            </a:pPr>
            <a:r>
              <a:rPr lang="zh-CN" altLang="en-US" dirty="0">
                <a:solidFill>
                  <a:srgbClr val="0000FF"/>
                </a:solidFill>
              </a:rPr>
              <a:t>强调</a:t>
            </a:r>
            <a:r>
              <a:rPr lang="en-US" altLang="zh-CN" dirty="0">
                <a:solidFill>
                  <a:srgbClr val="0000FF"/>
                </a:solidFill>
              </a:rPr>
              <a:t>PAS</a:t>
            </a:r>
            <a:r>
              <a:rPr lang="zh-CN" altLang="en-US" dirty="0">
                <a:solidFill>
                  <a:srgbClr val="0000FF"/>
                </a:solidFill>
              </a:rPr>
              <a:t> </a:t>
            </a:r>
            <a:r>
              <a:rPr lang="en-US" altLang="zh-CN" dirty="0">
                <a:solidFill>
                  <a:srgbClr val="0000FF"/>
                </a:solidFill>
              </a:rPr>
              <a:t>in</a:t>
            </a:r>
            <a:r>
              <a:rPr lang="zh-CN" altLang="en-US" dirty="0">
                <a:solidFill>
                  <a:srgbClr val="0000FF"/>
                </a:solidFill>
              </a:rPr>
              <a:t> </a:t>
            </a:r>
            <a:r>
              <a:rPr lang="en-US" altLang="zh-CN" dirty="0">
                <a:solidFill>
                  <a:srgbClr val="0000FF"/>
                </a:solidFill>
              </a:rPr>
              <a:t>years</a:t>
            </a:r>
            <a:r>
              <a:rPr lang="zh-CN" altLang="en-US" dirty="0">
                <a:solidFill>
                  <a:srgbClr val="0000FF"/>
                </a:solidFill>
              </a:rPr>
              <a:t>（</a:t>
            </a:r>
            <a:r>
              <a:rPr lang="en-US" altLang="zh-CN" dirty="0">
                <a:solidFill>
                  <a:srgbClr val="0000FF"/>
                </a:solidFill>
              </a:rPr>
              <a:t>1.4billion</a:t>
            </a:r>
            <a:r>
              <a:rPr lang="zh-CN" altLang="en-US" dirty="0">
                <a:solidFill>
                  <a:srgbClr val="0000FF"/>
                </a:solidFill>
              </a:rPr>
              <a:t>）或许用</a:t>
            </a:r>
            <a:r>
              <a:rPr lang="en-US" altLang="zh-CN" dirty="0">
                <a:solidFill>
                  <a:srgbClr val="0000FF"/>
                </a:solidFill>
              </a:rPr>
              <a:t>PPT</a:t>
            </a:r>
            <a:r>
              <a:rPr lang="zh-CN" altLang="en-US" dirty="0">
                <a:solidFill>
                  <a:srgbClr val="0000FF"/>
                </a:solidFill>
              </a:rPr>
              <a:t>动画</a:t>
            </a:r>
            <a:endParaRPr lang="en-US" altLang="zh-CN" dirty="0">
              <a:solidFill>
                <a:srgbClr val="0000FF"/>
              </a:solidFill>
            </a:endParaRPr>
          </a:p>
          <a:p>
            <a:pPr marL="342900" indent="-342900">
              <a:buAutoNum type="arabicPeriod"/>
            </a:pPr>
            <a:endParaRPr lang="en" altLang="zh-CN" dirty="0"/>
          </a:p>
        </p:txBody>
      </p:sp>
      <p:sp>
        <p:nvSpPr>
          <p:cNvPr id="6" name="文本框 5">
            <a:extLst>
              <a:ext uri="{FF2B5EF4-FFF2-40B4-BE49-F238E27FC236}">
                <a16:creationId xmlns:a16="http://schemas.microsoft.com/office/drawing/2014/main" id="{6887B807-C5F1-0D8C-424D-327E312DE734}"/>
              </a:ext>
            </a:extLst>
          </p:cNvPr>
          <p:cNvSpPr txBox="1"/>
          <p:nvPr/>
        </p:nvSpPr>
        <p:spPr>
          <a:xfrm>
            <a:off x="9298946" y="0"/>
            <a:ext cx="2893054" cy="640515"/>
          </a:xfrm>
          <a:prstGeom prst="rect">
            <a:avLst/>
          </a:prstGeom>
          <a:solidFill>
            <a:srgbClr val="FF0000"/>
          </a:solidFill>
        </p:spPr>
        <p:txBody>
          <a:bodyPr wrap="none" lIns="180000" tIns="180000" rIns="180000" bIns="180000" rtlCol="0">
            <a:spAutoFit/>
          </a:bodyPr>
          <a:lstStyle/>
          <a:p>
            <a:r>
              <a:rPr kumimoji="1" lang="en-US" altLang="zh-CN" b="1" dirty="0">
                <a:solidFill>
                  <a:schemeClr val="bg1"/>
                </a:solidFill>
              </a:rPr>
              <a:t>⭐️POC</a:t>
            </a:r>
            <a:r>
              <a:rPr kumimoji="1" lang="zh-CN" altLang="en-US" b="1" dirty="0">
                <a:solidFill>
                  <a:schemeClr val="bg1"/>
                </a:solidFill>
              </a:rPr>
              <a:t>可视化实现重点页</a:t>
            </a:r>
          </a:p>
        </p:txBody>
      </p:sp>
    </p:spTree>
    <p:extLst>
      <p:ext uri="{BB962C8B-B14F-4D97-AF65-F5344CB8AC3E}">
        <p14:creationId xmlns:p14="http://schemas.microsoft.com/office/powerpoint/2010/main" val="271651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784</Words>
  <Application>Microsoft Macintosh PowerPoint</Application>
  <PresentationFormat>宽屏</PresentationFormat>
  <Paragraphs>62</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W3 POC</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W3 POC</dc:title>
  <dc:creator>王青</dc:creator>
  <cp:lastModifiedBy>王青</cp:lastModifiedBy>
  <cp:revision>3</cp:revision>
  <dcterms:created xsi:type="dcterms:W3CDTF">2022-09-04T00:30:39Z</dcterms:created>
  <dcterms:modified xsi:type="dcterms:W3CDTF">2022-09-04T09:52:05Z</dcterms:modified>
</cp:coreProperties>
</file>