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346" r:id="rId3"/>
    <p:sldId id="1353" r:id="rId4"/>
    <p:sldId id="257" r:id="rId5"/>
    <p:sldId id="1354" r:id="rId6"/>
    <p:sldId id="1349" r:id="rId7"/>
    <p:sldId id="1351" r:id="rId8"/>
    <p:sldId id="258" r:id="rId9"/>
    <p:sldId id="25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4D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3"/>
    <p:restoredTop sz="96327"/>
  </p:normalViewPr>
  <p:slideViewPr>
    <p:cSldViewPr snapToGrid="0" snapToObjects="1">
      <p:cViewPr>
        <p:scale>
          <a:sx n="135" d="100"/>
          <a:sy n="135"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06208-E8E3-270C-3310-21CA242BC7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EC22316-69D6-CD82-F8EE-F76681704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315FC4-2499-80FE-747A-5EDDFD2C7B8F}"/>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896608CE-CFEF-696D-6F56-2AEC8B632A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08F340-8719-F3EE-A95B-D2315854E994}"/>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26961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1D1B0-EE32-2F27-F669-46AA37F0857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17595A7-CD2A-6E4B-98D7-D21E1D5199B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BF3791-72A1-D96A-2BEC-31922531C697}"/>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F0271308-01B6-4A14-F872-88C33CAC8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D1017F-1337-D06E-811A-127C9D98D661}"/>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69807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236168-6A81-2724-1F75-3B958750660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D6366DE-CE95-D7C1-B24D-ED78F79F1C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9B556A-5311-B996-97EF-3458073A4338}"/>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D35B319D-55D7-4F82-EABD-240D4C2E1E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803F693-6B47-53D1-47D5-FB67FC7824C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5671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76A9C-A04E-6030-E6C2-6F24BF44D54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A469C5-AAD3-59EE-DC40-21A7AE1EE3C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06896D-F5A6-2FA9-99F6-A556DFB89248}"/>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D47BFC01-DFE8-360B-E391-D83A22AF19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66F783-268D-DB35-AB4D-97603455DFE9}"/>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00230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B55A-CA42-53E8-94DC-CDD48A5CFCF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97F3FD-D269-7586-CDC5-D44E9DCDD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6615B31-78DF-1F72-2758-3C340E866B6B}"/>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D69C0F60-4709-F31F-EEE3-B6B285650D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ABEB0D-C9EA-1C66-4C2B-97FC88FD0503}"/>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85849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18DBC-50A7-DA0D-0524-5C9183F2F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D18F85-46D6-D6C3-3CE0-547066F7C15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43B793F-E09B-E7E5-4AA8-2A8486983CE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0739402-9257-4B87-D109-B57935F30E3D}"/>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6" name="页脚占位符 5">
            <a:extLst>
              <a:ext uri="{FF2B5EF4-FFF2-40B4-BE49-F238E27FC236}">
                <a16:creationId xmlns:a16="http://schemas.microsoft.com/office/drawing/2014/main" id="{DE749483-9210-BBF0-A681-AFCDD16E73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528FF7B-4D75-C2FA-55F3-B809E3BFA2DC}"/>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91634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10709-D3DB-32DF-BB94-7E1F03A2A56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729A80-724D-E4BF-AB33-04D6E78E7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72881AA-AC03-308B-E7C7-285537CC1CE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EACA3F8-EF86-961C-A452-392FFCAAD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F9B1E79-11B4-E467-B41A-E92F1D504CF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91D62FD-022C-D43C-E993-29A7BDFF42B9}"/>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8" name="页脚占位符 7">
            <a:extLst>
              <a:ext uri="{FF2B5EF4-FFF2-40B4-BE49-F238E27FC236}">
                <a16:creationId xmlns:a16="http://schemas.microsoft.com/office/drawing/2014/main" id="{47737059-E2B4-7641-65F3-8C52258961C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2304AF6-7E65-E1B5-499C-8EA14BFC36D7}"/>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4196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8FA6E-6D7B-DD13-38B8-470779FA5F4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1E62A6A-F6A7-99CE-E4B2-A73B5611FCD8}"/>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4" name="页脚占位符 3">
            <a:extLst>
              <a:ext uri="{FF2B5EF4-FFF2-40B4-BE49-F238E27FC236}">
                <a16:creationId xmlns:a16="http://schemas.microsoft.com/office/drawing/2014/main" id="{F6933574-3C4A-B6A2-7824-6577A687FBA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903A611-C55F-3703-C7E7-667F2C96B45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348539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C2B55F-A94D-104A-986F-474B91A911F4}"/>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3" name="页脚占位符 2">
            <a:extLst>
              <a:ext uri="{FF2B5EF4-FFF2-40B4-BE49-F238E27FC236}">
                <a16:creationId xmlns:a16="http://schemas.microsoft.com/office/drawing/2014/main" id="{5914AC2B-87B2-A6D5-19B7-C5511B7654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F5EA240-91B3-2F64-55A3-D9996ACA77B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27626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22A55-EC12-E254-E499-C157FF7B131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B113F4-B52D-8204-070B-21546593D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9DFFCC2-9C09-7AFC-B1FC-FAD4986A0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D3BC58-EC38-C0C2-7A48-501EF0334F9A}"/>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6" name="页脚占位符 5">
            <a:extLst>
              <a:ext uri="{FF2B5EF4-FFF2-40B4-BE49-F238E27FC236}">
                <a16:creationId xmlns:a16="http://schemas.microsoft.com/office/drawing/2014/main" id="{19183EC5-D6F3-E2F9-C1A4-E90C53DB15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7C09AF-4462-39A6-74B2-8CF6636BADA8}"/>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05494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B911-706F-C446-47B9-C11D503C82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1621CA-1AD2-0F2F-5D97-76ACCC756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3572A9-6DF5-B802-858B-92F1D2625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7F482F-EE79-81E9-417F-A7522370F441}"/>
              </a:ext>
            </a:extLst>
          </p:cNvPr>
          <p:cNvSpPr>
            <a:spLocks noGrp="1"/>
          </p:cNvSpPr>
          <p:nvPr>
            <p:ph type="dt" sz="half" idx="10"/>
          </p:nvPr>
        </p:nvSpPr>
        <p:spPr/>
        <p:txBody>
          <a:bodyPr/>
          <a:lstStyle/>
          <a:p>
            <a:fld id="{C5457D4C-3901-1C45-A529-D016DF44E2F2}" type="datetimeFigureOut">
              <a:rPr kumimoji="1" lang="zh-CN" altLang="en-US" smtClean="0"/>
              <a:t>2022/9/6</a:t>
            </a:fld>
            <a:endParaRPr kumimoji="1" lang="zh-CN" altLang="en-US"/>
          </a:p>
        </p:txBody>
      </p:sp>
      <p:sp>
        <p:nvSpPr>
          <p:cNvPr id="6" name="页脚占位符 5">
            <a:extLst>
              <a:ext uri="{FF2B5EF4-FFF2-40B4-BE49-F238E27FC236}">
                <a16:creationId xmlns:a16="http://schemas.microsoft.com/office/drawing/2014/main" id="{1E82F30A-CC8B-7FDD-2E0D-8EC29DDE86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411B73-89B9-CE38-C1AD-5D831966EBA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83128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EDB224-0D3D-16B0-9A9D-0ACDA58C1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F42FB6-9615-9B12-69C0-F88B27E8E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0EE28FB-7EF4-65DE-A709-FED94C5B1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57D4C-3901-1C45-A529-D016DF44E2F2}" type="datetimeFigureOut">
              <a:rPr kumimoji="1" lang="zh-CN" altLang="en-US" smtClean="0"/>
              <a:t>2022/9/6</a:t>
            </a:fld>
            <a:endParaRPr kumimoji="1" lang="zh-CN" altLang="en-US"/>
          </a:p>
        </p:txBody>
      </p:sp>
      <p:sp>
        <p:nvSpPr>
          <p:cNvPr id="5" name="页脚占位符 4">
            <a:extLst>
              <a:ext uri="{FF2B5EF4-FFF2-40B4-BE49-F238E27FC236}">
                <a16:creationId xmlns:a16="http://schemas.microsoft.com/office/drawing/2014/main" id="{1E9F5D9D-A90A-6F38-C9BD-D5C03990C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A4E5BF5-93ED-992C-0F62-A97F6E9A1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13759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C0A65-442F-E7CA-C028-452CF0248C2B}"/>
              </a:ext>
            </a:extLst>
          </p:cNvPr>
          <p:cNvSpPr>
            <a:spLocks noGrp="1"/>
          </p:cNvSpPr>
          <p:nvPr>
            <p:ph type="ctrTitle"/>
          </p:nvPr>
        </p:nvSpPr>
        <p:spPr/>
        <p:txBody>
          <a:bodyPr/>
          <a:lstStyle/>
          <a:p>
            <a:r>
              <a:rPr kumimoji="1" lang="en-US" altLang="zh-CN" dirty="0"/>
              <a:t>W3</a:t>
            </a:r>
            <a:r>
              <a:rPr kumimoji="1" lang="zh-CN" altLang="en-US" dirty="0"/>
              <a:t> </a:t>
            </a:r>
            <a:r>
              <a:rPr kumimoji="1" lang="en-US" altLang="zh-CN" dirty="0"/>
              <a:t>POC</a:t>
            </a:r>
            <a:endParaRPr kumimoji="1" lang="zh-CN" altLang="en-US" dirty="0"/>
          </a:p>
        </p:txBody>
      </p:sp>
      <p:sp>
        <p:nvSpPr>
          <p:cNvPr id="3" name="副标题 2">
            <a:extLst>
              <a:ext uri="{FF2B5EF4-FFF2-40B4-BE49-F238E27FC236}">
                <a16:creationId xmlns:a16="http://schemas.microsoft.com/office/drawing/2014/main" id="{4A01CA14-5AB5-AA26-4A5D-25B3E5FF80DB}"/>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9102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308324"/>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dirty="0"/>
          </a:p>
          <a:p>
            <a:r>
              <a:rPr lang="en" altLang="zh-CN"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
        <p:nvSpPr>
          <p:cNvPr id="4" name="文本框 3">
            <a:extLst>
              <a:ext uri="{FF2B5EF4-FFF2-40B4-BE49-F238E27FC236}">
                <a16:creationId xmlns:a16="http://schemas.microsoft.com/office/drawing/2014/main" id="{1010FDE9-AE3D-CA86-4FF9-B927C68C3EC2}"/>
              </a:ext>
            </a:extLst>
          </p:cNvPr>
          <p:cNvSpPr txBox="1"/>
          <p:nvPr/>
        </p:nvSpPr>
        <p:spPr>
          <a:xfrm>
            <a:off x="739739" y="4079816"/>
            <a:ext cx="9328933" cy="1477328"/>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 video shows W3 POC‘s simulation of a two-stage mint process</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with</a:t>
            </a:r>
            <a:r>
              <a:rPr lang="zh-CN" altLang="en-US" dirty="0">
                <a:solidFill>
                  <a:srgbClr val="0000FF"/>
                </a:solidFill>
                <a:effectLst/>
              </a:rPr>
              <a:t> </a:t>
            </a:r>
            <a:r>
              <a:rPr lang="en-US" altLang="zh-CN" dirty="0">
                <a:solidFill>
                  <a:srgbClr val="0000FF"/>
                </a:solidFill>
                <a:effectLst/>
              </a:rPr>
              <a:t>a</a:t>
            </a:r>
            <a:r>
              <a:rPr lang="zh-CN" altLang="en-US" dirty="0">
                <a:solidFill>
                  <a:srgbClr val="0000FF"/>
                </a:solidFill>
                <a:effectLst/>
              </a:rPr>
              <a:t> </a:t>
            </a:r>
            <a:r>
              <a:rPr lang="en-US" altLang="zh-CN" dirty="0">
                <a:solidFill>
                  <a:srgbClr val="0000FF"/>
                </a:solidFill>
                <a:effectLst/>
              </a:rPr>
              <a:t>PPT</a:t>
            </a:r>
            <a:r>
              <a:rPr lang="zh-CN" altLang="en-US" dirty="0">
                <a:solidFill>
                  <a:srgbClr val="0000FF"/>
                </a:solidFill>
                <a:effectLst/>
              </a:rPr>
              <a:t> </a:t>
            </a:r>
            <a:r>
              <a:rPr lang="en-US" altLang="zh-CN" dirty="0">
                <a:solidFill>
                  <a:srgbClr val="0000FF"/>
                </a:solidFill>
                <a:effectLst/>
              </a:rPr>
              <a:t>animation</a:t>
            </a:r>
            <a:r>
              <a:rPr lang="zh-CN" altLang="en-US" dirty="0">
                <a:solidFill>
                  <a:srgbClr val="0000FF"/>
                </a:solidFill>
                <a:effectLst/>
              </a:rPr>
              <a:t> </a:t>
            </a:r>
            <a:r>
              <a:rPr lang="en-US" altLang="zh-CN" dirty="0">
                <a:solidFill>
                  <a:srgbClr val="0000FF"/>
                </a:solidFill>
                <a:effectLst/>
              </a:rPr>
              <a:t>of</a:t>
            </a:r>
            <a:r>
              <a:rPr lang="zh-CN" altLang="en-US" dirty="0">
                <a:solidFill>
                  <a:srgbClr val="0000FF"/>
                </a:solidFill>
                <a:effectLst/>
              </a:rPr>
              <a:t> </a:t>
            </a:r>
            <a:r>
              <a:rPr lang="en-US" altLang="zh-CN" dirty="0" err="1">
                <a:solidFill>
                  <a:srgbClr val="0000FF"/>
                </a:solidFill>
                <a:effectLst/>
              </a:rPr>
              <a:t>tx</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bp</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block</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chain</a:t>
            </a:r>
            <a:r>
              <a:rPr lang="en" altLang="zh-CN" dirty="0">
                <a:solidFill>
                  <a:srgbClr val="0000FF"/>
                </a:solidFill>
                <a:effectLst/>
              </a:rPr>
              <a:t> 】</a:t>
            </a:r>
          </a:p>
          <a:p>
            <a:endParaRPr lang="en" altLang="zh-CN" dirty="0">
              <a:solidFill>
                <a:srgbClr val="0000FF"/>
              </a:solidFill>
            </a:endParaRPr>
          </a:p>
          <a:p>
            <a:r>
              <a:rPr lang="en" altLang="zh-CN" dirty="0">
                <a:solidFill>
                  <a:srgbClr val="0000FF"/>
                </a:solidFill>
              </a:rPr>
              <a:t>Swarm</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Blockchain</a:t>
            </a:r>
            <a:r>
              <a:rPr lang="zh-CN" altLang="en-US" dirty="0">
                <a:solidFill>
                  <a:srgbClr val="0000FF"/>
                </a:solidFill>
              </a:rPr>
              <a:t> </a:t>
            </a:r>
            <a:r>
              <a:rPr lang="en-US" altLang="zh-CN" dirty="0">
                <a:solidFill>
                  <a:srgbClr val="0000FF"/>
                </a:solidFill>
              </a:rPr>
              <a:t>Diagram</a:t>
            </a:r>
            <a:endParaRPr lang="en" altLang="zh-CN"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32836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grpSp>
      <p:sp>
        <p:nvSpPr>
          <p:cNvPr id="4" name="文本框 3">
            <a:extLst>
              <a:ext uri="{FF2B5EF4-FFF2-40B4-BE49-F238E27FC236}">
                <a16:creationId xmlns:a16="http://schemas.microsoft.com/office/drawing/2014/main" id="{1010FDE9-AE3D-CA86-4FF9-B927C68C3EC2}"/>
              </a:ext>
            </a:extLst>
          </p:cNvPr>
          <p:cNvSpPr txBox="1"/>
          <p:nvPr/>
        </p:nvSpPr>
        <p:spPr>
          <a:xfrm>
            <a:off x="16168" y="5842337"/>
            <a:ext cx="5868444" cy="1015663"/>
          </a:xfrm>
          <a:prstGeom prst="rect">
            <a:avLst/>
          </a:prstGeom>
          <a:solidFill>
            <a:schemeClr val="bg1"/>
          </a:solidFill>
        </p:spPr>
        <p:txBody>
          <a:bodyPr wrap="square">
            <a:spAutoFit/>
          </a:bodyPr>
          <a:lstStyle/>
          <a:p>
            <a:endParaRPr lang="en" altLang="zh-CN" sz="1200" dirty="0"/>
          </a:p>
          <a:p>
            <a:r>
              <a:rPr lang="en" altLang="zh-CN" sz="1200" dirty="0">
                <a:solidFill>
                  <a:srgbClr val="0000FF"/>
                </a:solidFill>
                <a:effectLst/>
              </a:rPr>
              <a:t>【Screen video shows W3 POC‘s simulation of a two-stage mint process</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with</a:t>
            </a:r>
            <a:r>
              <a:rPr lang="zh-CN" altLang="en-US" sz="1200" dirty="0">
                <a:solidFill>
                  <a:srgbClr val="0000FF"/>
                </a:solidFill>
                <a:effectLst/>
              </a:rPr>
              <a:t> </a:t>
            </a:r>
            <a:r>
              <a:rPr lang="en-US" altLang="zh-CN" sz="1200" dirty="0">
                <a:solidFill>
                  <a:srgbClr val="0000FF"/>
                </a:solidFill>
                <a:effectLst/>
              </a:rPr>
              <a:t>a</a:t>
            </a:r>
            <a:r>
              <a:rPr lang="zh-CN" altLang="en-US" sz="1200" dirty="0">
                <a:solidFill>
                  <a:srgbClr val="0000FF"/>
                </a:solidFill>
                <a:effectLst/>
              </a:rPr>
              <a:t> </a:t>
            </a:r>
            <a:r>
              <a:rPr lang="en-US" altLang="zh-CN" sz="1200" dirty="0">
                <a:solidFill>
                  <a:srgbClr val="0000FF"/>
                </a:solidFill>
                <a:effectLst/>
              </a:rPr>
              <a:t>PPT</a:t>
            </a:r>
            <a:r>
              <a:rPr lang="zh-CN" altLang="en-US" sz="1200" dirty="0">
                <a:solidFill>
                  <a:srgbClr val="0000FF"/>
                </a:solidFill>
                <a:effectLst/>
              </a:rPr>
              <a:t> </a:t>
            </a:r>
            <a:r>
              <a:rPr lang="en-US" altLang="zh-CN" sz="1200" dirty="0">
                <a:solidFill>
                  <a:srgbClr val="0000FF"/>
                </a:solidFill>
                <a:effectLst/>
              </a:rPr>
              <a:t>animation</a:t>
            </a:r>
            <a:r>
              <a:rPr lang="zh-CN" altLang="en-US" sz="1200" dirty="0">
                <a:solidFill>
                  <a:srgbClr val="0000FF"/>
                </a:solidFill>
                <a:effectLst/>
              </a:rPr>
              <a:t> </a:t>
            </a:r>
            <a:r>
              <a:rPr lang="en-US" altLang="zh-CN" sz="1200" dirty="0">
                <a:solidFill>
                  <a:srgbClr val="0000FF"/>
                </a:solidFill>
                <a:effectLst/>
              </a:rPr>
              <a:t>of</a:t>
            </a:r>
            <a:r>
              <a:rPr lang="zh-CN" altLang="en-US" sz="1200" dirty="0">
                <a:solidFill>
                  <a:srgbClr val="0000FF"/>
                </a:solidFill>
                <a:effectLst/>
              </a:rPr>
              <a:t> </a:t>
            </a:r>
            <a:r>
              <a:rPr lang="en-US" altLang="zh-CN" sz="1200" dirty="0" err="1">
                <a:solidFill>
                  <a:srgbClr val="0000FF"/>
                </a:solidFill>
                <a:effectLst/>
              </a:rPr>
              <a:t>tx</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bp</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block</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chain</a:t>
            </a:r>
            <a:r>
              <a:rPr lang="en" altLang="zh-CN" sz="1200" dirty="0">
                <a:solidFill>
                  <a:srgbClr val="0000FF"/>
                </a:solidFill>
                <a:effectLst/>
              </a:rPr>
              <a:t> 】</a:t>
            </a:r>
          </a:p>
          <a:p>
            <a:endParaRPr lang="en" altLang="zh-CN" sz="1200" dirty="0">
              <a:solidFill>
                <a:srgbClr val="0000FF"/>
              </a:solidFill>
            </a:endParaRPr>
          </a:p>
          <a:p>
            <a:r>
              <a:rPr lang="en" altLang="zh-CN" sz="1200" dirty="0">
                <a:solidFill>
                  <a:srgbClr val="0000FF"/>
                </a:solidFill>
              </a:rPr>
              <a:t>Swarm</a:t>
            </a:r>
            <a:r>
              <a:rPr lang="zh-CN" altLang="en-US" sz="1200" dirty="0">
                <a:solidFill>
                  <a:srgbClr val="0000FF"/>
                </a:solidFill>
              </a:rPr>
              <a:t> </a:t>
            </a:r>
            <a:r>
              <a:rPr lang="en-US" altLang="zh-CN" sz="1200" dirty="0">
                <a:solidFill>
                  <a:srgbClr val="0000FF"/>
                </a:solidFill>
              </a:rPr>
              <a:t>Diagram</a:t>
            </a:r>
            <a:r>
              <a:rPr lang="zh-CN" altLang="en-US" sz="1200" dirty="0">
                <a:solidFill>
                  <a:srgbClr val="0000FF"/>
                </a:solidFill>
              </a:rPr>
              <a:t> </a:t>
            </a:r>
            <a:r>
              <a:rPr lang="en-US" altLang="zh-CN" sz="1200" dirty="0">
                <a:solidFill>
                  <a:srgbClr val="0000FF"/>
                </a:solidFill>
              </a:rPr>
              <a:t>+</a:t>
            </a:r>
            <a:r>
              <a:rPr lang="zh-CN" altLang="en-US" sz="1200" dirty="0">
                <a:solidFill>
                  <a:srgbClr val="0000FF"/>
                </a:solidFill>
              </a:rPr>
              <a:t> </a:t>
            </a:r>
            <a:r>
              <a:rPr lang="en-US" altLang="zh-CN" sz="1200" dirty="0">
                <a:solidFill>
                  <a:srgbClr val="0000FF"/>
                </a:solidFill>
              </a:rPr>
              <a:t>Blockchain</a:t>
            </a:r>
            <a:r>
              <a:rPr lang="zh-CN" altLang="en-US" sz="1200" dirty="0">
                <a:solidFill>
                  <a:srgbClr val="0000FF"/>
                </a:solidFill>
              </a:rPr>
              <a:t> </a:t>
            </a:r>
            <a:r>
              <a:rPr lang="en-US" altLang="zh-CN" sz="1200" dirty="0">
                <a:solidFill>
                  <a:srgbClr val="0000FF"/>
                </a:solidFill>
              </a:rPr>
              <a:t>Diagram</a:t>
            </a:r>
            <a:endParaRPr lang="en" altLang="zh-CN" sz="1200"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
        <p:nvSpPr>
          <p:cNvPr id="15" name="文本框 14">
            <a:extLst>
              <a:ext uri="{FF2B5EF4-FFF2-40B4-BE49-F238E27FC236}">
                <a16:creationId xmlns:a16="http://schemas.microsoft.com/office/drawing/2014/main" id="{B4CB5E63-0FFE-1675-813D-032F35011BB2}"/>
              </a:ext>
            </a:extLst>
          </p:cNvPr>
          <p:cNvSpPr txBox="1"/>
          <p:nvPr/>
        </p:nvSpPr>
        <p:spPr>
          <a:xfrm>
            <a:off x="9635794" y="3067766"/>
            <a:ext cx="2540038" cy="3790234"/>
          </a:xfrm>
          <a:prstGeom prst="rect">
            <a:avLst/>
          </a:prstGeom>
          <a:solidFill>
            <a:srgbClr val="00B0F0"/>
          </a:solidFill>
        </p:spPr>
        <p:txBody>
          <a:bodyPr wrap="square">
            <a:noAutofit/>
          </a:bodyPr>
          <a:lstStyle>
            <a:defPPr>
              <a:defRPr lang="zh-CN"/>
            </a:defPPr>
            <a:lvl1pPr>
              <a:defRPr>
                <a:solidFill>
                  <a:schemeClr val="bg1"/>
                </a:solidFill>
              </a:defRPr>
            </a:lvl1pPr>
          </a:lstStyle>
          <a:p>
            <a:r>
              <a:rPr lang="en" altLang="zh-CN" sz="1200"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sz="1200" dirty="0"/>
          </a:p>
          <a:p>
            <a:r>
              <a:rPr lang="en" altLang="zh-CN" sz="1200"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Tree>
    <p:extLst>
      <p:ext uri="{BB962C8B-B14F-4D97-AF65-F5344CB8AC3E}">
        <p14:creationId xmlns:p14="http://schemas.microsoft.com/office/powerpoint/2010/main" val="350739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片包含 图形用户界面&#10;&#10;描述已自动生成">
            <a:extLst>
              <a:ext uri="{FF2B5EF4-FFF2-40B4-BE49-F238E27FC236}">
                <a16:creationId xmlns:a16="http://schemas.microsoft.com/office/drawing/2014/main" id="{7C856005-8FA9-5186-F159-77EB7437CD3D}"/>
              </a:ext>
            </a:extLst>
          </p:cNvPr>
          <p:cNvPicPr>
            <a:picLocks noChangeAspect="1"/>
          </p:cNvPicPr>
          <p:nvPr/>
        </p:nvPicPr>
        <p:blipFill>
          <a:blip r:embed="rId2"/>
          <a:stretch>
            <a:fillRect/>
          </a:stretch>
        </p:blipFill>
        <p:spPr>
          <a:xfrm>
            <a:off x="1182560" y="0"/>
            <a:ext cx="9826879" cy="6858000"/>
          </a:xfrm>
          <a:prstGeom prst="rect">
            <a:avLst/>
          </a:prstGeom>
        </p:spPr>
      </p:pic>
      <p:sp>
        <p:nvSpPr>
          <p:cNvPr id="9" name="矩形 8">
            <a:extLst>
              <a:ext uri="{FF2B5EF4-FFF2-40B4-BE49-F238E27FC236}">
                <a16:creationId xmlns:a16="http://schemas.microsoft.com/office/drawing/2014/main" id="{FE3BE8CE-C287-DA1D-5BA1-A17E9F2B97A3}"/>
              </a:ext>
            </a:extLst>
          </p:cNvPr>
          <p:cNvSpPr/>
          <p:nvPr/>
        </p:nvSpPr>
        <p:spPr>
          <a:xfrm>
            <a:off x="514735" y="290244"/>
            <a:ext cx="429460" cy="395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0" name="矩形 9">
            <a:extLst>
              <a:ext uri="{FF2B5EF4-FFF2-40B4-BE49-F238E27FC236}">
                <a16:creationId xmlns:a16="http://schemas.microsoft.com/office/drawing/2014/main" id="{3960E83E-A0CD-C826-CDD5-3B881E36370B}"/>
              </a:ext>
            </a:extLst>
          </p:cNvPr>
          <p:cNvSpPr/>
          <p:nvPr/>
        </p:nvSpPr>
        <p:spPr>
          <a:xfrm>
            <a:off x="514735" y="854039"/>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1" name="矩形 10">
            <a:extLst>
              <a:ext uri="{FF2B5EF4-FFF2-40B4-BE49-F238E27FC236}">
                <a16:creationId xmlns:a16="http://schemas.microsoft.com/office/drawing/2014/main" id="{F93231D6-AE3B-4A16-4D37-58C2AD4EB34B}"/>
              </a:ext>
            </a:extLst>
          </p:cNvPr>
          <p:cNvSpPr/>
          <p:nvPr/>
        </p:nvSpPr>
        <p:spPr>
          <a:xfrm>
            <a:off x="514735" y="1511156"/>
            <a:ext cx="429460" cy="3955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
        <p:nvSpPr>
          <p:cNvPr id="12" name="矩形 11">
            <a:extLst>
              <a:ext uri="{FF2B5EF4-FFF2-40B4-BE49-F238E27FC236}">
                <a16:creationId xmlns:a16="http://schemas.microsoft.com/office/drawing/2014/main" id="{4E3F77F7-625C-3298-7489-6CC37DB00CCB}"/>
              </a:ext>
            </a:extLst>
          </p:cNvPr>
          <p:cNvSpPr/>
          <p:nvPr/>
        </p:nvSpPr>
        <p:spPr>
          <a:xfrm>
            <a:off x="514735" y="2074951"/>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
        <p:nvSpPr>
          <p:cNvPr id="13" name="矩形 12">
            <a:extLst>
              <a:ext uri="{FF2B5EF4-FFF2-40B4-BE49-F238E27FC236}">
                <a16:creationId xmlns:a16="http://schemas.microsoft.com/office/drawing/2014/main" id="{B115578B-E23B-53FD-35A2-3AC9295147C1}"/>
              </a:ext>
            </a:extLst>
          </p:cNvPr>
          <p:cNvSpPr/>
          <p:nvPr/>
        </p:nvSpPr>
        <p:spPr>
          <a:xfrm>
            <a:off x="514735" y="2703816"/>
            <a:ext cx="429460" cy="3955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Bk</a:t>
            </a:r>
            <a:endParaRPr kumimoji="1" lang="zh-CN" altLang="en-US" sz="1400" b="1" dirty="0"/>
          </a:p>
        </p:txBody>
      </p:sp>
      <p:sp>
        <p:nvSpPr>
          <p:cNvPr id="14" name="矩形 13">
            <a:extLst>
              <a:ext uri="{FF2B5EF4-FFF2-40B4-BE49-F238E27FC236}">
                <a16:creationId xmlns:a16="http://schemas.microsoft.com/office/drawing/2014/main" id="{37EE9059-8310-19FA-AE20-CB3C1D91477A}"/>
              </a:ext>
            </a:extLst>
          </p:cNvPr>
          <p:cNvSpPr/>
          <p:nvPr/>
        </p:nvSpPr>
        <p:spPr>
          <a:xfrm>
            <a:off x="514735" y="3267611"/>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Bk</a:t>
            </a:r>
            <a:endParaRPr kumimoji="1" lang="zh-CN" altLang="en-US" sz="1400" b="1" dirty="0"/>
          </a:p>
        </p:txBody>
      </p:sp>
      <p:sp>
        <p:nvSpPr>
          <p:cNvPr id="15" name="矩形 14">
            <a:extLst>
              <a:ext uri="{FF2B5EF4-FFF2-40B4-BE49-F238E27FC236}">
                <a16:creationId xmlns:a16="http://schemas.microsoft.com/office/drawing/2014/main" id="{3923E214-68C8-3C6B-4D2E-0651C9BA4D46}"/>
              </a:ext>
            </a:extLst>
          </p:cNvPr>
          <p:cNvSpPr/>
          <p:nvPr/>
        </p:nvSpPr>
        <p:spPr>
          <a:xfrm>
            <a:off x="514735" y="3924728"/>
            <a:ext cx="429460" cy="395556"/>
          </a:xfrm>
          <a:prstGeom prst="rect">
            <a:avLst/>
          </a:prstGeom>
          <a:solidFill>
            <a:srgbClr val="AB4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err="1"/>
              <a:t>Fk</a:t>
            </a:r>
            <a:endParaRPr kumimoji="1" lang="zh-CN" altLang="en-US" sz="1400" b="1" dirty="0"/>
          </a:p>
        </p:txBody>
      </p:sp>
      <p:sp>
        <p:nvSpPr>
          <p:cNvPr id="16" name="矩形 15">
            <a:extLst>
              <a:ext uri="{FF2B5EF4-FFF2-40B4-BE49-F238E27FC236}">
                <a16:creationId xmlns:a16="http://schemas.microsoft.com/office/drawing/2014/main" id="{F2E3550C-803C-821D-B936-531B2D946C96}"/>
              </a:ext>
            </a:extLst>
          </p:cNvPr>
          <p:cNvSpPr/>
          <p:nvPr/>
        </p:nvSpPr>
        <p:spPr>
          <a:xfrm>
            <a:off x="514735" y="4488523"/>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err="1"/>
              <a:t>Fk</a:t>
            </a:r>
            <a:endParaRPr kumimoji="1" lang="zh-CN" altLang="en-US" sz="1400" b="1" dirty="0"/>
          </a:p>
        </p:txBody>
      </p:sp>
      <p:sp>
        <p:nvSpPr>
          <p:cNvPr id="17" name="矩形 16">
            <a:extLst>
              <a:ext uri="{FF2B5EF4-FFF2-40B4-BE49-F238E27FC236}">
                <a16:creationId xmlns:a16="http://schemas.microsoft.com/office/drawing/2014/main" id="{2F63F8B4-E344-5C7C-1592-6678B1BE70FA}"/>
              </a:ext>
            </a:extLst>
          </p:cNvPr>
          <p:cNvSpPr/>
          <p:nvPr/>
        </p:nvSpPr>
        <p:spPr>
          <a:xfrm>
            <a:off x="3965139" y="6196172"/>
            <a:ext cx="429460" cy="395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8" name="矩形 17">
            <a:extLst>
              <a:ext uri="{FF2B5EF4-FFF2-40B4-BE49-F238E27FC236}">
                <a16:creationId xmlns:a16="http://schemas.microsoft.com/office/drawing/2014/main" id="{1EDCECFD-3F3B-1F27-E9A5-773ED4D49786}"/>
              </a:ext>
            </a:extLst>
          </p:cNvPr>
          <p:cNvSpPr/>
          <p:nvPr/>
        </p:nvSpPr>
        <p:spPr>
          <a:xfrm>
            <a:off x="4127471" y="655833"/>
            <a:ext cx="429460" cy="395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19" name="矩形 18">
            <a:extLst>
              <a:ext uri="{FF2B5EF4-FFF2-40B4-BE49-F238E27FC236}">
                <a16:creationId xmlns:a16="http://schemas.microsoft.com/office/drawing/2014/main" id="{6F22137B-E1AA-9B5B-E0ED-D1162A07640C}"/>
              </a:ext>
            </a:extLst>
          </p:cNvPr>
          <p:cNvSpPr/>
          <p:nvPr/>
        </p:nvSpPr>
        <p:spPr>
          <a:xfrm>
            <a:off x="4127471" y="655833"/>
            <a:ext cx="429460" cy="3955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TX</a:t>
            </a:r>
            <a:endParaRPr kumimoji="1" lang="zh-CN" altLang="en-US" sz="1400" b="1" dirty="0"/>
          </a:p>
        </p:txBody>
      </p:sp>
      <p:sp>
        <p:nvSpPr>
          <p:cNvPr id="21" name="矩形 20">
            <a:extLst>
              <a:ext uri="{FF2B5EF4-FFF2-40B4-BE49-F238E27FC236}">
                <a16:creationId xmlns:a16="http://schemas.microsoft.com/office/drawing/2014/main" id="{1741556E-3194-77A7-C0EF-793B4A00C78B}"/>
              </a:ext>
            </a:extLst>
          </p:cNvPr>
          <p:cNvSpPr/>
          <p:nvPr/>
        </p:nvSpPr>
        <p:spPr>
          <a:xfrm>
            <a:off x="4127471" y="655833"/>
            <a:ext cx="429460" cy="3955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
        <p:nvSpPr>
          <p:cNvPr id="20" name="矩形 19">
            <a:extLst>
              <a:ext uri="{FF2B5EF4-FFF2-40B4-BE49-F238E27FC236}">
                <a16:creationId xmlns:a16="http://schemas.microsoft.com/office/drawing/2014/main" id="{79A358AD-363D-B43B-49A0-477E450E74D7}"/>
              </a:ext>
            </a:extLst>
          </p:cNvPr>
          <p:cNvSpPr/>
          <p:nvPr/>
        </p:nvSpPr>
        <p:spPr>
          <a:xfrm>
            <a:off x="7476225" y="5305003"/>
            <a:ext cx="429460" cy="3955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BP</a:t>
            </a:r>
            <a:endParaRPr kumimoji="1" lang="zh-CN" altLang="en-US" sz="1400" b="1" dirty="0"/>
          </a:p>
        </p:txBody>
      </p:sp>
    </p:spTree>
    <p:extLst>
      <p:ext uri="{BB962C8B-B14F-4D97-AF65-F5344CB8AC3E}">
        <p14:creationId xmlns:p14="http://schemas.microsoft.com/office/powerpoint/2010/main" val="274569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8" grpId="1" animBg="1"/>
      <p:bldP spid="19" grpId="0" animBg="1"/>
      <p:bldP spid="19" grpId="1" animBg="1"/>
      <p:bldP spid="21"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07D654B0-6834-ABF6-60D0-898F1559394C}"/>
              </a:ext>
            </a:extLst>
          </p:cNvPr>
          <p:cNvGrpSpPr/>
          <p:nvPr/>
        </p:nvGrpSpPr>
        <p:grpSpPr>
          <a:xfrm>
            <a:off x="3410239" y="146923"/>
            <a:ext cx="6280515" cy="6564153"/>
            <a:chOff x="2608961" y="119451"/>
            <a:chExt cx="6280515" cy="6564153"/>
          </a:xfrm>
        </p:grpSpPr>
        <p:sp>
          <p:nvSpPr>
            <p:cNvPr id="4" name="矩形 3">
              <a:extLst>
                <a:ext uri="{FF2B5EF4-FFF2-40B4-BE49-F238E27FC236}">
                  <a16:creationId xmlns:a16="http://schemas.microsoft.com/office/drawing/2014/main" id="{5D571C63-C632-AC91-B9AE-602A5D85BCEB}"/>
                </a:ext>
              </a:extLst>
            </p:cNvPr>
            <p:cNvSpPr/>
            <p:nvPr/>
          </p:nvSpPr>
          <p:spPr>
            <a:xfrm>
              <a:off x="2608961" y="119451"/>
              <a:ext cx="6280515" cy="6564153"/>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62EDCFE-FE97-DDD3-EF28-A124E05D5642}"/>
                </a:ext>
              </a:extLst>
            </p:cNvPr>
            <p:cNvSpPr txBox="1"/>
            <p:nvPr/>
          </p:nvSpPr>
          <p:spPr>
            <a:xfrm>
              <a:off x="2766587" y="255477"/>
              <a:ext cx="946243" cy="321460"/>
            </a:xfrm>
            <a:prstGeom prst="rect">
              <a:avLst/>
            </a:prstGeom>
            <a:noFill/>
          </p:spPr>
          <p:txBody>
            <a:bodyPr wrap="none" rtlCol="0">
              <a:spAutoFit/>
            </a:bodyPr>
            <a:lstStyle/>
            <a:p>
              <a:r>
                <a:rPr kumimoji="1" lang="en-US" altLang="zh-CN" b="1" dirty="0"/>
                <a:t>Network</a:t>
              </a:r>
              <a:endParaRPr kumimoji="1" lang="zh-CN" altLang="en-US" b="1" dirty="0"/>
            </a:p>
          </p:txBody>
        </p:sp>
        <p:sp>
          <p:nvSpPr>
            <p:cNvPr id="6" name="文本框 5">
              <a:extLst>
                <a:ext uri="{FF2B5EF4-FFF2-40B4-BE49-F238E27FC236}">
                  <a16:creationId xmlns:a16="http://schemas.microsoft.com/office/drawing/2014/main" id="{1CDD9AF0-E997-ECD1-172A-AD368F7830EE}"/>
                </a:ext>
              </a:extLst>
            </p:cNvPr>
            <p:cNvSpPr txBox="1"/>
            <p:nvPr/>
          </p:nvSpPr>
          <p:spPr>
            <a:xfrm>
              <a:off x="2956906" y="619182"/>
              <a:ext cx="783344" cy="321460"/>
            </a:xfrm>
            <a:prstGeom prst="rect">
              <a:avLst/>
            </a:prstGeom>
            <a:noFill/>
          </p:spPr>
          <p:txBody>
            <a:bodyPr wrap="square" rtlCol="0">
              <a:spAutoFit/>
            </a:bodyPr>
            <a:lstStyle/>
            <a:p>
              <a:pPr algn="r"/>
              <a:r>
                <a:rPr kumimoji="1" lang="en-US" altLang="zh-CN" dirty="0"/>
                <a:t>Type</a:t>
              </a:r>
              <a:endParaRPr kumimoji="1" lang="zh-CN" altLang="en-US" dirty="0"/>
            </a:p>
          </p:txBody>
        </p:sp>
        <p:pic>
          <p:nvPicPr>
            <p:cNvPr id="8" name="图片 7">
              <a:extLst>
                <a:ext uri="{FF2B5EF4-FFF2-40B4-BE49-F238E27FC236}">
                  <a16:creationId xmlns:a16="http://schemas.microsoft.com/office/drawing/2014/main" id="{0D547F61-0015-31E7-97FB-2213A9852D68}"/>
                </a:ext>
              </a:extLst>
            </p:cNvPr>
            <p:cNvPicPr>
              <a:picLocks noChangeAspect="1"/>
            </p:cNvPicPr>
            <p:nvPr/>
          </p:nvPicPr>
          <p:blipFill>
            <a:blip r:embed="rId2"/>
            <a:stretch>
              <a:fillRect/>
            </a:stretch>
          </p:blipFill>
          <p:spPr>
            <a:xfrm>
              <a:off x="3860175" y="619182"/>
              <a:ext cx="2509226" cy="375831"/>
            </a:xfrm>
            <a:prstGeom prst="rect">
              <a:avLst/>
            </a:prstGeom>
          </p:spPr>
        </p:pic>
        <p:sp>
          <p:nvSpPr>
            <p:cNvPr id="9" name="文本框 8">
              <a:extLst>
                <a:ext uri="{FF2B5EF4-FFF2-40B4-BE49-F238E27FC236}">
                  <a16:creationId xmlns:a16="http://schemas.microsoft.com/office/drawing/2014/main" id="{63CF9949-19F4-94B3-950D-7E6DA6B93440}"/>
                </a:ext>
              </a:extLst>
            </p:cNvPr>
            <p:cNvSpPr txBox="1"/>
            <p:nvPr/>
          </p:nvSpPr>
          <p:spPr>
            <a:xfrm>
              <a:off x="2956906" y="1054609"/>
              <a:ext cx="783344" cy="321460"/>
            </a:xfrm>
            <a:prstGeom prst="rect">
              <a:avLst/>
            </a:prstGeom>
            <a:noFill/>
          </p:spPr>
          <p:txBody>
            <a:bodyPr wrap="square" rtlCol="0">
              <a:spAutoFit/>
            </a:bodyPr>
            <a:lstStyle/>
            <a:p>
              <a:pPr algn="r"/>
              <a:r>
                <a:rPr kumimoji="1" lang="en-US" altLang="zh-CN" dirty="0"/>
                <a:t>From</a:t>
              </a:r>
              <a:endParaRPr kumimoji="1" lang="zh-CN" altLang="en-US" dirty="0"/>
            </a:p>
          </p:txBody>
        </p:sp>
        <p:sp>
          <p:nvSpPr>
            <p:cNvPr id="10" name="文本框 5">
              <a:extLst>
                <a:ext uri="{FF2B5EF4-FFF2-40B4-BE49-F238E27FC236}">
                  <a16:creationId xmlns:a16="http://schemas.microsoft.com/office/drawing/2014/main" id="{1CDD9AF0-E997-ECD1-172A-AD368F7830EE}"/>
                </a:ext>
              </a:extLst>
            </p:cNvPr>
            <p:cNvSpPr txBox="1"/>
            <p:nvPr/>
          </p:nvSpPr>
          <p:spPr>
            <a:xfrm>
              <a:off x="2956906" y="1490035"/>
              <a:ext cx="783344" cy="3214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kumimoji="1" lang="en-US" altLang="zh-CN" dirty="0"/>
                <a:t>To</a:t>
              </a:r>
              <a:endParaRPr kumimoji="1" lang="zh-CN" altLang="en-US" dirty="0"/>
            </a:p>
          </p:txBody>
        </p:sp>
        <p:sp>
          <p:nvSpPr>
            <p:cNvPr id="18" name="文本框 17">
              <a:extLst>
                <a:ext uri="{FF2B5EF4-FFF2-40B4-BE49-F238E27FC236}">
                  <a16:creationId xmlns:a16="http://schemas.microsoft.com/office/drawing/2014/main" id="{04A4C8B1-E13C-60FF-C59E-07B195A63924}"/>
                </a:ext>
              </a:extLst>
            </p:cNvPr>
            <p:cNvSpPr txBox="1"/>
            <p:nvPr/>
          </p:nvSpPr>
          <p:spPr>
            <a:xfrm>
              <a:off x="2956906" y="4191503"/>
              <a:ext cx="783344" cy="321460"/>
            </a:xfrm>
            <a:prstGeom prst="rect">
              <a:avLst/>
            </a:prstGeom>
            <a:noFill/>
          </p:spPr>
          <p:txBody>
            <a:bodyPr wrap="square" rtlCol="0">
              <a:spAutoFit/>
            </a:bodyPr>
            <a:lstStyle/>
            <a:p>
              <a:pPr algn="r"/>
              <a:r>
                <a:rPr kumimoji="1" lang="en-US" altLang="zh-CN" dirty="0"/>
                <a:t>Verify</a:t>
              </a:r>
              <a:endParaRPr kumimoji="1" lang="zh-CN" altLang="en-US" dirty="0"/>
            </a:p>
          </p:txBody>
        </p:sp>
        <p:pic>
          <p:nvPicPr>
            <p:cNvPr id="19" name="图片 18">
              <a:extLst>
                <a:ext uri="{FF2B5EF4-FFF2-40B4-BE49-F238E27FC236}">
                  <a16:creationId xmlns:a16="http://schemas.microsoft.com/office/drawing/2014/main" id="{D76A0E25-7E83-B378-7657-666D197ACF83}"/>
                </a:ext>
              </a:extLst>
            </p:cNvPr>
            <p:cNvPicPr>
              <a:picLocks noChangeAspect="1"/>
            </p:cNvPicPr>
            <p:nvPr/>
          </p:nvPicPr>
          <p:blipFill>
            <a:blip r:embed="rId3"/>
            <a:stretch>
              <a:fillRect/>
            </a:stretch>
          </p:blipFill>
          <p:spPr>
            <a:xfrm>
              <a:off x="3860175" y="4191503"/>
              <a:ext cx="1503325" cy="375831"/>
            </a:xfrm>
            <a:prstGeom prst="rect">
              <a:avLst/>
            </a:prstGeom>
          </p:spPr>
        </p:pic>
        <p:sp>
          <p:nvSpPr>
            <p:cNvPr id="20" name="文本框 19">
              <a:extLst>
                <a:ext uri="{FF2B5EF4-FFF2-40B4-BE49-F238E27FC236}">
                  <a16:creationId xmlns:a16="http://schemas.microsoft.com/office/drawing/2014/main" id="{CCFE2E4A-A44E-A4BB-20A0-33EC6CC7F65E}"/>
                </a:ext>
              </a:extLst>
            </p:cNvPr>
            <p:cNvSpPr txBox="1"/>
            <p:nvPr/>
          </p:nvSpPr>
          <p:spPr>
            <a:xfrm>
              <a:off x="2766587" y="5138868"/>
              <a:ext cx="676964" cy="321460"/>
            </a:xfrm>
            <a:prstGeom prst="rect">
              <a:avLst/>
            </a:prstGeom>
            <a:noFill/>
          </p:spPr>
          <p:txBody>
            <a:bodyPr wrap="none" rtlCol="0">
              <a:spAutoFit/>
            </a:bodyPr>
            <a:lstStyle/>
            <a:p>
              <a:r>
                <a:rPr kumimoji="1" lang="en-US" altLang="zh-CN" b="1" dirty="0"/>
                <a:t>Chain</a:t>
              </a:r>
              <a:endParaRPr kumimoji="1" lang="zh-CN" altLang="en-US" b="1" dirty="0"/>
            </a:p>
          </p:txBody>
        </p:sp>
        <p:pic>
          <p:nvPicPr>
            <p:cNvPr id="21" name="图片 20">
              <a:extLst>
                <a:ext uri="{FF2B5EF4-FFF2-40B4-BE49-F238E27FC236}">
                  <a16:creationId xmlns:a16="http://schemas.microsoft.com/office/drawing/2014/main" id="{CE33A567-F51C-ED18-1CF6-2E112AD6D1EB}"/>
                </a:ext>
              </a:extLst>
            </p:cNvPr>
            <p:cNvPicPr>
              <a:picLocks noChangeAspect="1"/>
            </p:cNvPicPr>
            <p:nvPr/>
          </p:nvPicPr>
          <p:blipFill>
            <a:blip r:embed="rId4"/>
            <a:stretch>
              <a:fillRect/>
            </a:stretch>
          </p:blipFill>
          <p:spPr>
            <a:xfrm>
              <a:off x="3860175" y="1490035"/>
              <a:ext cx="2818734" cy="2641872"/>
            </a:xfrm>
            <a:prstGeom prst="rect">
              <a:avLst/>
            </a:prstGeom>
          </p:spPr>
        </p:pic>
        <p:pic>
          <p:nvPicPr>
            <p:cNvPr id="11" name="图片 10">
              <a:extLst>
                <a:ext uri="{FF2B5EF4-FFF2-40B4-BE49-F238E27FC236}">
                  <a16:creationId xmlns:a16="http://schemas.microsoft.com/office/drawing/2014/main" id="{25DAD8BD-106B-B87D-AFE8-E0B94062D07A}"/>
                </a:ext>
              </a:extLst>
            </p:cNvPr>
            <p:cNvPicPr>
              <a:picLocks noChangeAspect="1"/>
            </p:cNvPicPr>
            <p:nvPr/>
          </p:nvPicPr>
          <p:blipFill>
            <a:blip r:embed="rId5"/>
            <a:stretch>
              <a:fillRect/>
            </a:stretch>
          </p:blipFill>
          <p:spPr>
            <a:xfrm>
              <a:off x="3860175" y="1054609"/>
              <a:ext cx="3448804" cy="375831"/>
            </a:xfrm>
            <a:prstGeom prst="rect">
              <a:avLst/>
            </a:prstGeom>
          </p:spPr>
        </p:pic>
        <p:sp>
          <p:nvSpPr>
            <p:cNvPr id="22" name="文本框 21">
              <a:extLst>
                <a:ext uri="{FF2B5EF4-FFF2-40B4-BE49-F238E27FC236}">
                  <a16:creationId xmlns:a16="http://schemas.microsoft.com/office/drawing/2014/main" id="{14045DC9-84B4-4A16-9E84-A30EE489B7DF}"/>
                </a:ext>
              </a:extLst>
            </p:cNvPr>
            <p:cNvSpPr txBox="1"/>
            <p:nvPr/>
          </p:nvSpPr>
          <p:spPr>
            <a:xfrm>
              <a:off x="2956906" y="5521975"/>
              <a:ext cx="783344" cy="321460"/>
            </a:xfrm>
            <a:prstGeom prst="rect">
              <a:avLst/>
            </a:prstGeom>
            <a:noFill/>
          </p:spPr>
          <p:txBody>
            <a:bodyPr wrap="square" rtlCol="0">
              <a:spAutoFit/>
            </a:bodyPr>
            <a:lstStyle/>
            <a:p>
              <a:pPr algn="r"/>
              <a:r>
                <a:rPr kumimoji="1" lang="en-US" altLang="zh-CN" dirty="0"/>
                <a:t>Event</a:t>
              </a:r>
              <a:endParaRPr kumimoji="1" lang="zh-CN" altLang="en-US" dirty="0"/>
            </a:p>
          </p:txBody>
        </p:sp>
        <p:pic>
          <p:nvPicPr>
            <p:cNvPr id="23" name="图片 22">
              <a:extLst>
                <a:ext uri="{FF2B5EF4-FFF2-40B4-BE49-F238E27FC236}">
                  <a16:creationId xmlns:a16="http://schemas.microsoft.com/office/drawing/2014/main" id="{F23F205E-55FD-AA20-FB31-C98D41802E7A}"/>
                </a:ext>
              </a:extLst>
            </p:cNvPr>
            <p:cNvPicPr>
              <a:picLocks noChangeAspect="1"/>
            </p:cNvPicPr>
            <p:nvPr/>
          </p:nvPicPr>
          <p:blipFill>
            <a:blip r:embed="rId6"/>
            <a:stretch>
              <a:fillRect/>
            </a:stretch>
          </p:blipFill>
          <p:spPr>
            <a:xfrm>
              <a:off x="3860175" y="5521975"/>
              <a:ext cx="2487118" cy="375831"/>
            </a:xfrm>
            <a:prstGeom prst="rect">
              <a:avLst/>
            </a:prstGeom>
          </p:spPr>
        </p:pic>
        <p:pic>
          <p:nvPicPr>
            <p:cNvPr id="24" name="图片 23">
              <a:extLst>
                <a:ext uri="{FF2B5EF4-FFF2-40B4-BE49-F238E27FC236}">
                  <a16:creationId xmlns:a16="http://schemas.microsoft.com/office/drawing/2014/main" id="{20F9E6B9-4279-3479-17AE-1341541AA171}"/>
                </a:ext>
              </a:extLst>
            </p:cNvPr>
            <p:cNvPicPr>
              <a:picLocks noChangeAspect="1"/>
            </p:cNvPicPr>
            <p:nvPr/>
          </p:nvPicPr>
          <p:blipFill>
            <a:blip r:embed="rId7"/>
            <a:stretch>
              <a:fillRect/>
            </a:stretch>
          </p:blipFill>
          <p:spPr>
            <a:xfrm>
              <a:off x="3860175" y="6013964"/>
              <a:ext cx="740609" cy="375831"/>
            </a:xfrm>
            <a:prstGeom prst="rect">
              <a:avLst/>
            </a:prstGeom>
          </p:spPr>
        </p:pic>
        <p:pic>
          <p:nvPicPr>
            <p:cNvPr id="25" name="图片 24">
              <a:extLst>
                <a:ext uri="{FF2B5EF4-FFF2-40B4-BE49-F238E27FC236}">
                  <a16:creationId xmlns:a16="http://schemas.microsoft.com/office/drawing/2014/main" id="{0856B518-6CB9-3015-71A8-213643BD23F0}"/>
                </a:ext>
              </a:extLst>
            </p:cNvPr>
            <p:cNvPicPr>
              <a:picLocks noChangeAspect="1"/>
            </p:cNvPicPr>
            <p:nvPr/>
          </p:nvPicPr>
          <p:blipFill>
            <a:blip r:embed="rId7"/>
            <a:stretch>
              <a:fillRect/>
            </a:stretch>
          </p:blipFill>
          <p:spPr>
            <a:xfrm>
              <a:off x="3860175" y="4683492"/>
              <a:ext cx="740609" cy="375831"/>
            </a:xfrm>
            <a:prstGeom prst="rect">
              <a:avLst/>
            </a:prstGeom>
          </p:spPr>
        </p:pic>
      </p:grpSp>
      <p:sp>
        <p:nvSpPr>
          <p:cNvPr id="28" name="文本框 27">
            <a:extLst>
              <a:ext uri="{FF2B5EF4-FFF2-40B4-BE49-F238E27FC236}">
                <a16:creationId xmlns:a16="http://schemas.microsoft.com/office/drawing/2014/main" id="{E4E46043-4779-2996-DCA5-FB1E73566B1D}"/>
              </a:ext>
            </a:extLst>
          </p:cNvPr>
          <p:cNvSpPr txBox="1"/>
          <p:nvPr/>
        </p:nvSpPr>
        <p:spPr>
          <a:xfrm>
            <a:off x="168305" y="152210"/>
            <a:ext cx="2512226" cy="461665"/>
          </a:xfrm>
          <a:prstGeom prst="rect">
            <a:avLst/>
          </a:prstGeom>
          <a:noFill/>
        </p:spPr>
        <p:txBody>
          <a:bodyPr wrap="none" rtlCol="0">
            <a:spAutoFit/>
          </a:bodyPr>
          <a:lstStyle/>
          <a:p>
            <a:r>
              <a:rPr kumimoji="1" lang="en-US" altLang="zh-CN" sz="2400" dirty="0"/>
              <a:t>Control</a:t>
            </a:r>
            <a:r>
              <a:rPr kumimoji="1" lang="zh-CN" altLang="en-US" sz="2400" dirty="0"/>
              <a:t> </a:t>
            </a:r>
            <a:r>
              <a:rPr kumimoji="1" lang="en-US" altLang="zh-CN" sz="2400" dirty="0"/>
              <a:t>Simulator</a:t>
            </a:r>
            <a:endParaRPr kumimoji="1" lang="zh-CN" altLang="en-US" sz="2400" dirty="0"/>
          </a:p>
        </p:txBody>
      </p:sp>
    </p:spTree>
    <p:extLst>
      <p:ext uri="{BB962C8B-B14F-4D97-AF65-F5344CB8AC3E}">
        <p14:creationId xmlns:p14="http://schemas.microsoft.com/office/powerpoint/2010/main" val="375741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C5A8C60-4859-C317-C852-EEA8068E554A}"/>
              </a:ext>
            </a:extLst>
          </p:cNvPr>
          <p:cNvGrpSpPr/>
          <p:nvPr/>
        </p:nvGrpSpPr>
        <p:grpSpPr>
          <a:xfrm>
            <a:off x="343001" y="397659"/>
            <a:ext cx="11239185" cy="6062681"/>
            <a:chOff x="733419" y="615520"/>
            <a:chExt cx="11239185" cy="6062681"/>
          </a:xfrm>
        </p:grpSpPr>
        <p:pic>
          <p:nvPicPr>
            <p:cNvPr id="8" name="Picture 2" descr="image">
              <a:extLst>
                <a:ext uri="{FF2B5EF4-FFF2-40B4-BE49-F238E27FC236}">
                  <a16:creationId xmlns:a16="http://schemas.microsoft.com/office/drawing/2014/main" id="{6F05DCB3-B26B-716C-94D8-C347DA566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eware graphs bearing outperformance - Occam Investing">
              <a:extLst>
                <a:ext uri="{FF2B5EF4-FFF2-40B4-BE49-F238E27FC236}">
                  <a16:creationId xmlns:a16="http://schemas.microsoft.com/office/drawing/2014/main" id="{8AEF40EB-B0CF-B763-9E38-73345F9A3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38F7283-CF29-EDB0-FA4E-2C78E0666C69}"/>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11" name="文本框 10">
              <a:extLst>
                <a:ext uri="{FF2B5EF4-FFF2-40B4-BE49-F238E27FC236}">
                  <a16:creationId xmlns:a16="http://schemas.microsoft.com/office/drawing/2014/main" id="{54F3F054-FD93-D292-98F3-2E00C33F1C55}"/>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12" name="文本框 11">
              <a:extLst>
                <a:ext uri="{FF2B5EF4-FFF2-40B4-BE49-F238E27FC236}">
                  <a16:creationId xmlns:a16="http://schemas.microsoft.com/office/drawing/2014/main" id="{33C1F6E3-5578-03FB-5C79-24FDD3A95CF7}"/>
                </a:ext>
              </a:extLst>
            </p:cNvPr>
            <p:cNvSpPr txBox="1"/>
            <p:nvPr/>
          </p:nvSpPr>
          <p:spPr>
            <a:xfrm>
              <a:off x="7365701" y="615520"/>
              <a:ext cx="320243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1200329"/>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We can setup the testnet with the scale of the Ethereum, that is 1,000+ nodes, and its latency within a page swarm is 20ms, and 100ms among page swarms. If we feed it with a 15 TPS transactions throughput, we can see the blocks minted and the chain is getting longer. The memory, </a:t>
            </a:r>
            <a:r>
              <a:rPr lang="en" altLang="zh-CN" dirty="0" err="1"/>
              <a:t>cpu</a:t>
            </a:r>
            <a:r>
              <a:rPr lang="en" altLang="zh-CN" dirty="0"/>
              <a:t> time and energy consumption  are also showing and compared.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407541" y="4100364"/>
            <a:ext cx="11784459" cy="2585323"/>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Performance</a:t>
            </a:r>
            <a:r>
              <a:rPr lang="zh-CN" altLang="en-US" dirty="0">
                <a:solidFill>
                  <a:srgbClr val="0000FF"/>
                </a:solidFill>
              </a:rPr>
              <a:t> </a:t>
            </a:r>
            <a:r>
              <a:rPr lang="en-US" altLang="zh-CN" dirty="0">
                <a:solidFill>
                  <a:srgbClr val="0000FF"/>
                </a:solidFill>
              </a:rPr>
              <a:t>Chart</a:t>
            </a:r>
            <a:r>
              <a:rPr lang="zh-CN" altLang="en-US" dirty="0">
                <a:solidFill>
                  <a:srgbClr val="0000FF"/>
                </a:solidFill>
              </a:rPr>
              <a:t> （多页构成大网络</a:t>
            </a:r>
            <a:r>
              <a:rPr lang="en-US" altLang="zh-CN" dirty="0">
                <a:solidFill>
                  <a:srgbClr val="0000FF"/>
                </a:solidFill>
              </a:rPr>
              <a:t>,</a:t>
            </a:r>
            <a:r>
              <a:rPr lang="zh-CN" altLang="en-US" dirty="0">
                <a:solidFill>
                  <a:srgbClr val="0000FF"/>
                </a:solidFill>
              </a:rPr>
              <a:t> </a:t>
            </a:r>
            <a:r>
              <a:rPr lang="en-US" altLang="zh-CN" dirty="0">
                <a:solidFill>
                  <a:srgbClr val="0000FF"/>
                </a:solidFill>
              </a:rPr>
              <a:t>zoom-in</a:t>
            </a:r>
            <a:r>
              <a:rPr lang="zh-CN" altLang="en-US" dirty="0">
                <a:solidFill>
                  <a:srgbClr val="0000FF"/>
                </a:solidFill>
              </a:rPr>
              <a:t> 主页面）</a:t>
            </a:r>
            <a:endParaRPr lang="en-US" altLang="zh-CN" dirty="0">
              <a:solidFill>
                <a:srgbClr val="0000FF"/>
              </a:solidFill>
            </a:endParaRPr>
          </a:p>
          <a:p>
            <a:pPr marL="342900" indent="-342900">
              <a:buAutoNum type="arabicPeriod"/>
            </a:pPr>
            <a:r>
              <a:rPr lang="zh-CN" altLang="en-US" dirty="0">
                <a:solidFill>
                  <a:srgbClr val="0000FF"/>
                </a:solidFill>
              </a:rPr>
              <a:t>配置网络</a:t>
            </a:r>
            <a:endParaRPr lang="en-US" altLang="zh-CN" dirty="0">
              <a:solidFill>
                <a:srgbClr val="0000FF"/>
              </a:solidFill>
            </a:endParaRPr>
          </a:p>
          <a:p>
            <a:pPr marL="342900" indent="-342900">
              <a:buAutoNum type="arabicPeriod"/>
            </a:pPr>
            <a:r>
              <a:rPr lang="zh-CN" altLang="en-US" dirty="0">
                <a:solidFill>
                  <a:srgbClr val="0000FF"/>
                </a:solidFill>
              </a:rPr>
              <a:t>启动网络</a:t>
            </a:r>
            <a:endParaRPr lang="en-US" altLang="zh-CN" dirty="0">
              <a:solidFill>
                <a:srgbClr val="0000FF"/>
              </a:solidFill>
            </a:endParaRPr>
          </a:p>
          <a:p>
            <a:pPr marL="342900" indent="-342900">
              <a:buAutoNum type="arabicPeriod"/>
            </a:pPr>
            <a:r>
              <a:rPr lang="zh-CN" altLang="en-US" dirty="0">
                <a:solidFill>
                  <a:srgbClr val="0000FF"/>
                </a:solidFill>
              </a:rPr>
              <a:t>观察网链性能（链生成一个新块）：</a:t>
            </a:r>
            <a:r>
              <a:rPr lang="en-US" altLang="zh-CN" dirty="0" err="1">
                <a:solidFill>
                  <a:srgbClr val="0000FF"/>
                </a:solidFill>
              </a:rPr>
              <a:t>tx</a:t>
            </a:r>
            <a:r>
              <a:rPr lang="zh-CN" altLang="en-US" dirty="0">
                <a:solidFill>
                  <a:srgbClr val="0000FF"/>
                </a:solidFill>
              </a:rPr>
              <a:t> </a:t>
            </a:r>
            <a:r>
              <a:rPr lang="en-US" altLang="zh-CN" dirty="0">
                <a:solidFill>
                  <a:srgbClr val="0000FF"/>
                </a:solidFill>
              </a:rPr>
              <a:t>TPS</a:t>
            </a:r>
            <a:r>
              <a:rPr lang="zh-CN" altLang="en-US" dirty="0">
                <a:solidFill>
                  <a:srgbClr val="0000FF"/>
                </a:solidFill>
              </a:rPr>
              <a:t>、</a:t>
            </a:r>
            <a:r>
              <a:rPr lang="en-US" altLang="zh-CN" dirty="0">
                <a:solidFill>
                  <a:srgbClr val="0000FF"/>
                </a:solidFill>
              </a:rPr>
              <a:t>block</a:t>
            </a:r>
            <a:r>
              <a:rPr lang="zh-CN" altLang="en-US" dirty="0">
                <a:solidFill>
                  <a:srgbClr val="0000FF"/>
                </a:solidFill>
              </a:rPr>
              <a:t> </a:t>
            </a:r>
            <a:r>
              <a:rPr lang="en-US" altLang="zh-CN" dirty="0">
                <a:solidFill>
                  <a:srgbClr val="0000FF"/>
                </a:solidFill>
              </a:rPr>
              <a:t>BPS</a:t>
            </a:r>
            <a:r>
              <a:rPr lang="zh-CN" altLang="en-US" dirty="0">
                <a:solidFill>
                  <a:srgbClr val="0000FF"/>
                </a:solidFill>
              </a:rPr>
              <a:t>、</a:t>
            </a:r>
            <a:r>
              <a:rPr lang="en-US" altLang="zh-CN" dirty="0">
                <a:solidFill>
                  <a:srgbClr val="0000FF"/>
                </a:solidFill>
              </a:rPr>
              <a:t>fork</a:t>
            </a:r>
            <a:r>
              <a:rPr lang="zh-CN" altLang="en-US" dirty="0">
                <a:solidFill>
                  <a:srgbClr val="0000FF"/>
                </a:solidFill>
              </a:rPr>
              <a:t> </a:t>
            </a:r>
            <a:r>
              <a:rPr lang="en-US" altLang="zh-CN" dirty="0">
                <a:solidFill>
                  <a:srgbClr val="0000FF"/>
                </a:solidFill>
              </a:rPr>
              <a:t>changes</a:t>
            </a:r>
            <a:r>
              <a:rPr lang="zh-CN" altLang="en-US" dirty="0">
                <a:solidFill>
                  <a:srgbClr val="0000FF"/>
                </a:solidFill>
              </a:rPr>
              <a:t> </a:t>
            </a:r>
            <a:r>
              <a:rPr lang="en-US" altLang="zh-CN" dirty="0">
                <a:solidFill>
                  <a:srgbClr val="0000FF"/>
                </a:solidFill>
              </a:rPr>
              <a:t>FP</a:t>
            </a:r>
            <a:r>
              <a:rPr lang="zh-CN" altLang="en-US" dirty="0">
                <a:solidFill>
                  <a:srgbClr val="0000FF"/>
                </a:solidFill>
              </a:rPr>
              <a:t> </a:t>
            </a:r>
            <a:r>
              <a:rPr lang="zh-CN" altLang="en-US" sz="1400" dirty="0">
                <a:solidFill>
                  <a:schemeClr val="bg1">
                    <a:lumMod val="75000"/>
                  </a:schemeClr>
                </a:solidFill>
              </a:rPr>
              <a:t>录制加速（生成一个块 </a:t>
            </a:r>
            <a:r>
              <a:rPr lang="en-US" altLang="zh-CN" sz="1400" dirty="0">
                <a:solidFill>
                  <a:schemeClr val="bg1">
                    <a:lumMod val="75000"/>
                  </a:schemeClr>
                </a:solidFill>
              </a:rPr>
              <a:t>1000txs</a:t>
            </a:r>
            <a:r>
              <a:rPr lang="zh-CN" altLang="en-US" sz="1400" dirty="0">
                <a:solidFill>
                  <a:schemeClr val="bg1">
                    <a:lumMod val="75000"/>
                  </a:schemeClr>
                </a:solidFill>
              </a:rPr>
              <a:t>，大约要</a:t>
            </a:r>
            <a:r>
              <a:rPr lang="en-US" altLang="zh-CN" sz="1400" dirty="0">
                <a:solidFill>
                  <a:schemeClr val="bg1">
                    <a:lumMod val="75000"/>
                  </a:schemeClr>
                </a:solidFill>
              </a:rPr>
              <a:t>1</a:t>
            </a:r>
            <a:r>
              <a:rPr lang="zh-CN" altLang="en-US" sz="1400" dirty="0">
                <a:solidFill>
                  <a:schemeClr val="bg1">
                    <a:lumMod val="75000"/>
                  </a:schemeClr>
                </a:solidFill>
              </a:rPr>
              <a:t>分钟）</a:t>
            </a:r>
            <a:endParaRPr lang="en-US" altLang="zh-CN" dirty="0">
              <a:solidFill>
                <a:schemeClr val="bg1">
                  <a:lumMod val="75000"/>
                </a:schemeClr>
              </a:solidFill>
            </a:endParaRPr>
          </a:p>
          <a:p>
            <a:pPr marL="342900" indent="-342900">
              <a:buAutoNum type="arabicPeriod"/>
            </a:pPr>
            <a:r>
              <a:rPr lang="zh-CN" altLang="en-US" dirty="0">
                <a:solidFill>
                  <a:srgbClr val="0000FF"/>
                </a:solidFill>
              </a:rPr>
              <a:t>观察资源消耗：</a:t>
            </a:r>
            <a:r>
              <a:rPr lang="en-US" altLang="zh-CN" dirty="0" err="1">
                <a:solidFill>
                  <a:srgbClr val="0000FF"/>
                </a:solidFill>
              </a:rPr>
              <a:t>cpu</a:t>
            </a:r>
            <a:r>
              <a:rPr lang="zh-CN" altLang="en-US" dirty="0">
                <a:solidFill>
                  <a:srgbClr val="0000FF"/>
                </a:solidFill>
              </a:rPr>
              <a:t>、</a:t>
            </a:r>
            <a:r>
              <a:rPr lang="en-US" altLang="zh-CN" dirty="0">
                <a:solidFill>
                  <a:srgbClr val="0000FF"/>
                </a:solidFill>
              </a:rPr>
              <a:t>memory</a:t>
            </a:r>
            <a:r>
              <a:rPr lang="zh-CN" altLang="en-US" dirty="0">
                <a:solidFill>
                  <a:srgbClr val="0000FF"/>
                </a:solidFill>
              </a:rPr>
              <a:t>、</a:t>
            </a:r>
            <a:r>
              <a:rPr lang="en-US" altLang="zh-CN" dirty="0">
                <a:solidFill>
                  <a:srgbClr val="0000FF"/>
                </a:solidFill>
              </a:rPr>
              <a:t>bandwidth</a:t>
            </a:r>
            <a:r>
              <a:rPr lang="zh-CN" altLang="en-US" dirty="0">
                <a:solidFill>
                  <a:srgbClr val="0000FF"/>
                </a:solidFill>
              </a:rPr>
              <a:t>、</a:t>
            </a:r>
            <a:r>
              <a:rPr lang="en-US" altLang="zh-CN" dirty="0">
                <a:solidFill>
                  <a:srgbClr val="0000FF"/>
                </a:solidFill>
              </a:rPr>
              <a:t>energy</a:t>
            </a:r>
            <a:r>
              <a:rPr lang="zh-CN" altLang="en-US" dirty="0">
                <a:solidFill>
                  <a:srgbClr val="0000FF"/>
                </a:solidFill>
              </a:rPr>
              <a:t>（</a:t>
            </a:r>
            <a:r>
              <a:rPr lang="en-US" altLang="zh-CN" dirty="0">
                <a:solidFill>
                  <a:srgbClr val="0000FF"/>
                </a:solidFill>
              </a:rPr>
              <a:t>PPT</a:t>
            </a:r>
            <a:r>
              <a:rPr lang="zh-CN" altLang="en-US" dirty="0">
                <a:solidFill>
                  <a:srgbClr val="0000FF"/>
                </a:solidFill>
              </a:rPr>
              <a:t>和</a:t>
            </a:r>
            <a:r>
              <a:rPr lang="en-US" altLang="zh-CN" dirty="0" err="1">
                <a:solidFill>
                  <a:srgbClr val="0000FF"/>
                </a:solidFill>
              </a:rPr>
              <a:t>enthereum</a:t>
            </a:r>
            <a:r>
              <a:rPr lang="zh-CN" altLang="en-US" dirty="0">
                <a:solidFill>
                  <a:srgbClr val="0000FF"/>
                </a:solidFill>
              </a:rPr>
              <a:t>的对比）</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B165E500-E6E9-E6B3-EA8B-71A503E50FE9}"/>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668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99130CC-978C-2CAE-94FF-B9CF27191A0D}"/>
              </a:ext>
            </a:extLst>
          </p:cNvPr>
          <p:cNvGrpSpPr/>
          <p:nvPr/>
        </p:nvGrpSpPr>
        <p:grpSpPr>
          <a:xfrm>
            <a:off x="343001" y="397659"/>
            <a:ext cx="11239185" cy="6062681"/>
            <a:chOff x="343001" y="397659"/>
            <a:chExt cx="11239185" cy="6062681"/>
          </a:xfrm>
        </p:grpSpPr>
        <p:grpSp>
          <p:nvGrpSpPr>
            <p:cNvPr id="14" name="组合 13">
              <a:extLst>
                <a:ext uri="{FF2B5EF4-FFF2-40B4-BE49-F238E27FC236}">
                  <a16:creationId xmlns:a16="http://schemas.microsoft.com/office/drawing/2014/main" id="{F74EAF79-15BB-9DA2-F9E9-1D67E0BDD9A2}"/>
                </a:ext>
              </a:extLst>
            </p:cNvPr>
            <p:cNvGrpSpPr/>
            <p:nvPr/>
          </p:nvGrpSpPr>
          <p:grpSpPr>
            <a:xfrm>
              <a:off x="343001" y="397659"/>
              <a:ext cx="11239185" cy="6062681"/>
              <a:chOff x="733419" y="615520"/>
              <a:chExt cx="11239185" cy="6062681"/>
            </a:xfrm>
          </p:grpSpPr>
          <p:pic>
            <p:nvPicPr>
              <p:cNvPr id="17" name="Picture 2" descr="image">
                <a:extLst>
                  <a:ext uri="{FF2B5EF4-FFF2-40B4-BE49-F238E27FC236}">
                    <a16:creationId xmlns:a16="http://schemas.microsoft.com/office/drawing/2014/main" id="{48BD5EF7-E061-C88E-74D5-D0B6474DA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eware graphs bearing outperformance - Occam Investing">
                <a:extLst>
                  <a:ext uri="{FF2B5EF4-FFF2-40B4-BE49-F238E27FC236}">
                    <a16:creationId xmlns:a16="http://schemas.microsoft.com/office/drawing/2014/main" id="{C11C41D9-F93C-71DA-D9B0-8CC8241E8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28882A00-797C-63D4-BECA-6B9C1B8D0345}"/>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20" name="文本框 19">
                <a:extLst>
                  <a:ext uri="{FF2B5EF4-FFF2-40B4-BE49-F238E27FC236}">
                    <a16:creationId xmlns:a16="http://schemas.microsoft.com/office/drawing/2014/main" id="{E0AA67DE-438B-69EC-C535-AE98F2BAD28C}"/>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21" name="文本框 20">
                <a:extLst>
                  <a:ext uri="{FF2B5EF4-FFF2-40B4-BE49-F238E27FC236}">
                    <a16:creationId xmlns:a16="http://schemas.microsoft.com/office/drawing/2014/main" id="{829D8D31-D9C1-90EB-2B4A-D9B9C94166BC}"/>
                  </a:ext>
                </a:extLst>
              </p:cNvPr>
              <p:cNvSpPr txBox="1"/>
              <p:nvPr/>
            </p:nvSpPr>
            <p:spPr>
              <a:xfrm>
                <a:off x="7365701" y="615520"/>
                <a:ext cx="407126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r>
                  <a:rPr lang="zh-CN" altLang="en-US" dirty="0"/>
                  <a:t>、</a:t>
                </a:r>
                <a:r>
                  <a:rPr lang="en-US" altLang="zh-CN" dirty="0"/>
                  <a:t>attack……</a:t>
                </a:r>
                <a:endParaRPr lang="zh-CN" altLang="en-US" dirty="0"/>
              </a:p>
            </p:txBody>
          </p:sp>
        </p:grpSp>
        <p:pic>
          <p:nvPicPr>
            <p:cNvPr id="15" name="Picture 4">
              <a:extLst>
                <a:ext uri="{FF2B5EF4-FFF2-40B4-BE49-F238E27FC236}">
                  <a16:creationId xmlns:a16="http://schemas.microsoft.com/office/drawing/2014/main" id="{3A73F684-F850-270C-1E2F-63D4B5875D69}"/>
                </a:ext>
              </a:extLst>
            </p:cNvPr>
            <p:cNvPicPr>
              <a:picLocks noChangeAspect="1" noChangeArrowheads="1"/>
            </p:cNvPicPr>
            <p:nvPr/>
          </p:nvPicPr>
          <p:blipFill>
            <a:blip r:embed="rId4"/>
            <a:srcRect/>
            <a:stretch/>
          </p:blipFill>
          <p:spPr bwMode="auto">
            <a:xfrm>
              <a:off x="466005" y="2648698"/>
              <a:ext cx="6636739" cy="3811641"/>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8137094-0E17-11FB-1C41-5A7D014EE21D}"/>
                </a:ext>
              </a:extLst>
            </p:cNvPr>
            <p:cNvSpPr txBox="1"/>
            <p:nvPr/>
          </p:nvSpPr>
          <p:spPr>
            <a:xfrm>
              <a:off x="2777355" y="2646128"/>
              <a:ext cx="103677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Attack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862322"/>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On the security tab of W3 POC we can simulate different kinds of attacks to verify the security of the W3 protocol. </a:t>
            </a:r>
          </a:p>
          <a:p>
            <a:endParaRPr lang="en" altLang="zh-CN" dirty="0"/>
          </a:p>
          <a:p>
            <a:r>
              <a:rPr lang="en" altLang="zh-CN" dirty="0"/>
              <a:t>Theoretically a W3 chain should be immune  from a race or </a:t>
            </a:r>
            <a:r>
              <a:rPr lang="en" altLang="zh-CN" dirty="0" err="1"/>
              <a:t>finney</a:t>
            </a:r>
            <a:r>
              <a:rPr lang="en" altLang="zh-CN" dirty="0"/>
              <a:t> attack , and very unlikely be a victim of a sybil attack. , </a:t>
            </a:r>
          </a:p>
          <a:p>
            <a:endParaRPr lang="en" altLang="zh-CN" dirty="0"/>
          </a:p>
          <a:p>
            <a:r>
              <a:rPr lang="en" altLang="zh-CN" dirty="0"/>
              <a:t>We are still working on this, let's issue a sybil attack to the testnet with about 30% forged accounts, and the result show the probability of success is 10^-15, and that means if the bad guy attacks a W3 network with size like Ethereum network, he may have a success in about 1.4 billion years.  ,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739739" y="4079816"/>
            <a:ext cx="11342670" cy="2862322"/>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r>
              <a:rPr lang="zh-CN" altLang="en-US" dirty="0">
                <a:solidFill>
                  <a:srgbClr val="0000FF"/>
                </a:solidFill>
              </a:rPr>
              <a:t>（</a:t>
            </a:r>
            <a:r>
              <a:rPr lang="en-US" altLang="zh-CN" dirty="0">
                <a:solidFill>
                  <a:srgbClr val="0000FF"/>
                </a:solidFill>
              </a:rPr>
              <a:t>faked</a:t>
            </a:r>
            <a:r>
              <a:rPr lang="zh-CN" altLang="en-US" dirty="0">
                <a:solidFill>
                  <a:srgbClr val="0000FF"/>
                </a:solidFill>
              </a:rPr>
              <a:t> </a:t>
            </a:r>
            <a:r>
              <a:rPr lang="en-US" altLang="zh-CN" dirty="0">
                <a:solidFill>
                  <a:srgbClr val="0000FF"/>
                </a:solidFill>
              </a:rPr>
              <a:t>ratio</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messages/</a:t>
            </a:r>
            <a:r>
              <a:rPr lang="en-US" altLang="zh-CN" dirty="0" err="1">
                <a:solidFill>
                  <a:srgbClr val="0000FF"/>
                </a:solidFill>
              </a:rPr>
              <a:t>tx</a:t>
            </a:r>
            <a:r>
              <a:rPr lang="en-US" altLang="zh-CN" dirty="0">
                <a:solidFill>
                  <a:srgbClr val="0000FF"/>
                </a:solidFill>
              </a:rPr>
              <a:t>/bp/bp_w1/bp_w2/block,</a:t>
            </a:r>
            <a:r>
              <a:rPr lang="zh-CN" altLang="en-US" dirty="0">
                <a:solidFill>
                  <a:srgbClr val="0000FF"/>
                </a:solidFill>
              </a:rPr>
              <a:t> </a:t>
            </a:r>
            <a:r>
              <a:rPr lang="en-US" altLang="zh-CN" dirty="0" err="1">
                <a:solidFill>
                  <a:srgbClr val="0000FF"/>
                </a:solidFill>
              </a:rPr>
              <a:t>fork_height</a:t>
            </a:r>
            <a:r>
              <a:rPr lang="zh-CN" altLang="en-US" dirty="0">
                <a:solidFill>
                  <a:srgbClr val="0000FF"/>
                </a:solidFill>
              </a:rPr>
              <a:t> </a:t>
            </a:r>
            <a:r>
              <a:rPr lang="en-US" altLang="zh-CN" dirty="0">
                <a:solidFill>
                  <a:srgbClr val="0000FF"/>
                </a:solidFill>
              </a:rPr>
              <a:t>distribution,</a:t>
            </a:r>
            <a:r>
              <a:rPr lang="zh-CN" altLang="en-US" dirty="0">
                <a:solidFill>
                  <a:srgbClr val="0000FF"/>
                </a:solidFill>
              </a:rPr>
              <a:t> </a:t>
            </a:r>
            <a:r>
              <a:rPr lang="en-US" altLang="zh-CN" dirty="0">
                <a:solidFill>
                  <a:srgbClr val="0000FF"/>
                </a:solidFill>
              </a:rPr>
              <a:t>Probability</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Success</a:t>
            </a:r>
            <a:r>
              <a:rPr lang="zh-CN" altLang="en-US" dirty="0">
                <a:solidFill>
                  <a:srgbClr val="0000FF"/>
                </a:solidFill>
              </a:rPr>
              <a:t>）</a:t>
            </a:r>
            <a:endParaRPr lang="en-US" altLang="zh-CN" dirty="0">
              <a:solidFill>
                <a:srgbClr val="0000FF"/>
              </a:solidFill>
            </a:endParaRPr>
          </a:p>
          <a:p>
            <a:pPr marL="342900" indent="-342900">
              <a:buAutoNum type="arabicPeriod"/>
            </a:pPr>
            <a:r>
              <a:rPr lang="zh-CN" altLang="en-US" dirty="0">
                <a:solidFill>
                  <a:srgbClr val="0000FF"/>
                </a:solidFill>
              </a:rPr>
              <a:t>展示攻击窗口（选择攻击类型，配置发起攻击）</a:t>
            </a:r>
            <a:endParaRPr lang="en-US" altLang="zh-CN" dirty="0">
              <a:solidFill>
                <a:srgbClr val="0000FF"/>
              </a:solidFill>
            </a:endParaRPr>
          </a:p>
          <a:p>
            <a:pPr marL="342900" indent="-342900">
              <a:buAutoNum type="arabicPeriod"/>
            </a:pPr>
            <a:r>
              <a:rPr lang="zh-CN" altLang="en-US" dirty="0">
                <a:solidFill>
                  <a:srgbClr val="0000FF"/>
                </a:solidFill>
              </a:rPr>
              <a:t>发起</a:t>
            </a:r>
            <a:r>
              <a:rPr lang="en-US" altLang="zh-CN" dirty="0">
                <a:solidFill>
                  <a:srgbClr val="0000FF"/>
                </a:solidFill>
              </a:rPr>
              <a:t>Sybil</a:t>
            </a:r>
            <a:r>
              <a:rPr lang="zh-CN" altLang="en-US" dirty="0">
                <a:solidFill>
                  <a:srgbClr val="0000FF"/>
                </a:solidFill>
              </a:rPr>
              <a:t>攻击</a:t>
            </a:r>
            <a:endParaRPr lang="en-US" altLang="zh-CN" dirty="0">
              <a:solidFill>
                <a:srgbClr val="0000FF"/>
              </a:solidFill>
            </a:endParaRPr>
          </a:p>
          <a:p>
            <a:pPr marL="342900" indent="-342900">
              <a:buAutoNum type="arabicPeriod"/>
            </a:pPr>
            <a:r>
              <a:rPr lang="zh-CN" altLang="en-US" dirty="0">
                <a:solidFill>
                  <a:srgbClr val="0000FF"/>
                </a:solidFill>
              </a:rPr>
              <a:t>观察</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p>
          <a:p>
            <a:pPr marL="342900" indent="-342900">
              <a:buAutoNum type="arabicPeriod"/>
            </a:pPr>
            <a:r>
              <a:rPr lang="zh-CN" altLang="en-US" dirty="0">
                <a:solidFill>
                  <a:srgbClr val="0000FF"/>
                </a:solidFill>
              </a:rPr>
              <a:t>强调</a:t>
            </a:r>
            <a:r>
              <a:rPr lang="en-US" altLang="zh-CN" dirty="0">
                <a:solidFill>
                  <a:srgbClr val="0000FF"/>
                </a:solidFill>
              </a:rPr>
              <a:t>PAS</a:t>
            </a:r>
            <a:r>
              <a:rPr lang="zh-CN" altLang="en-US" dirty="0">
                <a:solidFill>
                  <a:srgbClr val="0000FF"/>
                </a:solidFill>
              </a:rPr>
              <a:t> </a:t>
            </a:r>
            <a:r>
              <a:rPr lang="en-US" altLang="zh-CN" dirty="0">
                <a:solidFill>
                  <a:srgbClr val="0000FF"/>
                </a:solidFill>
              </a:rPr>
              <a:t>in</a:t>
            </a:r>
            <a:r>
              <a:rPr lang="zh-CN" altLang="en-US" dirty="0">
                <a:solidFill>
                  <a:srgbClr val="0000FF"/>
                </a:solidFill>
              </a:rPr>
              <a:t> </a:t>
            </a:r>
            <a:r>
              <a:rPr lang="en-US" altLang="zh-CN" dirty="0">
                <a:solidFill>
                  <a:srgbClr val="0000FF"/>
                </a:solidFill>
              </a:rPr>
              <a:t>years</a:t>
            </a:r>
            <a:r>
              <a:rPr lang="zh-CN" altLang="en-US" dirty="0">
                <a:solidFill>
                  <a:srgbClr val="0000FF"/>
                </a:solidFill>
              </a:rPr>
              <a:t>（</a:t>
            </a:r>
            <a:r>
              <a:rPr lang="en-US" altLang="zh-CN" dirty="0">
                <a:solidFill>
                  <a:srgbClr val="0000FF"/>
                </a:solidFill>
              </a:rPr>
              <a:t>1.4billion</a:t>
            </a:r>
            <a:r>
              <a:rPr lang="zh-CN" altLang="en-US" dirty="0">
                <a:solidFill>
                  <a:srgbClr val="0000FF"/>
                </a:solidFill>
              </a:rPr>
              <a:t>）或许用</a:t>
            </a:r>
            <a:r>
              <a:rPr lang="en-US" altLang="zh-CN" dirty="0">
                <a:solidFill>
                  <a:srgbClr val="0000FF"/>
                </a:solidFill>
              </a:rPr>
              <a:t>PPT</a:t>
            </a:r>
            <a:r>
              <a:rPr lang="zh-CN" altLang="en-US" dirty="0">
                <a:solidFill>
                  <a:srgbClr val="0000FF"/>
                </a:solidFill>
              </a:rPr>
              <a:t>动画</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6887B807-C5F1-0D8C-424D-327E312DE734}"/>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7165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8E60AA-98EB-54F3-C6B9-EF58F6D729CA}"/>
              </a:ext>
            </a:extLst>
          </p:cNvPr>
          <p:cNvSpPr txBox="1"/>
          <p:nvPr/>
        </p:nvSpPr>
        <p:spPr>
          <a:xfrm>
            <a:off x="4361935" y="543697"/>
            <a:ext cx="3411511" cy="369332"/>
          </a:xfrm>
          <a:prstGeom prst="rect">
            <a:avLst/>
          </a:prstGeom>
          <a:noFill/>
        </p:spPr>
        <p:txBody>
          <a:bodyPr wrap="none" rtlCol="0">
            <a:spAutoFit/>
          </a:bodyPr>
          <a:lstStyle/>
          <a:p>
            <a:r>
              <a:rPr kumimoji="1" lang="en-US" altLang="zh-CN" dirty="0"/>
              <a:t>Blockchain</a:t>
            </a:r>
            <a:r>
              <a:rPr kumimoji="1" lang="zh-CN" altLang="en-US" dirty="0"/>
              <a:t> </a:t>
            </a:r>
            <a:r>
              <a:rPr kumimoji="1" lang="en-US" altLang="zh-CN" dirty="0"/>
              <a:t>Diagram:</a:t>
            </a:r>
            <a:r>
              <a:rPr kumimoji="1" lang="zh-CN" altLang="en-US" dirty="0"/>
              <a:t> 两阶段铸造</a:t>
            </a:r>
          </a:p>
        </p:txBody>
      </p:sp>
      <p:sp>
        <p:nvSpPr>
          <p:cNvPr id="5" name="文本框 4">
            <a:extLst>
              <a:ext uri="{FF2B5EF4-FFF2-40B4-BE49-F238E27FC236}">
                <a16:creationId xmlns:a16="http://schemas.microsoft.com/office/drawing/2014/main" id="{6081BDE6-8D65-4FC0-8F11-67D07DE4EE73}"/>
              </a:ext>
            </a:extLst>
          </p:cNvPr>
          <p:cNvSpPr txBox="1"/>
          <p:nvPr/>
        </p:nvSpPr>
        <p:spPr>
          <a:xfrm>
            <a:off x="597243" y="1066800"/>
            <a:ext cx="6845144" cy="1477328"/>
          </a:xfrm>
          <a:prstGeom prst="rect">
            <a:avLst/>
          </a:prstGeom>
          <a:noFill/>
        </p:spPr>
        <p:txBody>
          <a:bodyPr wrap="none" rtlCol="0">
            <a:spAutoFit/>
          </a:bodyPr>
          <a:lstStyle/>
          <a:p>
            <a:r>
              <a:rPr kumimoji="1" lang="zh-CN" altLang="en-US" dirty="0"/>
              <a:t>功能</a:t>
            </a:r>
            <a:endParaRPr kumimoji="1" lang="en-US" altLang="zh-CN" dirty="0"/>
          </a:p>
          <a:p>
            <a:pPr marL="342900" indent="-342900">
              <a:buFont typeface="+mj-lt"/>
              <a:buAutoNum type="arabicPeriod"/>
            </a:pPr>
            <a:r>
              <a:rPr kumimoji="1" lang="zh-CN" altLang="en-US" dirty="0"/>
              <a:t>显示两阶段铸造（</a:t>
            </a:r>
            <a:r>
              <a:rPr kumimoji="1" lang="en-US" altLang="zh-CN" dirty="0"/>
              <a:t>chain</a:t>
            </a:r>
            <a:r>
              <a:rPr kumimoji="1" lang="zh-CN" altLang="en-US" dirty="0"/>
              <a:t>）</a:t>
            </a:r>
            <a:endParaRPr kumimoji="1" lang="en-US" altLang="zh-CN" dirty="0"/>
          </a:p>
          <a:p>
            <a:pPr marL="800100" lvl="1" indent="-342900">
              <a:buFont typeface="+mj-lt"/>
              <a:buAutoNum type="arabicPeriod"/>
            </a:pPr>
            <a:r>
              <a:rPr kumimoji="1" lang="zh-CN" altLang="en-US" dirty="0"/>
              <a:t>链：</a:t>
            </a:r>
            <a:r>
              <a:rPr kumimoji="1" lang="en-US" altLang="zh-CN" dirty="0"/>
              <a:t>block</a:t>
            </a:r>
            <a:r>
              <a:rPr kumimoji="1" lang="zh-CN" altLang="en-US" dirty="0"/>
              <a:t>（收集者、见证者、通知者</a:t>
            </a:r>
            <a:r>
              <a:rPr kumimoji="1" lang="en-US" altLang="zh-CN" dirty="0"/>
              <a:t>/</a:t>
            </a:r>
            <a:r>
              <a:rPr kumimoji="1" lang="zh-CN" altLang="en-US" dirty="0"/>
              <a:t>采纳者数量）、</a:t>
            </a:r>
            <a:r>
              <a:rPr kumimoji="1" lang="en-US" altLang="zh-CN" dirty="0"/>
              <a:t>fork</a:t>
            </a:r>
          </a:p>
          <a:p>
            <a:pPr marL="800100" lvl="1" indent="-342900">
              <a:buFont typeface="+mj-lt"/>
              <a:buAutoNum type="arabicPeriod"/>
            </a:pPr>
            <a:r>
              <a:rPr kumimoji="1" lang="zh-CN" altLang="en-US" dirty="0"/>
              <a:t>链的变化（</a:t>
            </a:r>
            <a:r>
              <a:rPr kumimoji="1" lang="en-US" altLang="zh-CN" dirty="0"/>
              <a:t>fork</a:t>
            </a:r>
            <a:r>
              <a:rPr kumimoji="1" lang="zh-CN" altLang="en-US" dirty="0"/>
              <a:t>，</a:t>
            </a:r>
            <a:r>
              <a:rPr kumimoji="1" lang="en-US" altLang="zh-CN" dirty="0" err="1"/>
              <a:t>changeFork</a:t>
            </a:r>
            <a:r>
              <a:rPr kumimoji="1" lang="zh-CN" altLang="en-US" dirty="0"/>
              <a:t>）</a:t>
            </a:r>
            <a:endParaRPr kumimoji="1" lang="en-US" altLang="zh-CN" dirty="0"/>
          </a:p>
          <a:p>
            <a:pPr marL="800100" lvl="1" indent="-342900">
              <a:buFont typeface="+mj-lt"/>
              <a:buAutoNum type="arabicPeriod"/>
            </a:pPr>
            <a:r>
              <a:rPr kumimoji="1" lang="en-US" altLang="zh-CN" dirty="0"/>
              <a:t>block</a:t>
            </a:r>
            <a:r>
              <a:rPr kumimoji="1" lang="zh-CN" altLang="en-US" dirty="0"/>
              <a:t>浏览器：浏览</a:t>
            </a:r>
            <a:r>
              <a:rPr kumimoji="1" lang="en-US" altLang="zh-CN" dirty="0"/>
              <a:t>block</a:t>
            </a:r>
            <a:r>
              <a:rPr kumimoji="1" lang="zh-CN" altLang="en-US" dirty="0"/>
              <a:t>详情</a:t>
            </a:r>
          </a:p>
        </p:txBody>
      </p:sp>
    </p:spTree>
    <p:extLst>
      <p:ext uri="{BB962C8B-B14F-4D97-AF65-F5344CB8AC3E}">
        <p14:creationId xmlns:p14="http://schemas.microsoft.com/office/powerpoint/2010/main" val="112970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8E60AA-98EB-54F3-C6B9-EF58F6D729CA}"/>
              </a:ext>
            </a:extLst>
          </p:cNvPr>
          <p:cNvSpPr txBox="1"/>
          <p:nvPr/>
        </p:nvSpPr>
        <p:spPr>
          <a:xfrm>
            <a:off x="4361935" y="543697"/>
            <a:ext cx="3783408" cy="369332"/>
          </a:xfrm>
          <a:prstGeom prst="rect">
            <a:avLst/>
          </a:prstGeom>
          <a:noFill/>
        </p:spPr>
        <p:txBody>
          <a:bodyPr wrap="none" rtlCol="0">
            <a:spAutoFit/>
          </a:bodyPr>
          <a:lstStyle/>
          <a:p>
            <a:r>
              <a:rPr kumimoji="1" lang="en-US" altLang="zh-CN" dirty="0"/>
              <a:t>Network</a:t>
            </a:r>
            <a:r>
              <a:rPr kumimoji="1" lang="zh-CN" altLang="en-US" dirty="0"/>
              <a:t> </a:t>
            </a:r>
            <a:r>
              <a:rPr kumimoji="1" lang="en-US" altLang="zh-CN" dirty="0"/>
              <a:t>Diagram:</a:t>
            </a:r>
            <a:r>
              <a:rPr kumimoji="1" lang="zh-CN" altLang="en-US" dirty="0"/>
              <a:t> 性能与资源消耗</a:t>
            </a:r>
          </a:p>
        </p:txBody>
      </p:sp>
      <p:sp>
        <p:nvSpPr>
          <p:cNvPr id="5" name="文本框 4">
            <a:extLst>
              <a:ext uri="{FF2B5EF4-FFF2-40B4-BE49-F238E27FC236}">
                <a16:creationId xmlns:a16="http://schemas.microsoft.com/office/drawing/2014/main" id="{6081BDE6-8D65-4FC0-8F11-67D07DE4EE73}"/>
              </a:ext>
            </a:extLst>
          </p:cNvPr>
          <p:cNvSpPr txBox="1"/>
          <p:nvPr/>
        </p:nvSpPr>
        <p:spPr>
          <a:xfrm>
            <a:off x="597243" y="1066800"/>
            <a:ext cx="6845144" cy="1477328"/>
          </a:xfrm>
          <a:prstGeom prst="rect">
            <a:avLst/>
          </a:prstGeom>
          <a:noFill/>
        </p:spPr>
        <p:txBody>
          <a:bodyPr wrap="none" rtlCol="0">
            <a:spAutoFit/>
          </a:bodyPr>
          <a:lstStyle/>
          <a:p>
            <a:r>
              <a:rPr kumimoji="1" lang="zh-CN" altLang="en-US" dirty="0"/>
              <a:t>功能</a:t>
            </a:r>
            <a:endParaRPr kumimoji="1" lang="en-US" altLang="zh-CN" dirty="0"/>
          </a:p>
          <a:p>
            <a:pPr marL="342900" indent="-342900">
              <a:buFont typeface="+mj-lt"/>
              <a:buAutoNum type="arabicPeriod"/>
            </a:pPr>
            <a:r>
              <a:rPr kumimoji="1" lang="zh-CN" altLang="en-US" dirty="0"/>
              <a:t>显示两阶段铸造（</a:t>
            </a:r>
            <a:r>
              <a:rPr kumimoji="1" lang="en-US" altLang="zh-CN" dirty="0"/>
              <a:t>chain</a:t>
            </a:r>
            <a:r>
              <a:rPr kumimoji="1" lang="zh-CN" altLang="en-US" dirty="0"/>
              <a:t>）</a:t>
            </a:r>
            <a:endParaRPr kumimoji="1" lang="en-US" altLang="zh-CN" dirty="0"/>
          </a:p>
          <a:p>
            <a:pPr marL="800100" lvl="1" indent="-342900">
              <a:buFont typeface="+mj-lt"/>
              <a:buAutoNum type="arabicPeriod"/>
            </a:pPr>
            <a:r>
              <a:rPr kumimoji="1" lang="zh-CN" altLang="en-US" dirty="0"/>
              <a:t>链：</a:t>
            </a:r>
            <a:r>
              <a:rPr kumimoji="1" lang="en-US" altLang="zh-CN" dirty="0"/>
              <a:t>block</a:t>
            </a:r>
            <a:r>
              <a:rPr kumimoji="1" lang="zh-CN" altLang="en-US" dirty="0"/>
              <a:t>（收集者、见证者、通知者</a:t>
            </a:r>
            <a:r>
              <a:rPr kumimoji="1" lang="en-US" altLang="zh-CN" dirty="0"/>
              <a:t>/</a:t>
            </a:r>
            <a:r>
              <a:rPr kumimoji="1" lang="zh-CN" altLang="en-US" dirty="0"/>
              <a:t>采纳者数量）、</a:t>
            </a:r>
            <a:r>
              <a:rPr kumimoji="1" lang="en-US" altLang="zh-CN" dirty="0"/>
              <a:t>fork</a:t>
            </a:r>
          </a:p>
          <a:p>
            <a:pPr marL="800100" lvl="1" indent="-342900">
              <a:buFont typeface="+mj-lt"/>
              <a:buAutoNum type="arabicPeriod"/>
            </a:pPr>
            <a:r>
              <a:rPr kumimoji="1" lang="zh-CN" altLang="en-US" dirty="0"/>
              <a:t>链的变化（</a:t>
            </a:r>
            <a:r>
              <a:rPr kumimoji="1" lang="en-US" altLang="zh-CN" dirty="0"/>
              <a:t>fork</a:t>
            </a:r>
            <a:r>
              <a:rPr kumimoji="1" lang="zh-CN" altLang="en-US" dirty="0"/>
              <a:t>，</a:t>
            </a:r>
            <a:r>
              <a:rPr kumimoji="1" lang="en-US" altLang="zh-CN" dirty="0" err="1"/>
              <a:t>changeFork</a:t>
            </a:r>
            <a:r>
              <a:rPr kumimoji="1" lang="zh-CN" altLang="en-US" dirty="0"/>
              <a:t>）</a:t>
            </a:r>
            <a:endParaRPr kumimoji="1" lang="en-US" altLang="zh-CN" dirty="0"/>
          </a:p>
          <a:p>
            <a:pPr marL="800100" lvl="1" indent="-342900">
              <a:buFont typeface="+mj-lt"/>
              <a:buAutoNum type="arabicPeriod"/>
            </a:pPr>
            <a:r>
              <a:rPr kumimoji="1" lang="en-US" altLang="zh-CN" dirty="0"/>
              <a:t>block</a:t>
            </a:r>
            <a:r>
              <a:rPr kumimoji="1" lang="zh-CN" altLang="en-US" dirty="0"/>
              <a:t>浏览器：浏览</a:t>
            </a:r>
            <a:r>
              <a:rPr kumimoji="1" lang="en-US" altLang="zh-CN" dirty="0"/>
              <a:t>block</a:t>
            </a:r>
            <a:r>
              <a:rPr kumimoji="1" lang="zh-CN" altLang="en-US" dirty="0"/>
              <a:t>详情</a:t>
            </a:r>
          </a:p>
        </p:txBody>
      </p:sp>
    </p:spTree>
    <p:extLst>
      <p:ext uri="{BB962C8B-B14F-4D97-AF65-F5344CB8AC3E}">
        <p14:creationId xmlns:p14="http://schemas.microsoft.com/office/powerpoint/2010/main" val="2069920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3565</TotalTime>
  <Words>800</Words>
  <Application>Microsoft Macintosh PowerPoint</Application>
  <PresentationFormat>宽屏</PresentationFormat>
  <Paragraphs>89</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W3 POC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 POC</dc:title>
  <dc:creator>王青</dc:creator>
  <cp:lastModifiedBy>Microsoft Office User</cp:lastModifiedBy>
  <cp:revision>6</cp:revision>
  <dcterms:created xsi:type="dcterms:W3CDTF">2022-09-04T00:30:39Z</dcterms:created>
  <dcterms:modified xsi:type="dcterms:W3CDTF">2022-09-07T08:47:07Z</dcterms:modified>
</cp:coreProperties>
</file>