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0375" y="1876425"/>
            <a:ext cx="6191250" cy="31051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712085" y="1600835"/>
            <a:ext cx="18383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latin typeface="AR PL UKai CN" panose="02000503000000000000" charset="-122"/>
                <a:ea typeface="AR PL UKai CN" panose="02000503000000000000" charset="-122"/>
              </a:rPr>
              <a:t>第三方库（线段描述子）</a:t>
            </a:r>
            <a:endParaRPr lang="en-US" altLang="en-US" sz="1200">
              <a:latin typeface="AR PL UKai CN" panose="02000503000000000000" charset="-122"/>
              <a:ea typeface="AR PL UKai CN" panose="02000503000000000000" charset="-122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920615" y="1600835"/>
            <a:ext cx="6521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latin typeface="AR PL UKai CN" panose="02000503000000000000" charset="-122"/>
                <a:ea typeface="AR PL UKai CN" panose="02000503000000000000" charset="-122"/>
              </a:rPr>
              <a:t>主程序</a:t>
            </a:r>
            <a:endParaRPr lang="en-US" altLang="en-US" sz="1200">
              <a:latin typeface="AR PL UKai CN" panose="02000503000000000000" charset="-122"/>
              <a:ea typeface="AR PL UKai CN" panose="02000503000000000000" charset="-122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298565" y="1600835"/>
            <a:ext cx="8616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latin typeface="AR PL UKai CN" panose="02000503000000000000" charset="-122"/>
                <a:ea typeface="AR PL UKai CN" panose="02000503000000000000" charset="-122"/>
              </a:rPr>
              <a:t>编译位置</a:t>
            </a:r>
            <a:endParaRPr lang="en-US" altLang="en-US" sz="1200">
              <a:latin typeface="AR PL UKai CN" panose="02000503000000000000" charset="-122"/>
              <a:ea typeface="AR PL UKai CN" panose="02000503000000000000" charset="-122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7655560" y="1600835"/>
            <a:ext cx="12185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latin typeface="AR PL UKai CN" panose="02000503000000000000" charset="-122"/>
                <a:ea typeface="AR PL UKai CN" panose="02000503000000000000" charset="-122"/>
              </a:rPr>
              <a:t>clion编译位置</a:t>
            </a:r>
            <a:endParaRPr lang="en-US" altLang="en-US" sz="1200">
              <a:latin typeface="AR PL UKai CN" panose="02000503000000000000" charset="-122"/>
              <a:ea typeface="AR PL UKai CN" panose="02000503000000000000" charset="-122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3368675" y="4838700"/>
            <a:ext cx="8299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latin typeface="AR PL UKai CN" panose="02000503000000000000" charset="-122"/>
                <a:ea typeface="AR PL UKai CN" panose="02000503000000000000" charset="-122"/>
              </a:rPr>
              <a:t>说明文档</a:t>
            </a:r>
            <a:endParaRPr lang="en-US" altLang="en-US" sz="1200">
              <a:latin typeface="AR PL UKai CN" panose="02000503000000000000" charset="-122"/>
              <a:ea typeface="AR PL UKai CN" panose="02000503000000000000" charset="-122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712085" y="3515995"/>
            <a:ext cx="6413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latin typeface="AR PL UKai CN" panose="02000503000000000000" charset="-122"/>
                <a:ea typeface="AR PL UKai CN" panose="02000503000000000000" charset="-122"/>
              </a:rPr>
              <a:t>源文件</a:t>
            </a:r>
            <a:endParaRPr lang="en-US" altLang="en-US" sz="1200">
              <a:latin typeface="AR PL UKai CN" panose="02000503000000000000" charset="-122"/>
              <a:ea typeface="AR PL UKai CN" panose="02000503000000000000" charset="-122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2617470" y="2844165"/>
            <a:ext cx="8312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latin typeface="AR PL UKai CN" panose="02000503000000000000" charset="-122"/>
                <a:ea typeface="AR PL UKai CN" panose="02000503000000000000" charset="-122"/>
              </a:rPr>
              <a:t>配置文件</a:t>
            </a:r>
            <a:endParaRPr lang="en-US" altLang="en-US" sz="1200">
              <a:latin typeface="AR PL UKai CN" panose="02000503000000000000" charset="-122"/>
              <a:ea typeface="AR PL UKai CN" panose="02000503000000000000" charset="-122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4690110" y="4177665"/>
            <a:ext cx="11125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latin typeface="AR PL UKai CN" panose="02000503000000000000" charset="-122"/>
                <a:ea typeface="AR PL UKai CN" panose="02000503000000000000" charset="-122"/>
              </a:rPr>
              <a:t>工程编译脚本</a:t>
            </a:r>
            <a:endParaRPr lang="en-US" altLang="en-US" sz="1200">
              <a:latin typeface="AR PL UKai CN" panose="02000503000000000000" charset="-122"/>
              <a:ea typeface="AR PL UKai CN" panose="02000503000000000000" charset="-122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6193155" y="4177665"/>
            <a:ext cx="13569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latin typeface="AR PL UKai CN" panose="02000503000000000000" charset="-122"/>
                <a:ea typeface="AR PL UKai CN" panose="02000503000000000000" charset="-122"/>
              </a:rPr>
              <a:t>CMakeLists文件</a:t>
            </a:r>
            <a:endParaRPr lang="en-US" altLang="en-US" sz="1200">
              <a:latin typeface="AR PL UKai CN" panose="02000503000000000000" charset="-122"/>
              <a:ea typeface="AR PL UKai CN" panose="02000503000000000000" charset="-122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7828280" y="4177665"/>
            <a:ext cx="8737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latin typeface="AR PL UKai CN" panose="02000503000000000000" charset="-122"/>
                <a:ea typeface="AR PL UKai CN" panose="02000503000000000000" charset="-122"/>
              </a:rPr>
              <a:t>开源协议</a:t>
            </a:r>
            <a:endParaRPr lang="en-US" altLang="en-US" sz="1200">
              <a:latin typeface="AR PL UKai CN" panose="02000503000000000000" charset="-122"/>
              <a:ea typeface="AR PL UKai CN" panose="02000503000000000000" charset="-122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8522970" y="2844165"/>
            <a:ext cx="12934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latin typeface="AR PL UKai CN" panose="02000503000000000000" charset="-122"/>
                <a:ea typeface="AR PL UKai CN" panose="02000503000000000000" charset="-122"/>
              </a:rPr>
              <a:t>stvo库文件位置</a:t>
            </a:r>
            <a:endParaRPr lang="en-US" altLang="en-US" sz="1200">
              <a:latin typeface="AR PL UKai CN" panose="02000503000000000000" charset="-122"/>
              <a:ea typeface="AR PL UKai CN" panose="02000503000000000000" charset="-122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6936740" y="2844165"/>
            <a:ext cx="8915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latin typeface="AR PL UKai CN" panose="02000503000000000000" charset="-122"/>
                <a:ea typeface="AR PL UKai CN" panose="02000503000000000000" charset="-122"/>
              </a:rPr>
              <a:t>头文件</a:t>
            </a:r>
            <a:endParaRPr lang="en-US" altLang="en-US" sz="1200">
              <a:latin typeface="AR PL UKai CN" panose="02000503000000000000" charset="-122"/>
              <a:ea typeface="AR PL UKai CN" panose="02000503000000000000" charset="-122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5572760" y="2844165"/>
            <a:ext cx="8915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latin typeface="AR PL UKai CN" panose="02000503000000000000" charset="-122"/>
                <a:ea typeface="AR PL UKai CN" panose="02000503000000000000" charset="-122"/>
              </a:rPr>
              <a:t>自己新建</a:t>
            </a:r>
            <a:endParaRPr lang="en-US" altLang="en-US" sz="1200">
              <a:latin typeface="AR PL UKai CN" panose="02000503000000000000" charset="-122"/>
              <a:ea typeface="AR PL UKai CN" panose="02000503000000000000" charset="-122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712085" y="1504315"/>
            <a:ext cx="2860675" cy="107251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193155" y="2576830"/>
            <a:ext cx="1356995" cy="187642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712085" y="2719070"/>
            <a:ext cx="1486535" cy="127635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82850" y="715645"/>
            <a:ext cx="517525" cy="22098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3200400" y="688340"/>
            <a:ext cx="13500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latin typeface="AR PL UKai CN" panose="02000503000000000000" charset="-122"/>
                <a:ea typeface="AR PL UKai CN" panose="02000503000000000000" charset="-122"/>
              </a:rPr>
              <a:t>主要代码位置</a:t>
            </a:r>
            <a:endParaRPr lang="en-US" altLang="en-US" sz="1200">
              <a:latin typeface="AR PL UKai CN" panose="02000503000000000000" charset="-122"/>
              <a:ea typeface="AR PL UKai CN" panose="02000503000000000000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Text Box 21"/>
          <p:cNvSpPr txBox="1"/>
          <p:nvPr/>
        </p:nvSpPr>
        <p:spPr>
          <a:xfrm>
            <a:off x="67310" y="541655"/>
            <a:ext cx="11823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200" b="1">
                <a:latin typeface="AR PL UKai CN" panose="02000503000000000000" charset="-122"/>
                <a:ea typeface="AR PL UKai CN" panose="02000503000000000000" charset="-122"/>
              </a:rPr>
              <a:t>include文件夹</a:t>
            </a:r>
            <a:endParaRPr lang="" altLang="en-US" sz="1200" b="1">
              <a:latin typeface="AR PL UKai CN" panose="02000503000000000000" charset="-122"/>
              <a:ea typeface="AR PL UKai CN" panose="02000503000000000000" charset="-122"/>
            </a:endParaRPr>
          </a:p>
        </p:txBody>
      </p:sp>
      <p:cxnSp>
        <p:nvCxnSpPr>
          <p:cNvPr id="2" name="Straight Connector 1"/>
          <p:cNvCxnSpPr/>
          <p:nvPr/>
        </p:nvCxnSpPr>
        <p:spPr>
          <a:xfrm>
            <a:off x="1249680" y="679450"/>
            <a:ext cx="36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1617980" y="395605"/>
            <a:ext cx="0" cy="6043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617980" y="395605"/>
            <a:ext cx="3257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617980" y="6439535"/>
            <a:ext cx="3257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1943735" y="257810"/>
            <a:ext cx="10147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200" b="1">
                <a:latin typeface="AR PL UKai CN" panose="02000503000000000000" charset="-122"/>
                <a:ea typeface="AR PL UKai CN" panose="02000503000000000000" charset="-122"/>
              </a:rPr>
              <a:t>auxiliar.h</a:t>
            </a:r>
            <a:endParaRPr lang="" altLang="en-US" sz="1200" b="1">
              <a:latin typeface="AR PL UKai CN" panose="02000503000000000000" charset="-122"/>
              <a:ea typeface="AR PL UKai CN" panose="02000503000000000000" charset="-122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943735" y="913130"/>
            <a:ext cx="10147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200" b="1">
                <a:latin typeface="AR PL UKai CN" panose="02000503000000000000" charset="-122"/>
                <a:ea typeface="AR PL UKai CN" panose="02000503000000000000" charset="-122"/>
              </a:rPr>
              <a:t>config</a:t>
            </a:r>
            <a:r>
              <a:rPr lang="en-US" altLang="en-US" sz="1200" b="1">
                <a:latin typeface="AR PL UKai CN" panose="02000503000000000000" charset="-122"/>
                <a:ea typeface="AR PL UKai CN" panose="02000503000000000000" charset="-122"/>
              </a:rPr>
              <a:t>.h</a:t>
            </a:r>
            <a:endParaRPr lang="en-US" altLang="en-US" sz="1200" b="1">
              <a:latin typeface="AR PL UKai CN" panose="02000503000000000000" charset="-122"/>
              <a:ea typeface="AR PL UKai CN" panose="02000503000000000000" charset="-122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943735" y="1705610"/>
            <a:ext cx="10147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200" b="1">
                <a:latin typeface="AR PL UKai CN" panose="02000503000000000000" charset="-122"/>
                <a:ea typeface="AR PL UKai CN" panose="02000503000000000000" charset="-122"/>
              </a:rPr>
              <a:t>dataset</a:t>
            </a:r>
            <a:r>
              <a:rPr lang="en-US" altLang="en-US" sz="1200" b="1">
                <a:latin typeface="AR PL UKai CN" panose="02000503000000000000" charset="-122"/>
                <a:ea typeface="AR PL UKai CN" panose="02000503000000000000" charset="-122"/>
              </a:rPr>
              <a:t>.h</a:t>
            </a:r>
            <a:endParaRPr lang="en-US" altLang="en-US" sz="1200" b="1">
              <a:latin typeface="AR PL UKai CN" panose="02000503000000000000" charset="-122"/>
              <a:ea typeface="AR PL UKai CN" panose="02000503000000000000" charset="-122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943735" y="2364105"/>
            <a:ext cx="15189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200" b="1">
                <a:latin typeface="AR PL UKai CN" panose="02000503000000000000" charset="-122"/>
                <a:ea typeface="AR PL UKai CN" panose="02000503000000000000" charset="-122"/>
              </a:rPr>
              <a:t>gridStruncture</a:t>
            </a:r>
            <a:r>
              <a:rPr lang="en-US" altLang="en-US" sz="1200" b="1">
                <a:latin typeface="AR PL UKai CN" panose="02000503000000000000" charset="-122"/>
                <a:ea typeface="AR PL UKai CN" panose="02000503000000000000" charset="-122"/>
              </a:rPr>
              <a:t>.h</a:t>
            </a:r>
            <a:endParaRPr lang="en-US" altLang="en-US" sz="1200" b="1">
              <a:latin typeface="AR PL UKai CN" panose="02000503000000000000" charset="-122"/>
              <a:ea typeface="AR PL UKai CN" panose="02000503000000000000" charset="-122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943735" y="2865120"/>
            <a:ext cx="15189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200" b="1">
                <a:latin typeface="AR PL UKai CN" panose="02000503000000000000" charset="-122"/>
                <a:ea typeface="AR PL UKai CN" panose="02000503000000000000" charset="-122"/>
              </a:rPr>
              <a:t>linelterator</a:t>
            </a:r>
            <a:r>
              <a:rPr lang="en-US" altLang="en-US" sz="1200" b="1">
                <a:latin typeface="AR PL UKai CN" panose="02000503000000000000" charset="-122"/>
                <a:ea typeface="AR PL UKai CN" panose="02000503000000000000" charset="-122"/>
              </a:rPr>
              <a:t>.h</a:t>
            </a:r>
            <a:endParaRPr lang="en-US" altLang="en-US" sz="1200" b="1">
              <a:latin typeface="AR PL UKai CN" panose="02000503000000000000" charset="-122"/>
              <a:ea typeface="AR PL UKai CN" panose="02000503000000000000" charset="-122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943735" y="3291205"/>
            <a:ext cx="15189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200" b="1">
                <a:latin typeface="AR PL UKai CN" panose="02000503000000000000" charset="-122"/>
                <a:ea typeface="AR PL UKai CN" panose="02000503000000000000" charset="-122"/>
              </a:rPr>
              <a:t>matching</a:t>
            </a:r>
            <a:r>
              <a:rPr lang="en-US" altLang="en-US" sz="1200" b="1">
                <a:latin typeface="AR PL UKai CN" panose="02000503000000000000" charset="-122"/>
                <a:ea typeface="AR PL UKai CN" panose="02000503000000000000" charset="-122"/>
              </a:rPr>
              <a:t>.h</a:t>
            </a:r>
            <a:endParaRPr lang="en-US" altLang="en-US" sz="1200" b="1">
              <a:latin typeface="AR PL UKai CN" panose="02000503000000000000" charset="-122"/>
              <a:ea typeface="AR PL UKai CN" panose="02000503000000000000" charset="-122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943735" y="3828415"/>
            <a:ext cx="18332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200" b="1">
                <a:latin typeface="AR PL UKai CN" panose="02000503000000000000" charset="-122"/>
                <a:ea typeface="AR PL UKai CN" panose="02000503000000000000" charset="-122"/>
              </a:rPr>
              <a:t>pinholeStereoCamera</a:t>
            </a:r>
            <a:r>
              <a:rPr lang="en-US" altLang="en-US" sz="1200" b="1">
                <a:latin typeface="AR PL UKai CN" panose="02000503000000000000" charset="-122"/>
                <a:ea typeface="AR PL UKai CN" panose="02000503000000000000" charset="-122"/>
              </a:rPr>
              <a:t>.h</a:t>
            </a:r>
            <a:endParaRPr lang="en-US" altLang="en-US" sz="1200" b="1">
              <a:latin typeface="AR PL UKai CN" panose="02000503000000000000" charset="-122"/>
              <a:ea typeface="AR PL UKai CN" panose="02000503000000000000" charset="-122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1943735" y="4375150"/>
            <a:ext cx="18332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200" b="1">
                <a:latin typeface="AR PL UKai CN" panose="02000503000000000000" charset="-122"/>
                <a:ea typeface="AR PL UKai CN" panose="02000503000000000000" charset="-122"/>
              </a:rPr>
              <a:t>sceneRepresentation</a:t>
            </a:r>
            <a:r>
              <a:rPr lang="en-US" altLang="en-US" sz="1200" b="1">
                <a:latin typeface="AR PL UKai CN" panose="02000503000000000000" charset="-122"/>
                <a:ea typeface="AR PL UKai CN" panose="02000503000000000000" charset="-122"/>
              </a:rPr>
              <a:t>.h</a:t>
            </a:r>
            <a:endParaRPr lang="en-US" altLang="en-US" sz="1200" b="1">
              <a:latin typeface="AR PL UKai CN" panose="02000503000000000000" charset="-122"/>
              <a:ea typeface="AR PL UKai CN" panose="02000503000000000000" charset="-122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1943735" y="4886960"/>
            <a:ext cx="18332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200" b="1">
                <a:latin typeface="AR PL UKai CN" panose="02000503000000000000" charset="-122"/>
                <a:ea typeface="AR PL UKai CN" panose="02000503000000000000" charset="-122"/>
              </a:rPr>
              <a:t>stereoFeatures</a:t>
            </a:r>
            <a:r>
              <a:rPr lang="en-US" altLang="en-US" sz="1200" b="1">
                <a:latin typeface="AR PL UKai CN" panose="02000503000000000000" charset="-122"/>
                <a:ea typeface="AR PL UKai CN" panose="02000503000000000000" charset="-122"/>
              </a:rPr>
              <a:t>.h</a:t>
            </a:r>
            <a:endParaRPr lang="en-US" altLang="en-US" sz="1200" b="1">
              <a:latin typeface="AR PL UKai CN" panose="02000503000000000000" charset="-122"/>
              <a:ea typeface="AR PL UKai CN" panose="02000503000000000000" charset="-122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1943735" y="5301615"/>
            <a:ext cx="18332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 b="1">
                <a:latin typeface="AR PL UKai CN" panose="02000503000000000000" charset="-122"/>
                <a:ea typeface="AR PL UKai CN" panose="02000503000000000000" charset="-122"/>
              </a:rPr>
              <a:t>ste</a:t>
            </a:r>
            <a:r>
              <a:rPr lang="" altLang="en-US" sz="1200" b="1">
                <a:latin typeface="AR PL UKai CN" panose="02000503000000000000" charset="-122"/>
                <a:ea typeface="AR PL UKai CN" panose="02000503000000000000" charset="-122"/>
              </a:rPr>
              <a:t>reoFrame</a:t>
            </a:r>
            <a:r>
              <a:rPr lang="en-US" altLang="en-US" sz="1200" b="1">
                <a:latin typeface="AR PL UKai CN" panose="02000503000000000000" charset="-122"/>
                <a:ea typeface="AR PL UKai CN" panose="02000503000000000000" charset="-122"/>
              </a:rPr>
              <a:t>.h</a:t>
            </a:r>
            <a:endParaRPr lang="en-US" altLang="en-US" sz="1200" b="1">
              <a:latin typeface="AR PL UKai CN" panose="02000503000000000000" charset="-122"/>
              <a:ea typeface="AR PL UKai CN" panose="02000503000000000000" charset="-122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1943735" y="5807075"/>
            <a:ext cx="18332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 b="1">
                <a:latin typeface="AR PL UKai CN" panose="02000503000000000000" charset="-122"/>
                <a:ea typeface="AR PL UKai CN" panose="02000503000000000000" charset="-122"/>
              </a:rPr>
              <a:t>stereoFrame</a:t>
            </a:r>
            <a:r>
              <a:rPr lang="" altLang="en-US" sz="1200" b="1">
                <a:latin typeface="AR PL UKai CN" panose="02000503000000000000" charset="-122"/>
                <a:ea typeface="AR PL UKai CN" panose="02000503000000000000" charset="-122"/>
              </a:rPr>
              <a:t>Handler</a:t>
            </a:r>
            <a:r>
              <a:rPr lang="en-US" altLang="en-US" sz="1200" b="1">
                <a:latin typeface="AR PL UKai CN" panose="02000503000000000000" charset="-122"/>
                <a:ea typeface="AR PL UKai CN" panose="02000503000000000000" charset="-122"/>
              </a:rPr>
              <a:t>.h</a:t>
            </a:r>
            <a:endParaRPr lang="en-US" altLang="en-US" sz="1200" b="1">
              <a:latin typeface="AR PL UKai CN" panose="02000503000000000000" charset="-122"/>
              <a:ea typeface="AR PL UKai CN" panose="02000503000000000000" charset="-122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1943735" y="6301740"/>
            <a:ext cx="18332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200" b="1">
                <a:latin typeface="AR PL UKai CN" panose="02000503000000000000" charset="-122"/>
                <a:ea typeface="AR PL UKai CN" panose="02000503000000000000" charset="-122"/>
              </a:rPr>
              <a:t>timer</a:t>
            </a:r>
            <a:r>
              <a:rPr lang="en-US" altLang="en-US" sz="1200" b="1">
                <a:latin typeface="AR PL UKai CN" panose="02000503000000000000" charset="-122"/>
                <a:ea typeface="AR PL UKai CN" panose="02000503000000000000" charset="-122"/>
              </a:rPr>
              <a:t>.h</a:t>
            </a:r>
            <a:endParaRPr lang="en-US" altLang="en-US" sz="1200" b="1">
              <a:latin typeface="AR PL UKai CN" panose="02000503000000000000" charset="-122"/>
              <a:ea typeface="AR PL UKai CN" panose="02000503000000000000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</Words>
  <Application>WPS Presentation</Application>
  <PresentationFormat>宽屏</PresentationFormat>
  <Paragraphs>54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宋体</vt:lpstr>
      <vt:lpstr>Wingdings</vt:lpstr>
      <vt:lpstr>DejaVu Sans</vt:lpstr>
      <vt:lpstr>AR PL UKai CN</vt:lpstr>
      <vt:lpstr>Calibri</vt:lpstr>
      <vt:lpstr>微软雅黑</vt:lpstr>
      <vt:lpstr>文泉驿微米黑</vt:lpstr>
      <vt:lpstr>宋体</vt:lpstr>
      <vt:lpstr>Arial Unicode MS</vt:lpstr>
      <vt:lpstr>Calibri Light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weihao</cp:lastModifiedBy>
  <cp:revision>14</cp:revision>
  <dcterms:created xsi:type="dcterms:W3CDTF">2019-08-02T06:15:25Z</dcterms:created>
  <dcterms:modified xsi:type="dcterms:W3CDTF">2019-08-02T06:15:25Z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