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8" r:id="rId10"/>
    <p:sldId id="269" r:id="rId11"/>
    <p:sldId id="270" r:id="rId12"/>
    <p:sldId id="271" r:id="rId13"/>
    <p:sldId id="258" r:id="rId14"/>
    <p:sldId id="272" r:id="rId15"/>
    <p:sldId id="265" r:id="rId16"/>
    <p:sldId id="278" r:id="rId17"/>
    <p:sldId id="267" r:id="rId18"/>
    <p:sldId id="273" r:id="rId19"/>
    <p:sldId id="274" r:id="rId20"/>
    <p:sldId id="276" r:id="rId21"/>
    <p:sldId id="277" r:id="rId22"/>
    <p:sldId id="266" r:id="rId2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2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EA8FE9-8997-4944-93F1-0B2472EB339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F23903C-7831-4CFE-8538-7C3E18A535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84A0A3A-AAE4-4CCE-85AA-81B26EF2135B}"/>
              </a:ext>
            </a:extLst>
          </p:cNvPr>
          <p:cNvSpPr>
            <a:spLocks noGrp="1"/>
          </p:cNvSpPr>
          <p:nvPr>
            <p:ph type="dt" sz="half" idx="10"/>
          </p:nvPr>
        </p:nvSpPr>
        <p:spPr/>
        <p:txBody>
          <a:bodyPr/>
          <a:lstStyle/>
          <a:p>
            <a:fld id="{E141D043-15E6-46B5-9280-A7401CF3F2C3}" type="datetimeFigureOut">
              <a:rPr lang="zh-TW" altLang="en-US" smtClean="0"/>
              <a:t>2022/2/23</a:t>
            </a:fld>
            <a:endParaRPr lang="zh-TW" altLang="en-US"/>
          </a:p>
        </p:txBody>
      </p:sp>
      <p:sp>
        <p:nvSpPr>
          <p:cNvPr id="5" name="頁尾版面配置區 4">
            <a:extLst>
              <a:ext uri="{FF2B5EF4-FFF2-40B4-BE49-F238E27FC236}">
                <a16:creationId xmlns:a16="http://schemas.microsoft.com/office/drawing/2014/main" id="{6EAB9C24-C021-45C4-848E-A53B6711085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DE0675F-0485-46BB-816E-040740CCB9E2}"/>
              </a:ext>
            </a:extLst>
          </p:cNvPr>
          <p:cNvSpPr>
            <a:spLocks noGrp="1"/>
          </p:cNvSpPr>
          <p:nvPr>
            <p:ph type="sldNum" sz="quarter" idx="12"/>
          </p:nvPr>
        </p:nvSpPr>
        <p:spPr/>
        <p:txBody>
          <a:bodyPr/>
          <a:lstStyle/>
          <a:p>
            <a:fld id="{F5B90E02-F2EB-4802-84F6-17F0419D3325}" type="slidenum">
              <a:rPr lang="zh-TW" altLang="en-US" smtClean="0"/>
              <a:t>‹#›</a:t>
            </a:fld>
            <a:endParaRPr lang="zh-TW" altLang="en-US"/>
          </a:p>
        </p:txBody>
      </p:sp>
    </p:spTree>
    <p:extLst>
      <p:ext uri="{BB962C8B-B14F-4D97-AF65-F5344CB8AC3E}">
        <p14:creationId xmlns:p14="http://schemas.microsoft.com/office/powerpoint/2010/main" val="1977147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F80D96-AA00-47A0-BC79-475DE8230DA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84B4B57-30F8-49F0-8623-51C0DA0F1EF1}"/>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8592F83-8026-4F60-8B17-BA3B380FAB95}"/>
              </a:ext>
            </a:extLst>
          </p:cNvPr>
          <p:cNvSpPr>
            <a:spLocks noGrp="1"/>
          </p:cNvSpPr>
          <p:nvPr>
            <p:ph type="dt" sz="half" idx="10"/>
          </p:nvPr>
        </p:nvSpPr>
        <p:spPr/>
        <p:txBody>
          <a:bodyPr/>
          <a:lstStyle/>
          <a:p>
            <a:fld id="{E141D043-15E6-46B5-9280-A7401CF3F2C3}" type="datetimeFigureOut">
              <a:rPr lang="zh-TW" altLang="en-US" smtClean="0"/>
              <a:t>2022/2/23</a:t>
            </a:fld>
            <a:endParaRPr lang="zh-TW" altLang="en-US"/>
          </a:p>
        </p:txBody>
      </p:sp>
      <p:sp>
        <p:nvSpPr>
          <p:cNvPr id="5" name="頁尾版面配置區 4">
            <a:extLst>
              <a:ext uri="{FF2B5EF4-FFF2-40B4-BE49-F238E27FC236}">
                <a16:creationId xmlns:a16="http://schemas.microsoft.com/office/drawing/2014/main" id="{F3B9D627-11E9-41EF-A5DB-986432CD8DA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BDC7DFA-C088-467C-A0B9-92F5ECD99F98}"/>
              </a:ext>
            </a:extLst>
          </p:cNvPr>
          <p:cNvSpPr>
            <a:spLocks noGrp="1"/>
          </p:cNvSpPr>
          <p:nvPr>
            <p:ph type="sldNum" sz="quarter" idx="12"/>
          </p:nvPr>
        </p:nvSpPr>
        <p:spPr/>
        <p:txBody>
          <a:bodyPr/>
          <a:lstStyle/>
          <a:p>
            <a:fld id="{F5B90E02-F2EB-4802-84F6-17F0419D3325}" type="slidenum">
              <a:rPr lang="zh-TW" altLang="en-US" smtClean="0"/>
              <a:t>‹#›</a:t>
            </a:fld>
            <a:endParaRPr lang="zh-TW" altLang="en-US"/>
          </a:p>
        </p:txBody>
      </p:sp>
    </p:spTree>
    <p:extLst>
      <p:ext uri="{BB962C8B-B14F-4D97-AF65-F5344CB8AC3E}">
        <p14:creationId xmlns:p14="http://schemas.microsoft.com/office/powerpoint/2010/main" val="348782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02359EC6-05CF-47F6-AB68-F5CE440C05B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5F12078D-9895-4784-B144-3F5D7456C4F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08F43EC-13BF-4F90-A65D-65F562CD23BF}"/>
              </a:ext>
            </a:extLst>
          </p:cNvPr>
          <p:cNvSpPr>
            <a:spLocks noGrp="1"/>
          </p:cNvSpPr>
          <p:nvPr>
            <p:ph type="dt" sz="half" idx="10"/>
          </p:nvPr>
        </p:nvSpPr>
        <p:spPr/>
        <p:txBody>
          <a:bodyPr/>
          <a:lstStyle/>
          <a:p>
            <a:fld id="{E141D043-15E6-46B5-9280-A7401CF3F2C3}" type="datetimeFigureOut">
              <a:rPr lang="zh-TW" altLang="en-US" smtClean="0"/>
              <a:t>2022/2/23</a:t>
            </a:fld>
            <a:endParaRPr lang="zh-TW" altLang="en-US"/>
          </a:p>
        </p:txBody>
      </p:sp>
      <p:sp>
        <p:nvSpPr>
          <p:cNvPr id="5" name="頁尾版面配置區 4">
            <a:extLst>
              <a:ext uri="{FF2B5EF4-FFF2-40B4-BE49-F238E27FC236}">
                <a16:creationId xmlns:a16="http://schemas.microsoft.com/office/drawing/2014/main" id="{3950474E-0CFD-4C99-9E28-B250BA290A5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EBFFFA1-D161-4342-A1AB-7F3DC3A9A6F1}"/>
              </a:ext>
            </a:extLst>
          </p:cNvPr>
          <p:cNvSpPr>
            <a:spLocks noGrp="1"/>
          </p:cNvSpPr>
          <p:nvPr>
            <p:ph type="sldNum" sz="quarter" idx="12"/>
          </p:nvPr>
        </p:nvSpPr>
        <p:spPr/>
        <p:txBody>
          <a:bodyPr/>
          <a:lstStyle/>
          <a:p>
            <a:fld id="{F5B90E02-F2EB-4802-84F6-17F0419D3325}" type="slidenum">
              <a:rPr lang="zh-TW" altLang="en-US" smtClean="0"/>
              <a:t>‹#›</a:t>
            </a:fld>
            <a:endParaRPr lang="zh-TW" altLang="en-US"/>
          </a:p>
        </p:txBody>
      </p:sp>
    </p:spTree>
    <p:extLst>
      <p:ext uri="{BB962C8B-B14F-4D97-AF65-F5344CB8AC3E}">
        <p14:creationId xmlns:p14="http://schemas.microsoft.com/office/powerpoint/2010/main" val="1866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357289-4673-433B-BE85-CB7C7B6ED53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83753F0-F996-475C-9082-CD8E13D57FD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4E0966B-9035-44A6-9387-27FF162EB2A8}"/>
              </a:ext>
            </a:extLst>
          </p:cNvPr>
          <p:cNvSpPr>
            <a:spLocks noGrp="1"/>
          </p:cNvSpPr>
          <p:nvPr>
            <p:ph type="dt" sz="half" idx="10"/>
          </p:nvPr>
        </p:nvSpPr>
        <p:spPr/>
        <p:txBody>
          <a:bodyPr/>
          <a:lstStyle/>
          <a:p>
            <a:fld id="{E141D043-15E6-46B5-9280-A7401CF3F2C3}" type="datetimeFigureOut">
              <a:rPr lang="zh-TW" altLang="en-US" smtClean="0"/>
              <a:t>2022/2/23</a:t>
            </a:fld>
            <a:endParaRPr lang="zh-TW" altLang="en-US"/>
          </a:p>
        </p:txBody>
      </p:sp>
      <p:sp>
        <p:nvSpPr>
          <p:cNvPr id="5" name="頁尾版面配置區 4">
            <a:extLst>
              <a:ext uri="{FF2B5EF4-FFF2-40B4-BE49-F238E27FC236}">
                <a16:creationId xmlns:a16="http://schemas.microsoft.com/office/drawing/2014/main" id="{9D8F7A46-4329-4A43-88F4-807EAB6FB5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69D082A-2DE7-4252-A1FB-D691C38B409A}"/>
              </a:ext>
            </a:extLst>
          </p:cNvPr>
          <p:cNvSpPr>
            <a:spLocks noGrp="1"/>
          </p:cNvSpPr>
          <p:nvPr>
            <p:ph type="sldNum" sz="quarter" idx="12"/>
          </p:nvPr>
        </p:nvSpPr>
        <p:spPr/>
        <p:txBody>
          <a:bodyPr/>
          <a:lstStyle/>
          <a:p>
            <a:fld id="{F5B90E02-F2EB-4802-84F6-17F0419D3325}" type="slidenum">
              <a:rPr lang="zh-TW" altLang="en-US" smtClean="0"/>
              <a:t>‹#›</a:t>
            </a:fld>
            <a:endParaRPr lang="zh-TW" altLang="en-US"/>
          </a:p>
        </p:txBody>
      </p:sp>
    </p:spTree>
    <p:extLst>
      <p:ext uri="{BB962C8B-B14F-4D97-AF65-F5344CB8AC3E}">
        <p14:creationId xmlns:p14="http://schemas.microsoft.com/office/powerpoint/2010/main" val="3113585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EF4424-3281-4647-AA4B-581C6A814C2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92411201-29AB-4ED4-B96B-C1F8BDBFEC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19DB1B8-5D25-4A03-B23D-436C86E965FB}"/>
              </a:ext>
            </a:extLst>
          </p:cNvPr>
          <p:cNvSpPr>
            <a:spLocks noGrp="1"/>
          </p:cNvSpPr>
          <p:nvPr>
            <p:ph type="dt" sz="half" idx="10"/>
          </p:nvPr>
        </p:nvSpPr>
        <p:spPr/>
        <p:txBody>
          <a:bodyPr/>
          <a:lstStyle/>
          <a:p>
            <a:fld id="{E141D043-15E6-46B5-9280-A7401CF3F2C3}" type="datetimeFigureOut">
              <a:rPr lang="zh-TW" altLang="en-US" smtClean="0"/>
              <a:t>2022/2/23</a:t>
            </a:fld>
            <a:endParaRPr lang="zh-TW" altLang="en-US"/>
          </a:p>
        </p:txBody>
      </p:sp>
      <p:sp>
        <p:nvSpPr>
          <p:cNvPr id="5" name="頁尾版面配置區 4">
            <a:extLst>
              <a:ext uri="{FF2B5EF4-FFF2-40B4-BE49-F238E27FC236}">
                <a16:creationId xmlns:a16="http://schemas.microsoft.com/office/drawing/2014/main" id="{AB165495-0B35-4405-B769-6521CFFE69D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4EA7DB1-D48F-4755-95D3-3B659DAFF1BA}"/>
              </a:ext>
            </a:extLst>
          </p:cNvPr>
          <p:cNvSpPr>
            <a:spLocks noGrp="1"/>
          </p:cNvSpPr>
          <p:nvPr>
            <p:ph type="sldNum" sz="quarter" idx="12"/>
          </p:nvPr>
        </p:nvSpPr>
        <p:spPr/>
        <p:txBody>
          <a:bodyPr/>
          <a:lstStyle/>
          <a:p>
            <a:fld id="{F5B90E02-F2EB-4802-84F6-17F0419D3325}" type="slidenum">
              <a:rPr lang="zh-TW" altLang="en-US" smtClean="0"/>
              <a:t>‹#›</a:t>
            </a:fld>
            <a:endParaRPr lang="zh-TW" altLang="en-US"/>
          </a:p>
        </p:txBody>
      </p:sp>
    </p:spTree>
    <p:extLst>
      <p:ext uri="{BB962C8B-B14F-4D97-AF65-F5344CB8AC3E}">
        <p14:creationId xmlns:p14="http://schemas.microsoft.com/office/powerpoint/2010/main" val="607863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9B39B7-6B53-48AB-80C6-3E68F7BCA19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E00F925-1E28-4B77-B8EA-F01F5F701D2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290A46E-B59E-4280-BB9F-F5973AC5FFA9}"/>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16A2FF3-E749-4A86-918D-2AE473D6B506}"/>
              </a:ext>
            </a:extLst>
          </p:cNvPr>
          <p:cNvSpPr>
            <a:spLocks noGrp="1"/>
          </p:cNvSpPr>
          <p:nvPr>
            <p:ph type="dt" sz="half" idx="10"/>
          </p:nvPr>
        </p:nvSpPr>
        <p:spPr/>
        <p:txBody>
          <a:bodyPr/>
          <a:lstStyle/>
          <a:p>
            <a:fld id="{E141D043-15E6-46B5-9280-A7401CF3F2C3}" type="datetimeFigureOut">
              <a:rPr lang="zh-TW" altLang="en-US" smtClean="0"/>
              <a:t>2022/2/23</a:t>
            </a:fld>
            <a:endParaRPr lang="zh-TW" altLang="en-US"/>
          </a:p>
        </p:txBody>
      </p:sp>
      <p:sp>
        <p:nvSpPr>
          <p:cNvPr id="6" name="頁尾版面配置區 5">
            <a:extLst>
              <a:ext uri="{FF2B5EF4-FFF2-40B4-BE49-F238E27FC236}">
                <a16:creationId xmlns:a16="http://schemas.microsoft.com/office/drawing/2014/main" id="{B91C0030-7626-4A88-B1BA-6E87C9F2767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6678CB2-A46B-4D39-966F-06046A1EEADF}"/>
              </a:ext>
            </a:extLst>
          </p:cNvPr>
          <p:cNvSpPr>
            <a:spLocks noGrp="1"/>
          </p:cNvSpPr>
          <p:nvPr>
            <p:ph type="sldNum" sz="quarter" idx="12"/>
          </p:nvPr>
        </p:nvSpPr>
        <p:spPr/>
        <p:txBody>
          <a:bodyPr/>
          <a:lstStyle/>
          <a:p>
            <a:fld id="{F5B90E02-F2EB-4802-84F6-17F0419D3325}" type="slidenum">
              <a:rPr lang="zh-TW" altLang="en-US" smtClean="0"/>
              <a:t>‹#›</a:t>
            </a:fld>
            <a:endParaRPr lang="zh-TW" altLang="en-US"/>
          </a:p>
        </p:txBody>
      </p:sp>
    </p:spTree>
    <p:extLst>
      <p:ext uri="{BB962C8B-B14F-4D97-AF65-F5344CB8AC3E}">
        <p14:creationId xmlns:p14="http://schemas.microsoft.com/office/powerpoint/2010/main" val="80917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4B847B-4488-4A40-9982-A5EDCF20D42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E163503-3783-49AA-9598-24ABE04951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666C17D7-BE58-4A8D-9075-FF2B56C44195}"/>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9CB8AAF0-88D7-4809-B629-6D13C80A48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46F5D7B0-3B51-4271-81BC-DBF7F3A1AEBD}"/>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C67682A1-9E02-4E41-873B-01FDD988DA24}"/>
              </a:ext>
            </a:extLst>
          </p:cNvPr>
          <p:cNvSpPr>
            <a:spLocks noGrp="1"/>
          </p:cNvSpPr>
          <p:nvPr>
            <p:ph type="dt" sz="half" idx="10"/>
          </p:nvPr>
        </p:nvSpPr>
        <p:spPr/>
        <p:txBody>
          <a:bodyPr/>
          <a:lstStyle/>
          <a:p>
            <a:fld id="{E141D043-15E6-46B5-9280-A7401CF3F2C3}" type="datetimeFigureOut">
              <a:rPr lang="zh-TW" altLang="en-US" smtClean="0"/>
              <a:t>2022/2/23</a:t>
            </a:fld>
            <a:endParaRPr lang="zh-TW" altLang="en-US"/>
          </a:p>
        </p:txBody>
      </p:sp>
      <p:sp>
        <p:nvSpPr>
          <p:cNvPr id="8" name="頁尾版面配置區 7">
            <a:extLst>
              <a:ext uri="{FF2B5EF4-FFF2-40B4-BE49-F238E27FC236}">
                <a16:creationId xmlns:a16="http://schemas.microsoft.com/office/drawing/2014/main" id="{197D90C3-5668-4D65-8A67-BD8F1550EE0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2B8C1D46-2952-481C-B9A8-262230761768}"/>
              </a:ext>
            </a:extLst>
          </p:cNvPr>
          <p:cNvSpPr>
            <a:spLocks noGrp="1"/>
          </p:cNvSpPr>
          <p:nvPr>
            <p:ph type="sldNum" sz="quarter" idx="12"/>
          </p:nvPr>
        </p:nvSpPr>
        <p:spPr/>
        <p:txBody>
          <a:bodyPr/>
          <a:lstStyle/>
          <a:p>
            <a:fld id="{F5B90E02-F2EB-4802-84F6-17F0419D3325}" type="slidenum">
              <a:rPr lang="zh-TW" altLang="en-US" smtClean="0"/>
              <a:t>‹#›</a:t>
            </a:fld>
            <a:endParaRPr lang="zh-TW" altLang="en-US"/>
          </a:p>
        </p:txBody>
      </p:sp>
    </p:spTree>
    <p:extLst>
      <p:ext uri="{BB962C8B-B14F-4D97-AF65-F5344CB8AC3E}">
        <p14:creationId xmlns:p14="http://schemas.microsoft.com/office/powerpoint/2010/main" val="882684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19626FA-A9E8-4D41-A465-C7410F1F013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98F031B-BE8F-49AA-BB68-6661B854F196}"/>
              </a:ext>
            </a:extLst>
          </p:cNvPr>
          <p:cNvSpPr>
            <a:spLocks noGrp="1"/>
          </p:cNvSpPr>
          <p:nvPr>
            <p:ph type="dt" sz="half" idx="10"/>
          </p:nvPr>
        </p:nvSpPr>
        <p:spPr/>
        <p:txBody>
          <a:bodyPr/>
          <a:lstStyle/>
          <a:p>
            <a:fld id="{E141D043-15E6-46B5-9280-A7401CF3F2C3}" type="datetimeFigureOut">
              <a:rPr lang="zh-TW" altLang="en-US" smtClean="0"/>
              <a:t>2022/2/23</a:t>
            </a:fld>
            <a:endParaRPr lang="zh-TW" altLang="en-US"/>
          </a:p>
        </p:txBody>
      </p:sp>
      <p:sp>
        <p:nvSpPr>
          <p:cNvPr id="4" name="頁尾版面配置區 3">
            <a:extLst>
              <a:ext uri="{FF2B5EF4-FFF2-40B4-BE49-F238E27FC236}">
                <a16:creationId xmlns:a16="http://schemas.microsoft.com/office/drawing/2014/main" id="{E59604B2-20D4-4FD9-9DA8-A244B44F3872}"/>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299EEA3-1CAB-445B-9604-14DEC1E5D69D}"/>
              </a:ext>
            </a:extLst>
          </p:cNvPr>
          <p:cNvSpPr>
            <a:spLocks noGrp="1"/>
          </p:cNvSpPr>
          <p:nvPr>
            <p:ph type="sldNum" sz="quarter" idx="12"/>
          </p:nvPr>
        </p:nvSpPr>
        <p:spPr/>
        <p:txBody>
          <a:bodyPr/>
          <a:lstStyle/>
          <a:p>
            <a:fld id="{F5B90E02-F2EB-4802-84F6-17F0419D3325}" type="slidenum">
              <a:rPr lang="zh-TW" altLang="en-US" smtClean="0"/>
              <a:t>‹#›</a:t>
            </a:fld>
            <a:endParaRPr lang="zh-TW" altLang="en-US"/>
          </a:p>
        </p:txBody>
      </p:sp>
    </p:spTree>
    <p:extLst>
      <p:ext uri="{BB962C8B-B14F-4D97-AF65-F5344CB8AC3E}">
        <p14:creationId xmlns:p14="http://schemas.microsoft.com/office/powerpoint/2010/main" val="57200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971C847-A559-4896-A5CA-70DB1EFBF4D8}"/>
              </a:ext>
            </a:extLst>
          </p:cNvPr>
          <p:cNvSpPr>
            <a:spLocks noGrp="1"/>
          </p:cNvSpPr>
          <p:nvPr>
            <p:ph type="dt" sz="half" idx="10"/>
          </p:nvPr>
        </p:nvSpPr>
        <p:spPr/>
        <p:txBody>
          <a:bodyPr/>
          <a:lstStyle/>
          <a:p>
            <a:fld id="{E141D043-15E6-46B5-9280-A7401CF3F2C3}" type="datetimeFigureOut">
              <a:rPr lang="zh-TW" altLang="en-US" smtClean="0"/>
              <a:t>2022/2/23</a:t>
            </a:fld>
            <a:endParaRPr lang="zh-TW" altLang="en-US"/>
          </a:p>
        </p:txBody>
      </p:sp>
      <p:sp>
        <p:nvSpPr>
          <p:cNvPr id="3" name="頁尾版面配置區 2">
            <a:extLst>
              <a:ext uri="{FF2B5EF4-FFF2-40B4-BE49-F238E27FC236}">
                <a16:creationId xmlns:a16="http://schemas.microsoft.com/office/drawing/2014/main" id="{D38AF844-051F-4F29-A8F4-CB63EB6497E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09821616-BC3B-40F1-89B3-71BF0AF6554B}"/>
              </a:ext>
            </a:extLst>
          </p:cNvPr>
          <p:cNvSpPr>
            <a:spLocks noGrp="1"/>
          </p:cNvSpPr>
          <p:nvPr>
            <p:ph type="sldNum" sz="quarter" idx="12"/>
          </p:nvPr>
        </p:nvSpPr>
        <p:spPr/>
        <p:txBody>
          <a:bodyPr/>
          <a:lstStyle/>
          <a:p>
            <a:fld id="{F5B90E02-F2EB-4802-84F6-17F0419D3325}" type="slidenum">
              <a:rPr lang="zh-TW" altLang="en-US" smtClean="0"/>
              <a:t>‹#›</a:t>
            </a:fld>
            <a:endParaRPr lang="zh-TW" altLang="en-US"/>
          </a:p>
        </p:txBody>
      </p:sp>
    </p:spTree>
    <p:extLst>
      <p:ext uri="{BB962C8B-B14F-4D97-AF65-F5344CB8AC3E}">
        <p14:creationId xmlns:p14="http://schemas.microsoft.com/office/powerpoint/2010/main" val="2635533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BD4708-FC7E-44EF-A4BB-B391EF48063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F53B9EC-4DA7-4E3B-864A-BF112335CB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A2F5F60-DE6A-47BB-9654-F3A90F050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D0E3EE7-5321-4CD1-A55C-5828028DEBC9}"/>
              </a:ext>
            </a:extLst>
          </p:cNvPr>
          <p:cNvSpPr>
            <a:spLocks noGrp="1"/>
          </p:cNvSpPr>
          <p:nvPr>
            <p:ph type="dt" sz="half" idx="10"/>
          </p:nvPr>
        </p:nvSpPr>
        <p:spPr/>
        <p:txBody>
          <a:bodyPr/>
          <a:lstStyle/>
          <a:p>
            <a:fld id="{E141D043-15E6-46B5-9280-A7401CF3F2C3}" type="datetimeFigureOut">
              <a:rPr lang="zh-TW" altLang="en-US" smtClean="0"/>
              <a:t>2022/2/23</a:t>
            </a:fld>
            <a:endParaRPr lang="zh-TW" altLang="en-US"/>
          </a:p>
        </p:txBody>
      </p:sp>
      <p:sp>
        <p:nvSpPr>
          <p:cNvPr id="6" name="頁尾版面配置區 5">
            <a:extLst>
              <a:ext uri="{FF2B5EF4-FFF2-40B4-BE49-F238E27FC236}">
                <a16:creationId xmlns:a16="http://schemas.microsoft.com/office/drawing/2014/main" id="{F0A4616D-4347-46C1-81CA-C90B3492F36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7475C08-1536-430E-BB18-DE7A8BAA02F8}"/>
              </a:ext>
            </a:extLst>
          </p:cNvPr>
          <p:cNvSpPr>
            <a:spLocks noGrp="1"/>
          </p:cNvSpPr>
          <p:nvPr>
            <p:ph type="sldNum" sz="quarter" idx="12"/>
          </p:nvPr>
        </p:nvSpPr>
        <p:spPr/>
        <p:txBody>
          <a:bodyPr/>
          <a:lstStyle/>
          <a:p>
            <a:fld id="{F5B90E02-F2EB-4802-84F6-17F0419D3325}" type="slidenum">
              <a:rPr lang="zh-TW" altLang="en-US" smtClean="0"/>
              <a:t>‹#›</a:t>
            </a:fld>
            <a:endParaRPr lang="zh-TW" altLang="en-US"/>
          </a:p>
        </p:txBody>
      </p:sp>
    </p:spTree>
    <p:extLst>
      <p:ext uri="{BB962C8B-B14F-4D97-AF65-F5344CB8AC3E}">
        <p14:creationId xmlns:p14="http://schemas.microsoft.com/office/powerpoint/2010/main" val="311715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2CC54E-4E6B-430E-B96E-344DA2F2F37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9F0742D-FC2D-4ECF-BD29-FBFDB93E7F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C7A2D594-C63D-4A39-AAA0-FEAD349233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5E7F817-AD21-4278-AC61-912C1CA91FE9}"/>
              </a:ext>
            </a:extLst>
          </p:cNvPr>
          <p:cNvSpPr>
            <a:spLocks noGrp="1"/>
          </p:cNvSpPr>
          <p:nvPr>
            <p:ph type="dt" sz="half" idx="10"/>
          </p:nvPr>
        </p:nvSpPr>
        <p:spPr/>
        <p:txBody>
          <a:bodyPr/>
          <a:lstStyle/>
          <a:p>
            <a:fld id="{E141D043-15E6-46B5-9280-A7401CF3F2C3}" type="datetimeFigureOut">
              <a:rPr lang="zh-TW" altLang="en-US" smtClean="0"/>
              <a:t>2022/2/23</a:t>
            </a:fld>
            <a:endParaRPr lang="zh-TW" altLang="en-US"/>
          </a:p>
        </p:txBody>
      </p:sp>
      <p:sp>
        <p:nvSpPr>
          <p:cNvPr id="6" name="頁尾版面配置區 5">
            <a:extLst>
              <a:ext uri="{FF2B5EF4-FFF2-40B4-BE49-F238E27FC236}">
                <a16:creationId xmlns:a16="http://schemas.microsoft.com/office/drawing/2014/main" id="{56C4C115-C874-4CA2-89FB-97462652113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88D5DC84-0A3F-4C58-9B2E-F614AEDD3700}"/>
              </a:ext>
            </a:extLst>
          </p:cNvPr>
          <p:cNvSpPr>
            <a:spLocks noGrp="1"/>
          </p:cNvSpPr>
          <p:nvPr>
            <p:ph type="sldNum" sz="quarter" idx="12"/>
          </p:nvPr>
        </p:nvSpPr>
        <p:spPr/>
        <p:txBody>
          <a:bodyPr/>
          <a:lstStyle/>
          <a:p>
            <a:fld id="{F5B90E02-F2EB-4802-84F6-17F0419D3325}" type="slidenum">
              <a:rPr lang="zh-TW" altLang="en-US" smtClean="0"/>
              <a:t>‹#›</a:t>
            </a:fld>
            <a:endParaRPr lang="zh-TW" altLang="en-US"/>
          </a:p>
        </p:txBody>
      </p:sp>
    </p:spTree>
    <p:extLst>
      <p:ext uri="{BB962C8B-B14F-4D97-AF65-F5344CB8AC3E}">
        <p14:creationId xmlns:p14="http://schemas.microsoft.com/office/powerpoint/2010/main" val="1307993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10F05D86-FBBF-41DA-9797-5CC4060BA0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32E4A95-FF6F-439A-8C1A-2F8CFBEEE4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C1D538E-A5FC-4975-A374-B16241E0DD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1D043-15E6-46B5-9280-A7401CF3F2C3}" type="datetimeFigureOut">
              <a:rPr lang="zh-TW" altLang="en-US" smtClean="0"/>
              <a:t>2022/2/23</a:t>
            </a:fld>
            <a:endParaRPr lang="zh-TW" altLang="en-US"/>
          </a:p>
        </p:txBody>
      </p:sp>
      <p:sp>
        <p:nvSpPr>
          <p:cNvPr id="5" name="頁尾版面配置區 4">
            <a:extLst>
              <a:ext uri="{FF2B5EF4-FFF2-40B4-BE49-F238E27FC236}">
                <a16:creationId xmlns:a16="http://schemas.microsoft.com/office/drawing/2014/main" id="{0176F394-74D0-4B5D-83C2-E082618BAC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A51647A-9B1C-42D2-87A2-E932373350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90E02-F2EB-4802-84F6-17F0419D3325}" type="slidenum">
              <a:rPr lang="zh-TW" altLang="en-US" smtClean="0"/>
              <a:t>‹#›</a:t>
            </a:fld>
            <a:endParaRPr lang="zh-TW" altLang="en-US"/>
          </a:p>
        </p:txBody>
      </p:sp>
    </p:spTree>
    <p:extLst>
      <p:ext uri="{BB962C8B-B14F-4D97-AF65-F5344CB8AC3E}">
        <p14:creationId xmlns:p14="http://schemas.microsoft.com/office/powerpoint/2010/main" val="1488244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02FD2C-467C-45D4-8F24-AECD0ED67E11}"/>
              </a:ext>
            </a:extLst>
          </p:cNvPr>
          <p:cNvSpPr>
            <a:spLocks noGrp="1"/>
          </p:cNvSpPr>
          <p:nvPr>
            <p:ph type="ctrTitle"/>
          </p:nvPr>
        </p:nvSpPr>
        <p:spPr/>
        <p:txBody>
          <a:bodyPr/>
          <a:lstStyle/>
          <a:p>
            <a:endParaRPr lang="zh-TW" altLang="en-US"/>
          </a:p>
        </p:txBody>
      </p:sp>
      <p:sp>
        <p:nvSpPr>
          <p:cNvPr id="3" name="副標題 2">
            <a:extLst>
              <a:ext uri="{FF2B5EF4-FFF2-40B4-BE49-F238E27FC236}">
                <a16:creationId xmlns:a16="http://schemas.microsoft.com/office/drawing/2014/main" id="{3D4D906D-1255-493B-B365-1AA4B0E61A7F}"/>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24797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E94A45-95ED-4C14-915B-525CC74293B9}"/>
              </a:ext>
            </a:extLst>
          </p:cNvPr>
          <p:cNvSpPr>
            <a:spLocks noGrp="1"/>
          </p:cNvSpPr>
          <p:nvPr>
            <p:ph type="title"/>
          </p:nvPr>
        </p:nvSpPr>
        <p:spPr/>
        <p:txBody>
          <a:bodyPr/>
          <a:lstStyle/>
          <a:p>
            <a:r>
              <a:rPr lang="zh-TW" altLang="en-US" dirty="0"/>
              <a:t>輸電線上的複功率潮流</a:t>
            </a:r>
          </a:p>
        </p:txBody>
      </p:sp>
      <p:sp>
        <p:nvSpPr>
          <p:cNvPr id="3" name="內容版面配置區 2">
            <a:extLst>
              <a:ext uri="{FF2B5EF4-FFF2-40B4-BE49-F238E27FC236}">
                <a16:creationId xmlns:a16="http://schemas.microsoft.com/office/drawing/2014/main" id="{2AEB851E-4B99-4E92-9332-EE1CEA278729}"/>
              </a:ext>
            </a:extLst>
          </p:cNvPr>
          <p:cNvSpPr>
            <a:spLocks noGrp="1"/>
          </p:cNvSpPr>
          <p:nvPr>
            <p:ph idx="1"/>
          </p:nvPr>
        </p:nvSpPr>
        <p:spPr>
          <a:xfrm>
            <a:off x="838200" y="1825625"/>
            <a:ext cx="10515600" cy="3237442"/>
          </a:xfrm>
        </p:spPr>
        <p:txBody>
          <a:bodyPr/>
          <a:lstStyle/>
          <a:p>
            <a:r>
              <a:rPr lang="zh-TW" altLang="en-US" dirty="0"/>
              <a:t>可用送電端及受電端的電壓</a:t>
            </a:r>
            <a:r>
              <a:rPr lang="en-US" altLang="zh-TW" dirty="0"/>
              <a:t>(</a:t>
            </a:r>
            <a:r>
              <a:rPr lang="zh-TW" altLang="en-US" dirty="0"/>
              <a:t>大小、角度</a:t>
            </a:r>
            <a:r>
              <a:rPr lang="en-US" altLang="zh-TW" dirty="0"/>
              <a:t>)</a:t>
            </a:r>
            <a:r>
              <a:rPr lang="zh-TW" altLang="en-US" dirty="0"/>
              <a:t>及</a:t>
            </a:r>
            <a:r>
              <a:rPr lang="en-US" altLang="zh-TW" dirty="0"/>
              <a:t>ABCD</a:t>
            </a:r>
            <a:r>
              <a:rPr lang="zh-TW" altLang="en-US" dirty="0"/>
              <a:t>參數</a:t>
            </a:r>
            <a:r>
              <a:rPr lang="en-US" altLang="zh-TW" dirty="0"/>
              <a:t>(</a:t>
            </a:r>
            <a:r>
              <a:rPr lang="zh-TW" altLang="en-US" dirty="0"/>
              <a:t>皆為複數，大小、角度</a:t>
            </a:r>
            <a:r>
              <a:rPr lang="en-US" altLang="zh-TW" dirty="0"/>
              <a:t>)</a:t>
            </a:r>
            <a:r>
              <a:rPr lang="zh-TW" altLang="en-US" dirty="0"/>
              <a:t>來表示。</a:t>
            </a:r>
            <a:endParaRPr lang="en-US" altLang="zh-TW" dirty="0"/>
          </a:p>
          <a:p>
            <a:r>
              <a:rPr lang="zh-TW" altLang="en-US" dirty="0"/>
              <a:t>對於操作於固定兩端電壓的無損傳輸線，其傳送的電力，與兩端電壓角度差的正弦成正比，最大值發生在</a:t>
            </a:r>
            <a:r>
              <a:rPr lang="en-US" altLang="zh-TW" dirty="0"/>
              <a:t>90</a:t>
            </a:r>
            <a:r>
              <a:rPr lang="zh-TW" altLang="en-US" dirty="0"/>
              <a:t>度角。</a:t>
            </a:r>
            <a:endParaRPr lang="en-US" altLang="zh-TW" dirty="0"/>
          </a:p>
          <a:p>
            <a:r>
              <a:rPr lang="zh-TW" altLang="en-US" dirty="0"/>
              <a:t>當遭遇發電、負載或故障的突然變動，系統及其所連接的同步機，應能承受、穩定，為確保妥適的穩定度餘裕</a:t>
            </a:r>
            <a:r>
              <a:rPr lang="en-US" altLang="zh-TW" dirty="0"/>
              <a:t>(margin of stability)</a:t>
            </a:r>
            <a:r>
              <a:rPr lang="zh-TW" altLang="en-US" dirty="0"/>
              <a:t>，實際的角度差，通常在</a:t>
            </a:r>
            <a:r>
              <a:rPr lang="en-US" altLang="zh-TW" dirty="0"/>
              <a:t>35</a:t>
            </a:r>
            <a:r>
              <a:rPr lang="zh-TW" altLang="en-US" dirty="0"/>
              <a:t>到</a:t>
            </a:r>
            <a:r>
              <a:rPr lang="en-US" altLang="zh-TW" dirty="0"/>
              <a:t>45</a:t>
            </a:r>
            <a:r>
              <a:rPr lang="zh-TW" altLang="en-US" dirty="0"/>
              <a:t>度。</a:t>
            </a:r>
          </a:p>
        </p:txBody>
      </p:sp>
    </p:spTree>
    <p:extLst>
      <p:ext uri="{BB962C8B-B14F-4D97-AF65-F5344CB8AC3E}">
        <p14:creationId xmlns:p14="http://schemas.microsoft.com/office/powerpoint/2010/main" val="16735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CBDE72-FB9F-4277-B1C8-CC063B20E053}"/>
              </a:ext>
            </a:extLst>
          </p:cNvPr>
          <p:cNvSpPr>
            <a:spLocks noGrp="1"/>
          </p:cNvSpPr>
          <p:nvPr>
            <p:ph type="title"/>
          </p:nvPr>
        </p:nvSpPr>
        <p:spPr/>
        <p:txBody>
          <a:bodyPr/>
          <a:lstStyle/>
          <a:p>
            <a:r>
              <a:rPr lang="zh-TW" altLang="en-US" dirty="0"/>
              <a:t>電力輸送能力</a:t>
            </a:r>
          </a:p>
        </p:txBody>
      </p:sp>
      <p:sp>
        <p:nvSpPr>
          <p:cNvPr id="3" name="內容版面配置區 2">
            <a:extLst>
              <a:ext uri="{FF2B5EF4-FFF2-40B4-BE49-F238E27FC236}">
                <a16:creationId xmlns:a16="http://schemas.microsoft.com/office/drawing/2014/main" id="{B135D3AB-0BBE-4C3C-AD3B-D1C37342BA67}"/>
              </a:ext>
            </a:extLst>
          </p:cNvPr>
          <p:cNvSpPr>
            <a:spLocks noGrp="1"/>
          </p:cNvSpPr>
          <p:nvPr>
            <p:ph idx="1"/>
          </p:nvPr>
        </p:nvSpPr>
        <p:spPr>
          <a:xfrm>
            <a:off x="838200" y="1910292"/>
            <a:ext cx="10515600" cy="3008841"/>
          </a:xfrm>
        </p:spPr>
        <p:txBody>
          <a:bodyPr/>
          <a:lstStyle/>
          <a:p>
            <a:r>
              <a:rPr lang="zh-TW" altLang="en-US" dirty="0"/>
              <a:t>熱承載極限</a:t>
            </a:r>
            <a:r>
              <a:rPr lang="en-US" altLang="zh-TW" dirty="0"/>
              <a:t>(thermal loading limit)</a:t>
            </a:r>
          </a:p>
          <a:p>
            <a:r>
              <a:rPr lang="zh-TW" altLang="en-US" dirty="0"/>
              <a:t>穩定度極限</a:t>
            </a:r>
            <a:r>
              <a:rPr lang="en-US" altLang="zh-TW" dirty="0"/>
              <a:t>(stability limit)</a:t>
            </a:r>
          </a:p>
          <a:p>
            <a:r>
              <a:rPr lang="zh-TW" altLang="en-US" dirty="0"/>
              <a:t>以</a:t>
            </a:r>
            <a:r>
              <a:rPr lang="en-US" altLang="zh-TW" dirty="0"/>
              <a:t>SIL</a:t>
            </a:r>
            <a:r>
              <a:rPr lang="zh-TW" altLang="en-US" dirty="0"/>
              <a:t>表示電力的傳送公式、建構輸電線承載能力曲線</a:t>
            </a:r>
            <a:r>
              <a:rPr lang="en-US" altLang="zh-TW" dirty="0"/>
              <a:t>(line load ability curve)</a:t>
            </a:r>
          </a:p>
          <a:p>
            <a:r>
              <a:rPr lang="zh-TW" altLang="en-US" dirty="0"/>
              <a:t>短</a:t>
            </a:r>
            <a:r>
              <a:rPr lang="en-US" altLang="zh-TW" dirty="0"/>
              <a:t>(&lt;80km)</a:t>
            </a:r>
            <a:r>
              <a:rPr lang="zh-TW" altLang="en-US" dirty="0"/>
              <a:t>中</a:t>
            </a:r>
            <a:r>
              <a:rPr lang="en-US" altLang="zh-TW" dirty="0"/>
              <a:t>(80-250km)</a:t>
            </a:r>
            <a:r>
              <a:rPr lang="zh-TW" altLang="en-US" dirty="0"/>
              <a:t>程輸電線能力取決於熱極限</a:t>
            </a:r>
            <a:endParaRPr lang="en-US" altLang="zh-TW" dirty="0"/>
          </a:p>
          <a:p>
            <a:r>
              <a:rPr lang="zh-TW" altLang="en-US" dirty="0"/>
              <a:t>長程取決於承載能力</a:t>
            </a:r>
            <a:endParaRPr lang="en-US" altLang="zh-TW" dirty="0"/>
          </a:p>
        </p:txBody>
      </p:sp>
    </p:spTree>
    <p:extLst>
      <p:ext uri="{BB962C8B-B14F-4D97-AF65-F5344CB8AC3E}">
        <p14:creationId xmlns:p14="http://schemas.microsoft.com/office/powerpoint/2010/main" val="337737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1D80D0-69FB-465A-BC43-23C8AB115520}"/>
              </a:ext>
            </a:extLst>
          </p:cNvPr>
          <p:cNvSpPr>
            <a:spLocks noGrp="1"/>
          </p:cNvSpPr>
          <p:nvPr>
            <p:ph type="title"/>
          </p:nvPr>
        </p:nvSpPr>
        <p:spPr/>
        <p:txBody>
          <a:bodyPr/>
          <a:lstStyle/>
          <a:p>
            <a:r>
              <a:rPr lang="zh-TW" altLang="en-US" dirty="0"/>
              <a:t>補償</a:t>
            </a:r>
          </a:p>
        </p:txBody>
      </p:sp>
      <p:sp>
        <p:nvSpPr>
          <p:cNvPr id="3" name="內容版面配置區 2">
            <a:extLst>
              <a:ext uri="{FF2B5EF4-FFF2-40B4-BE49-F238E27FC236}">
                <a16:creationId xmlns:a16="http://schemas.microsoft.com/office/drawing/2014/main" id="{EA4958CB-61D0-40EF-8847-4929463309EB}"/>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3893565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8214C4-B755-4D28-BA91-240720F06754}"/>
              </a:ext>
            </a:extLst>
          </p:cNvPr>
          <p:cNvSpPr>
            <a:spLocks noGrp="1"/>
          </p:cNvSpPr>
          <p:nvPr>
            <p:ph type="title"/>
          </p:nvPr>
        </p:nvSpPr>
        <p:spPr/>
        <p:txBody>
          <a:bodyPr/>
          <a:lstStyle/>
          <a:p>
            <a:endParaRPr lang="zh-TW" altLang="en-US"/>
          </a:p>
        </p:txBody>
      </p:sp>
      <p:pic>
        <p:nvPicPr>
          <p:cNvPr id="4" name="內容版面配置區 3">
            <a:extLst>
              <a:ext uri="{FF2B5EF4-FFF2-40B4-BE49-F238E27FC236}">
                <a16:creationId xmlns:a16="http://schemas.microsoft.com/office/drawing/2014/main" id="{50B90860-64B9-4EF0-B13B-B8F8301CF9D9}"/>
              </a:ext>
            </a:extLst>
          </p:cNvPr>
          <p:cNvPicPr>
            <a:picLocks noGrp="1" noChangeAspect="1"/>
          </p:cNvPicPr>
          <p:nvPr>
            <p:ph idx="1"/>
          </p:nvPr>
        </p:nvPicPr>
        <p:blipFill>
          <a:blip r:embed="rId2"/>
          <a:stretch>
            <a:fillRect/>
          </a:stretch>
        </p:blipFill>
        <p:spPr>
          <a:xfrm>
            <a:off x="670795" y="2431571"/>
            <a:ext cx="5511832" cy="2105936"/>
          </a:xfrm>
          <a:prstGeom prst="rect">
            <a:avLst/>
          </a:prstGeom>
        </p:spPr>
      </p:pic>
      <p:pic>
        <p:nvPicPr>
          <p:cNvPr id="5" name="圖片 4">
            <a:extLst>
              <a:ext uri="{FF2B5EF4-FFF2-40B4-BE49-F238E27FC236}">
                <a16:creationId xmlns:a16="http://schemas.microsoft.com/office/drawing/2014/main" id="{C4E24A66-05CF-4A81-972A-281F247DB3B2}"/>
              </a:ext>
            </a:extLst>
          </p:cNvPr>
          <p:cNvPicPr>
            <a:picLocks noChangeAspect="1"/>
          </p:cNvPicPr>
          <p:nvPr/>
        </p:nvPicPr>
        <p:blipFill>
          <a:blip r:embed="rId3"/>
          <a:stretch>
            <a:fillRect/>
          </a:stretch>
        </p:blipFill>
        <p:spPr>
          <a:xfrm>
            <a:off x="7329268" y="2317404"/>
            <a:ext cx="3777598" cy="2334270"/>
          </a:xfrm>
          <a:prstGeom prst="rect">
            <a:avLst/>
          </a:prstGeom>
        </p:spPr>
      </p:pic>
    </p:spTree>
    <p:extLst>
      <p:ext uri="{BB962C8B-B14F-4D97-AF65-F5344CB8AC3E}">
        <p14:creationId xmlns:p14="http://schemas.microsoft.com/office/powerpoint/2010/main" val="3158791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6621F8-21F1-4054-9D9A-9B50E9B90841}"/>
              </a:ext>
            </a:extLst>
          </p:cNvPr>
          <p:cNvSpPr>
            <a:spLocks noGrp="1"/>
          </p:cNvSpPr>
          <p:nvPr>
            <p:ph type="title"/>
          </p:nvPr>
        </p:nvSpPr>
        <p:spPr/>
        <p:txBody>
          <a:bodyPr/>
          <a:lstStyle/>
          <a:p>
            <a:r>
              <a:rPr lang="zh-TW" altLang="en-US" dirty="0"/>
              <a:t>變壓器參數</a:t>
            </a:r>
          </a:p>
        </p:txBody>
      </p:sp>
      <p:sp>
        <p:nvSpPr>
          <p:cNvPr id="3" name="內容版面配置區 2">
            <a:extLst>
              <a:ext uri="{FF2B5EF4-FFF2-40B4-BE49-F238E27FC236}">
                <a16:creationId xmlns:a16="http://schemas.microsoft.com/office/drawing/2014/main" id="{B8943EF6-1FBE-4706-8190-DA2B991BCF8B}"/>
              </a:ext>
            </a:extLst>
          </p:cNvPr>
          <p:cNvSpPr>
            <a:spLocks noGrp="1"/>
          </p:cNvSpPr>
          <p:nvPr>
            <p:ph idx="1"/>
          </p:nvPr>
        </p:nvSpPr>
        <p:spPr>
          <a:xfrm>
            <a:off x="838200" y="2081892"/>
            <a:ext cx="10515600" cy="2358723"/>
          </a:xfrm>
        </p:spPr>
        <p:txBody>
          <a:bodyPr>
            <a:normAutofit/>
          </a:bodyPr>
          <a:lstStyle/>
          <a:p>
            <a:r>
              <a:rPr lang="zh-TW" altLang="en-US" dirty="0"/>
              <a:t>皆為三相變壓器，</a:t>
            </a:r>
            <a:r>
              <a:rPr lang="en-US" altLang="zh-TW" dirty="0"/>
              <a:t>Y</a:t>
            </a:r>
            <a:r>
              <a:rPr lang="zh-TW" altLang="en-US" dirty="0"/>
              <a:t>接</a:t>
            </a:r>
            <a:endParaRPr lang="en-US" altLang="zh-TW" dirty="0"/>
          </a:p>
          <a:p>
            <a:r>
              <a:rPr lang="zh-TW" altLang="en-US" dirty="0"/>
              <a:t>額定容量：</a:t>
            </a:r>
            <a:r>
              <a:rPr lang="en-US" altLang="zh-TW" dirty="0"/>
              <a:t>3</a:t>
            </a:r>
            <a:r>
              <a:rPr lang="zh-TW" altLang="en-US" dirty="0"/>
              <a:t>相的總容量</a:t>
            </a:r>
            <a:endParaRPr lang="en-US" altLang="zh-TW" dirty="0"/>
          </a:p>
          <a:p>
            <a:r>
              <a:rPr lang="zh-TW" altLang="en-US" dirty="0"/>
              <a:t>額定電壓：線電壓</a:t>
            </a:r>
            <a:endParaRPr lang="en-US" altLang="zh-TW" dirty="0"/>
          </a:p>
          <a:p>
            <a:r>
              <a:rPr lang="zh-TW" altLang="en-US" dirty="0"/>
              <a:t>額定電流：線電流</a:t>
            </a:r>
            <a:endParaRPr lang="en-US" altLang="zh-TW" dirty="0"/>
          </a:p>
        </p:txBody>
      </p:sp>
    </p:spTree>
    <p:extLst>
      <p:ext uri="{BB962C8B-B14F-4D97-AF65-F5344CB8AC3E}">
        <p14:creationId xmlns:p14="http://schemas.microsoft.com/office/powerpoint/2010/main" val="47408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6621F8-21F1-4054-9D9A-9B50E9B90841}"/>
              </a:ext>
            </a:extLst>
          </p:cNvPr>
          <p:cNvSpPr>
            <a:spLocks noGrp="1"/>
          </p:cNvSpPr>
          <p:nvPr>
            <p:ph type="title"/>
          </p:nvPr>
        </p:nvSpPr>
        <p:spPr/>
        <p:txBody>
          <a:bodyPr/>
          <a:lstStyle/>
          <a:p>
            <a:r>
              <a:rPr lang="zh-TW" altLang="en-US" dirty="0"/>
              <a:t>變壓器參數</a:t>
            </a:r>
          </a:p>
        </p:txBody>
      </p:sp>
      <p:sp>
        <p:nvSpPr>
          <p:cNvPr id="3" name="內容版面配置區 2">
            <a:extLst>
              <a:ext uri="{FF2B5EF4-FFF2-40B4-BE49-F238E27FC236}">
                <a16:creationId xmlns:a16="http://schemas.microsoft.com/office/drawing/2014/main" id="{B8943EF6-1FBE-4706-8190-DA2B991BCF8B}"/>
              </a:ext>
            </a:extLst>
          </p:cNvPr>
          <p:cNvSpPr>
            <a:spLocks noGrp="1"/>
          </p:cNvSpPr>
          <p:nvPr>
            <p:ph idx="1"/>
          </p:nvPr>
        </p:nvSpPr>
        <p:spPr>
          <a:xfrm>
            <a:off x="838200" y="1935691"/>
            <a:ext cx="10515600" cy="3584575"/>
          </a:xfrm>
        </p:spPr>
        <p:txBody>
          <a:bodyPr>
            <a:normAutofit fontScale="85000" lnSpcReduction="20000"/>
          </a:bodyPr>
          <a:lstStyle/>
          <a:p>
            <a:r>
              <a:rPr lang="zh-TW" altLang="en-US" dirty="0"/>
              <a:t>短路試驗：某側短路、另一側施加額定電流</a:t>
            </a:r>
            <a:endParaRPr lang="en-US" altLang="zh-TW" dirty="0"/>
          </a:p>
          <a:p>
            <a:pPr marL="0" indent="0">
              <a:buNone/>
            </a:pPr>
            <a:r>
              <a:rPr lang="zh-TW" altLang="en-US" dirty="0"/>
              <a:t>短路電壓</a:t>
            </a:r>
            <a:r>
              <a:rPr lang="en-US" altLang="zh-TW" dirty="0"/>
              <a:t>-&gt;</a:t>
            </a:r>
            <a:r>
              <a:rPr lang="zh-TW" altLang="en-US" dirty="0"/>
              <a:t>串聯電抗、短路損耗</a:t>
            </a:r>
            <a:r>
              <a:rPr lang="en-US" altLang="zh-TW" dirty="0"/>
              <a:t>-&gt;</a:t>
            </a:r>
            <a:r>
              <a:rPr lang="zh-TW" altLang="en-US" dirty="0"/>
              <a:t>銅損</a:t>
            </a:r>
            <a:endParaRPr lang="en-US" altLang="zh-TW" dirty="0"/>
          </a:p>
          <a:p>
            <a:pPr marL="0" indent="0">
              <a:buNone/>
            </a:pPr>
            <a:endParaRPr lang="en-US" altLang="zh-TW" dirty="0"/>
          </a:p>
          <a:p>
            <a:r>
              <a:rPr lang="zh-TW" altLang="en-US" dirty="0"/>
              <a:t>開路試驗：某側開路、另一側施加額定電壓</a:t>
            </a:r>
            <a:endParaRPr lang="en-US" altLang="zh-TW" dirty="0"/>
          </a:p>
          <a:p>
            <a:pPr marL="0" indent="0">
              <a:buNone/>
            </a:pPr>
            <a:r>
              <a:rPr lang="zh-TW" altLang="en-US" dirty="0"/>
              <a:t>開路電流</a:t>
            </a:r>
            <a:r>
              <a:rPr lang="en-US" altLang="zh-TW" dirty="0"/>
              <a:t>-&gt;</a:t>
            </a:r>
            <a:r>
              <a:rPr lang="zh-TW" altLang="en-US" dirty="0"/>
              <a:t>並聯電納、開路損耗</a:t>
            </a:r>
            <a:r>
              <a:rPr lang="en-US" altLang="zh-TW" dirty="0"/>
              <a:t>-&gt;</a:t>
            </a:r>
            <a:r>
              <a:rPr lang="zh-TW" altLang="en-US" dirty="0"/>
              <a:t>鐵損</a:t>
            </a:r>
            <a:endParaRPr lang="en-US" altLang="zh-TW" dirty="0"/>
          </a:p>
          <a:p>
            <a:pPr marL="0" indent="0">
              <a:buNone/>
            </a:pPr>
            <a:endParaRPr lang="en-US" altLang="zh-TW" dirty="0"/>
          </a:p>
          <a:p>
            <a:r>
              <a:rPr lang="zh-TW" altLang="en-US" dirty="0"/>
              <a:t>皆為參照到某一側的值</a:t>
            </a:r>
            <a:endParaRPr lang="en-US" altLang="zh-TW" dirty="0"/>
          </a:p>
          <a:p>
            <a:pPr marL="0" indent="0">
              <a:buNone/>
            </a:pPr>
            <a:endParaRPr lang="en-US" altLang="zh-TW" dirty="0"/>
          </a:p>
          <a:p>
            <a:r>
              <a:rPr lang="zh-TW" altLang="en-US" dirty="0"/>
              <a:t>若採用標么制，上述關係在數值上會相等</a:t>
            </a:r>
            <a:endParaRPr lang="en-US" altLang="zh-TW" dirty="0"/>
          </a:p>
        </p:txBody>
      </p:sp>
    </p:spTree>
    <p:extLst>
      <p:ext uri="{BB962C8B-B14F-4D97-AF65-F5344CB8AC3E}">
        <p14:creationId xmlns:p14="http://schemas.microsoft.com/office/powerpoint/2010/main" val="3825340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7EF52469-BB42-47C0-95D4-CA7B455F38AF}"/>
              </a:ext>
            </a:extLst>
          </p:cNvPr>
          <p:cNvSpPr/>
          <p:nvPr/>
        </p:nvSpPr>
        <p:spPr>
          <a:xfrm>
            <a:off x="2023533" y="5224462"/>
            <a:ext cx="787400" cy="68050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D55C45F4-7A81-4A5A-945F-F8059152C3B2}"/>
              </a:ext>
            </a:extLst>
          </p:cNvPr>
          <p:cNvSpPr/>
          <p:nvPr/>
        </p:nvSpPr>
        <p:spPr>
          <a:xfrm>
            <a:off x="2023533" y="4221691"/>
            <a:ext cx="787400" cy="68050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F0507FA7-1933-4028-A93B-9E6C1EB0DD2F}"/>
              </a:ext>
            </a:extLst>
          </p:cNvPr>
          <p:cNvSpPr/>
          <p:nvPr/>
        </p:nvSpPr>
        <p:spPr>
          <a:xfrm>
            <a:off x="2023533" y="2144183"/>
            <a:ext cx="787400" cy="68050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矩形 6">
            <a:extLst>
              <a:ext uri="{FF2B5EF4-FFF2-40B4-BE49-F238E27FC236}">
                <a16:creationId xmlns:a16="http://schemas.microsoft.com/office/drawing/2014/main" id="{E19B7ECB-12FB-449D-B894-FF16F6B9D18C}"/>
              </a:ext>
            </a:extLst>
          </p:cNvPr>
          <p:cNvSpPr/>
          <p:nvPr/>
        </p:nvSpPr>
        <p:spPr>
          <a:xfrm>
            <a:off x="3217333" y="5099050"/>
            <a:ext cx="609600" cy="9313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BB393F05-60A6-4E63-B166-603CB83524FC}"/>
              </a:ext>
            </a:extLst>
          </p:cNvPr>
          <p:cNvSpPr/>
          <p:nvPr/>
        </p:nvSpPr>
        <p:spPr>
          <a:xfrm>
            <a:off x="3217333" y="4096279"/>
            <a:ext cx="609600" cy="9313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5" name="矩形 4">
            <a:extLst>
              <a:ext uri="{FF2B5EF4-FFF2-40B4-BE49-F238E27FC236}">
                <a16:creationId xmlns:a16="http://schemas.microsoft.com/office/drawing/2014/main" id="{FD0C3ACB-587C-4B2C-95DB-468CD1B62CA7}"/>
              </a:ext>
            </a:extLst>
          </p:cNvPr>
          <p:cNvSpPr/>
          <p:nvPr/>
        </p:nvSpPr>
        <p:spPr>
          <a:xfrm>
            <a:off x="3217333" y="3044825"/>
            <a:ext cx="609600" cy="9313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4" name="矩形 3">
            <a:extLst>
              <a:ext uri="{FF2B5EF4-FFF2-40B4-BE49-F238E27FC236}">
                <a16:creationId xmlns:a16="http://schemas.microsoft.com/office/drawing/2014/main" id="{77619288-E0A0-4BBF-94EA-C248B6131C7E}"/>
              </a:ext>
            </a:extLst>
          </p:cNvPr>
          <p:cNvSpPr/>
          <p:nvPr/>
        </p:nvSpPr>
        <p:spPr>
          <a:xfrm>
            <a:off x="3217333" y="1993371"/>
            <a:ext cx="609600" cy="9313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480846B0-8977-40ED-AA3E-BA78E07295F2}"/>
              </a:ext>
            </a:extLst>
          </p:cNvPr>
          <p:cNvSpPr/>
          <p:nvPr/>
        </p:nvSpPr>
        <p:spPr>
          <a:xfrm>
            <a:off x="2023533" y="3216804"/>
            <a:ext cx="787400" cy="680508"/>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13F33651-B66C-4185-BBF2-770E30A81757}"/>
              </a:ext>
            </a:extLst>
          </p:cNvPr>
          <p:cNvSpPr>
            <a:spLocks noGrp="1"/>
          </p:cNvSpPr>
          <p:nvPr>
            <p:ph type="title"/>
          </p:nvPr>
        </p:nvSpPr>
        <p:spPr/>
        <p:txBody>
          <a:bodyPr/>
          <a:lstStyle/>
          <a:p>
            <a:endParaRPr lang="zh-TW" altLang="en-US"/>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04780EAA-EF05-41C7-8D82-86EE490A290C}"/>
                  </a:ext>
                </a:extLst>
              </p:cNvPr>
              <p:cNvSpPr>
                <a:spLocks noGrp="1"/>
              </p:cNvSpPr>
              <p:nvPr>
                <p:ph idx="1"/>
              </p:nvPr>
            </p:nvSpPr>
            <p:spPr>
              <a:xfrm>
                <a:off x="838200" y="2113492"/>
                <a:ext cx="4851400" cy="3965575"/>
              </a:xfrm>
            </p:spPr>
            <p:txBody>
              <a:bodyPr/>
              <a:lstStyle/>
              <a:p>
                <a:pPr>
                  <a:spcBef>
                    <a:spcPts val="3000"/>
                  </a:spcBef>
                </a:pPr>
                <a14:m>
                  <m:oMath xmlns:m="http://schemas.openxmlformats.org/officeDocument/2006/math">
                    <m:r>
                      <m:rPr>
                        <m:sty m:val="p"/>
                      </m:rPr>
                      <a:rPr lang="en-US" altLang="zh-TW" i="1" smtClean="0">
                        <a:latin typeface="Cambria Math" panose="02040503050406030204" pitchFamily="18" charset="0"/>
                        <a:ea typeface="Cambria Math" panose="02040503050406030204" pitchFamily="18" charset="0"/>
                      </a:rPr>
                      <m:t>R</m:t>
                    </m:r>
                    <m:r>
                      <m:rPr>
                        <m:sty m:val="p"/>
                      </m:rPr>
                      <a:rPr lang="en-US" altLang="zh-TW" i="1" baseline="-25000" smtClean="0">
                        <a:latin typeface="Cambria Math" panose="02040503050406030204" pitchFamily="18" charset="0"/>
                        <a:ea typeface="Cambria Math" panose="02040503050406030204" pitchFamily="18" charset="0"/>
                      </a:rPr>
                      <m:t>T</m:t>
                    </m:r>
                    <m:r>
                      <a:rPr lang="zh-TW" altLang="en-US" i="1" baseline="-25000">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r>
                      <a:rPr lang="zh-TW" altLang="en-US" i="1" smtClean="0">
                        <a:latin typeface="Cambria Math" panose="02040503050406030204" pitchFamily="18" charset="0"/>
                        <a:ea typeface="Cambria Math" panose="02040503050406030204" pitchFamily="18" charset="0"/>
                      </a:rPr>
                      <m:t> </m:t>
                    </m:r>
                    <m:r>
                      <a:rPr lang="en-US" altLang="zh-TW" i="1" smtClean="0">
                        <a:latin typeface="Cambria Math" panose="02040503050406030204" pitchFamily="18" charset="0"/>
                        <a:ea typeface="Cambria Math" panose="02040503050406030204" pitchFamily="18" charset="0"/>
                      </a:rPr>
                      <m:t>∆</m:t>
                    </m:r>
                    <m:r>
                      <m:rPr>
                        <m:sty m:val="p"/>
                      </m:rPr>
                      <a:rPr lang="en-US" altLang="zh-TW" i="1">
                        <a:latin typeface="Cambria Math" panose="02040503050406030204" pitchFamily="18" charset="0"/>
                        <a:ea typeface="Cambria Math" panose="02040503050406030204" pitchFamily="18" charset="0"/>
                      </a:rPr>
                      <m:t>P</m:t>
                    </m:r>
                    <m:r>
                      <m:rPr>
                        <m:sty m:val="p"/>
                      </m:rPr>
                      <a:rPr lang="en-US" altLang="zh-TW" i="1" baseline="-25000" smtClean="0">
                        <a:latin typeface="Cambria Math" panose="02040503050406030204" pitchFamily="18" charset="0"/>
                        <a:ea typeface="Cambria Math" panose="02040503050406030204" pitchFamily="18" charset="0"/>
                      </a:rPr>
                      <m:t>S</m:t>
                    </m:r>
                    <m:r>
                      <a:rPr lang="zh-TW" altLang="en-US" i="1" baseline="-25000">
                        <a:latin typeface="Cambria Math" panose="02040503050406030204" pitchFamily="18" charset="0"/>
                        <a:ea typeface="Cambria Math" panose="02040503050406030204" pitchFamily="18" charset="0"/>
                      </a:rPr>
                      <m:t> </m:t>
                    </m:r>
                    <m:r>
                      <a:rPr lang="en-US" altLang="zh-TW" b="0" i="1" baseline="-25000" smtClean="0">
                        <a:latin typeface="Cambria Math" panose="02040503050406030204" pitchFamily="18" charset="0"/>
                        <a:ea typeface="Cambria Math" panose="02040503050406030204" pitchFamily="18" charset="0"/>
                      </a:rPr>
                      <m:t>  </m:t>
                    </m:r>
                    <m:r>
                      <a:rPr lang="en-US" altLang="zh-TW" i="1" smtClean="0">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 </m:t>
                    </m:r>
                    <m:f>
                      <m:fPr>
                        <m:ctrlPr>
                          <a:rPr lang="en-US" altLang="zh-TW" i="1" smtClean="0">
                            <a:latin typeface="Cambria Math" panose="02040503050406030204" pitchFamily="18" charset="0"/>
                          </a:rPr>
                        </m:ctrlPr>
                      </m:fPr>
                      <m:num>
                        <m:sSubSup>
                          <m:sSubSupPr>
                            <m:ctrlPr>
                              <a:rPr lang="en-US" altLang="zh-TW" i="1" smtClean="0">
                                <a:latin typeface="Cambria Math" panose="02040503050406030204" pitchFamily="18" charset="0"/>
                              </a:rPr>
                            </m:ctrlPr>
                          </m:sSubSupPr>
                          <m:e>
                            <m:r>
                              <m:rPr>
                                <m:sty m:val="p"/>
                              </m:rPr>
                              <a:rPr lang="en-US" altLang="zh-TW" i="1">
                                <a:latin typeface="Cambria Math" panose="02040503050406030204" pitchFamily="18" charset="0"/>
                              </a:rPr>
                              <m:t>U</m:t>
                            </m:r>
                          </m:e>
                          <m:sub>
                            <m:r>
                              <m:rPr>
                                <m:sty m:val="p"/>
                              </m:rPr>
                              <a:rPr lang="en-US" altLang="zh-TW" i="1">
                                <a:latin typeface="Cambria Math" panose="02040503050406030204" pitchFamily="18" charset="0"/>
                              </a:rPr>
                              <m:t>N</m:t>
                            </m:r>
                          </m:sub>
                          <m:sup>
                            <m:r>
                              <a:rPr lang="en-US" altLang="zh-TW" i="1" smtClean="0">
                                <a:latin typeface="Cambria Math" panose="02040503050406030204" pitchFamily="18" charset="0"/>
                              </a:rPr>
                              <m:t>2</m:t>
                            </m:r>
                          </m:sup>
                        </m:sSubSup>
                      </m:num>
                      <m:den>
                        <m:sSubSup>
                          <m:sSubSupPr>
                            <m:ctrlPr>
                              <a:rPr lang="en-US" altLang="zh-TW" i="1" smtClean="0">
                                <a:latin typeface="Cambria Math" panose="02040503050406030204" pitchFamily="18" charset="0"/>
                              </a:rPr>
                            </m:ctrlPr>
                          </m:sSubSupPr>
                          <m:e>
                            <m:r>
                              <m:rPr>
                                <m:sty m:val="p"/>
                              </m:rPr>
                              <a:rPr lang="en-US" altLang="zh-TW" i="1">
                                <a:latin typeface="Cambria Math" panose="02040503050406030204" pitchFamily="18" charset="0"/>
                              </a:rPr>
                              <m:t>S</m:t>
                            </m:r>
                          </m:e>
                          <m:sub>
                            <m:r>
                              <m:rPr>
                                <m:sty m:val="p"/>
                              </m:rPr>
                              <a:rPr lang="en-US" altLang="zh-TW" i="1">
                                <a:latin typeface="Cambria Math" panose="02040503050406030204" pitchFamily="18" charset="0"/>
                              </a:rPr>
                              <m:t>N</m:t>
                            </m:r>
                          </m:sub>
                          <m:sup>
                            <m:r>
                              <a:rPr lang="en-US" altLang="zh-TW" i="1">
                                <a:latin typeface="Cambria Math" panose="02040503050406030204" pitchFamily="18" charset="0"/>
                              </a:rPr>
                              <m:t>2</m:t>
                            </m:r>
                          </m:sup>
                        </m:sSubSup>
                      </m:den>
                    </m:f>
                  </m:oMath>
                </a14:m>
                <a:r>
                  <a:rPr lang="en-US" altLang="zh-TW" dirty="0">
                    <a:latin typeface="微軟正黑體" panose="020B0604030504040204" pitchFamily="34" charset="-120"/>
                    <a:ea typeface="微軟正黑體" panose="020B0604030504040204" pitchFamily="34" charset="-120"/>
                  </a:rPr>
                  <a:t> </a:t>
                </a:r>
                <a14:m>
                  <m:oMath xmlns:m="http://schemas.openxmlformats.org/officeDocument/2006/math">
                    <m:r>
                      <a:rPr lang="zh-TW" altLang="en-US" i="1" dirty="0" smtClean="0">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r>
                      <a:rPr lang="zh-TW" altLang="en-US" i="1" smtClean="0">
                        <a:latin typeface="Cambria Math" panose="02040503050406030204" pitchFamily="18" charset="0"/>
                        <a:ea typeface="Cambria Math" panose="02040503050406030204" pitchFamily="18" charset="0"/>
                      </a:rPr>
                      <m:t> </m:t>
                    </m:r>
                  </m:oMath>
                </a14:m>
                <a:r>
                  <a:rPr lang="zh-TW" altLang="en-US" dirty="0">
                    <a:latin typeface="微軟正黑體" panose="020B0604030504040204" pitchFamily="34" charset="-120"/>
                    <a:ea typeface="微軟正黑體" panose="020B0604030504040204" pitchFamily="34" charset="-120"/>
                  </a:rPr>
                  <a:t> </a:t>
                </a:r>
                <a14:m>
                  <m:oMath xmlns:m="http://schemas.openxmlformats.org/officeDocument/2006/math">
                    <m:sSup>
                      <m:sSupPr>
                        <m:ctrlPr>
                          <a:rPr lang="en-US" altLang="zh-TW" i="1" dirty="0" smtClean="0">
                            <a:latin typeface="Cambria Math" panose="02040503050406030204" pitchFamily="18" charset="0"/>
                          </a:rPr>
                        </m:ctrlPr>
                      </m:sSupPr>
                      <m:e>
                        <m:r>
                          <a:rPr lang="en-US" altLang="zh-TW" b="0" i="1" dirty="0" smtClean="0">
                            <a:latin typeface="Cambria Math" panose="02040503050406030204" pitchFamily="18" charset="0"/>
                          </a:rPr>
                          <m:t> </m:t>
                        </m:r>
                        <m:r>
                          <a:rPr lang="en-US" altLang="zh-TW" i="1" dirty="0">
                            <a:latin typeface="Cambria Math" panose="02040503050406030204" pitchFamily="18" charset="0"/>
                          </a:rPr>
                          <m:t>1</m:t>
                        </m:r>
                        <m:r>
                          <a:rPr lang="en-US" altLang="zh-TW" i="1" dirty="0" smtClean="0">
                            <a:latin typeface="Cambria Math" panose="02040503050406030204" pitchFamily="18" charset="0"/>
                          </a:rPr>
                          <m:t>0</m:t>
                        </m:r>
                      </m:e>
                      <m:sup>
                        <m:r>
                          <a:rPr lang="en-US" altLang="zh-TW" i="1" dirty="0">
                            <a:latin typeface="Cambria Math" panose="02040503050406030204" pitchFamily="18" charset="0"/>
                          </a:rPr>
                          <m:t>3</m:t>
                        </m:r>
                      </m:sup>
                    </m:sSup>
                    <m:r>
                      <a:rPr lang="zh-TW" altLang="en-US" i="1" dirty="0">
                        <a:latin typeface="Cambria Math" panose="02040503050406030204" pitchFamily="18" charset="0"/>
                      </a:rPr>
                      <m:t> </m:t>
                    </m:r>
                    <m:r>
                      <a:rPr lang="zh-TW" altLang="en-US" i="1" dirty="0" smtClean="0">
                        <a:latin typeface="Cambria Math" panose="02040503050406030204" pitchFamily="18" charset="0"/>
                      </a:rPr>
                      <m:t> </m:t>
                    </m:r>
                    <m:r>
                      <m:rPr>
                        <m:sty m:val="p"/>
                      </m:rPr>
                      <a:rPr lang="el-GR" altLang="zh-TW" i="1" dirty="0" smtClean="0">
                        <a:latin typeface="Cambria Math" panose="02040503050406030204" pitchFamily="18" charset="0"/>
                      </a:rPr>
                      <m:t>Ω</m:t>
                    </m:r>
                  </m:oMath>
                </a14:m>
                <a:endParaRPr lang="en-US" altLang="zh-TW" dirty="0">
                  <a:latin typeface="微軟正黑體" panose="020B0604030504040204" pitchFamily="34" charset="-120"/>
                  <a:ea typeface="微軟正黑體" panose="020B0604030504040204" pitchFamily="34" charset="-120"/>
                </a:endParaRPr>
              </a:p>
              <a:p>
                <a:pPr>
                  <a:spcBef>
                    <a:spcPts val="3000"/>
                  </a:spcBef>
                </a:pPr>
                <a14:m>
                  <m:oMath xmlns:m="http://schemas.openxmlformats.org/officeDocument/2006/math">
                    <m:r>
                      <m:rPr>
                        <m:sty m:val="p"/>
                      </m:rPr>
                      <a:rPr lang="en-US" altLang="zh-TW" i="1" smtClean="0">
                        <a:latin typeface="Cambria Math" panose="02040503050406030204" pitchFamily="18" charset="0"/>
                        <a:ea typeface="Cambria Math" panose="02040503050406030204" pitchFamily="18" charset="0"/>
                      </a:rPr>
                      <m:t>X</m:t>
                    </m:r>
                    <m:r>
                      <m:rPr>
                        <m:sty m:val="p"/>
                      </m:rPr>
                      <a:rPr lang="en-US" altLang="zh-TW" i="1" baseline="-25000">
                        <a:latin typeface="Cambria Math" panose="02040503050406030204" pitchFamily="18" charset="0"/>
                        <a:ea typeface="Cambria Math" panose="02040503050406030204" pitchFamily="18" charset="0"/>
                      </a:rPr>
                      <m:t>T</m:t>
                    </m:r>
                    <m:r>
                      <a:rPr lang="zh-TW" altLang="en-US" i="1" baseline="-25000">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 </m:t>
                    </m:r>
                    <m:r>
                      <m:rPr>
                        <m:sty m:val="p"/>
                      </m:rPr>
                      <a:rPr lang="en-US" altLang="zh-TW" b="0" i="0" smtClean="0">
                        <a:latin typeface="Cambria Math" panose="02040503050406030204" pitchFamily="18" charset="0"/>
                        <a:ea typeface="Cambria Math" panose="02040503050406030204" pitchFamily="18" charset="0"/>
                      </a:rPr>
                      <m:t>U</m:t>
                    </m:r>
                    <m:r>
                      <m:rPr>
                        <m:sty m:val="p"/>
                      </m:rPr>
                      <a:rPr lang="en-US" altLang="zh-TW" i="0" baseline="-25000">
                        <a:latin typeface="Cambria Math" panose="02040503050406030204" pitchFamily="18" charset="0"/>
                        <a:ea typeface="Cambria Math" panose="02040503050406030204" pitchFamily="18" charset="0"/>
                      </a:rPr>
                      <m:t>S</m:t>
                    </m:r>
                    <m:r>
                      <a:rPr lang="en-US" altLang="zh-TW" b="0" i="0" smtClean="0">
                        <a:latin typeface="Cambria Math" panose="02040503050406030204" pitchFamily="18" charset="0"/>
                        <a:ea typeface="Cambria Math" panose="02040503050406030204" pitchFamily="18" charset="0"/>
                      </a:rPr>
                      <m:t>%</m:t>
                    </m:r>
                    <m:r>
                      <a:rPr lang="zh-TW" altLang="en-US" i="0" baseline="-25000">
                        <a:latin typeface="Cambria Math" panose="02040503050406030204" pitchFamily="18" charset="0"/>
                        <a:ea typeface="Cambria Math" panose="02040503050406030204" pitchFamily="18" charset="0"/>
                      </a:rPr>
                      <m:t> </m:t>
                    </m:r>
                    <m:r>
                      <a:rPr lang="en-US" altLang="zh-TW" b="0" i="0" baseline="-25000" smtClean="0">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 </m:t>
                    </m:r>
                    <m:f>
                      <m:fPr>
                        <m:ctrlPr>
                          <a:rPr lang="en-US" altLang="zh-TW">
                            <a:latin typeface="Cambria Math" panose="02040503050406030204" pitchFamily="18" charset="0"/>
                          </a:rPr>
                        </m:ctrlPr>
                      </m:fPr>
                      <m:num>
                        <m:sSubSup>
                          <m:sSubSupPr>
                            <m:ctrlPr>
                              <a:rPr lang="en-US" altLang="zh-TW" i="1">
                                <a:latin typeface="Cambria Math" panose="02040503050406030204" pitchFamily="18" charset="0"/>
                              </a:rPr>
                            </m:ctrlPr>
                          </m:sSubSupPr>
                          <m:e>
                            <m:r>
                              <m:rPr>
                                <m:sty m:val="p"/>
                              </m:rPr>
                              <a:rPr lang="en-US" altLang="zh-TW" i="1">
                                <a:latin typeface="Cambria Math" panose="02040503050406030204" pitchFamily="18" charset="0"/>
                              </a:rPr>
                              <m:t>U</m:t>
                            </m:r>
                          </m:e>
                          <m:sub>
                            <m:r>
                              <m:rPr>
                                <m:sty m:val="p"/>
                              </m:rPr>
                              <a:rPr lang="en-US" altLang="zh-TW" i="1">
                                <a:latin typeface="Cambria Math" panose="02040503050406030204" pitchFamily="18" charset="0"/>
                              </a:rPr>
                              <m:t>N</m:t>
                            </m:r>
                          </m:sub>
                          <m:sup>
                            <m:r>
                              <a:rPr lang="en-US" altLang="zh-TW" i="1">
                                <a:latin typeface="Cambria Math" panose="02040503050406030204" pitchFamily="18" charset="0"/>
                              </a:rPr>
                              <m:t>2</m:t>
                            </m:r>
                          </m:sup>
                        </m:sSubSup>
                      </m:num>
                      <m:den>
                        <m:sSub>
                          <m:sSubPr>
                            <m:ctrlPr>
                              <a:rPr lang="en-US" altLang="zh-TW" smtClean="0">
                                <a:latin typeface="Cambria Math" panose="02040503050406030204" pitchFamily="18" charset="0"/>
                              </a:rPr>
                            </m:ctrlPr>
                          </m:sSubPr>
                          <m:e>
                            <m:r>
                              <m:rPr>
                                <m:sty m:val="p"/>
                              </m:rPr>
                              <a:rPr lang="en-US" altLang="zh-TW" b="0" i="0" smtClean="0">
                                <a:latin typeface="Cambria Math" panose="02040503050406030204" pitchFamily="18" charset="0"/>
                              </a:rPr>
                              <m:t>S</m:t>
                            </m:r>
                          </m:e>
                          <m:sub>
                            <m:r>
                              <m:rPr>
                                <m:sty m:val="p"/>
                              </m:rPr>
                              <a:rPr lang="en-US" altLang="zh-TW" b="0" i="0" smtClean="0">
                                <a:latin typeface="Cambria Math" panose="02040503050406030204" pitchFamily="18" charset="0"/>
                              </a:rPr>
                              <m:t>N</m:t>
                            </m:r>
                          </m:sub>
                        </m:sSub>
                      </m:den>
                    </m:f>
                  </m:oMath>
                </a14:m>
                <a:r>
                  <a:rPr lang="en-US" altLang="zh-TW" dirty="0">
                    <a:latin typeface="微軟正黑體" panose="020B0604030504040204" pitchFamily="34" charset="-120"/>
                    <a:ea typeface="微軟正黑體" panose="020B0604030504040204" pitchFamily="34" charset="-120"/>
                  </a:rPr>
                  <a:t> </a:t>
                </a:r>
                <a14:m>
                  <m:oMath xmlns:m="http://schemas.openxmlformats.org/officeDocument/2006/math">
                    <m:r>
                      <a:rPr lang="zh-TW" altLang="en-US" i="0" dirty="0">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 10    </m:t>
                    </m:r>
                    <m:r>
                      <m:rPr>
                        <m:sty m:val="p"/>
                      </m:rPr>
                      <a:rPr lang="el-GR" altLang="zh-TW" i="1" dirty="0">
                        <a:latin typeface="Cambria Math" panose="02040503050406030204" pitchFamily="18" charset="0"/>
                      </a:rPr>
                      <m:t>Ω</m:t>
                    </m:r>
                  </m:oMath>
                </a14:m>
                <a:endParaRPr lang="zh-TW" altLang="en-US" dirty="0">
                  <a:latin typeface="微軟正黑體" panose="020B0604030504040204" pitchFamily="34" charset="-120"/>
                  <a:ea typeface="微軟正黑體" panose="020B0604030504040204" pitchFamily="34" charset="-120"/>
                </a:endParaRPr>
              </a:p>
              <a:p>
                <a:pPr>
                  <a:spcBef>
                    <a:spcPts val="3000"/>
                  </a:spcBef>
                </a:pPr>
                <a14:m>
                  <m:oMath xmlns:m="http://schemas.openxmlformats.org/officeDocument/2006/math">
                    <m:r>
                      <m:rPr>
                        <m:sty m:val="p"/>
                      </m:rPr>
                      <a:rPr lang="en-US" altLang="zh-TW" i="1" smtClean="0">
                        <a:latin typeface="Cambria Math" panose="02040503050406030204" pitchFamily="18" charset="0"/>
                        <a:ea typeface="Cambria Math" panose="02040503050406030204" pitchFamily="18" charset="0"/>
                      </a:rPr>
                      <m:t>G</m:t>
                    </m:r>
                    <m:r>
                      <m:rPr>
                        <m:sty m:val="p"/>
                      </m:rPr>
                      <a:rPr lang="en-US" altLang="zh-TW" i="1" baseline="-25000">
                        <a:latin typeface="Cambria Math" panose="02040503050406030204" pitchFamily="18" charset="0"/>
                        <a:ea typeface="Cambria Math" panose="02040503050406030204" pitchFamily="18" charset="0"/>
                      </a:rPr>
                      <m:t>T</m:t>
                    </m:r>
                    <m:r>
                      <a:rPr lang="zh-TW" altLang="en-US" i="1" baseline="-25000">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r>
                      <m:rPr>
                        <m:sty m:val="p"/>
                      </m:rPr>
                      <a:rPr lang="en-US" altLang="zh-TW" i="1">
                        <a:latin typeface="Cambria Math" panose="02040503050406030204" pitchFamily="18" charset="0"/>
                        <a:ea typeface="Cambria Math" panose="02040503050406030204" pitchFamily="18" charset="0"/>
                      </a:rPr>
                      <m:t>P</m:t>
                    </m:r>
                    <m:r>
                      <m:rPr>
                        <m:sty m:val="p"/>
                      </m:rPr>
                      <a:rPr lang="en-US" altLang="zh-TW" b="0" i="0" baseline="-25000" smtClean="0">
                        <a:latin typeface="Cambria Math" panose="02040503050406030204" pitchFamily="18" charset="0"/>
                        <a:ea typeface="Cambria Math" panose="02040503050406030204" pitchFamily="18" charset="0"/>
                      </a:rPr>
                      <m:t>O</m:t>
                    </m:r>
                    <m:r>
                      <a:rPr lang="en-US" altLang="zh-TW" b="0" i="0" baseline="-25000" smtClean="0">
                        <a:latin typeface="Cambria Math" panose="02040503050406030204" pitchFamily="18" charset="0"/>
                        <a:ea typeface="Cambria Math" panose="02040503050406030204" pitchFamily="18" charset="0"/>
                      </a:rPr>
                      <m:t> </m:t>
                    </m:r>
                    <m:r>
                      <a:rPr lang="zh-TW" altLang="en-US" i="1" baseline="-25000" smtClean="0">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 </m:t>
                    </m:r>
                    <m:f>
                      <m:fPr>
                        <m:ctrlPr>
                          <a:rPr lang="en-US" altLang="zh-TW" i="1">
                            <a:latin typeface="Cambria Math" panose="02040503050406030204" pitchFamily="18" charset="0"/>
                          </a:rPr>
                        </m:ctrlPr>
                      </m:fPr>
                      <m:num>
                        <m:r>
                          <a:rPr lang="en-US" altLang="zh-TW" b="0" i="1" smtClean="0">
                            <a:latin typeface="Cambria Math" panose="02040503050406030204" pitchFamily="18" charset="0"/>
                          </a:rPr>
                          <m:t>1</m:t>
                        </m:r>
                      </m:num>
                      <m:den>
                        <m:sSubSup>
                          <m:sSubSupPr>
                            <m:ctrlPr>
                              <a:rPr lang="en-US" altLang="zh-TW" i="1">
                                <a:latin typeface="Cambria Math" panose="02040503050406030204" pitchFamily="18" charset="0"/>
                              </a:rPr>
                            </m:ctrlPr>
                          </m:sSubSupPr>
                          <m:e>
                            <m:r>
                              <m:rPr>
                                <m:sty m:val="p"/>
                              </m:rPr>
                              <a:rPr lang="en-US" altLang="zh-TW" i="1">
                                <a:latin typeface="Cambria Math" panose="02040503050406030204" pitchFamily="18" charset="0"/>
                              </a:rPr>
                              <m:t>U</m:t>
                            </m:r>
                          </m:e>
                          <m:sub>
                            <m:r>
                              <m:rPr>
                                <m:sty m:val="p"/>
                              </m:rPr>
                              <a:rPr lang="en-US" altLang="zh-TW" i="1">
                                <a:latin typeface="Cambria Math" panose="02040503050406030204" pitchFamily="18" charset="0"/>
                              </a:rPr>
                              <m:t>N</m:t>
                            </m:r>
                          </m:sub>
                          <m:sup>
                            <m:r>
                              <a:rPr lang="en-US" altLang="zh-TW" i="1">
                                <a:latin typeface="Cambria Math" panose="02040503050406030204" pitchFamily="18" charset="0"/>
                              </a:rPr>
                              <m:t>2</m:t>
                            </m:r>
                          </m:sup>
                        </m:sSubSup>
                      </m:den>
                    </m:f>
                  </m:oMath>
                </a14:m>
                <a:r>
                  <a:rPr lang="en-US" altLang="zh-TW" dirty="0">
                    <a:latin typeface="微軟正黑體" panose="020B0604030504040204" pitchFamily="34" charset="-120"/>
                    <a:ea typeface="微軟正黑體" panose="020B0604030504040204" pitchFamily="34" charset="-120"/>
                  </a:rPr>
                  <a:t> </a:t>
                </a:r>
                <a14:m>
                  <m:oMath xmlns:m="http://schemas.openxmlformats.org/officeDocument/2006/math">
                    <m:r>
                      <a:rPr lang="zh-TW" altLang="en-US" i="1" dirty="0">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 </m:t>
                    </m:r>
                  </m:oMath>
                </a14:m>
                <a:r>
                  <a:rPr lang="zh-TW" altLang="en-US" dirty="0">
                    <a:latin typeface="微軟正黑體" panose="020B0604030504040204" pitchFamily="34" charset="-120"/>
                    <a:ea typeface="微軟正黑體" panose="020B0604030504040204" pitchFamily="34" charset="-120"/>
                  </a:rPr>
                  <a:t> </a:t>
                </a:r>
                <a14:m>
                  <m:oMath xmlns:m="http://schemas.openxmlformats.org/officeDocument/2006/math">
                    <m:sSup>
                      <m:sSupPr>
                        <m:ctrlPr>
                          <a:rPr lang="en-US" altLang="zh-TW" i="1" dirty="0">
                            <a:latin typeface="Cambria Math" panose="02040503050406030204" pitchFamily="18" charset="0"/>
                          </a:rPr>
                        </m:ctrlPr>
                      </m:sSupPr>
                      <m:e>
                        <m:r>
                          <a:rPr lang="en-US" altLang="zh-TW" i="1" dirty="0">
                            <a:latin typeface="Cambria Math" panose="02040503050406030204" pitchFamily="18" charset="0"/>
                          </a:rPr>
                          <m:t>1</m:t>
                        </m:r>
                        <m:r>
                          <a:rPr lang="en-US" altLang="zh-TW" i="1" dirty="0">
                            <a:latin typeface="Cambria Math" panose="02040503050406030204" pitchFamily="18" charset="0"/>
                          </a:rPr>
                          <m:t>0</m:t>
                        </m:r>
                      </m:e>
                      <m:sup>
                        <m:r>
                          <a:rPr lang="en-US" altLang="zh-TW" b="0" i="1" dirty="0" smtClean="0">
                            <a:latin typeface="Cambria Math" panose="02040503050406030204" pitchFamily="18" charset="0"/>
                          </a:rPr>
                          <m:t>−</m:t>
                        </m:r>
                        <m:r>
                          <a:rPr lang="en-US" altLang="zh-TW" i="1" dirty="0">
                            <a:latin typeface="Cambria Math" panose="02040503050406030204" pitchFamily="18" charset="0"/>
                          </a:rPr>
                          <m:t>3</m:t>
                        </m:r>
                      </m:sup>
                    </m:sSup>
                    <m:r>
                      <a:rPr lang="zh-TW" altLang="en-US" i="1" dirty="0">
                        <a:latin typeface="Cambria Math" panose="02040503050406030204" pitchFamily="18" charset="0"/>
                      </a:rPr>
                      <m:t> </m:t>
                    </m:r>
                    <m:r>
                      <a:rPr lang="zh-TW" altLang="en-US" i="1" dirty="0">
                        <a:latin typeface="Cambria Math" panose="02040503050406030204" pitchFamily="18" charset="0"/>
                      </a:rPr>
                      <m:t> </m:t>
                    </m:r>
                    <m:r>
                      <a:rPr lang="en-US" altLang="zh-TW" b="0" i="1" dirty="0" smtClean="0">
                        <a:latin typeface="Cambria Math" panose="02040503050406030204" pitchFamily="18" charset="0"/>
                      </a:rPr>
                      <m:t>𝑆</m:t>
                    </m:r>
                  </m:oMath>
                </a14:m>
                <a:endParaRPr lang="zh-TW" altLang="en-US" dirty="0">
                  <a:latin typeface="微軟正黑體" panose="020B0604030504040204" pitchFamily="34" charset="-120"/>
                  <a:ea typeface="微軟正黑體" panose="020B0604030504040204" pitchFamily="34" charset="-120"/>
                </a:endParaRPr>
              </a:p>
              <a:p>
                <a:pPr>
                  <a:spcBef>
                    <a:spcPts val="3000"/>
                  </a:spcBef>
                </a:pPr>
                <a14:m>
                  <m:oMath xmlns:m="http://schemas.openxmlformats.org/officeDocument/2006/math">
                    <m:r>
                      <m:rPr>
                        <m:sty m:val="p"/>
                      </m:rPr>
                      <a:rPr lang="en-US" altLang="zh-TW" i="1" smtClean="0">
                        <a:latin typeface="Cambria Math" panose="02040503050406030204" pitchFamily="18" charset="0"/>
                        <a:ea typeface="Cambria Math" panose="02040503050406030204" pitchFamily="18" charset="0"/>
                      </a:rPr>
                      <m:t>B</m:t>
                    </m:r>
                    <m:r>
                      <m:rPr>
                        <m:sty m:val="p"/>
                      </m:rPr>
                      <a:rPr lang="en-US" altLang="zh-TW" i="1" baseline="-25000">
                        <a:latin typeface="Cambria Math" panose="02040503050406030204" pitchFamily="18" charset="0"/>
                        <a:ea typeface="Cambria Math" panose="02040503050406030204" pitchFamily="18" charset="0"/>
                      </a:rPr>
                      <m:t>T</m:t>
                    </m:r>
                    <m:r>
                      <a:rPr lang="zh-TW" altLang="en-US" i="1" baseline="-25000">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 </m:t>
                    </m:r>
                    <m:r>
                      <m:rPr>
                        <m:sty m:val="p"/>
                      </m:rPr>
                      <a:rPr lang="en-US" altLang="zh-TW" b="0" i="0" smtClean="0">
                        <a:latin typeface="Cambria Math" panose="02040503050406030204" pitchFamily="18" charset="0"/>
                        <a:ea typeface="Cambria Math" panose="02040503050406030204" pitchFamily="18" charset="0"/>
                      </a:rPr>
                      <m:t>I</m:t>
                    </m:r>
                    <m:r>
                      <m:rPr>
                        <m:sty m:val="p"/>
                      </m:rPr>
                      <a:rPr lang="en-US" altLang="zh-TW" b="0" i="0" baseline="-25000" smtClean="0">
                        <a:latin typeface="Cambria Math" panose="02040503050406030204" pitchFamily="18" charset="0"/>
                        <a:ea typeface="Cambria Math" panose="02040503050406030204" pitchFamily="18" charset="0"/>
                      </a:rPr>
                      <m:t>O</m:t>
                    </m:r>
                    <m:r>
                      <a:rPr lang="en-US" altLang="zh-TW" i="0">
                        <a:latin typeface="Cambria Math" panose="02040503050406030204" pitchFamily="18" charset="0"/>
                        <a:ea typeface="Cambria Math" panose="02040503050406030204" pitchFamily="18" charset="0"/>
                      </a:rPr>
                      <m:t>%</m:t>
                    </m:r>
                    <m:r>
                      <a:rPr lang="en-US" altLang="zh-TW" b="0" i="0" smtClean="0">
                        <a:latin typeface="Cambria Math" panose="02040503050406030204" pitchFamily="18" charset="0"/>
                        <a:ea typeface="Cambria Math" panose="02040503050406030204" pitchFamily="18" charset="0"/>
                      </a:rPr>
                      <m:t> </m:t>
                    </m:r>
                    <m:r>
                      <a:rPr lang="en-US" altLang="zh-TW" i="0">
                        <a:latin typeface="Cambria Math" panose="02040503050406030204" pitchFamily="18" charset="0"/>
                        <a:ea typeface="Cambria Math" panose="02040503050406030204" pitchFamily="18" charset="0"/>
                      </a:rPr>
                      <m:t>×</m:t>
                    </m:r>
                    <m:r>
                      <a:rPr lang="zh-TW" altLang="en-US" i="0">
                        <a:latin typeface="Cambria Math" panose="02040503050406030204" pitchFamily="18" charset="0"/>
                        <a:ea typeface="Cambria Math" panose="02040503050406030204" pitchFamily="18" charset="0"/>
                      </a:rPr>
                      <m:t> </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m:rPr>
                                <m:sty m:val="p"/>
                              </m:rPr>
                              <a:rPr lang="en-US" altLang="zh-TW">
                                <a:latin typeface="Cambria Math" panose="02040503050406030204" pitchFamily="18" charset="0"/>
                              </a:rPr>
                              <m:t>S</m:t>
                            </m:r>
                          </m:e>
                          <m:sub>
                            <m:r>
                              <m:rPr>
                                <m:sty m:val="p"/>
                              </m:rPr>
                              <a:rPr lang="en-US" altLang="zh-TW">
                                <a:latin typeface="Cambria Math" panose="02040503050406030204" pitchFamily="18" charset="0"/>
                              </a:rPr>
                              <m:t>N</m:t>
                            </m:r>
                          </m:sub>
                        </m:sSub>
                      </m:num>
                      <m:den>
                        <m:sSubSup>
                          <m:sSubSupPr>
                            <m:ctrlPr>
                              <a:rPr lang="en-US" altLang="zh-TW" i="1">
                                <a:latin typeface="Cambria Math" panose="02040503050406030204" pitchFamily="18" charset="0"/>
                              </a:rPr>
                            </m:ctrlPr>
                          </m:sSubSupPr>
                          <m:e>
                            <m:r>
                              <m:rPr>
                                <m:sty m:val="p"/>
                              </m:rPr>
                              <a:rPr lang="en-US" altLang="zh-TW" i="1">
                                <a:latin typeface="Cambria Math" panose="02040503050406030204" pitchFamily="18" charset="0"/>
                              </a:rPr>
                              <m:t>U</m:t>
                            </m:r>
                          </m:e>
                          <m:sub>
                            <m:r>
                              <m:rPr>
                                <m:sty m:val="p"/>
                              </m:rPr>
                              <a:rPr lang="en-US" altLang="zh-TW" i="1">
                                <a:latin typeface="Cambria Math" panose="02040503050406030204" pitchFamily="18" charset="0"/>
                              </a:rPr>
                              <m:t>N</m:t>
                            </m:r>
                          </m:sub>
                          <m:sup>
                            <m:r>
                              <a:rPr lang="en-US" altLang="zh-TW" i="1">
                                <a:latin typeface="Cambria Math" panose="02040503050406030204" pitchFamily="18" charset="0"/>
                              </a:rPr>
                              <m:t>2</m:t>
                            </m:r>
                          </m:sup>
                        </m:sSubSup>
                      </m:den>
                    </m:f>
                  </m:oMath>
                </a14:m>
                <a:r>
                  <a:rPr lang="en-US" altLang="zh-TW" dirty="0">
                    <a:latin typeface="微軟正黑體" panose="020B0604030504040204" pitchFamily="34" charset="-120"/>
                    <a:ea typeface="微軟正黑體" panose="020B0604030504040204" pitchFamily="34" charset="-120"/>
                  </a:rPr>
                  <a:t> </a:t>
                </a:r>
                <a14:m>
                  <m:oMath xmlns:m="http://schemas.openxmlformats.org/officeDocument/2006/math">
                    <m:r>
                      <a:rPr lang="zh-TW" altLang="en-US" i="1" dirty="0">
                        <a:latin typeface="Cambria Math" panose="02040503050406030204" pitchFamily="18" charset="0"/>
                        <a:ea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r>
                      <a:rPr lang="zh-TW" altLang="en-US" i="1">
                        <a:latin typeface="Cambria Math" panose="02040503050406030204" pitchFamily="18" charset="0"/>
                        <a:ea typeface="Cambria Math" panose="02040503050406030204" pitchFamily="18" charset="0"/>
                      </a:rPr>
                      <m:t> </m:t>
                    </m:r>
                  </m:oMath>
                </a14:m>
                <a:r>
                  <a:rPr lang="zh-TW" altLang="en-US" dirty="0">
                    <a:latin typeface="微軟正黑體" panose="020B0604030504040204" pitchFamily="34" charset="-120"/>
                    <a:ea typeface="微軟正黑體" panose="020B0604030504040204" pitchFamily="34" charset="-120"/>
                  </a:rPr>
                  <a:t> </a:t>
                </a:r>
                <a14:m>
                  <m:oMath xmlns:m="http://schemas.openxmlformats.org/officeDocument/2006/math">
                    <m:sSup>
                      <m:sSupPr>
                        <m:ctrlPr>
                          <a:rPr lang="en-US" altLang="zh-TW" i="1" dirty="0">
                            <a:latin typeface="Cambria Math" panose="02040503050406030204" pitchFamily="18" charset="0"/>
                          </a:rPr>
                        </m:ctrlPr>
                      </m:sSupPr>
                      <m:e>
                        <m:r>
                          <a:rPr lang="en-US" altLang="zh-TW" i="1" dirty="0">
                            <a:latin typeface="Cambria Math" panose="02040503050406030204" pitchFamily="18" charset="0"/>
                          </a:rPr>
                          <m:t>1</m:t>
                        </m:r>
                        <m:r>
                          <a:rPr lang="en-US" altLang="zh-TW" i="1" dirty="0">
                            <a:latin typeface="Cambria Math" panose="02040503050406030204" pitchFamily="18" charset="0"/>
                          </a:rPr>
                          <m:t>0</m:t>
                        </m:r>
                      </m:e>
                      <m:sup>
                        <m:r>
                          <a:rPr lang="en-US" altLang="zh-TW" b="0" i="1" dirty="0" smtClean="0">
                            <a:latin typeface="Cambria Math" panose="02040503050406030204" pitchFamily="18" charset="0"/>
                          </a:rPr>
                          <m:t>−5</m:t>
                        </m:r>
                      </m:sup>
                    </m:sSup>
                    <m:r>
                      <a:rPr lang="zh-TW" altLang="en-US" i="1" dirty="0">
                        <a:latin typeface="Cambria Math" panose="02040503050406030204" pitchFamily="18" charset="0"/>
                      </a:rPr>
                      <m:t> </m:t>
                    </m:r>
                    <m:r>
                      <a:rPr lang="zh-TW" altLang="en-US" i="1" dirty="0">
                        <a:latin typeface="Cambria Math" panose="02040503050406030204" pitchFamily="18" charset="0"/>
                      </a:rPr>
                      <m:t> </m:t>
                    </m:r>
                    <m:r>
                      <a:rPr lang="en-US" altLang="zh-TW" b="0" i="1" dirty="0" smtClean="0">
                        <a:latin typeface="Cambria Math" panose="02040503050406030204" pitchFamily="18" charset="0"/>
                      </a:rPr>
                      <m:t>𝑆</m:t>
                    </m:r>
                  </m:oMath>
                </a14:m>
                <a:endParaRPr lang="zh-TW" altLang="en-US" dirty="0">
                  <a:latin typeface="微軟正黑體" panose="020B0604030504040204" pitchFamily="34" charset="-120"/>
                  <a:ea typeface="微軟正黑體" panose="020B0604030504040204" pitchFamily="34" charset="-120"/>
                </a:endParaRPr>
              </a:p>
            </p:txBody>
          </p:sp>
        </mc:Choice>
        <mc:Fallback>
          <p:sp>
            <p:nvSpPr>
              <p:cNvPr id="3" name="內容版面配置區 2">
                <a:extLst>
                  <a:ext uri="{FF2B5EF4-FFF2-40B4-BE49-F238E27FC236}">
                    <a16:creationId xmlns:a16="http://schemas.microsoft.com/office/drawing/2014/main" id="{04780EAA-EF05-41C7-8D82-86EE490A290C}"/>
                  </a:ext>
                </a:extLst>
              </p:cNvPr>
              <p:cNvSpPr>
                <a:spLocks noGrp="1" noRot="1" noChangeAspect="1" noMove="1" noResize="1" noEditPoints="1" noAdjustHandles="1" noChangeArrowheads="1" noChangeShapeType="1" noTextEdit="1"/>
              </p:cNvSpPr>
              <p:nvPr>
                <p:ph idx="1"/>
              </p:nvPr>
            </p:nvSpPr>
            <p:spPr>
              <a:xfrm>
                <a:off x="838200" y="2113492"/>
                <a:ext cx="4851400" cy="3965575"/>
              </a:xfrm>
              <a:blipFill>
                <a:blip r:embed="rId2"/>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19392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0C5FFE-7D4A-4504-97CB-694809C323EE}"/>
              </a:ext>
            </a:extLst>
          </p:cNvPr>
          <p:cNvSpPr>
            <a:spLocks noGrp="1"/>
          </p:cNvSpPr>
          <p:nvPr>
            <p:ph type="title"/>
          </p:nvPr>
        </p:nvSpPr>
        <p:spPr>
          <a:xfrm>
            <a:off x="366562" y="81667"/>
            <a:ext cx="10515600" cy="973818"/>
          </a:xfrm>
        </p:spPr>
        <p:txBody>
          <a:bodyPr/>
          <a:lstStyle/>
          <a:p>
            <a:r>
              <a:rPr lang="zh-TW" altLang="en-US" dirty="0"/>
              <a:t>三繞組變壓器參數</a:t>
            </a:r>
          </a:p>
        </p:txBody>
      </p:sp>
      <p:sp>
        <p:nvSpPr>
          <p:cNvPr id="3" name="內容版面配置區 2">
            <a:extLst>
              <a:ext uri="{FF2B5EF4-FFF2-40B4-BE49-F238E27FC236}">
                <a16:creationId xmlns:a16="http://schemas.microsoft.com/office/drawing/2014/main" id="{ECB0F5E4-C453-48AF-8717-E9EB709E139C}"/>
              </a:ext>
            </a:extLst>
          </p:cNvPr>
          <p:cNvSpPr>
            <a:spLocks noGrp="1"/>
          </p:cNvSpPr>
          <p:nvPr>
            <p:ph idx="1"/>
          </p:nvPr>
        </p:nvSpPr>
        <p:spPr>
          <a:xfrm>
            <a:off x="169415" y="1243812"/>
            <a:ext cx="12022585" cy="3776921"/>
          </a:xfrm>
        </p:spPr>
        <p:txBody>
          <a:bodyPr>
            <a:normAutofit/>
          </a:bodyPr>
          <a:lstStyle/>
          <a:p>
            <a:r>
              <a:rPr lang="zh-TW" altLang="en-US" dirty="0"/>
              <a:t>開路試驗相同</a:t>
            </a:r>
            <a:endParaRPr lang="en-US" altLang="zh-TW" dirty="0"/>
          </a:p>
          <a:p>
            <a:r>
              <a:rPr lang="zh-TW" altLang="en-US" dirty="0"/>
              <a:t>短路試驗要做三次，根據測量值計算，得到各繞組的短路損耗</a:t>
            </a:r>
            <a:r>
              <a:rPr lang="en-US" altLang="zh-TW" dirty="0"/>
              <a:t>(</a:t>
            </a:r>
            <a:r>
              <a:rPr lang="zh-TW" altLang="en-US" dirty="0"/>
              <a:t>電阻值</a:t>
            </a:r>
            <a:r>
              <a:rPr lang="en-US" altLang="zh-TW" dirty="0"/>
              <a:t>)</a:t>
            </a:r>
          </a:p>
          <a:p>
            <a:r>
              <a:rPr lang="zh-TW" altLang="en-US" dirty="0"/>
              <a:t>變壓器容量</a:t>
            </a:r>
            <a:r>
              <a:rPr lang="en-US" altLang="zh-TW" dirty="0"/>
              <a:t>(S</a:t>
            </a:r>
            <a:r>
              <a:rPr lang="en-US" altLang="zh-TW" baseline="-25000" dirty="0"/>
              <a:t>N</a:t>
            </a:r>
            <a:r>
              <a:rPr lang="en-US" altLang="zh-TW" dirty="0"/>
              <a:t> =100)</a:t>
            </a:r>
            <a:r>
              <a:rPr lang="zh-TW" altLang="en-US" dirty="0"/>
              <a:t>與繞組容量</a:t>
            </a:r>
            <a:r>
              <a:rPr lang="en-US" altLang="zh-TW" dirty="0"/>
              <a:t>(S</a:t>
            </a:r>
            <a:r>
              <a:rPr lang="en-US" altLang="zh-TW" baseline="-25000" dirty="0"/>
              <a:t>N1</a:t>
            </a:r>
            <a:r>
              <a:rPr lang="en-US" altLang="zh-TW" dirty="0"/>
              <a:t>/S</a:t>
            </a:r>
            <a:r>
              <a:rPr lang="en-US" altLang="zh-TW" baseline="-25000" dirty="0"/>
              <a:t>N2</a:t>
            </a:r>
            <a:r>
              <a:rPr lang="en-US" altLang="zh-TW" dirty="0"/>
              <a:t>/S</a:t>
            </a:r>
            <a:r>
              <a:rPr lang="en-US" altLang="zh-TW" baseline="-25000" dirty="0"/>
              <a:t>N3</a:t>
            </a:r>
            <a:r>
              <a:rPr lang="en-US" altLang="zh-TW" dirty="0"/>
              <a:t>)</a:t>
            </a:r>
            <a:r>
              <a:rPr lang="zh-TW" altLang="en-US" dirty="0"/>
              <a:t>不一定相等</a:t>
            </a:r>
            <a:endParaRPr lang="en-US" altLang="zh-TW" dirty="0"/>
          </a:p>
          <a:p>
            <a:r>
              <a:rPr lang="en-US" altLang="zh-TW" dirty="0"/>
              <a:t>100/100/100</a:t>
            </a:r>
            <a:r>
              <a:rPr lang="zh-TW" altLang="en-US" dirty="0"/>
              <a:t>，</a:t>
            </a:r>
            <a:r>
              <a:rPr lang="en-US" altLang="zh-TW" dirty="0"/>
              <a:t>100/100/50</a:t>
            </a:r>
            <a:r>
              <a:rPr lang="zh-TW" altLang="en-US" dirty="0"/>
              <a:t>，</a:t>
            </a:r>
            <a:r>
              <a:rPr lang="en-US" altLang="zh-TW" dirty="0"/>
              <a:t>100/50/100</a:t>
            </a:r>
          </a:p>
          <a:p>
            <a:r>
              <a:rPr lang="zh-TW" altLang="en-US" dirty="0"/>
              <a:t>高壓繞組容量</a:t>
            </a:r>
            <a:r>
              <a:rPr lang="en-US" altLang="zh-TW" dirty="0"/>
              <a:t>S</a:t>
            </a:r>
            <a:r>
              <a:rPr lang="en-US" altLang="zh-TW" baseline="-25000" dirty="0"/>
              <a:t>N1</a:t>
            </a:r>
            <a:r>
              <a:rPr lang="zh-TW" altLang="en-US" dirty="0"/>
              <a:t>最大，為變壓器容量</a:t>
            </a:r>
            <a:r>
              <a:rPr lang="en-US" altLang="zh-TW" dirty="0"/>
              <a:t>S</a:t>
            </a:r>
            <a:r>
              <a:rPr lang="en-US" altLang="zh-TW" baseline="-25000" dirty="0"/>
              <a:t>N</a:t>
            </a:r>
            <a:r>
              <a:rPr lang="zh-TW" altLang="en-US" dirty="0"/>
              <a:t>，</a:t>
            </a:r>
            <a:r>
              <a:rPr lang="en-US" altLang="zh-TW" dirty="0"/>
              <a:t> S</a:t>
            </a:r>
            <a:r>
              <a:rPr lang="en-US" altLang="zh-TW" baseline="-25000" dirty="0"/>
              <a:t>N1 </a:t>
            </a:r>
            <a:r>
              <a:rPr lang="en-US" altLang="zh-TW" dirty="0"/>
              <a:t>= S</a:t>
            </a:r>
            <a:r>
              <a:rPr lang="en-US" altLang="zh-TW" baseline="-25000" dirty="0"/>
              <a:t>N</a:t>
            </a:r>
            <a:endParaRPr lang="en-US" altLang="zh-TW" dirty="0"/>
          </a:p>
          <a:p>
            <a:r>
              <a:rPr lang="zh-TW" altLang="en-US" dirty="0"/>
              <a:t>短路損耗是繞組流過與變壓器額定容量</a:t>
            </a:r>
            <a:r>
              <a:rPr lang="en-US" altLang="zh-TW" dirty="0"/>
              <a:t>S</a:t>
            </a:r>
            <a:r>
              <a:rPr lang="en-US" altLang="zh-TW" baseline="-25000" dirty="0"/>
              <a:t>N</a:t>
            </a:r>
            <a:r>
              <a:rPr lang="zh-TW" altLang="en-US" dirty="0"/>
              <a:t>對應的額定電流</a:t>
            </a:r>
            <a:r>
              <a:rPr lang="en-US" altLang="zh-TW" dirty="0"/>
              <a:t>I</a:t>
            </a:r>
            <a:r>
              <a:rPr lang="en-US" altLang="zh-TW" baseline="-25000" dirty="0"/>
              <a:t>N</a:t>
            </a:r>
            <a:r>
              <a:rPr lang="zh-TW" altLang="en-US" dirty="0"/>
              <a:t>時產生的損耗。</a:t>
            </a:r>
            <a:endParaRPr lang="en-US" altLang="zh-TW" dirty="0"/>
          </a:p>
          <a:p>
            <a:r>
              <a:rPr lang="zh-TW" altLang="en-US" dirty="0"/>
              <a:t>短路試驗受限於較小容量繞組的額定電流</a:t>
            </a:r>
            <a:endParaRPr lang="en-US" altLang="zh-TW" dirty="0"/>
          </a:p>
          <a:p>
            <a:endParaRPr lang="zh-TW" altLang="en-US" dirty="0"/>
          </a:p>
        </p:txBody>
      </p:sp>
    </p:spTree>
    <p:extLst>
      <p:ext uri="{BB962C8B-B14F-4D97-AF65-F5344CB8AC3E}">
        <p14:creationId xmlns:p14="http://schemas.microsoft.com/office/powerpoint/2010/main" val="260169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F5917096-9FF4-49C9-B5E1-B3C7F1AEEFB9}"/>
              </a:ext>
            </a:extLst>
          </p:cNvPr>
          <p:cNvPicPr>
            <a:picLocks noChangeAspect="1"/>
          </p:cNvPicPr>
          <p:nvPr/>
        </p:nvPicPr>
        <p:blipFill>
          <a:blip r:embed="rId2"/>
          <a:stretch>
            <a:fillRect/>
          </a:stretch>
        </p:blipFill>
        <p:spPr>
          <a:xfrm>
            <a:off x="2672993" y="1329984"/>
            <a:ext cx="6846014" cy="1554459"/>
          </a:xfrm>
          <a:prstGeom prst="rect">
            <a:avLst/>
          </a:prstGeom>
        </p:spPr>
      </p:pic>
      <p:pic>
        <p:nvPicPr>
          <p:cNvPr id="5" name="圖片 4">
            <a:extLst>
              <a:ext uri="{FF2B5EF4-FFF2-40B4-BE49-F238E27FC236}">
                <a16:creationId xmlns:a16="http://schemas.microsoft.com/office/drawing/2014/main" id="{11DEBE50-7440-4249-BC2D-342C2D11CB83}"/>
              </a:ext>
            </a:extLst>
          </p:cNvPr>
          <p:cNvPicPr>
            <a:picLocks noChangeAspect="1"/>
          </p:cNvPicPr>
          <p:nvPr/>
        </p:nvPicPr>
        <p:blipFill>
          <a:blip r:embed="rId3"/>
          <a:stretch>
            <a:fillRect/>
          </a:stretch>
        </p:blipFill>
        <p:spPr>
          <a:xfrm>
            <a:off x="2741022" y="3429000"/>
            <a:ext cx="6653891" cy="2607016"/>
          </a:xfrm>
          <a:prstGeom prst="rect">
            <a:avLst/>
          </a:prstGeom>
        </p:spPr>
      </p:pic>
      <p:sp>
        <p:nvSpPr>
          <p:cNvPr id="6" name="矩形 5">
            <a:extLst>
              <a:ext uri="{FF2B5EF4-FFF2-40B4-BE49-F238E27FC236}">
                <a16:creationId xmlns:a16="http://schemas.microsoft.com/office/drawing/2014/main" id="{21179DD0-D38B-41DA-9571-0CC224971AF1}"/>
              </a:ext>
            </a:extLst>
          </p:cNvPr>
          <p:cNvSpPr/>
          <p:nvPr/>
        </p:nvSpPr>
        <p:spPr>
          <a:xfrm>
            <a:off x="1210733" y="554594"/>
            <a:ext cx="9770534" cy="461665"/>
          </a:xfrm>
          <a:prstGeom prst="rect">
            <a:avLst/>
          </a:prstGeom>
        </p:spPr>
        <p:txBody>
          <a:bodyPr wrap="square">
            <a:spAutoFit/>
          </a:bodyPr>
          <a:lstStyle/>
          <a:p>
            <a:r>
              <a:rPr lang="zh-TW" altLang="en-US" sz="2400" dirty="0"/>
              <a:t>短路試驗要做三次，根據測量值計算，得到各繞組的短路損耗</a:t>
            </a:r>
            <a:r>
              <a:rPr lang="en-US" altLang="zh-TW" sz="2400" dirty="0"/>
              <a:t>(</a:t>
            </a:r>
            <a:r>
              <a:rPr lang="zh-TW" altLang="en-US" sz="2400" dirty="0"/>
              <a:t>電阻值</a:t>
            </a:r>
            <a:r>
              <a:rPr lang="en-US" altLang="zh-TW" sz="2400" dirty="0"/>
              <a:t>)</a:t>
            </a:r>
          </a:p>
        </p:txBody>
      </p:sp>
    </p:spTree>
    <p:extLst>
      <p:ext uri="{BB962C8B-B14F-4D97-AF65-F5344CB8AC3E}">
        <p14:creationId xmlns:p14="http://schemas.microsoft.com/office/powerpoint/2010/main" val="4086437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0C5FFE-7D4A-4504-97CB-694809C323EE}"/>
              </a:ext>
            </a:extLst>
          </p:cNvPr>
          <p:cNvSpPr>
            <a:spLocks noGrp="1"/>
          </p:cNvSpPr>
          <p:nvPr>
            <p:ph type="title"/>
          </p:nvPr>
        </p:nvSpPr>
        <p:spPr>
          <a:xfrm>
            <a:off x="366562" y="81667"/>
            <a:ext cx="10515600" cy="973818"/>
          </a:xfrm>
        </p:spPr>
        <p:txBody>
          <a:bodyPr/>
          <a:lstStyle/>
          <a:p>
            <a:r>
              <a:rPr lang="zh-TW" altLang="en-US" dirty="0"/>
              <a:t>三繞組變壓器參數</a:t>
            </a:r>
          </a:p>
        </p:txBody>
      </p:sp>
      <p:sp>
        <p:nvSpPr>
          <p:cNvPr id="3" name="內容版面配置區 2">
            <a:extLst>
              <a:ext uri="{FF2B5EF4-FFF2-40B4-BE49-F238E27FC236}">
                <a16:creationId xmlns:a16="http://schemas.microsoft.com/office/drawing/2014/main" id="{ECB0F5E4-C453-48AF-8717-E9EB709E139C}"/>
              </a:ext>
            </a:extLst>
          </p:cNvPr>
          <p:cNvSpPr>
            <a:spLocks noGrp="1"/>
          </p:cNvSpPr>
          <p:nvPr>
            <p:ph idx="1"/>
          </p:nvPr>
        </p:nvSpPr>
        <p:spPr>
          <a:xfrm>
            <a:off x="169415" y="1243812"/>
            <a:ext cx="12022585" cy="1292825"/>
          </a:xfrm>
        </p:spPr>
        <p:txBody>
          <a:bodyPr>
            <a:normAutofit/>
          </a:bodyPr>
          <a:lstStyle/>
          <a:p>
            <a:r>
              <a:rPr lang="zh-TW" altLang="en-US" dirty="0"/>
              <a:t>假想短路試驗流過額定電流，放大係數*實測值</a:t>
            </a:r>
            <a:endParaRPr lang="en-US" altLang="zh-TW" dirty="0"/>
          </a:p>
          <a:p>
            <a:pPr lvl="1">
              <a:buFont typeface="Wingdings" panose="05000000000000000000" pitchFamily="2" charset="2"/>
              <a:buChar char="Ø"/>
            </a:pPr>
            <a:r>
              <a:rPr lang="zh-TW" altLang="en-US" dirty="0"/>
              <a:t>有功損耗與電流平方成正比</a:t>
            </a:r>
            <a:endParaRPr lang="en-US" altLang="zh-TW" dirty="0"/>
          </a:p>
          <a:p>
            <a:pPr lvl="1">
              <a:buFont typeface="Wingdings" panose="05000000000000000000" pitchFamily="2" charset="2"/>
              <a:buChar char="Ø"/>
            </a:pPr>
            <a:r>
              <a:rPr lang="zh-TW" altLang="en-US" dirty="0"/>
              <a:t>額定電壓下，額定電流於額定容量成正比</a:t>
            </a:r>
            <a:endParaRPr lang="en-US" altLang="zh-TW" dirty="0"/>
          </a:p>
        </p:txBody>
      </p:sp>
      <p:pic>
        <p:nvPicPr>
          <p:cNvPr id="4" name="圖片 3">
            <a:extLst>
              <a:ext uri="{FF2B5EF4-FFF2-40B4-BE49-F238E27FC236}">
                <a16:creationId xmlns:a16="http://schemas.microsoft.com/office/drawing/2014/main" id="{6BF77A6D-B546-477C-90B3-04816E31CB46}"/>
              </a:ext>
            </a:extLst>
          </p:cNvPr>
          <p:cNvPicPr>
            <a:picLocks noChangeAspect="1"/>
          </p:cNvPicPr>
          <p:nvPr/>
        </p:nvPicPr>
        <p:blipFill>
          <a:blip r:embed="rId2"/>
          <a:stretch>
            <a:fillRect/>
          </a:stretch>
        </p:blipFill>
        <p:spPr>
          <a:xfrm>
            <a:off x="901520" y="3584763"/>
            <a:ext cx="4718649" cy="2368195"/>
          </a:xfrm>
          <a:prstGeom prst="rect">
            <a:avLst/>
          </a:prstGeom>
        </p:spPr>
      </p:pic>
      <p:sp>
        <p:nvSpPr>
          <p:cNvPr id="5" name="矩形 4">
            <a:extLst>
              <a:ext uri="{FF2B5EF4-FFF2-40B4-BE49-F238E27FC236}">
                <a16:creationId xmlns:a16="http://schemas.microsoft.com/office/drawing/2014/main" id="{47B628A3-02F3-4E0A-B63F-2877C483EB6C}"/>
              </a:ext>
            </a:extLst>
          </p:cNvPr>
          <p:cNvSpPr/>
          <p:nvPr/>
        </p:nvSpPr>
        <p:spPr>
          <a:xfrm>
            <a:off x="2299189" y="3565751"/>
            <a:ext cx="1028212" cy="75561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TW" altLang="en-US"/>
          </a:p>
        </p:txBody>
      </p:sp>
      <p:sp>
        <p:nvSpPr>
          <p:cNvPr id="6" name="矩形 5">
            <a:extLst>
              <a:ext uri="{FF2B5EF4-FFF2-40B4-BE49-F238E27FC236}">
                <a16:creationId xmlns:a16="http://schemas.microsoft.com/office/drawing/2014/main" id="{A1B75E8F-C168-4F2B-BCAD-464A55A3E19C}"/>
              </a:ext>
            </a:extLst>
          </p:cNvPr>
          <p:cNvSpPr/>
          <p:nvPr/>
        </p:nvSpPr>
        <p:spPr>
          <a:xfrm>
            <a:off x="3357965" y="3565751"/>
            <a:ext cx="1028212" cy="75561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7" name="矩形 6">
            <a:extLst>
              <a:ext uri="{FF2B5EF4-FFF2-40B4-BE49-F238E27FC236}">
                <a16:creationId xmlns:a16="http://schemas.microsoft.com/office/drawing/2014/main" id="{FE57C023-AA7F-4213-B610-66229A4BB576}"/>
              </a:ext>
            </a:extLst>
          </p:cNvPr>
          <p:cNvSpPr/>
          <p:nvPr/>
        </p:nvSpPr>
        <p:spPr>
          <a:xfrm>
            <a:off x="3357965" y="3151562"/>
            <a:ext cx="1107996" cy="369332"/>
          </a:xfrm>
          <a:prstGeom prst="rect">
            <a:avLst/>
          </a:prstGeom>
        </p:spPr>
        <p:txBody>
          <a:bodyPr wrap="none">
            <a:spAutoFit/>
          </a:bodyPr>
          <a:lstStyle/>
          <a:p>
            <a:r>
              <a:rPr lang="zh-TW" altLang="en-US" dirty="0">
                <a:solidFill>
                  <a:schemeClr val="accent2"/>
                </a:solidFill>
              </a:rPr>
              <a:t>放大係數</a:t>
            </a:r>
          </a:p>
        </p:txBody>
      </p:sp>
      <p:sp>
        <p:nvSpPr>
          <p:cNvPr id="8" name="矩形 7">
            <a:extLst>
              <a:ext uri="{FF2B5EF4-FFF2-40B4-BE49-F238E27FC236}">
                <a16:creationId xmlns:a16="http://schemas.microsoft.com/office/drawing/2014/main" id="{8358E765-3CAD-4E87-B404-62E7AA0B675D}"/>
              </a:ext>
            </a:extLst>
          </p:cNvPr>
          <p:cNvSpPr/>
          <p:nvPr/>
        </p:nvSpPr>
        <p:spPr>
          <a:xfrm>
            <a:off x="2383681" y="3157383"/>
            <a:ext cx="877163" cy="369332"/>
          </a:xfrm>
          <a:prstGeom prst="rect">
            <a:avLst/>
          </a:prstGeom>
        </p:spPr>
        <p:txBody>
          <a:bodyPr wrap="none">
            <a:spAutoFit/>
          </a:bodyPr>
          <a:lstStyle/>
          <a:p>
            <a:r>
              <a:rPr lang="zh-TW" altLang="en-US" dirty="0">
                <a:solidFill>
                  <a:schemeClr val="accent1"/>
                </a:solidFill>
              </a:rPr>
              <a:t>實測值</a:t>
            </a:r>
          </a:p>
        </p:txBody>
      </p:sp>
      <p:sp>
        <p:nvSpPr>
          <p:cNvPr id="10" name="矩形 9">
            <a:extLst>
              <a:ext uri="{FF2B5EF4-FFF2-40B4-BE49-F238E27FC236}">
                <a16:creationId xmlns:a16="http://schemas.microsoft.com/office/drawing/2014/main" id="{FF1A3566-4C76-4E57-9A7F-15985DF41548}"/>
              </a:ext>
            </a:extLst>
          </p:cNvPr>
          <p:cNvSpPr/>
          <p:nvPr/>
        </p:nvSpPr>
        <p:spPr>
          <a:xfrm>
            <a:off x="3368446" y="5236381"/>
            <a:ext cx="1017732" cy="75561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7C3EBD33-133C-4FC2-A1D5-755CFE0C484B}"/>
              </a:ext>
            </a:extLst>
          </p:cNvPr>
          <p:cNvSpPr/>
          <p:nvPr/>
        </p:nvSpPr>
        <p:spPr>
          <a:xfrm>
            <a:off x="3368445" y="4391053"/>
            <a:ext cx="2251723" cy="75561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CCD73A8F-EBB8-474C-AD80-BEE7A3F2261B}"/>
              </a:ext>
            </a:extLst>
          </p:cNvPr>
          <p:cNvSpPr/>
          <p:nvPr/>
        </p:nvSpPr>
        <p:spPr>
          <a:xfrm>
            <a:off x="2299189" y="4391053"/>
            <a:ext cx="1028212" cy="75561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83093BBB-C06C-474C-B5B4-A925186E3D34}"/>
              </a:ext>
            </a:extLst>
          </p:cNvPr>
          <p:cNvSpPr/>
          <p:nvPr/>
        </p:nvSpPr>
        <p:spPr>
          <a:xfrm>
            <a:off x="2299189" y="5236380"/>
            <a:ext cx="1028212" cy="755613"/>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TW" altLang="en-US"/>
          </a:p>
        </p:txBody>
      </p:sp>
    </p:spTree>
    <p:extLst>
      <p:ext uri="{BB962C8B-B14F-4D97-AF65-F5344CB8AC3E}">
        <p14:creationId xmlns:p14="http://schemas.microsoft.com/office/powerpoint/2010/main" val="265668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01C804-AE2E-4E47-80F4-EA3756D140DC}"/>
              </a:ext>
            </a:extLst>
          </p:cNvPr>
          <p:cNvSpPr>
            <a:spLocks noGrp="1"/>
          </p:cNvSpPr>
          <p:nvPr>
            <p:ph type="title"/>
          </p:nvPr>
        </p:nvSpPr>
        <p:spPr/>
        <p:txBody>
          <a:bodyPr/>
          <a:lstStyle/>
          <a:p>
            <a:r>
              <a:rPr lang="zh-TW" altLang="en-US" dirty="0"/>
              <a:t>輸電線參數</a:t>
            </a:r>
          </a:p>
        </p:txBody>
      </p:sp>
      <p:sp>
        <p:nvSpPr>
          <p:cNvPr id="3" name="內容版面配置區 2">
            <a:extLst>
              <a:ext uri="{FF2B5EF4-FFF2-40B4-BE49-F238E27FC236}">
                <a16:creationId xmlns:a16="http://schemas.microsoft.com/office/drawing/2014/main" id="{11D58CF9-5ACB-4D03-945F-8B2669DF073F}"/>
              </a:ext>
            </a:extLst>
          </p:cNvPr>
          <p:cNvSpPr>
            <a:spLocks noGrp="1"/>
          </p:cNvSpPr>
          <p:nvPr>
            <p:ph idx="1"/>
          </p:nvPr>
        </p:nvSpPr>
        <p:spPr>
          <a:xfrm>
            <a:off x="838200" y="1825625"/>
            <a:ext cx="10515600" cy="4126442"/>
          </a:xfrm>
        </p:spPr>
        <p:txBody>
          <a:bodyPr/>
          <a:lstStyle/>
          <a:p>
            <a:r>
              <a:rPr lang="zh-TW" altLang="en-US" dirty="0"/>
              <a:t>輸電線路的參數有四個 </a:t>
            </a:r>
            <a:r>
              <a:rPr lang="en-US" altLang="zh-TW" dirty="0"/>
              <a:t>:</a:t>
            </a:r>
          </a:p>
          <a:p>
            <a:r>
              <a:rPr lang="zh-TW" altLang="en-US" dirty="0"/>
              <a:t>反映線路通過電流時產生有功功率損失效應的</a:t>
            </a:r>
            <a:r>
              <a:rPr lang="zh-TW" altLang="en-US" dirty="0">
                <a:solidFill>
                  <a:srgbClr val="FF0000"/>
                </a:solidFill>
              </a:rPr>
              <a:t>電阻</a:t>
            </a:r>
            <a:endParaRPr lang="en-US" altLang="zh-TW" dirty="0">
              <a:solidFill>
                <a:srgbClr val="FF0000"/>
              </a:solidFill>
            </a:endParaRPr>
          </a:p>
          <a:p>
            <a:r>
              <a:rPr lang="zh-TW" altLang="en-US" dirty="0"/>
              <a:t>反映載流導線產生磁場效應的</a:t>
            </a:r>
            <a:r>
              <a:rPr lang="zh-TW" altLang="en-US" dirty="0">
                <a:solidFill>
                  <a:srgbClr val="FF0000"/>
                </a:solidFill>
              </a:rPr>
              <a:t>電感</a:t>
            </a:r>
            <a:endParaRPr lang="en-US" altLang="zh-TW" dirty="0">
              <a:solidFill>
                <a:srgbClr val="FF0000"/>
              </a:solidFill>
            </a:endParaRPr>
          </a:p>
          <a:p>
            <a:r>
              <a:rPr lang="zh-TW" altLang="en-US" dirty="0"/>
              <a:t>反映線路帶電時絕緣介質中產生洩漏電流及導線附近空氣游離而產生有功功率損失的</a:t>
            </a:r>
            <a:r>
              <a:rPr lang="zh-TW" altLang="en-US" dirty="0">
                <a:solidFill>
                  <a:srgbClr val="FF0000"/>
                </a:solidFill>
              </a:rPr>
              <a:t>電導</a:t>
            </a:r>
            <a:endParaRPr lang="en-US" altLang="zh-TW" dirty="0">
              <a:solidFill>
                <a:srgbClr val="FF0000"/>
              </a:solidFill>
            </a:endParaRPr>
          </a:p>
          <a:p>
            <a:r>
              <a:rPr lang="zh-TW" altLang="en-US" dirty="0"/>
              <a:t>反映帶電導線周圍電場效應的</a:t>
            </a:r>
            <a:r>
              <a:rPr lang="zh-TW" altLang="en-US" dirty="0">
                <a:solidFill>
                  <a:srgbClr val="FF0000"/>
                </a:solidFill>
              </a:rPr>
              <a:t>電容</a:t>
            </a:r>
            <a:endParaRPr lang="en-US" altLang="zh-TW" dirty="0">
              <a:solidFill>
                <a:srgbClr val="FF0000"/>
              </a:solidFill>
            </a:endParaRPr>
          </a:p>
          <a:p>
            <a:r>
              <a:rPr lang="zh-TW" altLang="en-US" dirty="0"/>
              <a:t>輸電線路的這些參數通常可以認為是沿全長均勻分佈的，參數以每單位長度表示，而且都是單相的參數。</a:t>
            </a:r>
          </a:p>
        </p:txBody>
      </p:sp>
    </p:spTree>
    <p:extLst>
      <p:ext uri="{BB962C8B-B14F-4D97-AF65-F5344CB8AC3E}">
        <p14:creationId xmlns:p14="http://schemas.microsoft.com/office/powerpoint/2010/main" val="1268532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0C5FFE-7D4A-4504-97CB-694809C323EE}"/>
              </a:ext>
            </a:extLst>
          </p:cNvPr>
          <p:cNvSpPr>
            <a:spLocks noGrp="1"/>
          </p:cNvSpPr>
          <p:nvPr>
            <p:ph type="title"/>
          </p:nvPr>
        </p:nvSpPr>
        <p:spPr>
          <a:xfrm>
            <a:off x="366562" y="81667"/>
            <a:ext cx="10515600" cy="973818"/>
          </a:xfrm>
        </p:spPr>
        <p:txBody>
          <a:bodyPr/>
          <a:lstStyle/>
          <a:p>
            <a:r>
              <a:rPr lang="zh-TW" altLang="en-US" dirty="0"/>
              <a:t>三繞組變壓器參數</a:t>
            </a:r>
          </a:p>
        </p:txBody>
      </p:sp>
      <p:sp>
        <p:nvSpPr>
          <p:cNvPr id="3" name="內容版面配置區 2">
            <a:extLst>
              <a:ext uri="{FF2B5EF4-FFF2-40B4-BE49-F238E27FC236}">
                <a16:creationId xmlns:a16="http://schemas.microsoft.com/office/drawing/2014/main" id="{ECB0F5E4-C453-48AF-8717-E9EB709E139C}"/>
              </a:ext>
            </a:extLst>
          </p:cNvPr>
          <p:cNvSpPr>
            <a:spLocks noGrp="1"/>
          </p:cNvSpPr>
          <p:nvPr>
            <p:ph idx="1"/>
          </p:nvPr>
        </p:nvSpPr>
        <p:spPr>
          <a:xfrm>
            <a:off x="169415" y="1243812"/>
            <a:ext cx="11285985" cy="1292825"/>
          </a:xfrm>
        </p:spPr>
        <p:txBody>
          <a:bodyPr>
            <a:normAutofit/>
          </a:bodyPr>
          <a:lstStyle/>
          <a:p>
            <a:r>
              <a:rPr lang="zh-TW" altLang="en-US" dirty="0"/>
              <a:t>廠商也可能只提供一個參數，最大短路損耗</a:t>
            </a:r>
            <a:endParaRPr lang="en-US" altLang="zh-TW" dirty="0"/>
          </a:p>
          <a:p>
            <a:r>
              <a:rPr lang="zh-TW" altLang="en-US" dirty="0"/>
              <a:t>兩個容量</a:t>
            </a:r>
            <a:r>
              <a:rPr lang="en-US" altLang="zh-TW" dirty="0"/>
              <a:t>100%</a:t>
            </a:r>
            <a:r>
              <a:rPr lang="zh-TW" altLang="en-US" dirty="0"/>
              <a:t>的繞組通過額定電流，第三個較小的繞組開路時的損耗</a:t>
            </a:r>
            <a:endParaRPr lang="en-US" altLang="zh-TW" dirty="0"/>
          </a:p>
        </p:txBody>
      </p:sp>
      <p:pic>
        <p:nvPicPr>
          <p:cNvPr id="9" name="圖片 8">
            <a:extLst>
              <a:ext uri="{FF2B5EF4-FFF2-40B4-BE49-F238E27FC236}">
                <a16:creationId xmlns:a16="http://schemas.microsoft.com/office/drawing/2014/main" id="{4F241CE0-05D6-4858-89E6-3875A10F5C35}"/>
              </a:ext>
            </a:extLst>
          </p:cNvPr>
          <p:cNvPicPr>
            <a:picLocks noChangeAspect="1"/>
          </p:cNvPicPr>
          <p:nvPr/>
        </p:nvPicPr>
        <p:blipFill>
          <a:blip r:embed="rId2"/>
          <a:stretch>
            <a:fillRect/>
          </a:stretch>
        </p:blipFill>
        <p:spPr>
          <a:xfrm>
            <a:off x="2654772" y="2889567"/>
            <a:ext cx="4361356" cy="1078861"/>
          </a:xfrm>
          <a:prstGeom prst="rect">
            <a:avLst/>
          </a:prstGeom>
        </p:spPr>
      </p:pic>
      <p:pic>
        <p:nvPicPr>
          <p:cNvPr id="14" name="圖片 13">
            <a:extLst>
              <a:ext uri="{FF2B5EF4-FFF2-40B4-BE49-F238E27FC236}">
                <a16:creationId xmlns:a16="http://schemas.microsoft.com/office/drawing/2014/main" id="{898990A5-B5AC-4F9A-A194-A53FC6EFB85B}"/>
              </a:ext>
            </a:extLst>
          </p:cNvPr>
          <p:cNvPicPr>
            <a:picLocks noChangeAspect="1"/>
          </p:cNvPicPr>
          <p:nvPr/>
        </p:nvPicPr>
        <p:blipFill>
          <a:blip r:embed="rId3"/>
          <a:stretch>
            <a:fillRect/>
          </a:stretch>
        </p:blipFill>
        <p:spPr>
          <a:xfrm>
            <a:off x="2654772" y="4321364"/>
            <a:ext cx="3097376" cy="1078862"/>
          </a:xfrm>
          <a:prstGeom prst="rect">
            <a:avLst/>
          </a:prstGeom>
        </p:spPr>
      </p:pic>
    </p:spTree>
    <p:extLst>
      <p:ext uri="{BB962C8B-B14F-4D97-AF65-F5344CB8AC3E}">
        <p14:creationId xmlns:p14="http://schemas.microsoft.com/office/powerpoint/2010/main" val="1571274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F0703A-6FC2-4078-AD29-CE1CBFE6115D}"/>
              </a:ext>
            </a:extLst>
          </p:cNvPr>
          <p:cNvSpPr>
            <a:spLocks noGrp="1"/>
          </p:cNvSpPr>
          <p:nvPr>
            <p:ph type="title"/>
          </p:nvPr>
        </p:nvSpPr>
        <p:spPr/>
        <p:txBody>
          <a:bodyPr/>
          <a:lstStyle/>
          <a:p>
            <a:r>
              <a:rPr lang="zh-TW" altLang="en-US" dirty="0"/>
              <a:t>三繞組變壓器參數</a:t>
            </a:r>
          </a:p>
        </p:txBody>
      </p:sp>
      <p:sp>
        <p:nvSpPr>
          <p:cNvPr id="3" name="內容版面配置區 2">
            <a:extLst>
              <a:ext uri="{FF2B5EF4-FFF2-40B4-BE49-F238E27FC236}">
                <a16:creationId xmlns:a16="http://schemas.microsoft.com/office/drawing/2014/main" id="{13BF46C2-4BFC-415F-9BFE-631586994D2C}"/>
              </a:ext>
            </a:extLst>
          </p:cNvPr>
          <p:cNvSpPr>
            <a:spLocks noGrp="1"/>
          </p:cNvSpPr>
          <p:nvPr>
            <p:ph idx="1"/>
          </p:nvPr>
        </p:nvSpPr>
        <p:spPr>
          <a:xfrm>
            <a:off x="461835" y="1629320"/>
            <a:ext cx="10998200" cy="1544108"/>
          </a:xfrm>
        </p:spPr>
        <p:txBody>
          <a:bodyPr/>
          <a:lstStyle/>
          <a:p>
            <a:r>
              <a:rPr lang="zh-TW" altLang="en-US" dirty="0"/>
              <a:t>電抗值</a:t>
            </a:r>
            <a:endParaRPr lang="en-US" altLang="zh-TW" dirty="0"/>
          </a:p>
          <a:p>
            <a:r>
              <a:rPr lang="zh-TW" altLang="en-US" dirty="0"/>
              <a:t>短路電壓約等於電抗的壓降</a:t>
            </a:r>
            <a:endParaRPr lang="en-US" altLang="zh-TW" dirty="0"/>
          </a:p>
          <a:p>
            <a:r>
              <a:rPr lang="zh-TW" altLang="en-US" dirty="0"/>
              <a:t>三個短路試驗，根據測量值計算，得到各繞組的壓降</a:t>
            </a:r>
            <a:r>
              <a:rPr lang="en-US" altLang="zh-TW" dirty="0"/>
              <a:t>(</a:t>
            </a:r>
            <a:r>
              <a:rPr lang="zh-TW" altLang="en-US" dirty="0"/>
              <a:t>電抗值</a:t>
            </a:r>
            <a:r>
              <a:rPr lang="en-US" altLang="zh-TW" dirty="0"/>
              <a:t>)</a:t>
            </a:r>
          </a:p>
          <a:p>
            <a:endParaRPr lang="zh-TW" altLang="en-US" dirty="0"/>
          </a:p>
        </p:txBody>
      </p:sp>
      <p:pic>
        <p:nvPicPr>
          <p:cNvPr id="4" name="圖片 3">
            <a:extLst>
              <a:ext uri="{FF2B5EF4-FFF2-40B4-BE49-F238E27FC236}">
                <a16:creationId xmlns:a16="http://schemas.microsoft.com/office/drawing/2014/main" id="{1AE7661B-5D15-4F80-AD31-2169D77C6822}"/>
              </a:ext>
            </a:extLst>
          </p:cNvPr>
          <p:cNvPicPr>
            <a:picLocks noChangeAspect="1"/>
          </p:cNvPicPr>
          <p:nvPr/>
        </p:nvPicPr>
        <p:blipFill>
          <a:blip r:embed="rId2"/>
          <a:stretch>
            <a:fillRect/>
          </a:stretch>
        </p:blipFill>
        <p:spPr>
          <a:xfrm>
            <a:off x="618735" y="3782105"/>
            <a:ext cx="5342200" cy="1944079"/>
          </a:xfrm>
          <a:prstGeom prst="rect">
            <a:avLst/>
          </a:prstGeom>
        </p:spPr>
      </p:pic>
      <p:pic>
        <p:nvPicPr>
          <p:cNvPr id="5" name="圖片 4">
            <a:extLst>
              <a:ext uri="{FF2B5EF4-FFF2-40B4-BE49-F238E27FC236}">
                <a16:creationId xmlns:a16="http://schemas.microsoft.com/office/drawing/2014/main" id="{8688F66B-B4A4-4F38-A6B0-72FE3C1907DF}"/>
              </a:ext>
            </a:extLst>
          </p:cNvPr>
          <p:cNvPicPr>
            <a:picLocks noChangeAspect="1"/>
          </p:cNvPicPr>
          <p:nvPr/>
        </p:nvPicPr>
        <p:blipFill>
          <a:blip r:embed="rId3"/>
          <a:stretch>
            <a:fillRect/>
          </a:stretch>
        </p:blipFill>
        <p:spPr>
          <a:xfrm>
            <a:off x="6872792" y="4452150"/>
            <a:ext cx="4481008" cy="603991"/>
          </a:xfrm>
          <a:prstGeom prst="rect">
            <a:avLst/>
          </a:prstGeom>
        </p:spPr>
      </p:pic>
    </p:spTree>
    <p:extLst>
      <p:ext uri="{BB962C8B-B14F-4D97-AF65-F5344CB8AC3E}">
        <p14:creationId xmlns:p14="http://schemas.microsoft.com/office/powerpoint/2010/main" val="254843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標題 1">
                <a:extLst>
                  <a:ext uri="{FF2B5EF4-FFF2-40B4-BE49-F238E27FC236}">
                    <a16:creationId xmlns:a16="http://schemas.microsoft.com/office/drawing/2014/main" id="{30EB7210-CB44-4C20-A551-DAE7697487BB}"/>
                  </a:ext>
                </a:extLst>
              </p:cNvPr>
              <p:cNvSpPr>
                <a:spLocks noGrp="1"/>
              </p:cNvSpPr>
              <p:nvPr>
                <p:ph type="title"/>
              </p:nvPr>
            </p:nvSpPr>
            <p:spPr>
              <a:xfrm>
                <a:off x="838200" y="161925"/>
                <a:ext cx="10515600" cy="1325563"/>
              </a:xfrm>
            </p:spPr>
            <p:txBody>
              <a:bodyPr/>
              <a:lstStyle/>
              <a:p>
                <a:r>
                  <a:rPr lang="zh-TW" altLang="en-US" dirty="0"/>
                  <a:t>變壓器的等效</a:t>
                </a:r>
                <a14:m>
                  <m:oMath xmlns:m="http://schemas.openxmlformats.org/officeDocument/2006/math">
                    <m:r>
                      <a:rPr lang="zh-TW" altLang="en-US" i="1">
                        <a:latin typeface="Cambria Math" panose="02040503050406030204" pitchFamily="18" charset="0"/>
                      </a:rPr>
                      <m:t>𝜋</m:t>
                    </m:r>
                  </m:oMath>
                </a14:m>
                <a:r>
                  <a:rPr lang="zh-TW" altLang="en-US" dirty="0"/>
                  <a:t>模型</a:t>
                </a:r>
              </a:p>
            </p:txBody>
          </p:sp>
        </mc:Choice>
        <mc:Fallback>
          <p:sp>
            <p:nvSpPr>
              <p:cNvPr id="2" name="標題 1">
                <a:extLst>
                  <a:ext uri="{FF2B5EF4-FFF2-40B4-BE49-F238E27FC236}">
                    <a16:creationId xmlns:a16="http://schemas.microsoft.com/office/drawing/2014/main" id="{30EB7210-CB44-4C20-A551-DAE7697487BB}"/>
                  </a:ext>
                </a:extLst>
              </p:cNvPr>
              <p:cNvSpPr>
                <a:spLocks noGrp="1" noRot="1" noChangeAspect="1" noMove="1" noResize="1" noEditPoints="1" noAdjustHandles="1" noChangeArrowheads="1" noChangeShapeType="1" noTextEdit="1"/>
              </p:cNvSpPr>
              <p:nvPr>
                <p:ph type="title"/>
              </p:nvPr>
            </p:nvSpPr>
            <p:spPr>
              <a:xfrm>
                <a:off x="838200" y="161925"/>
                <a:ext cx="10515600" cy="1325563"/>
              </a:xfrm>
              <a:blipFill>
                <a:blip r:embed="rId2"/>
                <a:stretch>
                  <a:fillRect l="-237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FD8A45B4-88CD-4100-BA37-3A58CF2FBB5A}"/>
                  </a:ext>
                </a:extLst>
              </p:cNvPr>
              <p:cNvSpPr>
                <a:spLocks noGrp="1"/>
              </p:cNvSpPr>
              <p:nvPr>
                <p:ph idx="1"/>
              </p:nvPr>
            </p:nvSpPr>
            <p:spPr>
              <a:xfrm>
                <a:off x="1151467" y="1572156"/>
                <a:ext cx="10126133" cy="2314045"/>
              </a:xfrm>
            </p:spPr>
            <p:txBody>
              <a:bodyPr>
                <a:normAutofit/>
              </a:bodyPr>
              <a:lstStyle/>
              <a:p>
                <a:r>
                  <a:rPr lang="zh-TW" altLang="en-US" dirty="0"/>
                  <a:t>忽略勵磁支路，加入理想變壓器，變比</a:t>
                </a:r>
                <a:r>
                  <a:rPr lang="en-US" altLang="zh-TW" dirty="0"/>
                  <a:t>k</a:t>
                </a:r>
              </a:p>
              <a:p>
                <a:r>
                  <a:rPr lang="zh-TW" altLang="en-US" dirty="0"/>
                  <a:t>反映兩側真實電壓電流的、沒有磁耦合的、純電路，為一個非對稱的</a:t>
                </a:r>
                <a14:m>
                  <m:oMath xmlns:m="http://schemas.openxmlformats.org/officeDocument/2006/math">
                    <m:r>
                      <a:rPr lang="zh-TW" altLang="en-US" i="1">
                        <a:latin typeface="Cambria Math" panose="02040503050406030204" pitchFamily="18" charset="0"/>
                      </a:rPr>
                      <m:t>𝜋</m:t>
                    </m:r>
                  </m:oMath>
                </a14:m>
                <a:r>
                  <a:rPr lang="zh-TW" altLang="en-US" dirty="0"/>
                  <a:t>。</a:t>
                </a:r>
                <a:endParaRPr lang="en-US" altLang="zh-TW" dirty="0"/>
              </a:p>
              <a:p>
                <a:r>
                  <a:rPr lang="zh-TW" altLang="en-US" dirty="0"/>
                  <a:t>與變壓器相接的元件可直接用參數的實際值，不須考慮在變壓器兩側的換算。</a:t>
                </a:r>
                <a:endParaRPr lang="en-US" altLang="zh-TW" dirty="0"/>
              </a:p>
            </p:txBody>
          </p:sp>
        </mc:Choice>
        <mc:Fallback>
          <p:sp>
            <p:nvSpPr>
              <p:cNvPr id="3" name="內容版面配置區 2">
                <a:extLst>
                  <a:ext uri="{FF2B5EF4-FFF2-40B4-BE49-F238E27FC236}">
                    <a16:creationId xmlns:a16="http://schemas.microsoft.com/office/drawing/2014/main" id="{FD8A45B4-88CD-4100-BA37-3A58CF2FBB5A}"/>
                  </a:ext>
                </a:extLst>
              </p:cNvPr>
              <p:cNvSpPr>
                <a:spLocks noGrp="1" noRot="1" noChangeAspect="1" noMove="1" noResize="1" noEditPoints="1" noAdjustHandles="1" noChangeArrowheads="1" noChangeShapeType="1" noTextEdit="1"/>
              </p:cNvSpPr>
              <p:nvPr>
                <p:ph idx="1"/>
              </p:nvPr>
            </p:nvSpPr>
            <p:spPr>
              <a:xfrm>
                <a:off x="1151467" y="1572156"/>
                <a:ext cx="10126133" cy="2314045"/>
              </a:xfrm>
              <a:blipFill>
                <a:blip r:embed="rId3"/>
                <a:stretch>
                  <a:fillRect l="-1084" t="-5000" b="-5000"/>
                </a:stretch>
              </a:blipFill>
            </p:spPr>
            <p:txBody>
              <a:bodyPr/>
              <a:lstStyle/>
              <a:p>
                <a:r>
                  <a:rPr lang="zh-TW" altLang="en-US">
                    <a:noFill/>
                  </a:rPr>
                  <a:t> </a:t>
                </a:r>
              </a:p>
            </p:txBody>
          </p:sp>
        </mc:Fallback>
      </mc:AlternateContent>
      <p:pic>
        <p:nvPicPr>
          <p:cNvPr id="4" name="內容版面配置區 3">
            <a:extLst>
              <a:ext uri="{FF2B5EF4-FFF2-40B4-BE49-F238E27FC236}">
                <a16:creationId xmlns:a16="http://schemas.microsoft.com/office/drawing/2014/main" id="{E16A50B2-3334-4507-B43F-DDD4287F6C64}"/>
              </a:ext>
            </a:extLst>
          </p:cNvPr>
          <p:cNvPicPr>
            <a:picLocks noChangeAspect="1"/>
          </p:cNvPicPr>
          <p:nvPr/>
        </p:nvPicPr>
        <p:blipFill>
          <a:blip r:embed="rId4"/>
          <a:stretch>
            <a:fillRect/>
          </a:stretch>
        </p:blipFill>
        <p:spPr>
          <a:xfrm>
            <a:off x="7231923" y="4317144"/>
            <a:ext cx="4380155" cy="2270278"/>
          </a:xfrm>
          <a:prstGeom prst="rect">
            <a:avLst/>
          </a:prstGeom>
        </p:spPr>
      </p:pic>
      <p:pic>
        <p:nvPicPr>
          <p:cNvPr id="5" name="圖片 4">
            <a:extLst>
              <a:ext uri="{FF2B5EF4-FFF2-40B4-BE49-F238E27FC236}">
                <a16:creationId xmlns:a16="http://schemas.microsoft.com/office/drawing/2014/main" id="{76A3BBF6-9999-4057-BEE6-A4F713F508C5}"/>
              </a:ext>
            </a:extLst>
          </p:cNvPr>
          <p:cNvPicPr>
            <a:picLocks noChangeAspect="1"/>
          </p:cNvPicPr>
          <p:nvPr/>
        </p:nvPicPr>
        <p:blipFill>
          <a:blip r:embed="rId5"/>
          <a:stretch>
            <a:fillRect/>
          </a:stretch>
        </p:blipFill>
        <p:spPr>
          <a:xfrm>
            <a:off x="838200" y="4357894"/>
            <a:ext cx="3578583" cy="2188777"/>
          </a:xfrm>
          <a:prstGeom prst="rect">
            <a:avLst/>
          </a:prstGeom>
        </p:spPr>
      </p:pic>
      <p:sp>
        <p:nvSpPr>
          <p:cNvPr id="6" name="箭號: 向右 5">
            <a:extLst>
              <a:ext uri="{FF2B5EF4-FFF2-40B4-BE49-F238E27FC236}">
                <a16:creationId xmlns:a16="http://schemas.microsoft.com/office/drawing/2014/main" id="{0489B04A-CCFD-467A-AED1-99DBB5855378}"/>
              </a:ext>
            </a:extLst>
          </p:cNvPr>
          <p:cNvSpPr/>
          <p:nvPr/>
        </p:nvSpPr>
        <p:spPr>
          <a:xfrm>
            <a:off x="5248995" y="5330524"/>
            <a:ext cx="1328226" cy="635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31416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083A61-E118-41D9-B4BB-618F7FE07925}"/>
              </a:ext>
            </a:extLst>
          </p:cNvPr>
          <p:cNvSpPr>
            <a:spLocks noGrp="1"/>
          </p:cNvSpPr>
          <p:nvPr>
            <p:ph type="title"/>
          </p:nvPr>
        </p:nvSpPr>
        <p:spPr/>
        <p:txBody>
          <a:bodyPr/>
          <a:lstStyle/>
          <a:p>
            <a:r>
              <a:rPr lang="en-US" altLang="zh-TW" dirty="0"/>
              <a:t>3</a:t>
            </a:r>
            <a:r>
              <a:rPr lang="zh-TW" altLang="en-US" dirty="0"/>
              <a:t>種幾何平均</a:t>
            </a:r>
          </a:p>
        </p:txBody>
      </p:sp>
      <p:sp>
        <p:nvSpPr>
          <p:cNvPr id="3" name="內容版面配置區 2">
            <a:extLst>
              <a:ext uri="{FF2B5EF4-FFF2-40B4-BE49-F238E27FC236}">
                <a16:creationId xmlns:a16="http://schemas.microsoft.com/office/drawing/2014/main" id="{E37D9F3F-EFE9-46A9-ABEC-F268ADBDAC84}"/>
              </a:ext>
            </a:extLst>
          </p:cNvPr>
          <p:cNvSpPr>
            <a:spLocks noGrp="1"/>
          </p:cNvSpPr>
          <p:nvPr>
            <p:ph idx="1"/>
          </p:nvPr>
        </p:nvSpPr>
        <p:spPr>
          <a:xfrm>
            <a:off x="838200" y="2044436"/>
            <a:ext cx="10515600" cy="1704975"/>
          </a:xfrm>
        </p:spPr>
        <p:txBody>
          <a:bodyPr/>
          <a:lstStyle/>
          <a:p>
            <a:r>
              <a:rPr lang="en-US" altLang="zh-TW" dirty="0"/>
              <a:t>GMR</a:t>
            </a:r>
            <a:r>
              <a:rPr lang="zh-TW" altLang="en-US" dirty="0"/>
              <a:t>：把多條細線等效成一條粗線的等效半徑</a:t>
            </a:r>
            <a:endParaRPr lang="en-US" altLang="zh-TW" dirty="0"/>
          </a:p>
          <a:p>
            <a:r>
              <a:rPr lang="en-US" altLang="zh-TW" dirty="0"/>
              <a:t>GMD</a:t>
            </a:r>
            <a:r>
              <a:rPr lang="zh-TW" altLang="en-US" dirty="0"/>
              <a:t>：兩組多條細線之間的等效距離</a:t>
            </a:r>
            <a:endParaRPr lang="en-US" altLang="zh-TW" dirty="0"/>
          </a:p>
          <a:p>
            <a:r>
              <a:rPr lang="en-US" altLang="zh-TW" dirty="0"/>
              <a:t>D</a:t>
            </a:r>
            <a:r>
              <a:rPr lang="en-US" altLang="zh-TW" baseline="-25000" dirty="0"/>
              <a:t>eg</a:t>
            </a:r>
            <a:r>
              <a:rPr lang="zh-TW" altLang="en-US" dirty="0"/>
              <a:t>：不對稱三相的等效間距</a:t>
            </a:r>
            <a:endParaRPr lang="en-US" altLang="zh-TW" dirty="0"/>
          </a:p>
        </p:txBody>
      </p:sp>
      <p:sp>
        <p:nvSpPr>
          <p:cNvPr id="4" name="內容版面配置區 2">
            <a:extLst>
              <a:ext uri="{FF2B5EF4-FFF2-40B4-BE49-F238E27FC236}">
                <a16:creationId xmlns:a16="http://schemas.microsoft.com/office/drawing/2014/main" id="{DD857B74-7EF4-46EF-AB8E-247C0ADFC549}"/>
              </a:ext>
            </a:extLst>
          </p:cNvPr>
          <p:cNvSpPr txBox="1">
            <a:spLocks/>
          </p:cNvSpPr>
          <p:nvPr/>
        </p:nvSpPr>
        <p:spPr>
          <a:xfrm>
            <a:off x="838200" y="4103159"/>
            <a:ext cx="10515600" cy="968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t>以上三種都是幾何平均，就是有幾種距離就把他們都乘在一起，再開多少次方根，數學上都是一樣的東西。但應用上意義不同。</a:t>
            </a:r>
            <a:endParaRPr lang="en-US" altLang="zh-TW" dirty="0"/>
          </a:p>
        </p:txBody>
      </p:sp>
    </p:spTree>
    <p:extLst>
      <p:ext uri="{BB962C8B-B14F-4D97-AF65-F5344CB8AC3E}">
        <p14:creationId xmlns:p14="http://schemas.microsoft.com/office/powerpoint/2010/main" val="309398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529171-3C4F-4155-818F-9B5334929C02}"/>
              </a:ext>
            </a:extLst>
          </p:cNvPr>
          <p:cNvSpPr>
            <a:spLocks noGrp="1"/>
          </p:cNvSpPr>
          <p:nvPr>
            <p:ph type="title"/>
          </p:nvPr>
        </p:nvSpPr>
        <p:spPr/>
        <p:txBody>
          <a:bodyPr/>
          <a:lstStyle/>
          <a:p>
            <a:r>
              <a:rPr lang="en-US" altLang="zh-TW" dirty="0"/>
              <a:t>GMR(</a:t>
            </a:r>
            <a:r>
              <a:rPr lang="zh-TW" altLang="en-US" dirty="0"/>
              <a:t>幾何平均半徑</a:t>
            </a:r>
            <a:r>
              <a:rPr lang="en-US" altLang="zh-TW" dirty="0"/>
              <a:t>)</a:t>
            </a:r>
            <a:endParaRPr lang="zh-TW" altLang="en-US" dirty="0"/>
          </a:p>
        </p:txBody>
      </p:sp>
      <p:sp>
        <p:nvSpPr>
          <p:cNvPr id="3" name="內容版面配置區 2">
            <a:extLst>
              <a:ext uri="{FF2B5EF4-FFF2-40B4-BE49-F238E27FC236}">
                <a16:creationId xmlns:a16="http://schemas.microsoft.com/office/drawing/2014/main" id="{75249EA7-5CB2-46D8-83EC-C416946EFA5E}"/>
              </a:ext>
            </a:extLst>
          </p:cNvPr>
          <p:cNvSpPr>
            <a:spLocks noGrp="1"/>
          </p:cNvSpPr>
          <p:nvPr>
            <p:ph idx="1"/>
          </p:nvPr>
        </p:nvSpPr>
        <p:spPr>
          <a:xfrm>
            <a:off x="838200" y="1690688"/>
            <a:ext cx="10515600" cy="4253443"/>
          </a:xfrm>
        </p:spPr>
        <p:txBody>
          <a:bodyPr/>
          <a:lstStyle/>
          <a:p>
            <a:r>
              <a:rPr lang="zh-TW" altLang="en-US" dirty="0"/>
              <a:t>一條導線由</a:t>
            </a:r>
            <a:r>
              <a:rPr lang="en-US" altLang="zh-TW" dirty="0"/>
              <a:t>N</a:t>
            </a:r>
            <a:r>
              <a:rPr lang="zh-TW" altLang="en-US" dirty="0"/>
              <a:t>條細線構成，這條導線的</a:t>
            </a:r>
            <a:r>
              <a:rPr lang="en-US" altLang="zh-TW" dirty="0"/>
              <a:t>GMR</a:t>
            </a:r>
            <a:r>
              <a:rPr lang="zh-TW" altLang="en-US" dirty="0"/>
              <a:t>，就是把與其相關的</a:t>
            </a:r>
            <a:r>
              <a:rPr lang="en-US" altLang="zh-TW" dirty="0"/>
              <a:t>N^2</a:t>
            </a:r>
            <a:r>
              <a:rPr lang="zh-TW" altLang="en-US" dirty="0"/>
              <a:t>種距離相乘，再開</a:t>
            </a:r>
            <a:r>
              <a:rPr lang="en-US" altLang="zh-TW" dirty="0"/>
              <a:t>N^2</a:t>
            </a:r>
            <a:r>
              <a:rPr lang="zh-TW" altLang="en-US" dirty="0"/>
              <a:t>次方根。</a:t>
            </a:r>
            <a:endParaRPr lang="en-US" altLang="zh-TW" dirty="0"/>
          </a:p>
          <a:p>
            <a:pPr marL="0" indent="0">
              <a:buNone/>
            </a:pPr>
            <a:endParaRPr lang="en-US" altLang="zh-TW" dirty="0"/>
          </a:p>
          <a:p>
            <a:r>
              <a:rPr lang="zh-TW" altLang="en-US" dirty="0"/>
              <a:t>哪來的</a:t>
            </a:r>
            <a:r>
              <a:rPr lang="en-US" altLang="zh-TW" dirty="0"/>
              <a:t>N^2</a:t>
            </a:r>
            <a:r>
              <a:rPr lang="zh-TW" altLang="en-US" dirty="0"/>
              <a:t>種距離</a:t>
            </a:r>
            <a:r>
              <a:rPr lang="en-US" altLang="zh-TW" dirty="0"/>
              <a:t>?</a:t>
            </a:r>
            <a:r>
              <a:rPr lang="zh-TW" altLang="en-US" dirty="0"/>
              <a:t>先把每根細線的半徑</a:t>
            </a:r>
            <a:r>
              <a:rPr lang="en-US" altLang="zh-TW" dirty="0"/>
              <a:t>(1</a:t>
            </a:r>
            <a:r>
              <a:rPr lang="zh-TW" altLang="en-US" dirty="0"/>
              <a:t>個距離</a:t>
            </a:r>
            <a:r>
              <a:rPr lang="en-US" altLang="zh-TW" dirty="0"/>
              <a:t>)</a:t>
            </a:r>
            <a:r>
              <a:rPr lang="zh-TW" altLang="en-US" dirty="0"/>
              <a:t>乘以與其他細線的距離</a:t>
            </a:r>
            <a:r>
              <a:rPr lang="en-US" altLang="zh-TW" dirty="0"/>
              <a:t>(N-1</a:t>
            </a:r>
            <a:r>
              <a:rPr lang="zh-TW" altLang="en-US" dirty="0"/>
              <a:t>個距離</a:t>
            </a:r>
            <a:r>
              <a:rPr lang="en-US" altLang="zh-TW" dirty="0"/>
              <a:t>)</a:t>
            </a:r>
            <a:r>
              <a:rPr lang="zh-TW" altLang="en-US" dirty="0"/>
              <a:t>，也就是每根細線</a:t>
            </a:r>
            <a:r>
              <a:rPr lang="en-US" altLang="zh-TW" dirty="0"/>
              <a:t>(</a:t>
            </a:r>
            <a:r>
              <a:rPr lang="zh-TW" altLang="en-US" dirty="0"/>
              <a:t>包含自身的半徑</a:t>
            </a:r>
            <a:r>
              <a:rPr lang="en-US" altLang="zh-TW" dirty="0"/>
              <a:t>)</a:t>
            </a:r>
            <a:r>
              <a:rPr lang="zh-TW" altLang="en-US" dirty="0"/>
              <a:t>對應到</a:t>
            </a:r>
            <a:r>
              <a:rPr lang="en-US" altLang="zh-TW" dirty="0"/>
              <a:t>N</a:t>
            </a:r>
            <a:r>
              <a:rPr lang="zh-TW" altLang="en-US" dirty="0"/>
              <a:t>種距離，</a:t>
            </a:r>
            <a:r>
              <a:rPr lang="en-US" altLang="zh-TW" dirty="0"/>
              <a:t>N</a:t>
            </a:r>
            <a:r>
              <a:rPr lang="zh-TW" altLang="en-US" dirty="0"/>
              <a:t>條細線，共有</a:t>
            </a:r>
            <a:r>
              <a:rPr lang="en-US" altLang="zh-TW" dirty="0"/>
              <a:t>N^2</a:t>
            </a:r>
            <a:r>
              <a:rPr lang="zh-TW" altLang="en-US" dirty="0"/>
              <a:t>種距離。</a:t>
            </a:r>
            <a:endParaRPr lang="en-US" altLang="zh-TW" dirty="0"/>
          </a:p>
          <a:p>
            <a:pPr marL="0" indent="0">
              <a:buNone/>
            </a:pPr>
            <a:endParaRPr lang="en-US" altLang="zh-TW" dirty="0"/>
          </a:p>
          <a:p>
            <a:r>
              <a:rPr lang="zh-TW" altLang="en-US" dirty="0"/>
              <a:t>由於其乘積包含每根細線的半徑，故稱為幾何平均半徑，這是他與其他</a:t>
            </a:r>
            <a:r>
              <a:rPr lang="en-US" altLang="zh-TW" dirty="0"/>
              <a:t>2</a:t>
            </a:r>
            <a:r>
              <a:rPr lang="zh-TW" altLang="en-US" dirty="0"/>
              <a:t>種幾何平均的差異，其他兩種乘積不包括半徑。</a:t>
            </a:r>
            <a:endParaRPr lang="en-US" altLang="zh-TW" dirty="0"/>
          </a:p>
        </p:txBody>
      </p:sp>
    </p:spTree>
    <p:extLst>
      <p:ext uri="{BB962C8B-B14F-4D97-AF65-F5344CB8AC3E}">
        <p14:creationId xmlns:p14="http://schemas.microsoft.com/office/powerpoint/2010/main" val="344953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529171-3C4F-4155-818F-9B5334929C02}"/>
              </a:ext>
            </a:extLst>
          </p:cNvPr>
          <p:cNvSpPr>
            <a:spLocks noGrp="1"/>
          </p:cNvSpPr>
          <p:nvPr>
            <p:ph type="title"/>
          </p:nvPr>
        </p:nvSpPr>
        <p:spPr/>
        <p:txBody>
          <a:bodyPr/>
          <a:lstStyle/>
          <a:p>
            <a:r>
              <a:rPr lang="en-US" altLang="zh-TW" dirty="0"/>
              <a:t>GMD(</a:t>
            </a:r>
            <a:r>
              <a:rPr lang="zh-TW" altLang="en-US" dirty="0"/>
              <a:t>幾何平均距離</a:t>
            </a:r>
            <a:r>
              <a:rPr lang="en-US" altLang="zh-TW" dirty="0"/>
              <a:t>)</a:t>
            </a:r>
            <a:endParaRPr lang="zh-TW" altLang="en-US" dirty="0"/>
          </a:p>
        </p:txBody>
      </p:sp>
      <p:sp>
        <p:nvSpPr>
          <p:cNvPr id="3" name="內容版面配置區 2">
            <a:extLst>
              <a:ext uri="{FF2B5EF4-FFF2-40B4-BE49-F238E27FC236}">
                <a16:creationId xmlns:a16="http://schemas.microsoft.com/office/drawing/2014/main" id="{75249EA7-5CB2-46D8-83EC-C416946EFA5E}"/>
              </a:ext>
            </a:extLst>
          </p:cNvPr>
          <p:cNvSpPr>
            <a:spLocks noGrp="1"/>
          </p:cNvSpPr>
          <p:nvPr>
            <p:ph idx="1"/>
          </p:nvPr>
        </p:nvSpPr>
        <p:spPr>
          <a:xfrm>
            <a:off x="838200" y="1792288"/>
            <a:ext cx="10735733" cy="4253443"/>
          </a:xfrm>
        </p:spPr>
        <p:txBody>
          <a:bodyPr>
            <a:normAutofit fontScale="92500" lnSpcReduction="10000"/>
          </a:bodyPr>
          <a:lstStyle/>
          <a:p>
            <a:r>
              <a:rPr lang="zh-TW" altLang="en-US" dirty="0"/>
              <a:t>兩條導線，一條由</a:t>
            </a:r>
            <a:r>
              <a:rPr lang="en-US" altLang="zh-TW" dirty="0"/>
              <a:t>N</a:t>
            </a:r>
            <a:r>
              <a:rPr lang="zh-TW" altLang="en-US" dirty="0"/>
              <a:t>條細線構成，另一條由</a:t>
            </a:r>
            <a:r>
              <a:rPr lang="en-US" altLang="zh-TW" dirty="0"/>
              <a:t>M</a:t>
            </a:r>
            <a:r>
              <a:rPr lang="zh-TW" altLang="en-US" dirty="0"/>
              <a:t>條細線構成，這兩條導線的</a:t>
            </a:r>
            <a:r>
              <a:rPr lang="en-US" altLang="zh-TW" dirty="0"/>
              <a:t>GMD</a:t>
            </a:r>
            <a:r>
              <a:rPr lang="zh-TW" altLang="en-US" dirty="0"/>
              <a:t>，就是把與其相關的</a:t>
            </a:r>
            <a:r>
              <a:rPr lang="en-US" altLang="zh-TW" dirty="0"/>
              <a:t>NM</a:t>
            </a:r>
            <a:r>
              <a:rPr lang="zh-TW" altLang="en-US" dirty="0"/>
              <a:t>種距離相乘，再開</a:t>
            </a:r>
            <a:r>
              <a:rPr lang="en-US" altLang="zh-TW" dirty="0"/>
              <a:t>NM</a:t>
            </a:r>
            <a:r>
              <a:rPr lang="zh-TW" altLang="en-US" dirty="0"/>
              <a:t>次方根。</a:t>
            </a:r>
            <a:endParaRPr lang="en-US" altLang="zh-TW" dirty="0"/>
          </a:p>
          <a:p>
            <a:pPr marL="0" indent="0">
              <a:buNone/>
            </a:pPr>
            <a:endParaRPr lang="en-US" altLang="zh-TW" dirty="0"/>
          </a:p>
          <a:p>
            <a:r>
              <a:rPr lang="zh-TW" altLang="en-US" dirty="0"/>
              <a:t>哪來的</a:t>
            </a:r>
            <a:r>
              <a:rPr lang="en-US" altLang="zh-TW" dirty="0"/>
              <a:t>NM</a:t>
            </a:r>
            <a:r>
              <a:rPr lang="zh-TW" altLang="en-US" dirty="0"/>
              <a:t>種距離</a:t>
            </a:r>
            <a:r>
              <a:rPr lang="en-US" altLang="zh-TW" dirty="0"/>
              <a:t>?</a:t>
            </a:r>
            <a:r>
              <a:rPr lang="zh-TW" altLang="en-US" dirty="0"/>
              <a:t> 第一條線的其中一條細線，與第二條的細線有</a:t>
            </a:r>
            <a:r>
              <a:rPr lang="en-US" altLang="zh-TW" dirty="0"/>
              <a:t>M</a:t>
            </a:r>
            <a:r>
              <a:rPr lang="zh-TW" altLang="en-US" dirty="0"/>
              <a:t>種距離，第一條導線有</a:t>
            </a:r>
            <a:r>
              <a:rPr lang="en-US" altLang="zh-TW" dirty="0"/>
              <a:t>N</a:t>
            </a:r>
            <a:r>
              <a:rPr lang="zh-TW" altLang="en-US" dirty="0"/>
              <a:t>條細線，共有</a:t>
            </a:r>
            <a:r>
              <a:rPr lang="en-US" altLang="zh-TW" dirty="0"/>
              <a:t>NM</a:t>
            </a:r>
            <a:r>
              <a:rPr lang="zh-TW" altLang="en-US" dirty="0"/>
              <a:t>種距離。</a:t>
            </a:r>
            <a:endParaRPr lang="en-US" altLang="zh-TW" dirty="0"/>
          </a:p>
          <a:p>
            <a:pPr marL="0" indent="0">
              <a:buNone/>
            </a:pPr>
            <a:endParaRPr lang="en-US" altLang="zh-TW" dirty="0"/>
          </a:p>
          <a:p>
            <a:r>
              <a:rPr lang="zh-TW" altLang="en-US" dirty="0"/>
              <a:t>乘積不包含每根細線的半徑，也不包括每條導線內各細線的距離，只有兩條導線之間各細線的距離。</a:t>
            </a:r>
            <a:endParaRPr lang="en-US" altLang="zh-TW" dirty="0"/>
          </a:p>
          <a:p>
            <a:endParaRPr lang="en-US" altLang="zh-TW" dirty="0"/>
          </a:p>
          <a:p>
            <a:r>
              <a:rPr lang="zh-TW" altLang="en-US" dirty="0"/>
              <a:t>可用兩條導線的中心距離近似。</a:t>
            </a:r>
            <a:endParaRPr lang="en-US" altLang="zh-TW" dirty="0"/>
          </a:p>
        </p:txBody>
      </p:sp>
    </p:spTree>
    <p:extLst>
      <p:ext uri="{BB962C8B-B14F-4D97-AF65-F5344CB8AC3E}">
        <p14:creationId xmlns:p14="http://schemas.microsoft.com/office/powerpoint/2010/main" val="1149611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529171-3C4F-4155-818F-9B5334929C02}"/>
              </a:ext>
            </a:extLst>
          </p:cNvPr>
          <p:cNvSpPr>
            <a:spLocks noGrp="1"/>
          </p:cNvSpPr>
          <p:nvPr>
            <p:ph type="title"/>
          </p:nvPr>
        </p:nvSpPr>
        <p:spPr/>
        <p:txBody>
          <a:bodyPr/>
          <a:lstStyle/>
          <a:p>
            <a:r>
              <a:rPr lang="en-US" altLang="zh-TW" dirty="0"/>
              <a:t>D</a:t>
            </a:r>
            <a:r>
              <a:rPr lang="en-US" altLang="zh-TW" baseline="-25000" dirty="0"/>
              <a:t>eg </a:t>
            </a:r>
            <a:r>
              <a:rPr lang="en-US" altLang="zh-TW" dirty="0"/>
              <a:t>(</a:t>
            </a:r>
            <a:r>
              <a:rPr lang="zh-TW" altLang="en-US" dirty="0"/>
              <a:t>不對稱三相的等效間距</a:t>
            </a:r>
            <a:r>
              <a:rPr lang="en-US" altLang="zh-TW" dirty="0"/>
              <a:t>)</a:t>
            </a:r>
          </a:p>
        </p:txBody>
      </p:sp>
      <p:sp>
        <p:nvSpPr>
          <p:cNvPr id="3" name="內容版面配置區 2">
            <a:extLst>
              <a:ext uri="{FF2B5EF4-FFF2-40B4-BE49-F238E27FC236}">
                <a16:creationId xmlns:a16="http://schemas.microsoft.com/office/drawing/2014/main" id="{75249EA7-5CB2-46D8-83EC-C416946EFA5E}"/>
              </a:ext>
            </a:extLst>
          </p:cNvPr>
          <p:cNvSpPr>
            <a:spLocks noGrp="1"/>
          </p:cNvSpPr>
          <p:nvPr>
            <p:ph idx="1"/>
          </p:nvPr>
        </p:nvSpPr>
        <p:spPr>
          <a:xfrm>
            <a:off x="905933" y="2071689"/>
            <a:ext cx="10515600" cy="4176711"/>
          </a:xfrm>
        </p:spPr>
        <p:txBody>
          <a:bodyPr>
            <a:normAutofit/>
          </a:bodyPr>
          <a:lstStyle/>
          <a:p>
            <a:r>
              <a:rPr lang="zh-TW" altLang="en-US" dirty="0"/>
              <a:t>三相的間距相乘之後，再開</a:t>
            </a:r>
            <a:r>
              <a:rPr lang="en-US" altLang="zh-TW" dirty="0"/>
              <a:t>3</a:t>
            </a:r>
            <a:r>
              <a:rPr lang="zh-TW" altLang="en-US" dirty="0"/>
              <a:t>次方根。</a:t>
            </a:r>
            <a:endParaRPr lang="en-US" altLang="zh-TW" dirty="0"/>
          </a:p>
          <a:p>
            <a:pPr marL="0" indent="0">
              <a:buNone/>
            </a:pPr>
            <a:endParaRPr lang="en-US" altLang="zh-TW" dirty="0"/>
          </a:p>
          <a:p>
            <a:r>
              <a:rPr lang="zh-TW" altLang="en-US" dirty="0"/>
              <a:t>他不包括半徑，顯然不是</a:t>
            </a:r>
            <a:r>
              <a:rPr lang="en-US" altLang="zh-TW" dirty="0"/>
              <a:t>GMR</a:t>
            </a:r>
            <a:r>
              <a:rPr lang="zh-TW" altLang="en-US" dirty="0"/>
              <a:t>，但與</a:t>
            </a:r>
            <a:r>
              <a:rPr lang="en-US" altLang="zh-TW" dirty="0"/>
              <a:t>GMD</a:t>
            </a:r>
            <a:r>
              <a:rPr lang="zh-TW" altLang="en-US" dirty="0"/>
              <a:t>差在哪</a:t>
            </a:r>
            <a:r>
              <a:rPr lang="en-US" altLang="zh-TW" dirty="0"/>
              <a:t>?</a:t>
            </a:r>
          </a:p>
          <a:p>
            <a:pPr marL="0" indent="0">
              <a:buNone/>
            </a:pPr>
            <a:endParaRPr lang="en-US" altLang="zh-TW" dirty="0"/>
          </a:p>
          <a:p>
            <a:r>
              <a:rPr lang="en-US" altLang="zh-TW" dirty="0"/>
              <a:t>GMD</a:t>
            </a:r>
            <a:r>
              <a:rPr lang="zh-TW" altLang="en-US" dirty="0"/>
              <a:t>只計兩條導線之間各細線的距離，而他則是把互相的距離都乘起來，目的是要把不對稱的三相，等效成對稱的三相。</a:t>
            </a:r>
            <a:endParaRPr lang="en-US" altLang="zh-TW" dirty="0"/>
          </a:p>
          <a:p>
            <a:pPr marL="0" indent="0">
              <a:buNone/>
            </a:pPr>
            <a:endParaRPr lang="en-US" altLang="zh-TW" dirty="0"/>
          </a:p>
          <a:p>
            <a:r>
              <a:rPr lang="en-US" altLang="zh-TW" dirty="0"/>
              <a:t>Saadat</a:t>
            </a:r>
            <a:r>
              <a:rPr lang="zh-TW" altLang="en-US" dirty="0"/>
              <a:t>把他叫</a:t>
            </a:r>
            <a:r>
              <a:rPr lang="en-US" altLang="zh-TW" dirty="0"/>
              <a:t>GMD</a:t>
            </a:r>
            <a:r>
              <a:rPr lang="zh-TW" altLang="en-US" dirty="0"/>
              <a:t>，個人覺得不太對。</a:t>
            </a:r>
            <a:endParaRPr lang="en-US" altLang="zh-TW" dirty="0"/>
          </a:p>
          <a:p>
            <a:endParaRPr lang="en-US" altLang="zh-TW" dirty="0"/>
          </a:p>
        </p:txBody>
      </p:sp>
    </p:spTree>
    <p:extLst>
      <p:ext uri="{BB962C8B-B14F-4D97-AF65-F5344CB8AC3E}">
        <p14:creationId xmlns:p14="http://schemas.microsoft.com/office/powerpoint/2010/main" val="1628520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BE92095-9A02-411E-ABD8-442B8FF214A6}"/>
              </a:ext>
            </a:extLst>
          </p:cNvPr>
          <p:cNvSpPr>
            <a:spLocks noGrp="1"/>
          </p:cNvSpPr>
          <p:nvPr>
            <p:ph type="title"/>
          </p:nvPr>
        </p:nvSpPr>
        <p:spPr>
          <a:xfrm>
            <a:off x="736600" y="304800"/>
            <a:ext cx="10515600" cy="1020763"/>
          </a:xfrm>
        </p:spPr>
        <p:txBody>
          <a:bodyPr/>
          <a:lstStyle/>
          <a:p>
            <a:r>
              <a:rPr lang="zh-TW" altLang="en-US" dirty="0"/>
              <a:t>傳輸線單位長度電感、電容</a:t>
            </a:r>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94D7E1C-9EA6-45DD-9578-0C907EC2A145}"/>
                  </a:ext>
                </a:extLst>
              </p:cNvPr>
              <p:cNvSpPr>
                <a:spLocks noGrp="1"/>
              </p:cNvSpPr>
              <p:nvPr>
                <p:ph idx="1"/>
              </p:nvPr>
            </p:nvSpPr>
            <p:spPr>
              <a:xfrm>
                <a:off x="838200" y="1520826"/>
                <a:ext cx="10515600" cy="5117041"/>
              </a:xfrm>
            </p:spPr>
            <p:txBody>
              <a:bodyPr>
                <a:normAutofit lnSpcReduction="10000"/>
              </a:bodyPr>
              <a:lstStyle/>
              <a:p>
                <a:r>
                  <a:rPr lang="zh-TW" altLang="en-US" dirty="0"/>
                  <a:t>看傳輸線的單位長度參數的公式前，要認知到，都是單相參數，且參考點都是中性點。</a:t>
                </a:r>
                <a:endParaRPr lang="en-US" altLang="zh-TW" dirty="0"/>
              </a:p>
              <a:p>
                <a:endParaRPr lang="en-US" altLang="zh-TW" dirty="0"/>
              </a:p>
              <a:p>
                <a:pPr marL="0" indent="0">
                  <a:buNone/>
                </a:pPr>
                <a:r>
                  <a:rPr lang="zh-TW" altLang="en-US" dirty="0"/>
                  <a:t>                        電感：</a:t>
                </a:r>
                <a14:m>
                  <m:oMath xmlns:m="http://schemas.openxmlformats.org/officeDocument/2006/math">
                    <m:f>
                      <m:fPr>
                        <m:ctrlPr>
                          <a:rPr lang="en-US" altLang="zh-TW" i="1" smtClean="0">
                            <a:latin typeface="Cambria Math" panose="02040503050406030204" pitchFamily="18" charset="0"/>
                          </a:rPr>
                        </m:ctrlPr>
                      </m:fPr>
                      <m:num>
                        <m:r>
                          <a:rPr lang="zh-TW" altLang="en-US" i="1" smtClean="0">
                            <a:latin typeface="Cambria Math" panose="02040503050406030204" pitchFamily="18" charset="0"/>
                          </a:rPr>
                          <m:t>𝜇</m:t>
                        </m:r>
                      </m:num>
                      <m:den>
                        <m:r>
                          <a:rPr lang="en-US" altLang="zh-TW" i="1">
                            <a:latin typeface="Cambria Math" panose="02040503050406030204" pitchFamily="18" charset="0"/>
                          </a:rPr>
                          <m:t>2</m:t>
                        </m:r>
                        <m:r>
                          <a:rPr lang="zh-TW" altLang="en-US" i="1" smtClean="0">
                            <a:latin typeface="Cambria Math" panose="02040503050406030204" pitchFamily="18" charset="0"/>
                          </a:rPr>
                          <m:t>𝜋</m:t>
                        </m:r>
                      </m:den>
                    </m:f>
                    <m:r>
                      <a:rPr lang="en-US" altLang="zh-TW" b="0" i="0" smtClean="0">
                        <a:latin typeface="Cambria Math" panose="02040503050406030204" pitchFamily="18" charset="0"/>
                      </a:rPr>
                      <m:t> </m:t>
                    </m:r>
                  </m:oMath>
                </a14:m>
                <a:r>
                  <a:rPr lang="en-US" altLang="zh-TW" dirty="0"/>
                  <a:t>ln </a:t>
                </a:r>
                <a14:m>
                  <m:oMath xmlns:m="http://schemas.openxmlformats.org/officeDocument/2006/math">
                    <m:f>
                      <m:fPr>
                        <m:ctrlPr>
                          <a:rPr lang="en-US" altLang="zh-TW" i="1">
                            <a:latin typeface="Cambria Math" panose="02040503050406030204" pitchFamily="18" charset="0"/>
                          </a:rPr>
                        </m:ctrlPr>
                      </m:fPr>
                      <m:num>
                        <m:r>
                          <m:rPr>
                            <m:nor/>
                          </m:rPr>
                          <a:rPr lang="zh-TW" altLang="en-US" dirty="0"/>
                          <m:t>不對</m:t>
                        </m:r>
                        <m:r>
                          <m:rPr>
                            <m:nor/>
                          </m:rPr>
                          <a:rPr lang="zh-TW" altLang="en-US" dirty="0" smtClean="0"/>
                          <m:t>稱三相的等效</m:t>
                        </m:r>
                        <m:r>
                          <m:rPr>
                            <m:nor/>
                          </m:rPr>
                          <a:rPr lang="zh-TW" altLang="en-US" dirty="0"/>
                          <m:t>間距</m:t>
                        </m:r>
                      </m:num>
                      <m:den>
                        <m:r>
                          <m:rPr>
                            <m:nor/>
                          </m:rPr>
                          <a:rPr lang="zh-TW" altLang="en-US" dirty="0"/>
                          <m:t>幾何平均半徑</m:t>
                        </m:r>
                        <m:r>
                          <m:rPr>
                            <m:nor/>
                          </m:rPr>
                          <a:rPr lang="en-US" altLang="zh-TW" b="0" i="0" dirty="0" smtClean="0">
                            <a:solidFill>
                              <a:srgbClr val="FF0000"/>
                            </a:solidFill>
                          </a:rPr>
                          <m:t>∗</m:t>
                        </m:r>
                      </m:den>
                    </m:f>
                  </m:oMath>
                </a14:m>
                <a:endParaRPr lang="en-US" altLang="zh-TW" dirty="0"/>
              </a:p>
              <a:p>
                <a:pPr marL="0" indent="0">
                  <a:buNone/>
                </a:pPr>
                <a:endParaRPr lang="en-US" altLang="zh-TW" dirty="0"/>
              </a:p>
              <a:p>
                <a:pPr marL="0" indent="0">
                  <a:buNone/>
                </a:pPr>
                <a:r>
                  <a:rPr lang="zh-TW" altLang="en-US" dirty="0"/>
                  <a:t>                        電容：</a:t>
                </a:r>
                <a:r>
                  <a:rPr lang="en-US" altLang="zh-TW" dirty="0"/>
                  <a:t>2</a:t>
                </a:r>
                <a14:m>
                  <m:oMath xmlns:m="http://schemas.openxmlformats.org/officeDocument/2006/math">
                    <m:r>
                      <a:rPr lang="zh-TW" altLang="en-US" i="1">
                        <a:latin typeface="Cambria Math" panose="02040503050406030204" pitchFamily="18" charset="0"/>
                      </a:rPr>
                      <m:t>𝜋</m:t>
                    </m:r>
                  </m:oMath>
                </a14:m>
                <a:r>
                  <a:rPr lang="el-GR" altLang="zh-TW" dirty="0"/>
                  <a:t>ε</a:t>
                </a:r>
                <a:r>
                  <a:rPr lang="en-US" altLang="zh-TW" dirty="0"/>
                  <a:t>/ln </a:t>
                </a:r>
                <a14:m>
                  <m:oMath xmlns:m="http://schemas.openxmlformats.org/officeDocument/2006/math">
                    <m:f>
                      <m:fPr>
                        <m:ctrlPr>
                          <a:rPr lang="en-US" altLang="zh-TW" i="1">
                            <a:latin typeface="Cambria Math" panose="02040503050406030204" pitchFamily="18" charset="0"/>
                          </a:rPr>
                        </m:ctrlPr>
                      </m:fPr>
                      <m:num>
                        <m:r>
                          <m:rPr>
                            <m:nor/>
                          </m:rPr>
                          <a:rPr lang="zh-TW" altLang="en-US" dirty="0"/>
                          <m:t>不對稱三相的等效間距</m:t>
                        </m:r>
                      </m:num>
                      <m:den>
                        <m:r>
                          <m:rPr>
                            <m:nor/>
                          </m:rPr>
                          <a:rPr lang="zh-TW" altLang="en-US" dirty="0"/>
                          <m:t>幾何平均半徑</m:t>
                        </m:r>
                      </m:den>
                    </m:f>
                  </m:oMath>
                </a14:m>
                <a:endParaRPr lang="en-US" altLang="zh-TW" b="1" dirty="0"/>
              </a:p>
              <a:p>
                <a:pPr marL="0" indent="0">
                  <a:buNone/>
                </a:pPr>
                <a:endParaRPr lang="en-US" altLang="zh-TW" b="1" dirty="0"/>
              </a:p>
              <a:p>
                <a:pPr>
                  <a:buClr>
                    <a:srgbClr val="FF0000"/>
                  </a:buClr>
                  <a:buFont typeface="Calibri" panose="020F0502020204030204" pitchFamily="34" charset="0"/>
                  <a:buChar char="*"/>
                </a:pPr>
                <a:r>
                  <a:rPr lang="zh-TW" altLang="en-US" dirty="0"/>
                  <a:t>導體內有磁場，但沒有電場，在計算電感時會有內電感，但計算電容時不會有內電容。把內電感的效應也包括進去時，電感公式中的半徑會略有不同。</a:t>
                </a:r>
              </a:p>
            </p:txBody>
          </p:sp>
        </mc:Choice>
        <mc:Fallback xmlns="">
          <p:sp>
            <p:nvSpPr>
              <p:cNvPr id="3" name="內容版面配置區 2">
                <a:extLst>
                  <a:ext uri="{FF2B5EF4-FFF2-40B4-BE49-F238E27FC236}">
                    <a16:creationId xmlns:a16="http://schemas.microsoft.com/office/drawing/2014/main" id="{794D7E1C-9EA6-45DD-9578-0C907EC2A145}"/>
                  </a:ext>
                </a:extLst>
              </p:cNvPr>
              <p:cNvSpPr>
                <a:spLocks noGrp="1" noRot="1" noChangeAspect="1" noMove="1" noResize="1" noEditPoints="1" noAdjustHandles="1" noChangeArrowheads="1" noChangeShapeType="1" noTextEdit="1"/>
              </p:cNvSpPr>
              <p:nvPr>
                <p:ph idx="1"/>
              </p:nvPr>
            </p:nvSpPr>
            <p:spPr>
              <a:xfrm>
                <a:off x="838200" y="1520826"/>
                <a:ext cx="10515600" cy="5117041"/>
              </a:xfrm>
              <a:blipFill>
                <a:blip r:embed="rId2"/>
                <a:stretch>
                  <a:fillRect l="-1217" t="-2857"/>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861890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a:extLst>
                  <a:ext uri="{FF2B5EF4-FFF2-40B4-BE49-F238E27FC236}">
                    <a16:creationId xmlns:a16="http://schemas.microsoft.com/office/drawing/2014/main" id="{30EB7210-CB44-4C20-A551-DAE7697487BB}"/>
                  </a:ext>
                </a:extLst>
              </p:cNvPr>
              <p:cNvSpPr>
                <a:spLocks noGrp="1"/>
              </p:cNvSpPr>
              <p:nvPr>
                <p:ph type="title"/>
              </p:nvPr>
            </p:nvSpPr>
            <p:spPr/>
            <p:txBody>
              <a:bodyPr/>
              <a:lstStyle/>
              <a:p>
                <a:r>
                  <a:rPr lang="zh-TW" altLang="en-US" dirty="0"/>
                  <a:t>傳輸線的等效</a:t>
                </a:r>
                <a14:m>
                  <m:oMath xmlns:m="http://schemas.openxmlformats.org/officeDocument/2006/math">
                    <m:r>
                      <a:rPr lang="zh-TW" altLang="en-US" i="1">
                        <a:latin typeface="Cambria Math" panose="02040503050406030204" pitchFamily="18" charset="0"/>
                      </a:rPr>
                      <m:t>𝜋</m:t>
                    </m:r>
                  </m:oMath>
                </a14:m>
                <a:r>
                  <a:rPr lang="zh-TW" altLang="en-US" dirty="0"/>
                  <a:t>模型</a:t>
                </a:r>
              </a:p>
            </p:txBody>
          </p:sp>
        </mc:Choice>
        <mc:Fallback xmlns="">
          <p:sp>
            <p:nvSpPr>
              <p:cNvPr id="2" name="標題 1">
                <a:extLst>
                  <a:ext uri="{FF2B5EF4-FFF2-40B4-BE49-F238E27FC236}">
                    <a16:creationId xmlns:a16="http://schemas.microsoft.com/office/drawing/2014/main" id="{30EB7210-CB44-4C20-A551-DAE7697487BB}"/>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zh-TW" altLang="en-US">
                    <a:noFill/>
                  </a:rPr>
                  <a:t> </a:t>
                </a:r>
              </a:p>
            </p:txBody>
          </p:sp>
        </mc:Fallback>
      </mc:AlternateContent>
      <p:sp>
        <p:nvSpPr>
          <p:cNvPr id="3" name="內容版面配置區 2">
            <a:extLst>
              <a:ext uri="{FF2B5EF4-FFF2-40B4-BE49-F238E27FC236}">
                <a16:creationId xmlns:a16="http://schemas.microsoft.com/office/drawing/2014/main" id="{FD8A45B4-88CD-4100-BA37-3A58CF2FBB5A}"/>
              </a:ext>
            </a:extLst>
          </p:cNvPr>
          <p:cNvSpPr>
            <a:spLocks noGrp="1"/>
          </p:cNvSpPr>
          <p:nvPr>
            <p:ph idx="1"/>
          </p:nvPr>
        </p:nvSpPr>
        <p:spPr>
          <a:xfrm>
            <a:off x="1456266" y="1792289"/>
            <a:ext cx="6942667" cy="2170642"/>
          </a:xfrm>
        </p:spPr>
        <p:txBody>
          <a:bodyPr/>
          <a:lstStyle/>
          <a:p>
            <a:r>
              <a:rPr lang="zh-TW" altLang="en-US" dirty="0"/>
              <a:t>單相參數</a:t>
            </a:r>
            <a:endParaRPr lang="en-US" altLang="zh-TW" dirty="0"/>
          </a:p>
          <a:p>
            <a:r>
              <a:rPr lang="zh-TW" altLang="en-US" dirty="0"/>
              <a:t>將分布參數以集總元件表示</a:t>
            </a:r>
            <a:endParaRPr lang="en-US" altLang="zh-TW" dirty="0"/>
          </a:p>
          <a:p>
            <a:r>
              <a:rPr lang="zh-TW" altLang="en-US" dirty="0"/>
              <a:t>總串聯阻抗、總並聯導納</a:t>
            </a:r>
            <a:endParaRPr lang="en-US" altLang="zh-TW" dirty="0"/>
          </a:p>
          <a:p>
            <a:r>
              <a:rPr lang="zh-TW" altLang="en-US" dirty="0"/>
              <a:t>修正係數</a:t>
            </a:r>
          </a:p>
        </p:txBody>
      </p:sp>
      <p:sp>
        <p:nvSpPr>
          <p:cNvPr id="5" name="內容版面配置區 2">
            <a:extLst>
              <a:ext uri="{FF2B5EF4-FFF2-40B4-BE49-F238E27FC236}">
                <a16:creationId xmlns:a16="http://schemas.microsoft.com/office/drawing/2014/main" id="{70C5027D-2733-40E1-A212-C605A5CC2B38}"/>
              </a:ext>
            </a:extLst>
          </p:cNvPr>
          <p:cNvSpPr txBox="1">
            <a:spLocks/>
          </p:cNvSpPr>
          <p:nvPr/>
        </p:nvSpPr>
        <p:spPr>
          <a:xfrm>
            <a:off x="1414432" y="4080403"/>
            <a:ext cx="8720667" cy="234526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t>專注於兩端口的電壓電流特性，</a:t>
            </a:r>
            <a:r>
              <a:rPr lang="en-US" altLang="zh-TW" dirty="0"/>
              <a:t>ABCD</a:t>
            </a:r>
            <a:r>
              <a:rPr lang="zh-TW" altLang="en-US" dirty="0"/>
              <a:t>矩陣</a:t>
            </a:r>
            <a:endParaRPr lang="en-US" altLang="zh-TW" dirty="0"/>
          </a:p>
          <a:p>
            <a:pPr>
              <a:buFont typeface="Wingdings" panose="05000000000000000000" pitchFamily="2" charset="2"/>
              <a:buChar char="Ø"/>
            </a:pPr>
            <a:r>
              <a:rPr lang="en-US" altLang="zh-TW" dirty="0"/>
              <a:t>SIL</a:t>
            </a:r>
            <a:r>
              <a:rPr lang="zh-TW" altLang="en-US" dirty="0"/>
              <a:t>，突波阻抗承載</a:t>
            </a:r>
            <a:endParaRPr lang="en-US" altLang="zh-TW" dirty="0"/>
          </a:p>
          <a:p>
            <a:pPr>
              <a:buFont typeface="Wingdings" panose="05000000000000000000" pitchFamily="2" charset="2"/>
              <a:buChar char="Ø"/>
            </a:pPr>
            <a:r>
              <a:rPr lang="zh-TW" altLang="en-US" dirty="0"/>
              <a:t>複功率潮流</a:t>
            </a:r>
            <a:endParaRPr lang="en-US" altLang="zh-TW" dirty="0"/>
          </a:p>
          <a:p>
            <a:pPr>
              <a:buFont typeface="Wingdings" panose="05000000000000000000" pitchFamily="2" charset="2"/>
              <a:buChar char="Ø"/>
            </a:pPr>
            <a:r>
              <a:rPr lang="zh-TW" altLang="en-US" dirty="0"/>
              <a:t>電力輸送能力</a:t>
            </a:r>
            <a:endParaRPr lang="en-US" altLang="zh-TW" dirty="0"/>
          </a:p>
          <a:p>
            <a:pPr>
              <a:buFont typeface="Wingdings" panose="05000000000000000000" pitchFamily="2" charset="2"/>
              <a:buChar char="Ø"/>
            </a:pPr>
            <a:r>
              <a:rPr lang="zh-TW" altLang="en-US" dirty="0"/>
              <a:t>補償</a:t>
            </a:r>
          </a:p>
        </p:txBody>
      </p:sp>
    </p:spTree>
    <p:extLst>
      <p:ext uri="{BB962C8B-B14F-4D97-AF65-F5344CB8AC3E}">
        <p14:creationId xmlns:p14="http://schemas.microsoft.com/office/powerpoint/2010/main" val="1781865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239EB8-BF4F-45CC-B46E-4BABF3A085F4}"/>
              </a:ext>
            </a:extLst>
          </p:cNvPr>
          <p:cNvSpPr>
            <a:spLocks noGrp="1"/>
          </p:cNvSpPr>
          <p:nvPr>
            <p:ph type="title"/>
          </p:nvPr>
        </p:nvSpPr>
        <p:spPr/>
        <p:txBody>
          <a:bodyPr/>
          <a:lstStyle/>
          <a:p>
            <a:r>
              <a:rPr lang="en-US" altLang="zh-TW" dirty="0"/>
              <a:t>SIL</a:t>
            </a:r>
            <a:r>
              <a:rPr lang="zh-TW" altLang="en-US" dirty="0"/>
              <a:t>，突波阻抗承載</a:t>
            </a:r>
          </a:p>
        </p:txBody>
      </p:sp>
      <p:sp>
        <p:nvSpPr>
          <p:cNvPr id="3" name="內容版面配置區 2">
            <a:extLst>
              <a:ext uri="{FF2B5EF4-FFF2-40B4-BE49-F238E27FC236}">
                <a16:creationId xmlns:a16="http://schemas.microsoft.com/office/drawing/2014/main" id="{9E40D7AC-286C-4646-A0AA-AF10C7527022}"/>
              </a:ext>
            </a:extLst>
          </p:cNvPr>
          <p:cNvSpPr>
            <a:spLocks noGrp="1"/>
          </p:cNvSpPr>
          <p:nvPr>
            <p:ph idx="1"/>
          </p:nvPr>
        </p:nvSpPr>
        <p:spPr/>
        <p:txBody>
          <a:bodyPr/>
          <a:lstStyle/>
          <a:p>
            <a:r>
              <a:rPr lang="zh-TW" altLang="en-US" dirty="0"/>
              <a:t>突波阻抗就是特性阻抗</a:t>
            </a:r>
            <a:endParaRPr lang="en-US" altLang="zh-TW" dirty="0"/>
          </a:p>
          <a:p>
            <a:r>
              <a:rPr lang="zh-TW" altLang="en-US" dirty="0"/>
              <a:t>突波阻抗承載</a:t>
            </a:r>
            <a:r>
              <a:rPr lang="en-US" altLang="zh-TW" dirty="0"/>
              <a:t>(surge impedance loading</a:t>
            </a:r>
            <a:r>
              <a:rPr lang="zh-TW" altLang="en-US" dirty="0"/>
              <a:t>，</a:t>
            </a:r>
            <a:r>
              <a:rPr lang="en-US" altLang="zh-TW" dirty="0"/>
              <a:t>SIL)</a:t>
            </a:r>
            <a:r>
              <a:rPr lang="zh-TW" altLang="en-US" dirty="0"/>
              <a:t>就是輸電線在阻抗匹配的情況下，所輸送的功率。</a:t>
            </a:r>
            <a:endParaRPr lang="en-US" altLang="zh-TW" dirty="0"/>
          </a:p>
          <a:p>
            <a:r>
              <a:rPr lang="zh-TW" altLang="en-US" dirty="0"/>
              <a:t>此時不包括虛功，而傳輸線本身的串聯電感所需要的虛功，完全由傳輸線本身的並聯電容供應。</a:t>
            </a:r>
            <a:endParaRPr lang="en-US" altLang="zh-TW" dirty="0"/>
          </a:p>
          <a:p>
            <a:r>
              <a:rPr lang="zh-TW" altLang="en-US" dirty="0"/>
              <a:t>一種評估輸電線容量的指標</a:t>
            </a:r>
            <a:endParaRPr lang="en-US" altLang="zh-TW" dirty="0"/>
          </a:p>
          <a:p>
            <a:pPr marL="0" indent="0">
              <a:buNone/>
            </a:pPr>
            <a:r>
              <a:rPr lang="zh-TW" altLang="en-US" dirty="0"/>
              <a:t>負載明顯超過</a:t>
            </a:r>
            <a:r>
              <a:rPr lang="en-US" altLang="zh-TW" dirty="0"/>
              <a:t>SIL</a:t>
            </a:r>
            <a:r>
              <a:rPr lang="zh-TW" altLang="en-US" dirty="0"/>
              <a:t>，並聯電容器，減少輸電線壓降；低於，電抗器。</a:t>
            </a:r>
            <a:endParaRPr lang="en-US" altLang="zh-TW" dirty="0"/>
          </a:p>
          <a:p>
            <a:pPr marL="0" indent="0">
              <a:buNone/>
            </a:pPr>
            <a:r>
              <a:rPr lang="zh-TW" altLang="en-US" dirty="0"/>
              <a:t>通常輸電線滿額承載遠大於</a:t>
            </a:r>
            <a:r>
              <a:rPr lang="en-US" altLang="zh-TW" dirty="0"/>
              <a:t>SIL</a:t>
            </a:r>
            <a:r>
              <a:rPr lang="zh-TW" altLang="en-US" dirty="0"/>
              <a:t>。</a:t>
            </a:r>
            <a:endParaRPr lang="en-US" altLang="zh-TW" dirty="0"/>
          </a:p>
          <a:p>
            <a:endParaRPr lang="zh-TW" altLang="en-US" dirty="0"/>
          </a:p>
        </p:txBody>
      </p:sp>
    </p:spTree>
    <p:extLst>
      <p:ext uri="{BB962C8B-B14F-4D97-AF65-F5344CB8AC3E}">
        <p14:creationId xmlns:p14="http://schemas.microsoft.com/office/powerpoint/2010/main" val="244864593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1342</TotalTime>
  <Words>1406</Words>
  <Application>Microsoft Office PowerPoint</Application>
  <PresentationFormat>寬螢幕</PresentationFormat>
  <Paragraphs>115</Paragraphs>
  <Slides>22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22</vt:i4>
      </vt:variant>
    </vt:vector>
  </HeadingPairs>
  <TitlesOfParts>
    <vt:vector size="29" baseType="lpstr">
      <vt:lpstr>微軟正黑體</vt:lpstr>
      <vt:lpstr>Arial</vt:lpstr>
      <vt:lpstr>Calibri</vt:lpstr>
      <vt:lpstr>Calibri Light</vt:lpstr>
      <vt:lpstr>Cambria Math</vt:lpstr>
      <vt:lpstr>Wingdings</vt:lpstr>
      <vt:lpstr>Office 佈景主題</vt:lpstr>
      <vt:lpstr>PowerPoint 簡報</vt:lpstr>
      <vt:lpstr>輸電線參數</vt:lpstr>
      <vt:lpstr>3種幾何平均</vt:lpstr>
      <vt:lpstr>GMR(幾何平均半徑)</vt:lpstr>
      <vt:lpstr>GMD(幾何平均距離)</vt:lpstr>
      <vt:lpstr>Deg (不對稱三相的等效間距)</vt:lpstr>
      <vt:lpstr>傳輸線單位長度電感、電容</vt:lpstr>
      <vt:lpstr>傳輸線的等效π模型</vt:lpstr>
      <vt:lpstr>SIL，突波阻抗承載</vt:lpstr>
      <vt:lpstr>輸電線上的複功率潮流</vt:lpstr>
      <vt:lpstr>電力輸送能力</vt:lpstr>
      <vt:lpstr>補償</vt:lpstr>
      <vt:lpstr>PowerPoint 簡報</vt:lpstr>
      <vt:lpstr>變壓器參數</vt:lpstr>
      <vt:lpstr>變壓器參數</vt:lpstr>
      <vt:lpstr>PowerPoint 簡報</vt:lpstr>
      <vt:lpstr>三繞組變壓器參數</vt:lpstr>
      <vt:lpstr>PowerPoint 簡報</vt:lpstr>
      <vt:lpstr>三繞組變壓器參數</vt:lpstr>
      <vt:lpstr>三繞組變壓器參數</vt:lpstr>
      <vt:lpstr>三繞組變壓器參數</vt:lpstr>
      <vt:lpstr>變壓器的等效π模型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黃暐珩</dc:creator>
  <cp:lastModifiedBy>黃暐珩</cp:lastModifiedBy>
  <cp:revision>115</cp:revision>
  <dcterms:created xsi:type="dcterms:W3CDTF">2021-12-27T06:11:01Z</dcterms:created>
  <dcterms:modified xsi:type="dcterms:W3CDTF">2022-02-23T09:24:48Z</dcterms:modified>
</cp:coreProperties>
</file>