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567" r:id="rId4"/>
    <p:sldId id="571" r:id="rId5"/>
    <p:sldId id="614" r:id="rId6"/>
    <p:sldId id="635" r:id="rId7"/>
    <p:sldId id="615" r:id="rId8"/>
    <p:sldId id="636" r:id="rId9"/>
    <p:sldId id="637" r:id="rId10"/>
    <p:sldId id="616" r:id="rId11"/>
    <p:sldId id="651" r:id="rId12"/>
    <p:sldId id="617" r:id="rId13"/>
    <p:sldId id="622" r:id="rId14"/>
    <p:sldId id="623" r:id="rId15"/>
    <p:sldId id="618" r:id="rId16"/>
    <p:sldId id="639" r:id="rId17"/>
    <p:sldId id="630" r:id="rId18"/>
    <p:sldId id="631" r:id="rId19"/>
    <p:sldId id="638" r:id="rId20"/>
    <p:sldId id="632" r:id="rId21"/>
    <p:sldId id="633" r:id="rId22"/>
    <p:sldId id="634" r:id="rId23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226"/>
    <a:srgbClr val="221814"/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38" y="90"/>
      </p:cViewPr>
      <p:guideLst>
        <p:guide orient="horz" pos="890"/>
        <p:guide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7033F-494F-AF46-A384-F7135BD759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1FA6-0311-3B4B-8219-A293730A07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3980" y="963930"/>
            <a:ext cx="1362964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8699363" y="3886249"/>
            <a:ext cx="4799965" cy="727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6000" b="1" baseline="30000" dirty="0">
                <a:solidFill>
                  <a:srgbClr val="2218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6000" b="1" baseline="30000" dirty="0">
                <a:solidFill>
                  <a:srgbClr val="2218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6000" b="1" baseline="30000" dirty="0">
                <a:solidFill>
                  <a:srgbClr val="2218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</a:t>
            </a:r>
            <a:endParaRPr lang="zh-CN" altLang="en-US" sz="6000" b="1" baseline="30000" dirty="0">
              <a:solidFill>
                <a:srgbClr val="22181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2655277" y="2123489"/>
            <a:ext cx="10814841" cy="1027204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sz="6000" b="1" spc="-90" dirty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sym typeface="Impact" panose="020B0806030902050204" pitchFamily="34" charset="0"/>
              </a:rPr>
              <a:t>Node.js</a:t>
            </a:r>
            <a:r>
              <a:rPr lang="zh-CN" sz="6000" b="1" spc="-9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sym typeface="Impact" panose="020B0806030902050204" pitchFamily="34" charset="0"/>
              </a:rPr>
              <a:t>入门和</a:t>
            </a:r>
            <a:r>
              <a:rPr lang="zh-CN" altLang="en-US" sz="6000" b="1" spc="-9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sym typeface="Impact" panose="020B0806030902050204" pitchFamily="34" charset="0"/>
              </a:rPr>
              <a:t>企业级</a:t>
            </a:r>
            <a:r>
              <a:rPr lang="zh-CN" sz="6000" b="1" spc="-9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sym typeface="Impact" panose="020B0806030902050204" pitchFamily="34" charset="0"/>
              </a:rPr>
              <a:t>项目</a:t>
            </a:r>
            <a:r>
              <a:rPr lang="zh-CN" sz="6000" b="1" spc="-90" dirty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sym typeface="Impact" panose="020B0806030902050204" pitchFamily="34" charset="0"/>
              </a:rPr>
              <a:t>实战</a:t>
            </a:r>
            <a:endParaRPr lang="zh-CN" sz="6000" b="1" spc="-90" dirty="0">
              <a:solidFill>
                <a:schemeClr val="bg1"/>
              </a:solidFill>
              <a:uFillTx/>
              <a:latin typeface="黑体" panose="02010609060101010101" charset="-122"/>
              <a:ea typeface="黑体" panose="02010609060101010101" charset="-122"/>
              <a:sym typeface="Impact" panose="020B0806030902050204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118215" y="4936564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A82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主讲：邵山欢</a:t>
            </a:r>
            <a:endParaRPr lang="zh-CN" altLang="en-US" sz="2800" b="1" dirty="0">
              <a:solidFill>
                <a:srgbClr val="EA82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10270" y="3757493"/>
            <a:ext cx="168812" cy="595766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8215" y="-2540"/>
            <a:ext cx="2623820" cy="85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9433560" y="3595370"/>
            <a:ext cx="2359660" cy="118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78255" y="3595370"/>
            <a:ext cx="2359660" cy="118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14115" y="3969385"/>
            <a:ext cx="55645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33560" y="4669155"/>
            <a:ext cx="3002280" cy="1067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node</a:t>
            </a:r>
            <a:r>
              <a:rPr lang="zh-CN" altLang="en-US"/>
              <a:t>发现有人请求，所以执行</a:t>
            </a:r>
            <a:r>
              <a:rPr lang="en-US" altLang="zh-CN"/>
              <a:t>createServer()</a:t>
            </a:r>
            <a:r>
              <a:rPr lang="zh-CN" altLang="zh-CN"/>
              <a:t>里面的回调函数</a:t>
            </a:r>
            <a:endParaRPr lang="zh-CN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714115" y="4531995"/>
            <a:ext cx="553212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16855" y="3371850"/>
            <a:ext cx="2359025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用户发出请求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68190" y="4531995"/>
            <a:ext cx="3856355" cy="1067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 node</a:t>
            </a:r>
            <a:r>
              <a:rPr lang="zh-CN" altLang="en-US"/>
              <a:t>服务器发回的东西已经是扁平的</a:t>
            </a:r>
            <a:r>
              <a:rPr lang="en-US" altLang="zh-CN"/>
              <a:t>HTML</a:t>
            </a:r>
            <a:r>
              <a:rPr lang="zh-CN" altLang="en-US"/>
              <a:t>了，源码不可读了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855" y="1439545"/>
            <a:ext cx="13262610" cy="405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单线程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非阻塞I/O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事件驱动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这三个特点，必须深入理解，可以说是面试必考。当你理解透彻之后，你会发现，这三个特点，实际上说的是一件事儿。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zh-CN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zh-CN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179705" y="1628775"/>
            <a:ext cx="12965430" cy="48463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在Java、PHP或者.net等服务器端语言中，会为每一个客户端连接创建一个新的进程。而每个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需要耗费大约2MB内存。也就是说，理论上一个8GB内存的服务器可以同时连接的最大用户数为4000个左右。要让Web应用程序支持更多的用户，就需要增加服务器的数量，而Web应用程序的硬件成本当然就上升了。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不为每个客户连接创建一个新的线程，而仅仅使用一个线程。当有用户连接了，就触发一个内部事件，通过非阻塞I/O、事件驱动机制，让Node.js程序宏观上也是并行的。使用Node.js，一个8GB内存的服务器，可以同时处理超过4万用户的连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另外，单线程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的带来的好处，还有操作系统完全不再有线程创建、销毁的时间开销。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文本框 10241"/>
          <p:cNvSpPr txBox="1"/>
          <p:nvPr/>
        </p:nvSpPr>
        <p:spPr>
          <a:xfrm>
            <a:off x="207010" y="118491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Node.js特点之一：单线程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zh-CN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1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83435"/>
            <a:ext cx="6005195" cy="5721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717" y="1942758"/>
            <a:ext cx="4821555" cy="658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文本框 11267"/>
          <p:cNvSpPr txBox="1"/>
          <p:nvPr/>
        </p:nvSpPr>
        <p:spPr>
          <a:xfrm>
            <a:off x="114935" y="128292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Node.js特点之一：单线程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5" name="文本框 12289"/>
          <p:cNvSpPr txBox="1"/>
          <p:nvPr/>
        </p:nvSpPr>
        <p:spPr>
          <a:xfrm>
            <a:off x="114935" y="1265017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Node.js特点之二：非阻塞I/O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6" name="文本框 12290"/>
          <p:cNvSpPr txBox="1"/>
          <p:nvPr/>
        </p:nvSpPr>
        <p:spPr>
          <a:xfrm>
            <a:off x="114935" y="1905634"/>
            <a:ext cx="13372465" cy="6186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例如，当在访问数据库取得数据的时候，需要一段时间。在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传统的处理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机制中，在执行了访问数据库代码之后，整个线程都将暂停下来，等待数据库返回结果，才能执行后面的代码。也就是说，I/O阻塞了代码的执行，极大地降低了程序的执行效率。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由于Node.js中采用了非阻塞型I/O机制，因此在执行了访问数据库的代码之后，将立即转而执行其后面的代码，把数据库返回结果的处理代码放在回调函数中，从而提高了程序的执行效率。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当某个I/O执行完毕时，将以事件的形式通知执行I/O操作的线程，线程执行这个事件的回调函数。为了处理异步I/O，线程必须有事件循环，不断的检查有没有未处理的事件，依次予以处理。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阻塞模式下，一个线程只能处理一项任务，要想提高吞吐量必须通过多线程。而非阻塞模式下，一个线程永远在执行计算操作，这个线程的CPU核心利用率永远是100%。所以，这是一种特别有哲理的解决方案：与其人多，但是好多人闲着；还不如一个人玩命，往死里干活儿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5" name="文本框 12289"/>
          <p:cNvSpPr txBox="1"/>
          <p:nvPr/>
        </p:nvSpPr>
        <p:spPr>
          <a:xfrm>
            <a:off x="114935" y="1265017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Node.js特点之二：非阻塞I/O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50" name="Picture 2" descr="http://images.cnitblog.com/blog/305504/201308/12230408-c8b30331f20a41dcb224d20719ffa1d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1" y="2047629"/>
            <a:ext cx="12540517" cy="56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3313"/>
          <p:cNvSpPr txBox="1"/>
          <p:nvPr/>
        </p:nvSpPr>
        <p:spPr>
          <a:xfrm>
            <a:off x="114935" y="1256836"/>
            <a:ext cx="1088656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Node.js特点之三：事件驱动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2290" name="文本框 13314"/>
          <p:cNvSpPr txBox="1"/>
          <p:nvPr/>
        </p:nvSpPr>
        <p:spPr>
          <a:xfrm>
            <a:off x="114935" y="2180492"/>
            <a:ext cx="13442803" cy="29817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Node中，客户端请求建立连接，提交数据等行为，会触发相应的事件。在Node中，在一个时刻，只能执行一个事件回调函数，但是在执行一个事件回调函数的中途，可以转而处理其他事件（比如，又有新用户连接了），然后返回继续执行原事件的回调函数，这种处理机制，称为“事件环”机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Node.js底层是C++（V8也是C++写的）。底层代码中，近半数都用于事件队列、回调函数队列的构建。用事件驱动来完成服务器的任务调度，这是鬼才才能想到的。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14337"/>
          <p:cNvSpPr txBox="1"/>
          <p:nvPr/>
        </p:nvSpPr>
        <p:spPr>
          <a:xfrm>
            <a:off x="114935" y="1192643"/>
            <a:ext cx="10886561" cy="66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53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Node.js特点之三：事件驱动</a:t>
            </a:r>
            <a:endParaRPr lang="zh-CN" altLang="en-US" sz="2675" dirty="0">
              <a:ea typeface="宋体" panose="02010600030101010101" pitchFamily="2" charset="-122"/>
            </a:endParaRPr>
          </a:p>
        </p:txBody>
      </p:sp>
      <p:pic>
        <p:nvPicPr>
          <p:cNvPr id="13314" name="图片 143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8623" y="2052106"/>
            <a:ext cx="8136872" cy="6277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14337"/>
          <p:cNvSpPr txBox="1"/>
          <p:nvPr/>
        </p:nvSpPr>
        <p:spPr>
          <a:xfrm>
            <a:off x="114935" y="1301213"/>
            <a:ext cx="10886561" cy="66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530" dirty="0">
                <a:solidFill>
                  <a:srgbClr val="0099FF"/>
                </a:solidFill>
                <a:ea typeface="微软雅黑" panose="020B0503020204020204" pitchFamily="34" charset="-122"/>
              </a:rPr>
              <a:t>Node.js特点之三：事件驱动</a:t>
            </a:r>
            <a:endParaRPr lang="zh-CN" altLang="en-US" sz="2675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http://www.myexception.cn/img/2014/10/06/1531043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0" y="2042698"/>
            <a:ext cx="9814903" cy="63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5361"/>
          <p:cNvSpPr txBox="1"/>
          <p:nvPr/>
        </p:nvSpPr>
        <p:spPr>
          <a:xfrm>
            <a:off x="114935" y="1181819"/>
            <a:ext cx="10886561" cy="66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530" dirty="0">
                <a:solidFill>
                  <a:srgbClr val="0099FF"/>
                </a:solidFill>
                <a:ea typeface="微软雅黑" panose="020B0503020204020204" pitchFamily="34" charset="-122"/>
              </a:rPr>
              <a:t>适合Node的业务</a:t>
            </a:r>
            <a:endParaRPr lang="zh-CN" altLang="en-US" sz="2675" dirty="0">
              <a:ea typeface="宋体" panose="02010600030101010101" pitchFamily="2" charset="-122"/>
            </a:endParaRPr>
          </a:p>
        </p:txBody>
      </p:sp>
      <p:pic>
        <p:nvPicPr>
          <p:cNvPr id="14338" name="图片 15362"/>
          <p:cNvPicPr>
            <a:picLocks noChangeAspect="1"/>
          </p:cNvPicPr>
          <p:nvPr/>
        </p:nvPicPr>
        <p:blipFill>
          <a:blip r:embed="rId1"/>
          <a:srcRect t="24849" b="28304"/>
          <a:stretch>
            <a:fillRect/>
          </a:stretch>
        </p:blipFill>
        <p:spPr>
          <a:xfrm>
            <a:off x="9180092" y="782041"/>
            <a:ext cx="3168163" cy="1238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文本框 15363"/>
          <p:cNvSpPr txBox="1"/>
          <p:nvPr/>
        </p:nvSpPr>
        <p:spPr>
          <a:xfrm>
            <a:off x="205105" y="2178050"/>
            <a:ext cx="13204825" cy="526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Node.js适合用来开发什么样的应用程序呢？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当应用程序需要处理大量并发的I/O，而在向客户端发出响应之前，应用程序内部并不需要进行非常复杂的处理的时候，Node.js非常适合。</a:t>
            </a:r>
            <a:endParaRPr lang="zh-CN" altLang="en-US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用户表单收集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考试系统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聊天室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图文直播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提供JSON的API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115" y="3767455"/>
            <a:ext cx="12745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>
                <a:ln w="12700" cmpd="sng">
                  <a:noFill/>
                  <a:prstDash val="solid"/>
                </a:ln>
                <a:solidFill>
                  <a:srgbClr val="EA82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创始人和</a:t>
            </a:r>
            <a:r>
              <a:rPr lang="en-US" altLang="zh-CN" sz="5400" b="1">
                <a:ln w="12700" cmpd="sng">
                  <a:noFill/>
                  <a:prstDash val="solid"/>
                </a:ln>
                <a:solidFill>
                  <a:srgbClr val="EA82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5400" b="1">
                <a:ln w="12700" cmpd="sng">
                  <a:noFill/>
                  <a:prstDash val="solid"/>
                </a:ln>
                <a:solidFill>
                  <a:srgbClr val="EA82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zh-CN" sz="5400" b="1" dirty="0">
              <a:ln w="12700" cmpd="sng">
                <a:noFill/>
                <a:prstDash val="solid"/>
              </a:ln>
              <a:solidFill>
                <a:srgbClr val="EA82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27 0.39022 L -0.21819 0.39022 C -0.12058 0.39022 0 0.2787 0 0.19511 L 0 4.02719E-6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6385"/>
          <p:cNvSpPr txBox="1"/>
          <p:nvPr/>
        </p:nvSpPr>
        <p:spPr>
          <a:xfrm>
            <a:off x="114935" y="1203582"/>
            <a:ext cx="10886561" cy="66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530" dirty="0">
                <a:solidFill>
                  <a:srgbClr val="0099FF"/>
                </a:solidFill>
                <a:ea typeface="微软雅黑" panose="020B0503020204020204" pitchFamily="34" charset="-122"/>
              </a:rPr>
              <a:t>Node生态非常好</a:t>
            </a:r>
            <a:endParaRPr lang="zh-CN" altLang="en-US" sz="2675" dirty="0">
              <a:ea typeface="宋体" panose="02010600030101010101" pitchFamily="2" charset="-122"/>
            </a:endParaRPr>
          </a:p>
        </p:txBody>
      </p:sp>
      <p:pic>
        <p:nvPicPr>
          <p:cNvPr id="15362" name="图片 16386"/>
          <p:cNvPicPr>
            <a:picLocks noChangeAspect="1"/>
          </p:cNvPicPr>
          <p:nvPr/>
        </p:nvPicPr>
        <p:blipFill>
          <a:blip r:embed="rId1"/>
          <a:srcRect t="24849" b="28304"/>
          <a:stretch>
            <a:fillRect/>
          </a:stretch>
        </p:blipFill>
        <p:spPr>
          <a:xfrm>
            <a:off x="1469695" y="2324120"/>
            <a:ext cx="3168163" cy="123806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16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86" y="2324120"/>
            <a:ext cx="2360122" cy="92204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163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19" y="4320223"/>
            <a:ext cx="4198216" cy="1848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16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42" y="4320787"/>
            <a:ext cx="2672138" cy="9060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16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050" y="2324120"/>
            <a:ext cx="3084159" cy="111605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7409"/>
          <p:cNvSpPr txBox="1"/>
          <p:nvPr/>
        </p:nvSpPr>
        <p:spPr>
          <a:xfrm>
            <a:off x="156845" y="137541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34" charset="-122"/>
              </a:rPr>
              <a:t>Node无法挑战PHP、JSP等老牌后台语言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6386" name="图片 17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2199640"/>
            <a:ext cx="3167062" cy="1782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17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4289108"/>
            <a:ext cx="3167062" cy="1782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文本框 17412"/>
          <p:cNvSpPr txBox="1"/>
          <p:nvPr/>
        </p:nvSpPr>
        <p:spPr>
          <a:xfrm>
            <a:off x="4015105" y="2069465"/>
            <a:ext cx="9539605" cy="6583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lvl="0" indent="-1905" fontAlgn="base">
              <a:lnSpc>
                <a:spcPct val="150000"/>
              </a:lnSpc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Node.js本是就是极客追求性能极致的产物，缺少了很多服务器的健壮考量。所以Node不可能应用在银行、证券、电信等需要极高可靠性的业务中。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2400" strike="noStrike" noProof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中国的企业实战中，创业型公司（正处于A轮、B轮）、有情怀的公司非常爱使用Node做核心业务：</a:t>
            </a:r>
            <a:endParaRPr lang="zh-CN" altLang="en-US" sz="2400" strike="noStrike" noProof="1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0" fontAlgn="base">
              <a:lnSpc>
                <a:spcPct val="150000"/>
              </a:lnSpc>
              <a:buNone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■ 功夫熊的APP，后台是Node.js在伺服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0" fontAlgn="base">
              <a:lnSpc>
                <a:spcPct val="150000"/>
              </a:lnSpc>
              <a:buNone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■ 美团网订单处理，</a:t>
            </a:r>
            <a:r>
              <a:rPr lang="en-US" altLang="zh-CN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Node.js</a:t>
            </a:r>
            <a:endParaRPr lang="en-US" altLang="zh-CN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0" fontAlgn="base">
              <a:lnSpc>
                <a:spcPct val="150000"/>
              </a:lnSpc>
              <a:buNone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■ 实现网，整站为Node.js搭建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2400" strike="noStrike" noProof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成熟大企业，基本上都是用Node实现某一方面的功能：</a:t>
            </a:r>
            <a:endParaRPr lang="zh-CN" altLang="en-US" sz="2400" strike="noStrike" noProof="1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■ 知乎用了一个Node进程，跑起了“站内信”功能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0" fontAlgn="base">
              <a:lnSpc>
                <a:spcPct val="150000"/>
              </a:lnSpc>
              <a:buNone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■ 百度的很多表单，是用Node保存到数据库的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Node不是银弹，就是你工具箱中的一个小工具而已。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创始人和</a:t>
            </a:r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的诞生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2" name="图片 4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427" y="1908175"/>
            <a:ext cx="7364730" cy="4844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743928" y="6107430"/>
            <a:ext cx="3001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Rayn Dahl</a:t>
            </a:r>
            <a:endParaRPr lang="en-US" altLang="zh-CN" sz="360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创始人和</a:t>
            </a:r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21" y="1301750"/>
            <a:ext cx="71551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2004年，在纽约罗彻斯特大学数学系读博士，研究一些分形、分类以及p-adic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分析。2006年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，也许是厌倦了读博的无聊，他产生了『世界那么大，我想去看看』的念头，做出了退学的决定，然后一个人来到智利的Valparaiso小镇。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那起，Ryan Dahl不知道是否因为生活的关系，他开始学习网站开发了，走上了码农的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道路。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那时候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 on Rails很火，他也不例外的学习了它。从那时候开始，Ryan Dahl的生活方式就是接项目，然后去客户的地方工作，在他眼中，拿工资和上班其实就是去那里旅行。此后他去过很多地方，如阿根廷的布宜诺斯艾利斯、德国的科隆、奥地利的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维也纳。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6058" y="4368610"/>
            <a:ext cx="3748623" cy="3856609"/>
          </a:xfrm>
          <a:prstGeom prst="rect">
            <a:avLst/>
          </a:prstGeom>
        </p:spPr>
      </p:pic>
      <p:sp>
        <p:nvSpPr>
          <p:cNvPr id="9" name="AutoShape 4" descr="http://subject.csdn.net/pandian2011/images/Rya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182" y="1301750"/>
            <a:ext cx="3075771" cy="38656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创始人和</a:t>
            </a:r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20" y="1301750"/>
            <a:ext cx="12778105" cy="45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30000"/>
              </a:lnSpc>
              <a:spcBef>
                <a:spcPts val="0"/>
              </a:spcBef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Ryan Dahl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经过两年的工作后，成为了高性能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服务器的专家，从接开发应用到变成专门帮客户解决性能问题的专家。期间他开始写一些开源项目帮助客户解决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服务器的高并发性能问题，尝试过的语言有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。当然这些尝试都最终失败了，只有其中通过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服务库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libebb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项目略有起色，基本上算作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libuv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的前身。这些失败各有各的原因，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因为虚拟机性能太烂而无法解决根本问题，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代码的性能高，但是让业务通过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进行开发显然是不太现实的事情，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则是已有的同步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导致无法发挥性能优势。虽然经历了失败，但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Ryan Dahl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大致的感觉到了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解决问题的关键是要通过事件驱动和异步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来达成目的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855" y="1439545"/>
            <a:ext cx="1326261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" lvl="0" indent="-1905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在他快绝望的时候，V8引擎来了。V8满足他关于高性能Web服务器的想象：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0">
              <a:spcBef>
                <a:spcPct val="5000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没有历史包袱，没有同步I/O。不会出现一个同步I/O导致事件循环性能急剧降低的情况。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 V8性能足够好，远远比Python、Ruby等其他脚本语言的引擎快。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 JavaScript语言的闭包特性非常方便，比C中的回调函数好用。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-1905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于是在2009年的2月，按新的想法他提交了项目的第一行代码，这个项目的名字最终被定名为“node”。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-1905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2009年5月，Ryan Dahl正式向外界宣布他做的这个项目。2009年底，Ryan Dahl在柏林举行的JSConf EU会议上发表关于Node.js的演讲，之后Node.js逐渐流行于世。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-1905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以上就是Node.js项目的由来，是一个专注于实现高性能Web服务器优化的专家，几经探索，几经挫折后，遇到V8而诞生的项目。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创始人和</a:t>
            </a:r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创始人和</a:t>
            </a:r>
            <a:r>
              <a:rPr lang="en-US" altLang="zh-CN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6968" y="2483887"/>
            <a:ext cx="7958527" cy="319594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935" y="1316452"/>
            <a:ext cx="134603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" lvl="0" indent="-1905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年诞生以来，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的版本号，一直就是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0.×.×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向下兼容做的非常好，所有的高版本，会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deprecate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一些老版本的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，但是不会完全不支持。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0" indent="-1905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月，多位重量级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开发者不满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Joyent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的管理，自立门户创建了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io.js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io.js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的发展速度非常快，先是于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月份发布了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版本，并且很快就达到了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版本，社区非常活跃。但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io.js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社区很快又宣布，这两个项目将合并到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基金会下，并暂时由“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io.js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核心技术团队联合监督”运营。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0" indent="-1905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io.js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首次融合的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4.0.0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版本中，开发者们可以看到其对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特性的扩展支持，并且大多数都是默认启用的，比如：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lvl="0" indent="-1905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（各种‘类’）、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typed arrays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（类型数组）、生成器（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generators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Promises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Symbols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（收集）、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arrow functions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（箭向函数）、块辖域（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block scoping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）、以及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template strings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（模板字串）。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855" y="1439545"/>
            <a:ext cx="13262610" cy="644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defTabSz="1077595" fontAlgn="auto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58140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Node.js是一个让JavaScript运行在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的开发平台，它让JavaScript的触角伸到了服务器端。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077595" fontAlgn="auto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58140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但Node似乎有点不同：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077595" fontAlgn="auto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58140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● Node.js不是一种独立的语言，与PHP、JSP、Python、Perl、Ruby的“既是语言，也是平台”不同，Node.js的使用JavaScript进行编程，运行在JavaScript引擎上（V8）。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077595" fontAlgn="auto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58140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● 与PHP、JSP等相比，Node.js跳过了Apache、Nginx、IIS等HTTP服务器，它自己不用建设在任何服务器软件之上。Node.js的许多设计理念与经典架构（LAMP）有着很大的不同，可以提供强大的伸缩能力。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077595" fontAlgn="auto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58140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Node.js自身哲学，是花最小的硬件成本，追求更高的并发，更高的处理性能。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4400" b="1"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Node.js是什么</a:t>
            </a:r>
            <a:endParaRPr lang="zh-CN" altLang="en-US" sz="4400" b="1"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3617</Words>
  <Application>WPS 演示</Application>
  <PresentationFormat>自定义</PresentationFormat>
  <Paragraphs>140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黑体</vt:lpstr>
      <vt:lpstr>Impact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Danny</cp:lastModifiedBy>
  <cp:revision>981</cp:revision>
  <dcterms:created xsi:type="dcterms:W3CDTF">2014-12-24T05:35:00Z</dcterms:created>
  <dcterms:modified xsi:type="dcterms:W3CDTF">2017-09-03T01:20:53Z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