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3"/>
    <p:sldId id="578" r:id="rId4"/>
    <p:sldId id="559" r:id="rId5"/>
    <p:sldId id="586" r:id="rId6"/>
    <p:sldId id="561" r:id="rId7"/>
    <p:sldId id="562" r:id="rId8"/>
    <p:sldId id="563" r:id="rId9"/>
    <p:sldId id="564" r:id="rId10"/>
    <p:sldId id="565" r:id="rId11"/>
    <p:sldId id="579" r:id="rId12"/>
    <p:sldId id="566" r:id="rId13"/>
    <p:sldId id="580" r:id="rId14"/>
    <p:sldId id="567" r:id="rId15"/>
    <p:sldId id="568" r:id="rId16"/>
    <p:sldId id="571" r:id="rId17"/>
    <p:sldId id="581" r:id="rId18"/>
    <p:sldId id="572" r:id="rId19"/>
    <p:sldId id="573" r:id="rId20"/>
    <p:sldId id="576" r:id="rId21"/>
    <p:sldId id="614" r:id="rId22"/>
    <p:sldId id="615" r:id="rId23"/>
    <p:sldId id="577" r:id="rId24"/>
    <p:sldId id="582" r:id="rId25"/>
    <p:sldId id="584" r:id="rId26"/>
    <p:sldId id="585" r:id="rId27"/>
    <p:sldId id="587" r:id="rId28"/>
    <p:sldId id="588" r:id="rId29"/>
    <p:sldId id="589" r:id="rId30"/>
    <p:sldId id="590" r:id="rId31"/>
    <p:sldId id="628" r:id="rId32"/>
    <p:sldId id="591" r:id="rId33"/>
    <p:sldId id="592" r:id="rId34"/>
    <p:sldId id="594" r:id="rId35"/>
    <p:sldId id="596" r:id="rId36"/>
  </p:sldIdLst>
  <p:sldSz cx="13823950" cy="8640445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221814"/>
    <a:srgbClr val="EA8226"/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8" d="100"/>
          <a:sy n="48" d="100"/>
        </p:scale>
        <p:origin x="-128" y="-320"/>
      </p:cViewPr>
      <p:guideLst>
        <p:guide orient="horz" pos="966"/>
        <p:guide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7033F-494F-AF46-A384-F7135BD7598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91FA6-0311-3B4B-8219-A293730A073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1414125"/>
            <a:ext cx="10367963" cy="3008266"/>
          </a:xfrm>
        </p:spPr>
        <p:txBody>
          <a:bodyPr anchor="b"/>
          <a:lstStyle>
            <a:lvl1pPr algn="ctr"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4538401"/>
            <a:ext cx="10367963" cy="2086184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60" indent="0" algn="ctr">
              <a:buNone/>
              <a:defRPr sz="2270"/>
            </a:lvl2pPr>
            <a:lvl3pPr marL="1036955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2070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460041"/>
            <a:ext cx="2980789" cy="7322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460041"/>
            <a:ext cx="8769568" cy="7322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2154191"/>
            <a:ext cx="11923157" cy="3594317"/>
          </a:xfrm>
        </p:spPr>
        <p:txBody>
          <a:bodyPr anchor="b"/>
          <a:lstStyle>
            <a:lvl1pPr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5782512"/>
            <a:ext cx="11923157" cy="1890166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6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695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207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460041"/>
            <a:ext cx="11923157" cy="1670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2118188"/>
            <a:ext cx="5848178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3156278"/>
            <a:ext cx="5848178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2118188"/>
            <a:ext cx="5876979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3156278"/>
            <a:ext cx="5876979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1244111"/>
            <a:ext cx="6998375" cy="6140542"/>
          </a:xfrm>
        </p:spPr>
        <p:txBody>
          <a:bodyPr/>
          <a:lstStyle>
            <a:lvl1pPr>
              <a:defRPr sz="3630"/>
            </a:lvl1pPr>
            <a:lvl2pPr>
              <a:defRPr sz="3175"/>
            </a:lvl2pPr>
            <a:lvl3pPr>
              <a:defRPr sz="2720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1244111"/>
            <a:ext cx="6998375" cy="6140542"/>
          </a:xfrm>
        </p:spPr>
        <p:txBody>
          <a:bodyPr anchor="t"/>
          <a:lstStyle>
            <a:lvl1pPr marL="0" indent="0">
              <a:buNone/>
              <a:defRPr sz="3630"/>
            </a:lvl1pPr>
            <a:lvl2pPr marL="518160" indent="0">
              <a:buNone/>
              <a:defRPr sz="3175"/>
            </a:lvl2pPr>
            <a:lvl3pPr marL="1036955" indent="0">
              <a:buNone/>
              <a:defRPr sz="2720"/>
            </a:lvl3pPr>
            <a:lvl4pPr marL="1555115" indent="0">
              <a:buNone/>
              <a:defRPr sz="2270"/>
            </a:lvl4pPr>
            <a:lvl5pPr marL="2073910" indent="0">
              <a:buNone/>
              <a:defRPr sz="2270"/>
            </a:lvl5pPr>
            <a:lvl6pPr marL="2592070" indent="0">
              <a:buNone/>
              <a:defRPr sz="2270"/>
            </a:lvl6pPr>
            <a:lvl7pPr marL="3110230" indent="0">
              <a:buNone/>
              <a:defRPr sz="2270"/>
            </a:lvl7pPr>
            <a:lvl8pPr marL="3629025" indent="0">
              <a:buNone/>
              <a:defRPr sz="2270"/>
            </a:lvl8pPr>
            <a:lvl9pPr marL="4147185" indent="0">
              <a:buNone/>
              <a:defRPr sz="22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460041"/>
            <a:ext cx="1192315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2300203"/>
            <a:ext cx="1192315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8008708"/>
            <a:ext cx="466558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QQ图片2016020300212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299825" y="156845"/>
            <a:ext cx="2440940" cy="7181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ts val="1135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15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94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26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7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7128510" y="3820795"/>
            <a:ext cx="6493510" cy="727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6000" b="1" baseline="30000" dirty="0">
                <a:solidFill>
                  <a:srgbClr val="2218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6000" b="1" baseline="30000" dirty="0">
                <a:solidFill>
                  <a:srgbClr val="2218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6000" b="1" baseline="30000" dirty="0">
                <a:solidFill>
                  <a:srgbClr val="22181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天 编程导引和基本语句</a:t>
            </a:r>
            <a:endParaRPr lang="zh-CN" altLang="en-US" sz="6000" b="1" baseline="30000" dirty="0">
              <a:solidFill>
                <a:srgbClr val="221814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4378325" y="2070735"/>
            <a:ext cx="9161780" cy="1017270"/>
          </a:xfrm>
          <a:prstGeom prst="rect">
            <a:avLst/>
          </a:prstGeom>
          <a:solidFill>
            <a:srgbClr val="EA8226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sz="6000" b="1" spc="-90" dirty="0" smtClean="0">
                <a:solidFill>
                  <a:schemeClr val="bg1"/>
                </a:solidFill>
                <a:uFillTx/>
                <a:latin typeface="黑体" charset="0"/>
                <a:ea typeface="黑体" pitchFamily="49" charset="-122"/>
                <a:sym typeface="Impact" pitchFamily="34" charset="0"/>
              </a:rPr>
              <a:t>JavaScript</a:t>
            </a:r>
            <a:r>
              <a:rPr lang="zh-CN" sz="6000" b="1" spc="-90" dirty="0" smtClean="0">
                <a:solidFill>
                  <a:schemeClr val="bg1"/>
                </a:solidFill>
                <a:uFillTx/>
                <a:latin typeface="黑体" charset="0"/>
                <a:ea typeface="黑体" pitchFamily="49" charset="-122"/>
                <a:sym typeface="Impact" pitchFamily="34" charset="0"/>
              </a:rPr>
              <a:t>基础</a:t>
            </a:r>
            <a:endParaRPr lang="zh-CN" sz="6000" b="1" spc="-90" dirty="0" smtClean="0">
              <a:solidFill>
                <a:schemeClr val="bg1"/>
              </a:solidFill>
              <a:uFillTx/>
              <a:latin typeface="黑体" charset="0"/>
              <a:ea typeface="黑体" pitchFamily="49" charset="-122"/>
              <a:sym typeface="Impact" pitchFamily="34" charset="0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1174867" y="4848250"/>
            <a:ext cx="231648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EA8226"/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800" b="1" dirty="0" smtClean="0">
                <a:solidFill>
                  <a:srgbClr val="EA8226"/>
                </a:solidFill>
                <a:latin typeface="微软雅黑" pitchFamily="34" charset="-122"/>
                <a:ea typeface="微软雅黑" pitchFamily="34" charset="-122"/>
              </a:rPr>
              <a:t>：邵山欢</a:t>
            </a:r>
            <a:endParaRPr lang="zh-CN" altLang="en-US" sz="2800" b="1" dirty="0" smtClean="0">
              <a:solidFill>
                <a:srgbClr val="EA82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98782" y="3693944"/>
            <a:ext cx="168812" cy="595766"/>
          </a:xfrm>
          <a:prstGeom prst="rect">
            <a:avLst/>
          </a:prstGeom>
          <a:solidFill>
            <a:srgbClr val="EA8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4" name="图片 3" descr="QQ图片201602030021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" y="149225"/>
            <a:ext cx="4740275" cy="1394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18215" y="-2540"/>
            <a:ext cx="2623820" cy="85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284460" y="525145"/>
            <a:ext cx="3463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800">
                <a:solidFill>
                  <a:schemeClr val="bg1">
                    <a:lumMod val="50000"/>
                  </a:schemeClr>
                </a:solidFill>
              </a:rPr>
              <a:t>www.iqianduan.cn</a:t>
            </a:r>
            <a:endParaRPr lang="en-US" altLang="zh-CN" sz="28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31115" y="3365500"/>
            <a:ext cx="1383665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方正粗倩简体" charset="0"/>
                <a:ea typeface="方正粗倩简体" charset="0"/>
              </a:rPr>
              <a:t>Hello World</a:t>
            </a:r>
            <a:endParaRPr lang="en-US" sz="600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方正粗倩简体" charset="0"/>
              <a:ea typeface="方正粗倩简体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Hello World</a:t>
            </a:r>
            <a:endParaRPr lang="en-US" sz="320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1534160"/>
            <a:ext cx="13363575" cy="667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sym typeface="+mn-ea"/>
              </a:rPr>
              <a:t>程序书写的位置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script</a:t>
            </a:r>
            <a:r>
              <a:rPr lang="zh-CN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标签对儿</a:t>
            </a:r>
            <a:endParaRPr lang="zh-CN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sym typeface="+mn-ea"/>
              </a:rPr>
              <a:t>alert语句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语句、</a:t>
            </a:r>
            <a:r>
              <a:rPr lang="zh-CN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语法、程序是顺序执行的</a:t>
            </a:r>
            <a:endParaRPr lang="zh-CN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sym typeface="+mn-ea"/>
              </a:rPr>
              <a:t>控制台</a:t>
            </a:r>
            <a:endParaRPr lang="zh-CN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未捕获的错误都将在这里被显示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sym typeface="+mn-ea"/>
              </a:rPr>
              <a:t>行文特性</a:t>
            </a:r>
            <a:endParaRPr lang="zh-CN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语句和语句之间对换行、缩进、空格不敏感；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分号的必要性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使用英文的引号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sym typeface="+mn-ea"/>
              </a:rPr>
              <a:t>注释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//</a:t>
            </a:r>
            <a:r>
              <a:rPr lang="zh-CN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/**/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31115" y="3365500"/>
            <a:ext cx="1383665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方正粗倩简体" charset="0"/>
                <a:ea typeface="方正粗倩简体" charset="0"/>
              </a:rPr>
              <a:t>字面量</a:t>
            </a:r>
            <a:endParaRPr lang="zh-CN" altLang="en-US" sz="600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方正粗倩简体" charset="0"/>
              <a:ea typeface="方正粗倩简体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字面量</a:t>
            </a:r>
            <a:endParaRPr lang="zh-CN" altLang="en-US" sz="320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1308100"/>
            <a:ext cx="13363575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字面量（Literals）：</a:t>
            </a:r>
            <a:endParaRPr lang="zh-CN" altLang="en-US" sz="2400" b="1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看见什么，它就是什么。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比如我们想在程序中表示一个数字，那就写一个数字就好了。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比如我们想在程序中表示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“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你好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”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，那就要加双引号。</a:t>
            </a:r>
            <a:endParaRPr lang="zh-CN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这些书写上的规矩，就是所谓的字面量。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我们先来学习</a:t>
            </a:r>
            <a:r>
              <a:rPr lang="zh-CN" altLang="en-US" sz="2400" b="1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数字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的字面量，和</a:t>
            </a:r>
            <a:r>
              <a:rPr lang="zh-CN" altLang="en-US" sz="2400" b="1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字符串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的字面量。剩余的字面量类型，我们日后遇见再介绍。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字面量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839825" cy="6233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40000"/>
              </a:lnSpc>
              <a:spcAft>
                <a:spcPts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整数可以被表示成十进制（基数为10）、十六进制（基数为16）以及八进制（基数为8）。</a:t>
            </a:r>
            <a:endParaRPr lang="zh-CN" altLang="en-US" sz="2400" b="1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十进制整数字组成的数字序列，不带前导0。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带前导0、0O、0o 的整数字面值表明它是八进制。八进制整数只能包括数字0-7。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前缀0x或0X表示十六进制。十六进制整数，可以包含数字（0-9）和字母a~f或A~F。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</a:pPr>
            <a:r>
              <a:rPr lang="en-US" altLang="zh-CN" sz="2400" b="1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浮点数字面值</a:t>
            </a:r>
            <a:endParaRPr lang="en-US" altLang="zh-CN" sz="2400" b="1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浮点数字面值可以有以下的组成部分：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一个十进制整数，它可以带符号（即前面的“+”或“ - ”号）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，如果整数部分是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可以不写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一个小数点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一个小数部分（由一串十进制数表示），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一个指数部分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</a:pPr>
            <a:r>
              <a:rPr lang="zh-CN" altLang="en-US" sz="2400" b="1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两个特殊值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4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NaN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Infinity</a:t>
            </a:r>
            <a:r>
              <a:rPr lang="zh-CN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（有正负）</a:t>
            </a:r>
            <a:endParaRPr lang="zh-CN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010" y="1350645"/>
            <a:ext cx="668147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数字的字面量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字面量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839825" cy="6126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字符串就是人类说的话、词语。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字符串字面值可以包含有零个或多个字符，由双引号对或单引号对儿包围。字符串被限定在同种引号之间；也即，必须是成对单引号或成对双引号。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在字符串中可以使用一些特殊字符，比如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\n	New line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\t	Tab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字符串中可以使用转义字符，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\'	</a:t>
            </a:r>
            <a:r>
              <a:rPr lang="zh-CN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单引号</a:t>
            </a:r>
            <a:endParaRPr lang="zh-CN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\”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双引号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\\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反斜杠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430" y="1332865"/>
            <a:ext cx="668147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字符串的字面量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31115" y="3365500"/>
            <a:ext cx="1383665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方正粗倩简体" charset="0"/>
                <a:ea typeface="方正粗倩简体" charset="0"/>
              </a:rPr>
              <a:t>变量</a:t>
            </a:r>
            <a:endParaRPr lang="zh-CN" altLang="en-US" sz="600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方正粗倩简体" charset="0"/>
              <a:ea typeface="方正粗倩简体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变量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428345" cy="557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变量（Variables），和高中代数学习的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x</a:t>
            </a:r>
            <a:r>
              <a:rPr lang="zh-CN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y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z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很像，它们不是字母，而是蕴含值的符号。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变量必须先声明，才能使用。</a:t>
            </a:r>
            <a:endParaRPr lang="zh-CN" altLang="en-US" sz="240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变量的名称是标识符（</a:t>
            </a:r>
            <a:r>
              <a:rPr lang="en-US" altLang="zh-CN" sz="240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i</a:t>
            </a:r>
            <a:r>
              <a:rPr lang="zh-CN" altLang="en-US" sz="240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dentifiers），任何标识符的命名都需要遵守一定的规则。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在JavaScript语言中，一个标识符(identifier)必须可以由字母、下划线（_）、美元（$）符号、数字（0-9），但不能以数字开头。因为JavaScript语言是区分大小写的，这里所指的字母可以是（大写的）“A”到字母“Z”和（小写的）“a”到“z”。并且不能是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JavaScript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保留字。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使用关键字 var来声明变量。</a:t>
            </a:r>
            <a:r>
              <a:rPr lang="zh-CN" altLang="en-US" sz="2400" b="1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所谓关键字，就是有特殊功能的小词语。关键字后面一定要有空格隔开。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等号表示赋值，</a:t>
            </a:r>
            <a:r>
              <a:rPr lang="zh-CN" altLang="en-US" sz="2400" b="1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会将等号右边的值，赋给左边的变量。</a:t>
            </a:r>
            <a:endParaRPr lang="zh-CN" altLang="en-US" sz="2400" b="1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试图访问一个没有声明的变量，将抛出ReferenceError错误。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" y="1332865"/>
            <a:ext cx="668147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变量的声明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变量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42834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用 var 声明的未赋初值的变量，值会被设定为undefine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d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使用等号来给一个变量赋值</a:t>
            </a:r>
            <a:endParaRPr lang="zh-CN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变量只需要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var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一次，今后更改变量的值，无需重复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var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" y="1332865"/>
            <a:ext cx="668147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变量的赋值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变量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42834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JavaScript 变量的另一特别之处是，你可以引用稍后声明的变量，而不会引发异常。这一概念称为变量声明提升(hoisting)；JavaScript 变量感觉上是被“举起”或提升到了所有函数和语句之前。然而提升后的变量将返回 undefined 值，所以即使在使用或引用某个变量之后存在声明和初始化操作，仍将得到 undefined 值。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" y="1332865"/>
            <a:ext cx="668147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变量声明提升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1430" y="3365500"/>
            <a:ext cx="760349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方正粗倩简体" charset="0"/>
                <a:ea typeface="方正粗倩简体" charset="0"/>
              </a:rPr>
              <a:t>JavaScript</a:t>
            </a:r>
            <a:r>
              <a:rPr lang="zh-CN" altLang="zh-CN" sz="600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方正粗倩简体" charset="0"/>
                <a:ea typeface="方正粗倩简体" charset="0"/>
              </a:rPr>
              <a:t>简介</a:t>
            </a:r>
            <a:endParaRPr lang="zh-CN" altLang="zh-CN" sz="600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方正粗倩简体" charset="0"/>
              <a:ea typeface="方正粗倩简体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变量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42834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我们可以直接使用一个变量，直接给它赋值，不写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var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。系统不会报错，但是这样做，以后你会发现有后遗症：这个变量不是局部变量，而是一个全局变量。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430" y="1332865"/>
            <a:ext cx="668147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不写</a:t>
            </a:r>
            <a:r>
              <a:rPr lang="en-US" altLang="zh-CN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var</a:t>
            </a:r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的情况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变量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428345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var a = 1 , b = 2;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注意，逗号这个符号，只能在这里用。别的地方别乱用。</a:t>
            </a:r>
            <a:endParaRPr 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430" y="1332865"/>
            <a:ext cx="668147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用逗号隔开多个定义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变量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42834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，到底是一个字符串，还是一个变量？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500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到底是一个字符串，还是一个变量？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430" y="1332865"/>
            <a:ext cx="668147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区分变量和字符串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31115" y="3365500"/>
            <a:ext cx="1383665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方正粗倩简体" charset="0"/>
                <a:ea typeface="方正粗倩简体" charset="0"/>
              </a:rPr>
              <a:t>数据类型</a:t>
            </a:r>
            <a:endParaRPr lang="zh-CN" altLang="en-US" sz="600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方正粗倩简体" charset="0"/>
              <a:ea typeface="方正粗倩简体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数据结构和类型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428345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JavaScript</a:t>
            </a:r>
            <a:r>
              <a:rPr 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中的值，无论是字面量还是变量，都有明确的类型。</a:t>
            </a:r>
            <a:endParaRPr 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基本类型</a:t>
            </a:r>
            <a:r>
              <a:rPr lang="en-US" altLang="zh-CN" sz="2400" b="1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5</a:t>
            </a:r>
            <a:r>
              <a:rPr lang="zh-CN" altLang="en-US" sz="2400" b="1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种</a:t>
            </a:r>
            <a:endParaRPr lang="zh-CN" altLang="en-US" sz="2400" b="1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Number 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数字类型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String	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字符串类型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undefined 	undefined</a:t>
            </a:r>
            <a:r>
              <a:rPr lang="zh-CN" altLang="zh-CN" sz="2400">
                <a:latin typeface="微软雅黑" charset="0"/>
                <a:ea typeface="微软雅黑" charset="0"/>
                <a:sym typeface="+mn-ea"/>
              </a:rPr>
              <a:t>类型，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变量未定义时的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值，这个值自己是一种类型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Boolean 	布尔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类型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，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仅有两个值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true 和 false</a:t>
            </a:r>
            <a:r>
              <a:rPr lang="zh-CN" altLang="zh-CN" sz="2400">
                <a:latin typeface="微软雅黑" charset="0"/>
                <a:ea typeface="微软雅黑" charset="0"/>
                <a:sym typeface="+mn-ea"/>
              </a:rPr>
              <a:t>，讲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if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语句时我们细说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null 		null</a:t>
            </a:r>
            <a:r>
              <a:rPr lang="zh-CN" altLang="zh-CN" sz="2400">
                <a:latin typeface="微软雅黑" charset="0"/>
                <a:ea typeface="微软雅黑" charset="0"/>
                <a:sym typeface="+mn-ea"/>
              </a:rPr>
              <a:t>类型，这个值自己是一种类型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，遇见时我们细说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引用类型</a:t>
            </a:r>
            <a:endParaRPr lang="zh-CN" sz="2400" b="1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后面的课程我们细说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" y="1332865"/>
            <a:ext cx="668147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600" b="1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sym typeface="+mn-ea"/>
              </a:rPr>
              <a:t>概览</a:t>
            </a:r>
            <a:endParaRPr lang="zh-CN" altLang="en-US" sz="3600" b="1"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数据结构和类型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428345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JavaScript是一种动态类型语言(dynamically typed language)。这意味着你声明变量时可以不必指定数据类型，而数据类型会在脚本执行需要时自动转换。那么，你可以这样来定义变量：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var 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a </a:t>
            </a: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= </a:t>
            </a:r>
            <a:r>
              <a:rPr 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123</a:t>
            </a: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;    </a:t>
            </a:r>
            <a:r>
              <a:rPr 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//</a:t>
            </a:r>
            <a:r>
              <a:rPr 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可以测试它是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Number</a:t>
            </a:r>
            <a:r>
              <a:rPr lang="zh-CN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类型</a:t>
            </a:r>
            <a:endParaRPr lang="zh-CN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然后，你还可以给同一个变量分配一个字符串值，例如：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a</a:t>
            </a: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= "</a:t>
            </a:r>
            <a:r>
              <a:rPr 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haha</a:t>
            </a: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;    </a:t>
            </a:r>
            <a:r>
              <a:rPr 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//</a:t>
            </a:r>
            <a:r>
              <a:rPr 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继续测试发现变为了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String</a:t>
            </a:r>
            <a:r>
              <a:rPr lang="zh-CN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类型</a:t>
            </a:r>
            <a:endParaRPr lang="zh-CN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因为 JavaScript 是动态类型的，这样的指定并不会提示出错。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" y="1332865"/>
            <a:ext cx="1036193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数据类型的转换(Data type conversion)</a:t>
            </a:r>
            <a:endParaRPr lang="zh-CN" altLang="en-US" sz="3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数据结构和类型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42834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在涉及加法运算符(+)的数字和字符串表达式中，JavaScript 会把数字值转换为字符串。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在涉及其它运算符时，JavaScript语言不会把数字变为字符。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" y="1332865"/>
            <a:ext cx="1036193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加号</a:t>
            </a:r>
            <a:endParaRPr lang="zh-CN" altLang="en-US" sz="3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数据结构和类型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428345" cy="3271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8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有一些方法可以将内存中表示一个数字的字符串转换为对应的数字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80000"/>
              </a:lnSpc>
              <a:spcAft>
                <a:spcPts val="0"/>
              </a:spcAft>
            </a:pPr>
            <a:r>
              <a:rPr sz="2400" b="1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parseInt()和parseFloat()</a:t>
            </a:r>
            <a:endParaRPr sz="2400" b="1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80000"/>
              </a:lnSpc>
              <a:spcAft>
                <a:spcPts val="0"/>
              </a:spcAft>
            </a:pPr>
            <a:r>
              <a:rPr sz="2400" b="1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parseInt 仅能够返回整数，所以使用它会丢失小数部分</a:t>
            </a: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。另外，调用 parseInt 时最好总是带上进制(radix) 参数，这个参数用于指定使用哪一种数制。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" y="1332865"/>
            <a:ext cx="1036193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字符串转换为数字</a:t>
            </a:r>
            <a:endParaRPr lang="zh-CN" altLang="en-US" sz="3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数据结构和类型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428345" cy="6234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全部返回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15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parseInt(" 0xF", 16);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parseInt(" F", 16);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parseInt("17", 8);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parseInt(021, 8);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parseInt("015", 10);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parseInt(15.99, 10);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parseInt("15,123", 10);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parseInt("FXX123", 16);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parseInt("1111", 2);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parseInt("15*3", 10);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parseInt("15e2", 10);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parseInt("15px", 10);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parseInt("12", 13);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" y="1332865"/>
            <a:ext cx="1036193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en-US" altLang="zh-CN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parseInt()</a:t>
            </a:r>
            <a:endParaRPr lang="en-US" altLang="zh-CN" sz="3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数据结构和类型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428345" cy="2175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90000"/>
              </a:lnSpc>
              <a:spcAft>
                <a:spcPts val="0"/>
              </a:spcAft>
            </a:pPr>
            <a:r>
              <a:rPr 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全部返回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NaN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9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parseInt("Hello", 8); // Not a number at all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9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parseInt("546", 2);   // Digits are not valid for binary representations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" y="1332865"/>
            <a:ext cx="1036193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en-US" altLang="zh-CN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parseInt()</a:t>
            </a:r>
            <a:endParaRPr lang="en-US" altLang="zh-CN" sz="3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J</a:t>
            </a:r>
            <a:r>
              <a:rPr lang="zh-CN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avaScript简介</a:t>
            </a:r>
            <a:endParaRPr lang="zh-CN" altLang="en-US" sz="320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6535" y="2084070"/>
            <a:ext cx="13363575" cy="3710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前端三层</a:t>
            </a:r>
            <a:endParaRPr lang="zh-CN" altLang="en-US" sz="2400" b="1">
              <a:solidFill>
                <a:srgbClr val="EA8226"/>
              </a:solidFill>
              <a:latin typeface="微软雅黑" charset="0"/>
              <a:ea typeface="微软雅黑" charset="0"/>
              <a:sym typeface="+mn-ea"/>
            </a:endParaRPr>
          </a:p>
          <a:p>
            <a:pPr indent="0" fontAlgn="auto">
              <a:lnSpc>
                <a:spcPct val="210000"/>
              </a:lnSpc>
              <a:spcAft>
                <a:spcPts val="0"/>
              </a:spcAft>
              <a:buNone/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JavaScript用来制作web页面交互效果，提升用户体验</a:t>
            </a:r>
            <a:r>
              <a:rPr lang="zh-CN" altLang="zh-CN" sz="2400">
                <a:latin typeface="微软雅黑" charset="0"/>
                <a:ea typeface="微软雅黑" charset="0"/>
                <a:sym typeface="+mn-ea"/>
              </a:rPr>
              <a:t>。</a:t>
            </a:r>
            <a:endParaRPr lang="zh-CN" altLang="zh-CN" sz="2400">
              <a:latin typeface="微软雅黑" charset="0"/>
              <a:ea typeface="微软雅黑" charset="0"/>
              <a:sym typeface="+mn-ea"/>
            </a:endParaRPr>
          </a:p>
          <a:p>
            <a:pPr indent="0" fontAlgn="auto">
              <a:lnSpc>
                <a:spcPct val="210000"/>
              </a:lnSpc>
              <a:spcAft>
                <a:spcPts val="0"/>
              </a:spcAft>
              <a:buNone/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随便</a:t>
            </a:r>
            <a:r>
              <a:rPr lang="zh-CN" altLang="zh-CN" sz="2400">
                <a:latin typeface="微软雅黑" charset="0"/>
                <a:ea typeface="微软雅黑" charset="0"/>
                <a:sym typeface="+mn-ea"/>
              </a:rPr>
              <a:t>看看一个页面上，有多少能够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“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动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”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的元素？</a:t>
            </a:r>
            <a:r>
              <a:rPr lang="zh-CN" altLang="zh-CN" sz="2400">
                <a:latin typeface="微软雅黑" charset="0"/>
                <a:ea typeface="微软雅黑" charset="0"/>
                <a:sym typeface="+mn-ea"/>
              </a:rPr>
              <a:t>轮播图、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TAB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选项卡、表单验证、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lazy-load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Ajax……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  <a:p>
            <a:pPr indent="0" algn="l" fontAlgn="auto">
              <a:lnSpc>
                <a:spcPct val="210000"/>
              </a:lnSpc>
              <a:spcAft>
                <a:spcPts val="0"/>
              </a:spcAft>
              <a:buNone/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禁用掉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JavaScript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，网页还能正常使用么？</a:t>
            </a:r>
            <a:endParaRPr lang="en-US" altLang="zh-CN" sz="2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" y="1235075"/>
            <a:ext cx="6358890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EA8226"/>
                </a:solidFill>
                <a:latin typeface="微软雅黑" charset="0"/>
                <a:ea typeface="微软雅黑" charset="0"/>
                <a:sym typeface="+mn-ea"/>
              </a:rPr>
              <a:t>JavaScript的用途</a:t>
            </a:r>
            <a:endParaRPr lang="zh-CN" altLang="en-US" sz="4000" b="1">
              <a:solidFill>
                <a:srgbClr val="EA8226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数据结构和类型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428345" cy="530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接收用户输入数据</a:t>
            </a:r>
            <a:endParaRPr 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" y="1332865"/>
            <a:ext cx="1036193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en-US" altLang="zh-CN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prompt</a:t>
            </a:r>
            <a:endParaRPr lang="en-US" altLang="zh-CN" sz="3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48260" y="3365500"/>
            <a:ext cx="1383665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>
                <a:solidFill>
                  <a:srgbClr val="EA8226"/>
                </a:solidFill>
                <a:effectLst>
                  <a:reflection blurRad="6350" stA="55000" endA="300" endPos="45500" dir="5400000" sy="-100000" algn="bl" rotWithShape="0"/>
                </a:effectLst>
                <a:latin typeface="方正粗倩简体" charset="0"/>
                <a:ea typeface="方正粗倩简体" charset="0"/>
              </a:rPr>
              <a:t>数学运算符</a:t>
            </a:r>
            <a:endParaRPr lang="zh-CN" altLang="en-US" sz="6000">
              <a:solidFill>
                <a:srgbClr val="EA8226"/>
              </a:solidFill>
              <a:effectLst>
                <a:reflection blurRad="6350" stA="55000" endA="300" endPos="45500" dir="5400000" sy="-100000" algn="bl" rotWithShape="0"/>
              </a:effectLst>
              <a:latin typeface="方正粗倩简体" charset="0"/>
              <a:ea typeface="方正粗倩简体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运算符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428345" cy="301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+</a:t>
            </a:r>
            <a:r>
              <a:rPr 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加法运算符.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-</a:t>
            </a:r>
            <a:r>
              <a:rPr 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减法运算符.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/</a:t>
            </a:r>
            <a:r>
              <a:rPr 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除法运算符.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*</a:t>
            </a:r>
            <a:r>
              <a:rPr 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乘法运算符.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%</a:t>
            </a:r>
            <a:r>
              <a:rPr 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取模运算符.</a:t>
            </a:r>
            <a:endParaRPr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" y="1332865"/>
            <a:ext cx="1036193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数学运算符（Arithmetic operators）</a:t>
            </a:r>
            <a:endParaRPr lang="zh-CN" altLang="en-US" sz="3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运算符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0340" y="2077085"/>
            <a:ext cx="13428345" cy="2430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只有面试有意义，大公司非常喜欢考这些边边角角的东西，他们也知道没用，但是能考察面试者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“</a:t>
            </a:r>
            <a:r>
              <a:rPr 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是否有用心准备我们的面试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”</a:t>
            </a:r>
            <a:r>
              <a:rPr 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。</a:t>
            </a:r>
            <a:endParaRPr 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r>
              <a:rPr 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以乘法举例，高三</a:t>
            </a: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P47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60000"/>
              </a:lnSpc>
              <a:spcAft>
                <a:spcPts val="0"/>
              </a:spcAft>
            </a:pPr>
            <a:endParaRPr 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" y="1332865"/>
            <a:ext cx="1036193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特殊值的运算结果</a:t>
            </a:r>
            <a:endParaRPr lang="zh-CN" altLang="en-US" sz="3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0" y="4081780"/>
            <a:ext cx="12365990" cy="41230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0"/>
                <a:ea typeface="微软雅黑" charset="0"/>
              </a:rPr>
              <a:t>运算符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" y="1332865"/>
            <a:ext cx="10361930" cy="6788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/>
            <a:r>
              <a:rPr lang="zh-CN" altLang="en-US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charset="0"/>
                <a:ea typeface="微软雅黑" charset="0"/>
                <a:sym typeface="+mn-ea"/>
              </a:rPr>
              <a:t>乘方</a:t>
            </a:r>
            <a:endParaRPr lang="zh-CN" altLang="en-US" sz="3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345" y="2386330"/>
            <a:ext cx="6764655" cy="1619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Math.pow(3,4);</a:t>
            </a:r>
            <a:endParaRPr lang="en-US" altLang="zh-CN" sz="3200"/>
          </a:p>
          <a:p>
            <a:endParaRPr lang="en-US" altLang="zh-CN" sz="3600"/>
          </a:p>
          <a:p>
            <a:r>
              <a:rPr lang="zh-CN" altLang="zh-CN" sz="3200"/>
              <a:t>程序从最内层执行到最外层。</a:t>
            </a:r>
            <a:endParaRPr lang="zh-CN" altLang="zh-CN" sz="3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JavaScript简介</a:t>
            </a:r>
            <a:endParaRPr lang="zh-CN" altLang="en-US" sz="320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175" y="1202690"/>
            <a:ext cx="13363575" cy="832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2400"/>
              </a:spcAft>
            </a:pPr>
            <a:r>
              <a:rPr lang="zh-CN" altLang="en-US" sz="3200" b="1">
                <a:solidFill>
                  <a:srgbClr val="EA8226"/>
                </a:solidFill>
                <a:latin typeface="微软雅黑" charset="0"/>
                <a:ea typeface="微软雅黑" charset="0"/>
                <a:sym typeface="+mn-ea"/>
              </a:rPr>
              <a:t>JavaScript的诞生</a:t>
            </a:r>
            <a:endParaRPr lang="zh-CN" altLang="en-US" sz="3200" b="1">
              <a:solidFill>
                <a:srgbClr val="EA8226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2400"/>
              </a:spcAft>
            </a:pPr>
            <a:r>
              <a:rPr altLang="zh-CN" sz="2400">
                <a:latin typeface="微软雅黑" charset="0"/>
                <a:ea typeface="微软雅黑" charset="0"/>
                <a:sym typeface="+mn-ea"/>
              </a:rPr>
              <a:t>在1995 年 Netscape 一位名为 Brendan Eich 的工程师创造了 JavaScript，随后在 1996 年初，JavaScript 首先被应用于 Netscape 2 浏览器上。最初的 JavaScript 名为 LiveScript，后来因为 Sun Microsystem 的 Java 语言的兴起和广泛使用，Netscape 出于宣传和推广的考虑，将它的名字从最初的 LiveScript 更改为 JavaScript——尽管两者之间并没有什么共同点。这便是之后混淆产生的根源。</a:t>
            </a:r>
            <a:endParaRPr altLang="zh-CN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2400"/>
              </a:spcAft>
            </a:pPr>
            <a:r>
              <a:rPr altLang="zh-CN" sz="2400">
                <a:latin typeface="微软雅黑" charset="0"/>
                <a:ea typeface="微软雅黑" charset="0"/>
                <a:sym typeface="+mn-ea"/>
              </a:rPr>
              <a:t>几个月后，Microsoft 随着 IE 3 推出了一个与之基本兼容的语言 JScript。又几个月后，Netscape 将 JavaScript 提交至 Ecma International（一个欧洲标准化组织）， ECMAScript 标准第一版便在 1997 年诞生了，随后在 1999 年以 ECMAScript 第三版的形式进行了更新，从那之后这个标准没有发生过大的改动。由于委员会在语言特性的讨论上发生分歧，ECMAScript 第四版尚未推出便被废除，但随后于 2009 年 12 月发布的 ECMAScript 第五版引入了第四版草案加入的许多特性。第六版标准已经于2015年六月发布。</a:t>
            </a:r>
            <a:endParaRPr altLang="zh-CN" sz="2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endParaRPr altLang="zh-CN" sz="2400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JavaScript简介</a:t>
            </a:r>
            <a:endParaRPr lang="zh-CN" altLang="en-US" sz="320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175" y="1202690"/>
            <a:ext cx="13363575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2400"/>
              </a:spcAft>
            </a:pPr>
            <a:r>
              <a:rPr lang="zh-CN" altLang="en-US" sz="3200" b="1">
                <a:solidFill>
                  <a:srgbClr val="EA8226"/>
                </a:solidFill>
                <a:latin typeface="微软雅黑" charset="0"/>
                <a:ea typeface="微软雅黑" charset="0"/>
                <a:sym typeface="+mn-ea"/>
              </a:rPr>
              <a:t>JavaScript的诞生</a:t>
            </a:r>
            <a:endParaRPr lang="zh-CN" altLang="en-US" sz="3200" b="1">
              <a:solidFill>
                <a:srgbClr val="EA8226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2400"/>
              </a:spcAft>
            </a:pPr>
            <a:endParaRPr altLang="zh-CN" sz="240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endParaRPr altLang="zh-CN" sz="2400"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085" y="3209925"/>
            <a:ext cx="3368675" cy="44215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34280" y="7053580"/>
            <a:ext cx="2748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Brendan Eich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980" y="3282315"/>
            <a:ext cx="5056505" cy="42811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JavaScript简介</a:t>
            </a:r>
            <a:endParaRPr lang="zh-CN" altLang="en-US" sz="320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175" y="1202690"/>
            <a:ext cx="13363575" cy="6614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2400"/>
              </a:spcAft>
            </a:pPr>
            <a:r>
              <a:rPr lang="zh-CN" altLang="en-US" sz="3200" b="1">
                <a:solidFill>
                  <a:srgbClr val="EA8226"/>
                </a:solidFill>
                <a:latin typeface="微软雅黑" charset="0"/>
                <a:ea typeface="微软雅黑" charset="0"/>
                <a:sym typeface="+mn-ea"/>
              </a:rPr>
              <a:t>从丑小鸭到金凤凰</a:t>
            </a:r>
            <a:endParaRPr lang="zh-CN" altLang="en-US" sz="3200" b="1">
              <a:solidFill>
                <a:srgbClr val="EA8226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latin typeface="微软雅黑" charset="0"/>
                <a:ea typeface="微软雅黑" charset="0"/>
                <a:sym typeface="+mn-ea"/>
              </a:rPr>
              <a:t>2003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年：牛皮鲜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2004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年：谷歌打开了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Ajax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这个潘多拉的盒子，从此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JavaScript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被人重视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2007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年：三层分离，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iPhone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发布，人们开始重视用户体验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2008</a:t>
            </a:r>
            <a:r>
              <a:rPr lang="zh-CN" altLang="zh-CN" sz="2400">
                <a:latin typeface="微软雅黑" charset="0"/>
                <a:ea typeface="微软雅黑" charset="0"/>
                <a:sym typeface="+mn-ea"/>
              </a:rPr>
              <a:t>年：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Chrome</a:t>
            </a:r>
            <a:r>
              <a:rPr lang="zh-CN" altLang="zh-CN" sz="2400">
                <a:latin typeface="微软雅黑" charset="0"/>
                <a:ea typeface="微软雅黑" charset="0"/>
                <a:sym typeface="+mn-ea"/>
              </a:rPr>
              <a:t>浏览器发布，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V8</a:t>
            </a:r>
            <a:r>
              <a:rPr lang="zh-CN" altLang="zh-CN" sz="2400">
                <a:latin typeface="微软雅黑" charset="0"/>
                <a:ea typeface="微软雅黑" charset="0"/>
                <a:sym typeface="+mn-ea"/>
              </a:rPr>
              <a:t>引擎加快了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JS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的解析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2009</a:t>
            </a:r>
            <a:r>
              <a:rPr lang="zh-CN" altLang="zh-CN" sz="2400">
                <a:latin typeface="微软雅黑" charset="0"/>
                <a:ea typeface="微软雅黑" charset="0"/>
                <a:sym typeface="+mn-ea"/>
              </a:rPr>
              <a:t>年：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jQuery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变得流行</a:t>
            </a:r>
            <a:r>
              <a:rPr lang="zh-CN" altLang="zh-CN" sz="2400">
                <a:latin typeface="微软雅黑" charset="0"/>
                <a:ea typeface="微软雅黑" charset="0"/>
                <a:sym typeface="+mn-ea"/>
              </a:rPr>
              <a:t>，解决了浏览器兼容问题，制作页面效果变得简单</a:t>
            </a:r>
            <a:endParaRPr lang="zh-CN" altLang="zh-CN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2010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年：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Canvas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画布技术得到众多浏览器支持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latin typeface="微软雅黑" charset="0"/>
                <a:ea typeface="微软雅黑" charset="0"/>
                <a:sym typeface="+mn-ea"/>
              </a:rPr>
              <a:t>2011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年：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Node.js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得到广泛应用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2012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年：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HTML5+CSS3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的流行，也带火了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JavaScript</a:t>
            </a:r>
            <a:endParaRPr lang="en-US" altLang="zh-CN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2013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年：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hybrid app</a:t>
            </a:r>
            <a:r>
              <a:rPr lang="zh-CN" altLang="zh-CN" sz="2400">
                <a:latin typeface="微软雅黑" charset="0"/>
                <a:ea typeface="微软雅黑" charset="0"/>
                <a:sym typeface="+mn-ea"/>
              </a:rPr>
              <a:t>模式开始流行</a:t>
            </a:r>
            <a:endParaRPr lang="zh-CN" altLang="zh-CN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2015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年：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ECMA6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发布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11049635" y="1480820"/>
            <a:ext cx="1909445" cy="661606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J</a:t>
            </a:r>
            <a:r>
              <a:rPr lang="zh-CN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avaScript简介</a:t>
            </a:r>
            <a:endParaRPr lang="zh-CN" altLang="en-US" sz="320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175" y="1202690"/>
            <a:ext cx="13363575" cy="6614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2400"/>
              </a:spcAft>
            </a:pPr>
            <a:r>
              <a:rPr lang="en-US" altLang="zh-CN" sz="3200" b="1">
                <a:solidFill>
                  <a:srgbClr val="EA8226"/>
                </a:solidFill>
                <a:latin typeface="微软雅黑" charset="0"/>
                <a:ea typeface="微软雅黑" charset="0"/>
                <a:sym typeface="+mn-ea"/>
              </a:rPr>
              <a:t>JavaScript</a:t>
            </a:r>
            <a:r>
              <a:rPr lang="zh-CN" altLang="en-US" sz="3200" b="1">
                <a:solidFill>
                  <a:srgbClr val="EA8226"/>
                </a:solidFill>
                <a:latin typeface="微软雅黑" charset="0"/>
                <a:ea typeface="微软雅黑" charset="0"/>
                <a:sym typeface="+mn-ea"/>
              </a:rPr>
              <a:t>非常好学</a:t>
            </a:r>
            <a:endParaRPr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sz="2400">
                <a:latin typeface="微软雅黑" charset="0"/>
                <a:ea typeface="微软雅黑" charset="0"/>
                <a:sym typeface="+mn-ea"/>
              </a:rPr>
              <a:t>JavaScript是有界面效果</a:t>
            </a:r>
            <a:endParaRPr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JavaScript</a:t>
            </a:r>
            <a:r>
              <a:rPr lang="zh-CN" altLang="zh-CN" sz="2400">
                <a:latin typeface="微软雅黑" charset="0"/>
                <a:ea typeface="微软雅黑" charset="0"/>
                <a:sym typeface="+mn-ea"/>
              </a:rPr>
              <a:t>的语法来源于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C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Java</a:t>
            </a:r>
            <a:endParaRPr lang="en-US" altLang="zh-CN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sz="2400">
                <a:latin typeface="微软雅黑" charset="0"/>
                <a:ea typeface="微软雅黑" charset="0"/>
                <a:sym typeface="+mn-ea"/>
              </a:rPr>
              <a:t>JavaScript是弱变量类型的语言</a:t>
            </a:r>
            <a:endParaRPr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sz="2400">
                <a:latin typeface="微软雅黑" charset="0"/>
                <a:ea typeface="微软雅黑" charset="0"/>
                <a:sym typeface="+mn-ea"/>
              </a:rPr>
              <a:t>JavaScript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运行在宿主环境中，不关心内存，垃圾回收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  <a:sym typeface="+mn-ea"/>
              </a:rPr>
              <a:t>不好学的点是什么？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兼容性问题：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不怕造轮子，多写几遍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花式写法很多，抽象：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从简单入手，细细品味代码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太多细节：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为知笔记认真写自己的笔记，自己做实验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;</a:t>
            </a:r>
            <a:endParaRPr lang="en-US" altLang="zh-CN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		</a:t>
            </a:r>
            <a:r>
              <a:rPr lang="zh-CN" altLang="zh-CN" sz="2400">
                <a:latin typeface="微软雅黑" charset="0"/>
                <a:ea typeface="微软雅黑" charset="0"/>
                <a:sym typeface="+mn-ea"/>
              </a:rPr>
              <a:t>老师的课程已经精挑细选了细节，并不盲目堆砌</a:t>
            </a:r>
            <a:endParaRPr lang="zh-CN" altLang="zh-CN" sz="2400"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JavaScript简介</a:t>
            </a:r>
            <a:endParaRPr lang="zh-CN" altLang="en-US" sz="320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300" y="1155700"/>
            <a:ext cx="13363575" cy="6352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2400"/>
              </a:spcAft>
            </a:pPr>
            <a:r>
              <a:rPr lang="en-US" altLang="zh-CN" sz="3200" b="1">
                <a:solidFill>
                  <a:srgbClr val="EA8226"/>
                </a:solidFill>
                <a:latin typeface="微软雅黑" charset="0"/>
                <a:ea typeface="微软雅黑" charset="0"/>
                <a:sym typeface="+mn-ea"/>
              </a:rPr>
              <a:t>我们的课程</a:t>
            </a:r>
            <a:endParaRPr lang="zh-CN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语言核心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DOM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BOM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、页面特效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jQuery</a:t>
            </a:r>
            <a:endParaRPr lang="en-US" altLang="zh-CN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面向对象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组件开发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框架原理</a:t>
            </a:r>
            <a:endParaRPr lang="zh-CN" altLang="en-US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PHP</a:t>
            </a:r>
            <a:endParaRPr lang="en-US" altLang="zh-CN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Ajax</a:t>
            </a:r>
            <a:endParaRPr lang="en-US" altLang="zh-CN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HTML5</a:t>
            </a:r>
            <a:r>
              <a:rPr lang="zh-CN" altLang="zh-CN" sz="2400"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CSS3</a:t>
            </a:r>
            <a:endParaRPr lang="en-US" altLang="zh-CN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Canvas</a:t>
            </a:r>
            <a:endParaRPr lang="en-US" altLang="zh-CN" sz="2400"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	Node.js</a:t>
            </a:r>
            <a:endParaRPr lang="en-US" altLang="zh-CN" sz="240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43495" y="2440940"/>
            <a:ext cx="4136390" cy="51511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200000"/>
              </a:lnSpc>
            </a:pPr>
            <a:r>
              <a:rPr lang="zh-CN" altLang="en-US" sz="2000" b="1">
                <a:solidFill>
                  <a:srgbClr val="FF0000"/>
                </a:solidFill>
                <a:latin typeface="+mn-ea"/>
              </a:rPr>
              <a:t>从</a:t>
            </a:r>
            <a:r>
              <a:rPr lang="en-US" altLang="zh-CN" sz="2000" b="1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+mn-ea"/>
              </a:rPr>
              <a:t>基础</a:t>
            </a:r>
            <a:r>
              <a:rPr lang="en-US" altLang="zh-CN" sz="2000" b="1">
                <a:solidFill>
                  <a:srgbClr val="FF0000"/>
                </a:solidFill>
                <a:latin typeface="+mn-ea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latin typeface="+mn-ea"/>
              </a:rPr>
              <a:t>编程小白</a:t>
            </a:r>
            <a:r>
              <a:rPr lang="en-US" altLang="zh-CN" sz="2000" b="1">
                <a:solidFill>
                  <a:srgbClr val="FF0000"/>
                </a:solidFill>
                <a:latin typeface="+mn-ea"/>
              </a:rPr>
              <a:t>”</a:t>
            </a:r>
            <a:r>
              <a:rPr lang="zh-CN" altLang="en-US" sz="2000" b="1">
                <a:solidFill>
                  <a:srgbClr val="FF0000"/>
                </a:solidFill>
                <a:latin typeface="+mn-ea"/>
              </a:rPr>
              <a:t>开始</a:t>
            </a:r>
            <a:endParaRPr lang="zh-CN" altLang="en-US" sz="2000" b="1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b="1">
                <a:solidFill>
                  <a:srgbClr val="FF0000"/>
                </a:solidFill>
                <a:latin typeface="+mn-ea"/>
              </a:rPr>
              <a:t>修炼内功</a:t>
            </a:r>
            <a:endParaRPr lang="zh-CN" altLang="en-US" sz="2000" b="1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b="1">
                <a:solidFill>
                  <a:srgbClr val="FF0000"/>
                </a:solidFill>
                <a:latin typeface="+mn-ea"/>
              </a:rPr>
              <a:t>功力深厚后，再学习上层招式</a:t>
            </a:r>
            <a:endParaRPr lang="zh-CN" altLang="en-US" sz="2000" b="1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b="1">
                <a:solidFill>
                  <a:srgbClr val="FF0000"/>
                </a:solidFill>
                <a:latin typeface="+mn-ea"/>
              </a:rPr>
              <a:t>随着公司对</a:t>
            </a:r>
            <a:r>
              <a:rPr lang="en-US" altLang="zh-CN" sz="2000" b="1">
                <a:solidFill>
                  <a:srgbClr val="FF0000"/>
                </a:solidFill>
                <a:latin typeface="+mn-ea"/>
              </a:rPr>
              <a:t>JS</a:t>
            </a:r>
            <a:r>
              <a:rPr lang="zh-CN" altLang="en-US" sz="2000" b="1">
                <a:solidFill>
                  <a:srgbClr val="FF0000"/>
                </a:solidFill>
                <a:latin typeface="+mn-ea"/>
              </a:rPr>
              <a:t>的要求提高</a:t>
            </a:r>
            <a:endParaRPr lang="zh-CN" altLang="en-US" sz="2000" b="1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b="1">
                <a:solidFill>
                  <a:srgbClr val="FF0000"/>
                </a:solidFill>
                <a:latin typeface="+mn-ea"/>
              </a:rPr>
              <a:t>这些都是内功范畴了</a:t>
            </a:r>
            <a:endParaRPr lang="zh-CN" altLang="en-US" sz="2000" b="1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200000"/>
              </a:lnSpc>
            </a:pPr>
            <a:endParaRPr lang="zh-CN" altLang="en-US" sz="2000" b="1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42570" y="180340"/>
            <a:ext cx="340995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1</a:t>
            </a:r>
            <a:endParaRPr lang="en-US" altLang="zh-CN" sz="3200" b="1" dirty="0" smtClean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0" y="963930"/>
            <a:ext cx="13629640" cy="36000"/>
          </a:xfrm>
          <a:prstGeom prst="rect">
            <a:avLst/>
          </a:prstGeom>
          <a:gradFill>
            <a:gsLst>
              <a:gs pos="100000">
                <a:srgbClr val="EA8226"/>
              </a:gs>
              <a:gs pos="26000">
                <a:schemeClr val="accent4">
                  <a:lumMod val="60000"/>
                  <a:lumOff val="40000"/>
                </a:schemeClr>
              </a:gs>
              <a:gs pos="0">
                <a:srgbClr val="F5C193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810" y="265430"/>
            <a:ext cx="88366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JavaScript简介</a:t>
            </a:r>
            <a:endParaRPr lang="zh-CN" altLang="en-US" sz="320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320" y="1139190"/>
            <a:ext cx="13363575" cy="3442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  <a:spcAft>
                <a:spcPts val="2400"/>
              </a:spcAft>
            </a:pPr>
            <a:r>
              <a:rPr lang="en-US" altLang="zh-CN" sz="3200" b="1">
                <a:solidFill>
                  <a:srgbClr val="EA8226"/>
                </a:solidFill>
                <a:latin typeface="微软雅黑" charset="0"/>
                <a:ea typeface="微软雅黑" charset="0"/>
                <a:sym typeface="+mn-ea"/>
              </a:rPr>
              <a:t>JavaScript的学习方法和HTML、CSS有着非常大的区别</a:t>
            </a:r>
            <a:endParaRPr lang="en-US" altLang="zh-CN" sz="3200" b="1">
              <a:solidFill>
                <a:srgbClr val="EA8226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60000"/>
              </a:lnSpc>
              <a:spcAft>
                <a:spcPts val="2400"/>
              </a:spcAft>
            </a:pP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60000"/>
              </a:lnSpc>
              <a:spcAft>
                <a:spcPts val="240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要多去“品”程序，多去思考内在逻辑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60000"/>
              </a:lnSpc>
              <a:spcAft>
                <a:spcPts val="240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JS机械重复性的劳动几乎为0，基本都是创造性的劳动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60000"/>
              </a:lnSpc>
              <a:spcAft>
                <a:spcPts val="2400"/>
              </a:spcAft>
            </a:pPr>
            <a:r>
              <a:rPr lang="en-US" altLang="zh-CN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永远不要背程序，每一个程序都必须自己会写</a:t>
            </a:r>
            <a:endParaRPr lang="en-US" altLang="zh-CN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fontAlgn="auto">
              <a:lnSpc>
                <a:spcPct val="60000"/>
              </a:lnSpc>
              <a:spcAft>
                <a:spcPts val="2400"/>
              </a:spcAft>
            </a:pPr>
            <a:r>
              <a:rPr lang="zh-CN" altLang="en-US" sz="240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细节更多</a:t>
            </a:r>
            <a:endParaRPr lang="zh-CN" altLang="en-US" sz="240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4445</Words>
  <Application>WPS 演示</Application>
  <PresentationFormat>自定义</PresentationFormat>
  <Paragraphs>365</Paragraphs>
  <Slides>34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Danny</cp:lastModifiedBy>
  <cp:revision>884</cp:revision>
  <dcterms:created xsi:type="dcterms:W3CDTF">2014-12-24T05:35:00Z</dcterms:created>
  <dcterms:modified xsi:type="dcterms:W3CDTF">2016-04-05T08:06:51Z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