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3"/>
    <p:sldId id="621" r:id="rId4"/>
    <p:sldId id="577" r:id="rId5"/>
    <p:sldId id="579" r:id="rId6"/>
    <p:sldId id="582" r:id="rId7"/>
    <p:sldId id="635" r:id="rId8"/>
    <p:sldId id="607" r:id="rId9"/>
    <p:sldId id="583" r:id="rId10"/>
    <p:sldId id="591" r:id="rId11"/>
    <p:sldId id="592" r:id="rId12"/>
    <p:sldId id="594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645" r:id="rId23"/>
    <p:sldId id="646" r:id="rId24"/>
    <p:sldId id="651" r:id="rId25"/>
    <p:sldId id="653" r:id="rId26"/>
    <p:sldId id="654" r:id="rId27"/>
    <p:sldId id="656" r:id="rId28"/>
    <p:sldId id="662" r:id="rId29"/>
    <p:sldId id="657" r:id="rId30"/>
    <p:sldId id="658" r:id="rId31"/>
    <p:sldId id="659" r:id="rId32"/>
    <p:sldId id="661" r:id="rId33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21814"/>
    <a:srgbClr val="EA8226"/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-128" y="-320"/>
      </p:cViewPr>
      <p:guideLst>
        <p:guide orient="horz" pos="1060"/>
        <p:guide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7033F-494F-AF46-A384-F7135BD759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1FA6-0311-3B4B-8219-A293730A07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QQ图片2016020300212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99825" y="156845"/>
            <a:ext cx="2440940" cy="718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8769350" y="3931920"/>
            <a:ext cx="4799965" cy="727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6000" b="1" baseline="30000" dirty="0">
                <a:solidFill>
                  <a:srgbClr val="2218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6000" b="1" baseline="30000" dirty="0">
                <a:solidFill>
                  <a:srgbClr val="2218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6000" b="1" baseline="30000" dirty="0">
                <a:solidFill>
                  <a:srgbClr val="2218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天</a:t>
            </a:r>
            <a:endParaRPr lang="zh-CN" altLang="en-US" sz="6000" b="1" baseline="30000" dirty="0">
              <a:solidFill>
                <a:srgbClr val="22181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4378325" y="2070735"/>
            <a:ext cx="9161780" cy="1017270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sz="6000" b="1" spc="-90" dirty="0" smtClean="0">
                <a:solidFill>
                  <a:schemeClr val="bg1"/>
                </a:solidFill>
                <a:uFillTx/>
                <a:latin typeface="黑体" charset="0"/>
                <a:ea typeface="黑体" pitchFamily="49" charset="-122"/>
                <a:sym typeface="Impact" pitchFamily="34" charset="0"/>
              </a:rPr>
              <a:t>JavaScript</a:t>
            </a:r>
            <a:r>
              <a:rPr lang="zh-CN" sz="6000" b="1" spc="-90" dirty="0" smtClean="0">
                <a:solidFill>
                  <a:schemeClr val="bg1"/>
                </a:solidFill>
                <a:uFillTx/>
                <a:latin typeface="黑体" charset="0"/>
                <a:ea typeface="黑体" pitchFamily="49" charset="-122"/>
                <a:sym typeface="Impact" pitchFamily="34" charset="0"/>
              </a:rPr>
              <a:t>基础</a:t>
            </a:r>
            <a:endParaRPr lang="zh-CN" sz="6000" b="1" spc="-90" dirty="0" smtClean="0">
              <a:solidFill>
                <a:schemeClr val="bg1"/>
              </a:solidFill>
              <a:uFillTx/>
              <a:latin typeface="黑体" charset="0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205347" y="4839360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A8226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A8226"/>
                </a:solidFill>
                <a:latin typeface="微软雅黑" pitchFamily="34" charset="-122"/>
                <a:ea typeface="微软雅黑" pitchFamily="34" charset="-122"/>
              </a:rPr>
              <a:t>：邵山欢</a:t>
            </a:r>
            <a:endParaRPr lang="zh-CN" altLang="en-US" sz="2800" b="1" dirty="0" smtClean="0">
              <a:solidFill>
                <a:srgbClr val="EA82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13277" y="3785384"/>
            <a:ext cx="168812" cy="595766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 descr="QQ图片20160203002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132715"/>
            <a:ext cx="4740275" cy="1394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18215" y="-2540"/>
            <a:ext cx="2623820" cy="85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84460" y="525145"/>
            <a:ext cx="3463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www.iqianduan.cn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闭包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6517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闭包示例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6368415"/>
            <a:ext cx="12376150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Consolas" charset="0"/>
              </a:rPr>
              <a:t>你应该从这道题后面，看到更深层次的东西：</a:t>
            </a:r>
            <a:endParaRPr lang="zh-CN" altLang="en-US" sz="2800">
              <a:latin typeface="Consolas" charset="0"/>
            </a:endParaRPr>
          </a:p>
          <a:p>
            <a:r>
              <a:rPr lang="en-US" altLang="zh-CN" sz="2800">
                <a:latin typeface="Consolas" charset="0"/>
              </a:rPr>
              <a:t>1</a:t>
            </a:r>
            <a:r>
              <a:rPr lang="zh-CN" altLang="en-US" sz="2800">
                <a:latin typeface="Consolas" charset="0"/>
              </a:rPr>
              <a:t>）在全局作用域下，我们试图不通过调用</a:t>
            </a:r>
            <a:r>
              <a:rPr lang="en-US" altLang="zh-CN" sz="2800">
                <a:latin typeface="Consolas" charset="0"/>
              </a:rPr>
              <a:t>i()</a:t>
            </a:r>
            <a:r>
              <a:rPr lang="zh-CN" altLang="zh-CN" sz="2800">
                <a:latin typeface="Consolas" charset="0"/>
              </a:rPr>
              <a:t>，而直接修改</a:t>
            </a:r>
            <a:r>
              <a:rPr lang="en-US" altLang="zh-CN" sz="2800">
                <a:latin typeface="Consolas" charset="0"/>
              </a:rPr>
              <a:t>i</a:t>
            </a:r>
            <a:r>
              <a:rPr lang="zh-CN" altLang="en-US" sz="2800">
                <a:latin typeface="Consolas" charset="0"/>
              </a:rPr>
              <a:t>，是不可行的。</a:t>
            </a:r>
            <a:endParaRPr lang="zh-CN" altLang="en-US" sz="2800">
              <a:latin typeface="Consolas" charset="0"/>
            </a:endParaRPr>
          </a:p>
          <a:p>
            <a:r>
              <a:rPr lang="en-US" altLang="zh-CN" sz="2800">
                <a:latin typeface="Consolas" charset="0"/>
              </a:rPr>
              <a:t>2</a:t>
            </a:r>
            <a:r>
              <a:rPr lang="zh-CN" altLang="en-US" sz="2800">
                <a:latin typeface="Consolas" charset="0"/>
              </a:rPr>
              <a:t>）函数的闭包，记住了定义时所在的作用域，这个作用域中的变量不是一成不变的。</a:t>
            </a:r>
            <a:endParaRPr lang="zh-CN" altLang="en-US" sz="2800">
              <a:latin typeface="Consola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2273300"/>
            <a:ext cx="4244340" cy="388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闭包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6517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闭包示例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3845" y="2205355"/>
            <a:ext cx="7865745" cy="1845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400">
                <a:latin typeface="Consolas" charset="0"/>
              </a:rPr>
              <a:t>函数定义一次，可以进行多次调用。</a:t>
            </a:r>
            <a:endParaRPr lang="zh-CN" altLang="en-US" sz="2400">
              <a:latin typeface="Consolas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400">
                <a:latin typeface="Consolas" charset="0"/>
              </a:rPr>
              <a:t>我们可以认为，每次调用一个函数，都会产生新的闭包。新的闭包指的是，语句全新，所处环境也是全新的。</a:t>
            </a:r>
            <a:endParaRPr lang="zh-CN" altLang="en-US" sz="2400">
              <a:latin typeface="Consola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2306320"/>
            <a:ext cx="4572635" cy="452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4660" y="3010535"/>
            <a:ext cx="12745720" cy="17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Array</a:t>
            </a:r>
            <a:endParaRPr lang="en-US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27 0.39022 L -0.21819 0.39022 C -0.12058 0.39022 0 0.2787 0 0.19511 L 0 4.02719E-6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6517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数组概述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055" y="1974215"/>
            <a:ext cx="13262610" cy="609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sz="2400" kern="0">
                <a:uFillTx/>
                <a:latin typeface="Consolas" charset="0"/>
              </a:rPr>
              <a:t>数组(array)是一个有序的数据集合</a:t>
            </a:r>
            <a:endParaRPr sz="24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创建一个数组，最简单的方法是使用数组字面量，其他的创建方法，我们高级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JS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课程再学习。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使用索引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(index)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，也称为下标，来精确的读取、设置数组中的某一项。数组的下标从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0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开始。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数组中并不规定保存相同类型的项，但实际应用中，我们一般还是将相同类型的项保存在其中。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数组的项的个数是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length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属性，最后一项的下标就是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length-1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。我们可以强制给数组的特定项目设置值，此时数组的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length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会相应的变为最后一项的下标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+1</a:t>
            </a:r>
            <a:endParaRPr lang="en-US" altLang="zh-CN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你也可以分配length属性。写一个小于数组元素数量的值会缩短数组，写0会彻底清空数组：</a:t>
            </a:r>
            <a:endParaRPr lang="en-US" altLang="zh-CN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zh-CN" sz="2400" kern="0">
                <a:solidFill>
                  <a:schemeClr val="tx1"/>
                </a:solidFill>
                <a:uFillTx/>
                <a:latin typeface="Consolas" charset="0"/>
              </a:rPr>
              <a:t>数组是引用类型，它是一个对象</a:t>
            </a:r>
            <a:endParaRPr lang="zh-CN" altLang="zh-CN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en-US" altLang="zh-CN" sz="2400" kern="0">
              <a:solidFill>
                <a:schemeClr val="tx1"/>
              </a:solidFill>
              <a:uFillTx/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遍历数组(interating over array)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055" y="1974215"/>
            <a:ext cx="132626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sz="2400" kern="0">
                <a:uFillTx/>
                <a:latin typeface="Consolas" charset="0"/>
              </a:rPr>
              <a:t>遍历数组元素并以某种方式处理每个元素是一个常见的操作。以下是最简单的方式：</a:t>
            </a:r>
            <a:endParaRPr sz="2400" kern="0">
              <a:uFillTx/>
              <a:latin typeface="Consola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085" y="2779395"/>
            <a:ext cx="9526270" cy="1913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数组的方法(array methods)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65" y="2253615"/>
            <a:ext cx="132626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concat() 连接两个数组并返回一个新的数组。</a:t>
            </a:r>
            <a:endParaRPr lang="zh-CN" altLang="en-US" sz="2800" kern="0">
              <a:uFillTx/>
              <a:latin typeface="Consola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2910840"/>
            <a:ext cx="8286115" cy="19545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4671695"/>
            <a:ext cx="7651750" cy="205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10" y="6502400"/>
            <a:ext cx="8422640" cy="180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数组的方法(array methods)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65" y="2253615"/>
            <a:ext cx="1326261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join() 将数组的所有元素连接成一个字符串。</a:t>
            </a:r>
            <a:endParaRPr lang="zh-CN" altLang="en-US" sz="28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Font typeface="Arial" charset="0"/>
              <a:buNone/>
            </a:pPr>
            <a:endParaRPr lang="zh-CN" altLang="en-US" sz="2800" kern="0">
              <a:uFillTx/>
              <a:latin typeface="Consola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955" y="3356610"/>
            <a:ext cx="82124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默认的分隔符是逗号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数组的方法(array methods)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65" y="2253615"/>
            <a:ext cx="1326261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push() 在数组末尾添加一个或多个元素，并返回数组操作后的长度。</a:t>
            </a:r>
            <a:endParaRPr lang="zh-CN" altLang="en-US" sz="2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pop() 从数组移出最后一个元素，并返回该元素。</a:t>
            </a:r>
            <a:endParaRPr lang="zh-CN" altLang="en-US" sz="2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shift() 从数组移出第一个元素，并返回该元素。</a:t>
            </a:r>
            <a:endParaRPr lang="zh-CN" altLang="en-US" sz="2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unshift() 在数组开头添加一个或多个元素，并返回数组的新长度。</a:t>
            </a:r>
            <a:endParaRPr lang="zh-CN" altLang="en-US" sz="2800" kern="0">
              <a:uFillTx/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数组的方法(array methods)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65" y="2253615"/>
            <a:ext cx="132626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slice() 从数组提取一个片段，并作为一个新数组返回。</a:t>
            </a:r>
            <a:endParaRPr lang="zh-CN" altLang="en-US" sz="2800" kern="0">
              <a:uFillTx/>
              <a:latin typeface="Consola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3112135"/>
            <a:ext cx="10006330" cy="1033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170" y="1193800"/>
            <a:ext cx="9519920" cy="709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4660" y="3010535"/>
            <a:ext cx="12745720" cy="17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作用域</a:t>
            </a:r>
            <a:endParaRPr lang="zh-CN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scope</a:t>
            </a:r>
            <a:endParaRPr lang="en-US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27 0.39022 L -0.21819 0.39022 C -0.12058 0.39022 0 0.2787 0 0.19511 L 0 4.02719E-6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数组的方法(array methods)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65" y="2253615"/>
            <a:ext cx="13262610" cy="518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splice()从数组移出一些元素，（可选）并替换它们。</a:t>
            </a:r>
            <a:endParaRPr lang="zh-CN" altLang="en-US" sz="2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zh-CN" altLang="en-US" sz="2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请注意，splice() 方法与 slice() 方法的作用是不同的，splice() 方法会直接对数组进行修改。</a:t>
            </a:r>
            <a:endParaRPr lang="zh-CN" altLang="en-US" sz="2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返回值：由被删除的元素组成的一个数组。如果只删除了一个元素，则返回只包含一个元素的数组。如果没有删除元素，则返回空数组。</a:t>
            </a:r>
            <a:endParaRPr lang="zh-CN" altLang="en-US" sz="28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Font typeface="Arial" charset="0"/>
              <a:buNone/>
            </a:pPr>
            <a:endParaRPr lang="zh-CN" altLang="en-US" sz="2800" kern="0">
              <a:uFillTx/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数组的方法(array methods)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65" y="2253615"/>
            <a:ext cx="132626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kern="0">
                <a:uFillTx/>
                <a:latin typeface="Consolas" charset="0"/>
              </a:rPr>
              <a:t>reverse() 颠倒数组元素的顺序：第一个变成最后一个，最后一个变成第一个。</a:t>
            </a:r>
            <a:endParaRPr lang="zh-CN" altLang="en-US" sz="2800" kern="0">
              <a:uFillTx/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10351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数组的方法(array methods)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65" y="2253615"/>
            <a:ext cx="13262610" cy="4617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3200" kern="0">
                <a:uFillTx/>
                <a:latin typeface="Consolas" charset="0"/>
              </a:rPr>
              <a:t>sort() 给数组元素排序。</a:t>
            </a:r>
            <a:endParaRPr lang="zh-CN" altLang="en-US" sz="32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1800" kern="0">
                <a:uFillTx/>
                <a:latin typeface="Consolas" charset="0"/>
              </a:rPr>
              <a:t>如果没有指明比较函数，那么元素会被转换为字符串并按照万国码位点顺序排序。例如 "Cherry" 会被排列到 "banana" 之前。当对数字进行排序的时候， 9 会出现在 80 之后，因为他们会先被转换为字符串，而 "80" 比 "9" 要靠前。</a:t>
            </a:r>
            <a:endParaRPr lang="zh-CN" altLang="en-US" sz="1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1800" kern="0">
                <a:uFillTx/>
                <a:latin typeface="Consolas" charset="0"/>
              </a:rPr>
              <a:t>如果指明了 compareFunction ，那么数组会按照调用该函数的返回值排序。记 a 和 b 是两个将要被比较的元素：</a:t>
            </a:r>
            <a:endParaRPr lang="zh-CN" altLang="en-US" sz="1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1800" kern="0">
                <a:uFillTx/>
                <a:latin typeface="Consolas" charset="0"/>
              </a:rPr>
              <a:t>如果 compareFunction(a, b) 小于 0 ，那么 a 会被排列到 b 之前；</a:t>
            </a:r>
            <a:endParaRPr lang="zh-CN" altLang="en-US" sz="1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1800" kern="0">
                <a:uFillTx/>
                <a:latin typeface="Consolas" charset="0"/>
              </a:rPr>
              <a:t>如果 compareFunction(a, b) 等于 0 ， a 和 b 的相对位置不变。</a:t>
            </a:r>
            <a:endParaRPr lang="zh-CN" altLang="en-US" sz="1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1800" kern="0">
                <a:uFillTx/>
                <a:latin typeface="Consolas" charset="0"/>
              </a:rPr>
              <a:t>如果 compareFunction(a, b) 大于 0 ， b 会被排列到 a 之前。</a:t>
            </a:r>
            <a:endParaRPr lang="zh-CN" altLang="en-US" sz="1800" kern="0"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zh-CN" altLang="en-US" sz="1800" kern="0">
              <a:uFillTx/>
              <a:latin typeface="Consola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995" y="6363970"/>
            <a:ext cx="7858760" cy="227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" y="1217295"/>
            <a:ext cx="103517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数组练习题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2253615"/>
            <a:ext cx="13262610" cy="627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kern="0">
                <a:uFillTx/>
                <a:latin typeface="Consolas" charset="0"/>
              </a:rPr>
              <a:t>第</a:t>
            </a:r>
            <a:r>
              <a:rPr lang="en-US" altLang="zh-CN" sz="2800" b="1" kern="0">
                <a:uFillTx/>
                <a:latin typeface="Consolas" charset="0"/>
              </a:rPr>
              <a:t>1</a:t>
            </a:r>
            <a:r>
              <a:rPr lang="zh-CN" altLang="en-US" sz="2800" b="1" kern="0">
                <a:uFillTx/>
                <a:latin typeface="Consolas" charset="0"/>
              </a:rPr>
              <a:t>题</a:t>
            </a:r>
            <a:endParaRPr lang="zh-CN" altLang="en-US" sz="2800" b="1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kern="0">
                <a:uFillTx/>
                <a:latin typeface="Consolas" charset="0"/>
              </a:rPr>
              <a:t>定义一个由整数组成的数组，要求输出其中的奇数个数和偶数个数</a:t>
            </a:r>
            <a:endParaRPr lang="zh-CN" altLang="en-US" sz="28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kern="0">
                <a:uFillTx/>
                <a:latin typeface="Consolas" charset="0"/>
              </a:rPr>
              <a:t>第</a:t>
            </a:r>
            <a:r>
              <a:rPr lang="en-US" altLang="zh-CN" sz="2800" b="1" kern="0">
                <a:uFillTx/>
                <a:latin typeface="Consolas" charset="0"/>
              </a:rPr>
              <a:t>2</a:t>
            </a:r>
            <a:r>
              <a:rPr lang="zh-CN" altLang="en-US" sz="2800" b="1" kern="0">
                <a:uFillTx/>
                <a:latin typeface="Consolas" charset="0"/>
              </a:rPr>
              <a:t>题</a:t>
            </a:r>
            <a:endParaRPr lang="zh-CN" altLang="en-US" sz="2800" b="1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kern="0">
                <a:uFillTx/>
                <a:latin typeface="Consolas" charset="0"/>
              </a:rPr>
              <a:t>求一个数组中最大值、最小值</a:t>
            </a:r>
            <a:endParaRPr lang="zh-CN" altLang="en-US" sz="28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kern="0">
                <a:uFillTx/>
                <a:latin typeface="Consolas" charset="0"/>
              </a:rPr>
              <a:t>第</a:t>
            </a:r>
            <a:r>
              <a:rPr lang="en-US" altLang="zh-CN" sz="2800" b="1" kern="0">
                <a:uFillTx/>
                <a:latin typeface="Consolas" charset="0"/>
              </a:rPr>
              <a:t>3</a:t>
            </a:r>
            <a:r>
              <a:rPr lang="zh-CN" altLang="en-US" sz="2800" b="1" kern="0">
                <a:uFillTx/>
                <a:latin typeface="Consolas" charset="0"/>
              </a:rPr>
              <a:t>题</a:t>
            </a:r>
            <a:endParaRPr lang="zh-CN" altLang="en-US" sz="2800" b="1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kern="0">
                <a:uFillTx/>
                <a:latin typeface="Consolas" charset="0"/>
              </a:rPr>
              <a:t>现在有如下一个数组：</a:t>
            </a:r>
            <a:endParaRPr lang="zh-CN" altLang="en-US" sz="28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kern="0">
                <a:uFillTx/>
                <a:latin typeface="Consolas" charset="0"/>
              </a:rPr>
              <a:t>[</a:t>
            </a:r>
            <a:r>
              <a:rPr lang="zh-CN" altLang="en-US" sz="2800" kern="0">
                <a:uFillTx/>
                <a:latin typeface="Consolas" charset="0"/>
              </a:rPr>
              <a:t>1,3,4,5,0,0,6,6,0,5,4,7,6,7,0,5</a:t>
            </a:r>
            <a:r>
              <a:rPr lang="en-US" altLang="zh-CN" sz="2800" kern="0">
                <a:uFillTx/>
                <a:latin typeface="Consolas" charset="0"/>
              </a:rPr>
              <a:t>]</a:t>
            </a:r>
            <a:r>
              <a:rPr lang="zh-CN" altLang="en-US" sz="2800" kern="0">
                <a:uFillTx/>
                <a:latin typeface="Consolas" charset="0"/>
              </a:rPr>
              <a:t>;</a:t>
            </a:r>
            <a:endParaRPr lang="zh-CN" altLang="en-US" sz="28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kern="0">
                <a:uFillTx/>
                <a:latin typeface="Consolas" charset="0"/>
              </a:rPr>
              <a:t>要求将以上数组中不为0的值存入一个新的数组</a:t>
            </a:r>
            <a:endParaRPr lang="zh-CN" altLang="en-US" sz="2800" kern="0">
              <a:uFillTx/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数组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" y="1217295"/>
            <a:ext cx="103517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数组练习题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2253615"/>
            <a:ext cx="1326261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kern="0">
                <a:uFillTx/>
                <a:latin typeface="Consolas" charset="0"/>
              </a:rPr>
              <a:t>第</a:t>
            </a:r>
            <a:r>
              <a:rPr lang="en-US" altLang="zh-CN" sz="2800" b="1" kern="0">
                <a:uFillTx/>
                <a:latin typeface="Consolas" charset="0"/>
              </a:rPr>
              <a:t>4</a:t>
            </a:r>
            <a:r>
              <a:rPr lang="zh-CN" altLang="en-US" sz="2800" b="1" kern="0">
                <a:uFillTx/>
                <a:latin typeface="Consolas" charset="0"/>
              </a:rPr>
              <a:t>题</a:t>
            </a:r>
            <a:endParaRPr lang="zh-CN" altLang="en-US" sz="2800" b="1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kern="0">
                <a:uFillTx/>
                <a:latin typeface="Consolas" charset="0"/>
              </a:rPr>
              <a:t>判断一个整型数组是否是对称数组，例如</a:t>
            </a:r>
            <a:r>
              <a:rPr lang="en-US" altLang="zh-CN" sz="2800" kern="0">
                <a:uFillTx/>
                <a:latin typeface="Consolas" charset="0"/>
              </a:rPr>
              <a:t>[</a:t>
            </a:r>
            <a:r>
              <a:rPr lang="zh-CN" altLang="en-US" sz="2800" kern="0">
                <a:uFillTx/>
                <a:latin typeface="Consolas" charset="0"/>
              </a:rPr>
              <a:t>1,2,3,3,2,1</a:t>
            </a:r>
            <a:r>
              <a:rPr lang="en-US" altLang="zh-CN" sz="2800" kern="0">
                <a:uFillTx/>
                <a:latin typeface="Consolas" charset="0"/>
              </a:rPr>
              <a:t>]</a:t>
            </a:r>
            <a:r>
              <a:rPr lang="zh-CN" altLang="en-US" sz="2800" kern="0">
                <a:uFillTx/>
                <a:latin typeface="Consolas" charset="0"/>
              </a:rPr>
              <a:t>和</a:t>
            </a:r>
            <a:r>
              <a:rPr lang="en-US" altLang="zh-CN" sz="2800" kern="0">
                <a:uFillTx/>
                <a:latin typeface="Consolas" charset="0"/>
              </a:rPr>
              <a:t>[</a:t>
            </a:r>
            <a:r>
              <a:rPr lang="zh-CN" altLang="en-US" sz="2800" kern="0">
                <a:uFillTx/>
                <a:latin typeface="Consolas" charset="0"/>
              </a:rPr>
              <a:t>1,6,8,1,8,6,1</a:t>
            </a:r>
            <a:r>
              <a:rPr lang="en-US" altLang="zh-CN" sz="2800" kern="0">
                <a:uFillTx/>
                <a:latin typeface="Consolas" charset="0"/>
              </a:rPr>
              <a:t>]</a:t>
            </a:r>
            <a:r>
              <a:rPr lang="zh-CN" altLang="en-US" sz="2800" kern="0">
                <a:uFillTx/>
                <a:latin typeface="Consolas" charset="0"/>
              </a:rPr>
              <a:t>都是对称数组</a:t>
            </a:r>
            <a:endParaRPr lang="zh-CN" altLang="en-US" sz="2800" b="1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kern="0">
                <a:uFillTx/>
                <a:latin typeface="Consolas" charset="0"/>
              </a:rPr>
              <a:t>第</a:t>
            </a:r>
            <a:r>
              <a:rPr lang="en-US" altLang="zh-CN" sz="2800" b="1" kern="0">
                <a:uFillTx/>
                <a:latin typeface="Consolas" charset="0"/>
              </a:rPr>
              <a:t>5</a:t>
            </a:r>
            <a:r>
              <a:rPr lang="zh-CN" altLang="en-US" sz="2800" b="1" kern="0">
                <a:uFillTx/>
                <a:latin typeface="Consolas" charset="0"/>
              </a:rPr>
              <a:t>题</a:t>
            </a:r>
            <a:endParaRPr lang="zh-CN" altLang="en-US" sz="2800" b="1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kern="0">
                <a:uFillTx/>
                <a:latin typeface="Consolas" charset="0"/>
              </a:rPr>
              <a:t>冒泡排序</a:t>
            </a:r>
            <a:endParaRPr lang="zh-CN" altLang="en-US" sz="2800" kern="0">
              <a:uFillTx/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4660" y="3010535"/>
            <a:ext cx="12745720" cy="17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字符串方法</a:t>
            </a:r>
            <a:endParaRPr lang="zh-CN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Array Methods</a:t>
            </a:r>
            <a:endParaRPr lang="en-US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27 0.39022 L -0.21819 0.39022 C -0.12058 0.39022 0 0.2787 0 0.19511 L 0 4.02719E-6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字符串方法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" y="1217295"/>
            <a:ext cx="103517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常见字符串方法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2253615"/>
            <a:ext cx="1326261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sz="2400" kern="0">
                <a:uFillTx/>
                <a:latin typeface="Consolas" charset="0"/>
                <a:sym typeface="+mn-ea"/>
              </a:rPr>
              <a:t>charAt  </a:t>
            </a:r>
            <a:r>
              <a:rPr lang="en-US" sz="2400" kern="0">
                <a:uFillTx/>
                <a:latin typeface="Consolas" charset="0"/>
                <a:sym typeface="+mn-ea"/>
              </a:rPr>
              <a:t>	</a:t>
            </a:r>
            <a:r>
              <a:rPr sz="2400" kern="0">
                <a:uFillTx/>
                <a:latin typeface="Consolas" charset="0"/>
                <a:sym typeface="+mn-ea"/>
              </a:rPr>
              <a:t>返回字符串指定位置的字符或者字符编码。</a:t>
            </a:r>
            <a:endParaRPr sz="2400" kern="0">
              <a:uFillTx/>
              <a:latin typeface="Consolas" charset="0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sz="2400" kern="0">
                <a:uFillTx/>
                <a:latin typeface="Consolas" charset="0"/>
              </a:rPr>
              <a:t>concat  </a:t>
            </a:r>
            <a:r>
              <a:rPr lang="en-US" sz="2400" kern="0">
                <a:uFillTx/>
                <a:latin typeface="Consolas" charset="0"/>
              </a:rPr>
              <a:t>	</a:t>
            </a:r>
            <a:r>
              <a:rPr sz="2400" kern="0">
                <a:uFillTx/>
                <a:latin typeface="Consolas" charset="0"/>
              </a:rPr>
              <a:t>连接两个字符串并返回新的字符串。</a:t>
            </a:r>
            <a:endParaRPr sz="24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sz="2400" kern="0">
                <a:uFillTx/>
                <a:latin typeface="Consolas" charset="0"/>
              </a:rPr>
              <a:t>substring, substr </a:t>
            </a:r>
            <a:r>
              <a:rPr lang="en-US" sz="2400" kern="0">
                <a:uFillTx/>
                <a:latin typeface="Consolas" charset="0"/>
              </a:rPr>
              <a:t>	</a:t>
            </a:r>
            <a:r>
              <a:rPr sz="2400" kern="0">
                <a:uFillTx/>
                <a:latin typeface="Consolas" charset="0"/>
              </a:rPr>
              <a:t>分别通过指定起始和结束位置，起始位置和长度来返回字符串的指定子集。</a:t>
            </a:r>
            <a:endParaRPr sz="24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sz="2400" kern="0">
                <a:uFillTx/>
                <a:latin typeface="Consolas" charset="0"/>
                <a:sym typeface="+mn-ea"/>
              </a:rPr>
              <a:t>split	  </a:t>
            </a:r>
            <a:r>
              <a:rPr lang="en-US" sz="2400" kern="0">
                <a:uFillTx/>
                <a:latin typeface="Consolas" charset="0"/>
                <a:sym typeface="+mn-ea"/>
              </a:rPr>
              <a:t>	</a:t>
            </a:r>
            <a:r>
              <a:rPr sz="2400" kern="0">
                <a:uFillTx/>
                <a:latin typeface="Consolas" charset="0"/>
                <a:sym typeface="+mn-ea"/>
              </a:rPr>
              <a:t>通过将字符串分离成一个个子串来把一个String对象分裂到一个字符串数组中</a:t>
            </a:r>
            <a:endParaRPr sz="2400" kern="0">
              <a:uFillTx/>
              <a:latin typeface="Consolas" charset="0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sz="2400" kern="0">
                <a:uFillTx/>
                <a:latin typeface="Consolas" charset="0"/>
              </a:rPr>
              <a:t>toLowerCase, toUpperCase	分别返回字符串的小写表示和大写表示</a:t>
            </a:r>
            <a:endParaRPr sz="24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sz="2400" kern="0">
                <a:uFillTx/>
                <a:latin typeface="Consolas" charset="0"/>
              </a:rPr>
              <a:t>trim	</a:t>
            </a:r>
            <a:r>
              <a:rPr lang="en-US" sz="2400" kern="0">
                <a:uFillTx/>
                <a:latin typeface="Consolas" charset="0"/>
              </a:rPr>
              <a:t>			</a:t>
            </a:r>
            <a:r>
              <a:rPr sz="2400" kern="0">
                <a:uFillTx/>
                <a:latin typeface="Consolas" charset="0"/>
              </a:rPr>
              <a:t>去掉字符串开头和结尾的空白字符。</a:t>
            </a:r>
            <a:endParaRPr sz="2400" kern="0">
              <a:uFillTx/>
              <a:latin typeface="Consolas" charset="0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buNone/>
            </a:pPr>
            <a:r>
              <a:rPr sz="2400" kern="0">
                <a:uFillTx/>
                <a:latin typeface="Consolas" charset="0"/>
              </a:rPr>
              <a:t>slice()	提取字符串的片断，并在新的字符串中返回被提取的部分。</a:t>
            </a:r>
            <a:endParaRPr sz="2400" kern="0">
              <a:uFillTx/>
              <a:latin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字符串方法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" y="1217295"/>
            <a:ext cx="103517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字符串测试题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2253615"/>
            <a:ext cx="13262610" cy="554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sz="2400" kern="0">
                <a:solidFill>
                  <a:srgbClr val="FF0000"/>
                </a:solidFill>
                <a:uFillTx/>
                <a:latin typeface="Consolas" charset="0"/>
                <a:sym typeface="+mn-ea"/>
              </a:rPr>
              <a:t>字符串</a:t>
            </a:r>
            <a:r>
              <a:rPr lang="en-US" altLang="zh-CN" sz="2400" kern="0">
                <a:solidFill>
                  <a:srgbClr val="FF0000"/>
                </a:solidFill>
                <a:uFillTx/>
                <a:latin typeface="Consolas" charset="0"/>
                <a:sym typeface="+mn-ea"/>
              </a:rPr>
              <a:t>”i love javascript that cool”</a:t>
            </a:r>
            <a:endParaRPr lang="en-US" altLang="zh-CN" sz="2400" kern="0">
              <a:solidFill>
                <a:srgbClr val="FF0000"/>
              </a:solidFill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sz="2400" kern="0">
                <a:uFillTx/>
                <a:latin typeface="Consolas" charset="0"/>
                <a:sym typeface="+mn-ea"/>
              </a:rPr>
              <a:t>1 </a:t>
            </a:r>
            <a:r>
              <a:rPr lang="zh-CN" altLang="en-US" sz="2400" kern="0">
                <a:uFillTx/>
                <a:latin typeface="Consolas" charset="0"/>
                <a:sym typeface="+mn-ea"/>
              </a:rPr>
              <a:t>取出字符串</a:t>
            </a:r>
            <a:r>
              <a:rPr lang="en-US" altLang="zh-CN" sz="2400" kern="0">
                <a:uFillTx/>
                <a:latin typeface="Consolas" charset="0"/>
                <a:sym typeface="+mn-ea"/>
              </a:rPr>
              <a:t>javascript</a:t>
            </a:r>
            <a:endParaRPr lang="en-US" alt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sz="2400" kern="0">
                <a:uFillTx/>
                <a:latin typeface="Consolas" charset="0"/>
                <a:sym typeface="+mn-ea"/>
              </a:rPr>
              <a:t>2 </a:t>
            </a:r>
            <a:r>
              <a:rPr lang="zh-CN" altLang="en-US" sz="2400" kern="0">
                <a:uFillTx/>
                <a:latin typeface="Consolas" charset="0"/>
                <a:sym typeface="+mn-ea"/>
              </a:rPr>
              <a:t>统计</a:t>
            </a:r>
            <a:r>
              <a:rPr lang="zh-CN" altLang="zh-CN" sz="2400" kern="0">
                <a:uFillTx/>
                <a:latin typeface="Consolas" charset="0"/>
                <a:sym typeface="+mn-ea"/>
              </a:rPr>
              <a:t>字母</a:t>
            </a:r>
            <a:r>
              <a:rPr lang="en-US" altLang="zh-CN" sz="2400" kern="0">
                <a:uFillTx/>
                <a:latin typeface="Consolas" charset="0"/>
                <a:sym typeface="+mn-ea"/>
              </a:rPr>
              <a:t>a</a:t>
            </a:r>
            <a:r>
              <a:rPr lang="zh-CN" altLang="en-US" sz="2400" kern="0">
                <a:uFillTx/>
                <a:latin typeface="Consolas" charset="0"/>
                <a:sym typeface="+mn-ea"/>
              </a:rPr>
              <a:t>出现的次数</a:t>
            </a:r>
            <a:endParaRPr lang="zh-CN" altLang="en-US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sz="2400" kern="0">
                <a:uFillTx/>
                <a:latin typeface="Consolas" charset="0"/>
                <a:sym typeface="+mn-ea"/>
              </a:rPr>
              <a:t>3 </a:t>
            </a:r>
            <a:r>
              <a:rPr lang="zh-CN" altLang="en-US" sz="2400" kern="0">
                <a:uFillTx/>
                <a:latin typeface="Consolas" charset="0"/>
                <a:sym typeface="+mn-ea"/>
              </a:rPr>
              <a:t>将每个单词的第一个字母变为大写</a:t>
            </a:r>
            <a:endParaRPr lang="zh-CN" altLang="en-US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sz="2400" kern="0">
                <a:uFillTx/>
                <a:latin typeface="Consolas" charset="0"/>
                <a:sym typeface="+mn-ea"/>
              </a:rPr>
              <a:t>4 </a:t>
            </a:r>
            <a:r>
              <a:rPr lang="zh-CN" altLang="en-US" sz="2400" kern="0">
                <a:uFillTx/>
                <a:latin typeface="Consolas" charset="0"/>
                <a:sym typeface="+mn-ea"/>
              </a:rPr>
              <a:t>倒序输出</a:t>
            </a:r>
            <a:endParaRPr lang="zh-CN" altLang="en-US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en-US" alt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zh-CN" altLang="en-US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sz="2400" kern="0">
              <a:uFillTx/>
              <a:latin typeface="Consolas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4660" y="3010535"/>
            <a:ext cx="12745720" cy="17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zh-CN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Regular Expression</a:t>
            </a:r>
            <a:endParaRPr lang="en-US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27 0.39022 L -0.21819 0.39022 C -0.12058 0.39022 0 0.2787 0 0.19511 L 0 4.02719E-6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正则表达式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" y="1217295"/>
            <a:ext cx="103517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概述</a:t>
            </a:r>
            <a:endParaRPr lang="zh-CN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2253615"/>
            <a:ext cx="13262610" cy="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sz="2400" kern="0">
                <a:uFillTx/>
                <a:latin typeface="Consolas" charset="0"/>
                <a:sym typeface="+mn-ea"/>
              </a:rPr>
              <a:t>正则表达式是被用来匹配字符串中的字符组合的模式</a:t>
            </a:r>
            <a:r>
              <a:rPr lang="zh-CN" sz="2400" kern="0">
                <a:uFillTx/>
                <a:latin typeface="Consolas" charset="0"/>
                <a:sym typeface="+mn-ea"/>
              </a:rPr>
              <a:t>，常用来做表单验证</a:t>
            </a:r>
            <a:r>
              <a:rPr sz="2400" kern="0">
                <a:uFillTx/>
                <a:latin typeface="Consolas" charset="0"/>
                <a:sym typeface="+mn-ea"/>
              </a:rPr>
              <a:t>。在JavaScript中，正则表达式也是对象</a:t>
            </a:r>
            <a:r>
              <a:rPr lang="zh-CN" sz="2400" kern="0">
                <a:uFillTx/>
                <a:latin typeface="Consolas" charset="0"/>
                <a:sym typeface="+mn-ea"/>
              </a:rPr>
              <a:t>，是一种索引类型。</a:t>
            </a:r>
            <a:endParaRPr 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sz="2400" kern="0">
                <a:uFillTx/>
                <a:latin typeface="Consolas" charset="0"/>
                <a:sym typeface="+mn-ea"/>
              </a:rPr>
              <a:t>使用一个正则表达式字面量是最简单的方式。两个</a:t>
            </a:r>
            <a:r>
              <a:rPr lang="en-US" altLang="zh-CN" sz="2400" kern="0">
                <a:uFillTx/>
                <a:latin typeface="Consolas" charset="0"/>
                <a:sym typeface="+mn-ea"/>
              </a:rPr>
              <a:t>/</a:t>
            </a:r>
            <a:r>
              <a:rPr lang="zh-CN" altLang="zh-CN" sz="2400" kern="0">
                <a:uFillTx/>
                <a:latin typeface="Consolas" charset="0"/>
                <a:sym typeface="+mn-ea"/>
              </a:rPr>
              <a:t>是正则表达式的定界符。</a:t>
            </a:r>
            <a:endParaRPr lang="zh-CN" alt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zh-CN" altLang="zh-CN" sz="2400" kern="0">
              <a:uFillTx/>
              <a:latin typeface="Consolas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055" y="1974215"/>
            <a:ext cx="13262610" cy="719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sz="2400" kern="0">
                <a:solidFill>
                  <a:schemeClr val="tx1"/>
                </a:solidFill>
                <a:uFillTx/>
                <a:latin typeface="Consolas" charset="0"/>
              </a:rPr>
              <a:t>在函数内定义的变量不能从函数之外的任何地方取得，</a:t>
            </a:r>
            <a:r>
              <a:rPr sz="2400" b="1" kern="0">
                <a:solidFill>
                  <a:srgbClr val="FF0000"/>
                </a:solidFill>
                <a:uFillTx/>
                <a:latin typeface="Consolas" charset="0"/>
              </a:rPr>
              <a:t>变量仅仅在该函数的内部有定义</a:t>
            </a:r>
            <a:r>
              <a:rPr sz="2400" kern="0">
                <a:solidFill>
                  <a:schemeClr val="tx1"/>
                </a:solidFill>
                <a:uFillTx/>
                <a:latin typeface="Consolas" charset="0"/>
              </a:rPr>
              <a:t>。</a:t>
            </a:r>
            <a:r>
              <a:rPr lang="en-US" sz="2400" kern="0">
                <a:solidFill>
                  <a:schemeClr val="tx1"/>
                </a:solidFill>
                <a:uFillTx/>
                <a:latin typeface="Consolas" charset="0"/>
                <a:sym typeface="+mn-ea"/>
              </a:rPr>
              <a:t>JS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  <a:sym typeface="+mn-ea"/>
              </a:rPr>
              <a:t>是个很简单的语言，没有块级作用域，</a:t>
            </a:r>
            <a:r>
              <a:rPr lang="zh-CN" altLang="en-US" sz="2400" b="1" kern="0">
                <a:solidFill>
                  <a:srgbClr val="FF0000"/>
                </a:solidFill>
                <a:uFillTx/>
                <a:latin typeface="Consolas" charset="0"/>
                <a:sym typeface="+mn-ea"/>
              </a:rPr>
              <a:t>能封闭住作用域的只有一个东西：函数</a:t>
            </a:r>
            <a:endParaRPr lang="zh-CN" altLang="en-US" sz="2400" b="1" kern="0">
              <a:solidFill>
                <a:srgbClr val="FF0000"/>
              </a:solidFill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  <a:sym typeface="+mn-ea"/>
              </a:rPr>
              <a:t>局部变量和全局变量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b="1" kern="0">
                <a:solidFill>
                  <a:srgbClr val="FF0000"/>
                </a:solidFill>
                <a:uFillTx/>
                <a:latin typeface="Consolas" charset="0"/>
                <a:sym typeface="+mn-ea"/>
              </a:rPr>
              <a:t>定义变量时不写</a:t>
            </a:r>
            <a:r>
              <a:rPr lang="en-US" altLang="zh-CN" sz="2400" b="1" kern="0">
                <a:solidFill>
                  <a:srgbClr val="FF0000"/>
                </a:solidFill>
                <a:uFillTx/>
                <a:latin typeface="Consolas" charset="0"/>
                <a:sym typeface="+mn-ea"/>
              </a:rPr>
              <a:t>var</a:t>
            </a:r>
            <a:r>
              <a:rPr lang="zh-CN" altLang="en-US" sz="2400" b="1" kern="0">
                <a:solidFill>
                  <a:srgbClr val="FF0000"/>
                </a:solidFill>
                <a:uFillTx/>
                <a:latin typeface="Consolas" charset="0"/>
                <a:sym typeface="+mn-ea"/>
              </a:rPr>
              <a:t>很危险，变量将自动变为全局变量</a:t>
            </a:r>
            <a:endParaRPr lang="zh-CN" altLang="en-US" sz="2400" b="1" kern="0">
              <a:solidFill>
                <a:srgbClr val="FF0000"/>
              </a:solidFill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sz="2400" kern="0">
                <a:solidFill>
                  <a:schemeClr val="tx1"/>
                </a:solidFill>
                <a:uFillTx/>
                <a:latin typeface="Consolas" charset="0"/>
              </a:rPr>
              <a:t>当遇见一个变量时，</a:t>
            </a:r>
            <a:r>
              <a:rPr lang="en-US" altLang="zh-CN" sz="2400" kern="0">
                <a:solidFill>
                  <a:schemeClr val="tx1"/>
                </a:solidFill>
                <a:uFillTx/>
                <a:latin typeface="Consolas" charset="0"/>
              </a:rPr>
              <a:t>JS</a:t>
            </a:r>
            <a:r>
              <a:rPr lang="zh-CN" sz="2400" kern="0">
                <a:solidFill>
                  <a:schemeClr val="tx1"/>
                </a:solidFill>
                <a:uFillTx/>
                <a:latin typeface="Consolas" charset="0"/>
              </a:rPr>
              <a:t>引擎会从其所在的作用域依次向外层查找，查找会在找到第一个匹配的标识符的时候停止。在多层嵌套的作用域中可以定义同名的标识符，这将发生</a:t>
            </a:r>
            <a:r>
              <a:rPr lang="en-US" altLang="zh-CN" sz="2400" b="1" kern="0">
                <a:solidFill>
                  <a:srgbClr val="FF0000"/>
                </a:solidFill>
                <a:uFillTx/>
                <a:latin typeface="Consolas" charset="0"/>
              </a:rPr>
              <a:t>“</a:t>
            </a:r>
            <a:r>
              <a:rPr lang="zh-CN" altLang="en-US" sz="2400" b="1" kern="0">
                <a:solidFill>
                  <a:srgbClr val="FF0000"/>
                </a:solidFill>
                <a:uFillTx/>
                <a:latin typeface="Consolas" charset="0"/>
              </a:rPr>
              <a:t>遮蔽效应</a:t>
            </a:r>
            <a:r>
              <a:rPr lang="en-US" altLang="zh-CN" sz="2400" b="1" kern="0">
                <a:solidFill>
                  <a:srgbClr val="FF0000"/>
                </a:solidFill>
                <a:uFillTx/>
                <a:latin typeface="Consolas" charset="0"/>
              </a:rPr>
              <a:t>”</a:t>
            </a: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。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uFillTx/>
                <a:latin typeface="Consolas" charset="0"/>
                <a:sym typeface="+mn-ea"/>
              </a:rPr>
              <a:t>函数的参数是一个局部变量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全局变量的作用：多函数之间传递值，每次调用函数不用重置变量的值。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400" kern="0">
                <a:solidFill>
                  <a:schemeClr val="tx1"/>
                </a:solidFill>
                <a:uFillTx/>
                <a:latin typeface="Consolas" charset="0"/>
              </a:rPr>
              <a:t>函数可以内嵌函数，和变量同样的道理，内嵌函数是只能在外层函数中调用的。离开外层函数，将不能调用。</a:t>
            </a: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zh-CN" altLang="en-US" sz="2400" kern="0">
              <a:solidFill>
                <a:schemeClr val="tx1"/>
              </a:solidFill>
              <a:uFillTx/>
              <a:latin typeface="Consola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作用域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237615"/>
            <a:ext cx="9890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作用域概述</a:t>
            </a:r>
            <a:endParaRPr lang="zh-CN" altLang="en-US" sz="40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正则表达式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" y="1217295"/>
            <a:ext cx="103517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使用简单的模式</a:t>
            </a:r>
            <a:endParaRPr lang="zh-CN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2253615"/>
            <a:ext cx="1326261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sz="2400" kern="0">
                <a:uFillTx/>
                <a:latin typeface="Consolas" charset="0"/>
                <a:sym typeface="+mn-ea"/>
              </a:rPr>
              <a:t>简单的模式是有你找到的直接匹配所构成的。比如，/abc/这个模式就匹配了在一个字符串中，仅仅字符'abc'同时出现并按照这个顺序。在Hi, do you know your abc's?" 和 "The latest airplane designs evolved from slabcraft."就会匹配成功。在上面的两个实例中，匹配的是子字符串‘abc’。在字符串"Grab crab"中将不会被匹配，因为它不包含任何的‘abc’子字符串。</a:t>
            </a:r>
            <a:endParaRPr sz="2400" kern="0">
              <a:uFillTx/>
              <a:latin typeface="Consolas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3830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正则表达式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" y="1217295"/>
            <a:ext cx="103517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练习</a:t>
            </a:r>
            <a:endParaRPr lang="zh-CN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2253615"/>
            <a:ext cx="13262610" cy="469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sz="2400" kern="0">
                <a:uFillTx/>
                <a:latin typeface="Consolas" charset="0"/>
                <a:sym typeface="+mn-ea"/>
              </a:rPr>
              <a:t>手机号码：手机号必须以1开头，第二位是3、4、5、7、8，一共11位</a:t>
            </a:r>
            <a:endParaRPr 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sz="2400" kern="0">
                <a:uFillTx/>
                <a:latin typeface="Consolas" charset="0"/>
                <a:sym typeface="+mn-ea"/>
              </a:rPr>
              <a:t>出生日期 ： 以</a:t>
            </a:r>
            <a:r>
              <a:rPr lang="en-US" altLang="zh-CN" sz="2400" kern="0">
                <a:uFillTx/>
                <a:latin typeface="Consolas" charset="0"/>
                <a:sym typeface="+mn-ea"/>
              </a:rPr>
              <a:t>19950505</a:t>
            </a:r>
            <a:r>
              <a:rPr lang="zh-CN" altLang="zh-CN" sz="2400" kern="0">
                <a:uFillTx/>
                <a:latin typeface="Consolas" charset="0"/>
                <a:sym typeface="+mn-ea"/>
              </a:rPr>
              <a:t>形式</a:t>
            </a:r>
            <a:endParaRPr lang="zh-CN" alt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sz="2400" kern="0">
                <a:uFillTx/>
                <a:latin typeface="Consolas" charset="0"/>
                <a:sym typeface="+mn-ea"/>
              </a:rPr>
              <a:t>身份证 ：</a:t>
            </a:r>
            <a:r>
              <a:rPr lang="en-US" altLang="zh-CN" sz="2400" kern="0">
                <a:uFillTx/>
                <a:latin typeface="Consolas" charset="0"/>
                <a:sym typeface="+mn-ea"/>
              </a:rPr>
              <a:t>320120199505014488</a:t>
            </a:r>
            <a:br>
              <a:rPr lang="zh-CN" sz="2400" kern="0">
                <a:uFillTx/>
                <a:latin typeface="Consolas" charset="0"/>
                <a:sym typeface="+mn-ea"/>
              </a:rPr>
            </a:br>
            <a:r>
              <a:rPr lang="en-US" altLang="zh-CN" sz="2400" kern="0">
                <a:uFillTx/>
                <a:latin typeface="Consolas" charset="0"/>
                <a:sym typeface="+mn-ea"/>
              </a:rPr>
              <a:t>	</a:t>
            </a:r>
            <a:r>
              <a:rPr lang="zh-CN" sz="2400" kern="0">
                <a:uFillTx/>
                <a:latin typeface="Consolas" charset="0"/>
                <a:sym typeface="+mn-ea"/>
              </a:rPr>
              <a:t>首位不是</a:t>
            </a:r>
            <a:r>
              <a:rPr lang="en-US" altLang="zh-CN" sz="2400" kern="0">
                <a:uFillTx/>
                <a:latin typeface="Consolas" charset="0"/>
                <a:sym typeface="+mn-ea"/>
              </a:rPr>
              <a:t>0</a:t>
            </a:r>
            <a:r>
              <a:rPr lang="zh-CN" altLang="zh-CN" sz="2400" kern="0">
                <a:uFillTx/>
                <a:latin typeface="Consolas" charset="0"/>
                <a:sym typeface="+mn-ea"/>
              </a:rPr>
              <a:t>，</a:t>
            </a:r>
            <a:endParaRPr lang="zh-CN" alt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endParaRPr lang="zh-CN" sz="2400" kern="0">
              <a:uFillTx/>
              <a:latin typeface="Consolas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sz="2400" kern="0">
                <a:uFillTx/>
                <a:latin typeface="Consolas" charset="0"/>
                <a:sym typeface="+mn-ea"/>
              </a:rPr>
              <a:t>中文： [\u4e00-\u9fa5]</a:t>
            </a:r>
            <a:endParaRPr lang="zh-CN" sz="2400" kern="0">
              <a:uFillTx/>
              <a:latin typeface="Consolas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5002530"/>
            <a:ext cx="9594850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/^[1-9]\d{5}[1-9]\d{3}((0\d)|(1[0-2]))(([0|1|2]\d)|3[0-1])\d{4}$/;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1170" y="3180080"/>
            <a:ext cx="12745720" cy="17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闭包</a:t>
            </a:r>
            <a:endParaRPr lang="zh-CN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Closures</a:t>
            </a:r>
            <a:endParaRPr lang="en-US" altLang="zh-CN" sz="5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27 0.39022 L -0.21819 0.39022 C -0.12058 0.39022 0 0.2787 0 0.19511 L 0 4.02719E-6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闭包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283970"/>
            <a:ext cx="6517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闭包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4845" y="2056765"/>
            <a:ext cx="8919845" cy="603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sz="220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outer()</a:t>
            </a:r>
            <a:r>
              <a:rPr lang="zh-CN" altLang="zh-CN" sz="2200">
                <a:solidFill>
                  <a:schemeClr val="tx1"/>
                </a:solidFill>
                <a:latin typeface="+mn-ea"/>
              </a:rPr>
              <a:t>执行之后，其返回值也就是内部的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inner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函数赋值给变量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并调用了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i()</a:t>
            </a:r>
            <a:r>
              <a:rPr lang="zh-CN" altLang="zh-CN" sz="2200">
                <a:solidFill>
                  <a:schemeClr val="tx1"/>
                </a:solidFill>
                <a:latin typeface="+mn-ea"/>
              </a:rPr>
              <a:t>，实际上就是通过不同的标识符引用调用了内部函数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inner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。</a:t>
            </a:r>
            <a:endParaRPr lang="zh-CN" altLang="en-US" sz="220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zh-CN" sz="2200">
                <a:solidFill>
                  <a:schemeClr val="tx1"/>
                </a:solidFill>
                <a:latin typeface="+mn-ea"/>
              </a:rPr>
              <a:t>调用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i()</a:t>
            </a:r>
            <a:r>
              <a:rPr lang="zh-CN" altLang="zh-CN" sz="2200">
                <a:solidFill>
                  <a:schemeClr val="tx1"/>
                </a:solidFill>
                <a:latin typeface="+mn-ea"/>
              </a:rPr>
              <a:t>的时候，注意这个调用地点，我们是在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outer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函数外部调用的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i()</a:t>
            </a:r>
            <a:r>
              <a:rPr lang="zh-CN" altLang="zh-CN" sz="2200">
                <a:solidFill>
                  <a:schemeClr val="tx1"/>
                </a:solidFill>
                <a:latin typeface="+mn-ea"/>
              </a:rPr>
              <a:t>，也就是说，在调用的这个地方，根本就不存在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变量的作用域。</a:t>
            </a:r>
            <a:endParaRPr lang="zh-CN" altLang="en-US" sz="220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sz="2200">
                <a:solidFill>
                  <a:schemeClr val="tx1"/>
                </a:solidFill>
                <a:latin typeface="+mn-ea"/>
              </a:rPr>
              <a:t>但是神奇的是，控制台居然输出了数字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。</a:t>
            </a:r>
            <a:endParaRPr lang="zh-CN" altLang="en-US" sz="220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sz="2200">
                <a:solidFill>
                  <a:schemeClr val="tx1"/>
                </a:solidFill>
                <a:latin typeface="+mn-ea"/>
              </a:rPr>
              <a:t>这就说明了，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inner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函数能够持久保存自己定义时的所处环境，并且即使自己在其他的环境被调用的时候，依然可以访问自己定义时所处环境的值。</a:t>
            </a:r>
            <a:endParaRPr lang="zh-CN" altLang="en-US" sz="220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sz="2200">
                <a:solidFill>
                  <a:schemeClr val="tx1"/>
                </a:solidFill>
                <a:latin typeface="+mn-ea"/>
              </a:rPr>
              <a:t>inner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函数把它自己内部的语句，和自己声明时所处的作用域一起封装成了一个密闭环境，我们称为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闭包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” 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Closures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200">
                <a:solidFill>
                  <a:schemeClr val="tx1"/>
                </a:solidFill>
                <a:latin typeface="+mn-ea"/>
              </a:rPr>
              <a:t>。</a:t>
            </a:r>
            <a:endParaRPr lang="zh-CN" altLang="zh-CN" sz="2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2302510"/>
            <a:ext cx="3285490" cy="3409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闭包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283970"/>
            <a:ext cx="6517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闭包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2302510"/>
            <a:ext cx="3285490" cy="3409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85" y="1243330"/>
            <a:ext cx="7599045" cy="6311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77455" y="2073275"/>
            <a:ext cx="3242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inner</a:t>
            </a:r>
            <a:r>
              <a:rPr lang="zh-CN" altLang="en-US" sz="2800"/>
              <a:t>函数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7988935" y="4657090"/>
            <a:ext cx="309372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内部语句</a:t>
            </a:r>
            <a:endParaRPr lang="zh-CN" altLang="en-US" sz="3200"/>
          </a:p>
          <a:p>
            <a:r>
              <a:rPr lang="en-US" altLang="zh-CN" sz="3200"/>
              <a:t>console.log(a);</a:t>
            </a:r>
            <a:endParaRPr lang="en-US" altLang="zh-CN" sz="3200"/>
          </a:p>
        </p:txBody>
      </p:sp>
      <p:sp>
        <p:nvSpPr>
          <p:cNvPr id="11" name="文本框 10"/>
          <p:cNvSpPr txBox="1"/>
          <p:nvPr/>
        </p:nvSpPr>
        <p:spPr>
          <a:xfrm>
            <a:off x="6508115" y="3175635"/>
            <a:ext cx="271526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/>
              <a:t>外部环境</a:t>
            </a:r>
            <a:endParaRPr lang="zh-CN" altLang="zh-CN" sz="3200"/>
          </a:p>
          <a:p>
            <a:r>
              <a:rPr lang="en-US" altLang="zh-CN" sz="3200"/>
              <a:t>a=1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闭包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6517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闭包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2474595"/>
            <a:ext cx="3860165" cy="28848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74845" y="2385695"/>
            <a:ext cx="8919845" cy="233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sz="2200">
                <a:solidFill>
                  <a:schemeClr val="tx1"/>
                </a:solidFill>
                <a:latin typeface="+mn-ea"/>
              </a:rPr>
              <a:t>outer(3)</a:t>
            </a:r>
            <a:r>
              <a:rPr lang="zh-CN" sz="2200">
                <a:solidFill>
                  <a:schemeClr val="tx1"/>
                </a:solidFill>
                <a:latin typeface="+mn-ea"/>
              </a:rPr>
              <a:t>执行之后，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inner()</a:t>
            </a:r>
            <a:r>
              <a:rPr lang="zh-CN" altLang="zh-CN" sz="2200">
                <a:solidFill>
                  <a:schemeClr val="tx1"/>
                </a:solidFill>
                <a:latin typeface="+mn-ea"/>
              </a:rPr>
              <a:t>的外部环境就已经确定，它能够认识一个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outer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内的局部变量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x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值为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。</a:t>
            </a:r>
            <a:endParaRPr lang="zh-CN" altLang="en-US" sz="2200">
              <a:solidFill>
                <a:schemeClr val="tx1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sz="2200">
                <a:solidFill>
                  <a:schemeClr val="tx1"/>
                </a:solidFill>
                <a:latin typeface="+mn-ea"/>
              </a:rPr>
              <a:t>当我们在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outer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外部调用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inner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时，很明显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outer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外部没有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x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的作用域。但是我们发现，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inner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依然记住了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x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的值是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，并且在控制台输出了</a:t>
            </a:r>
            <a:r>
              <a:rPr lang="en-US" altLang="zh-CN" sz="220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en-US" sz="2200">
                <a:solidFill>
                  <a:schemeClr val="tx1"/>
                </a:solidFill>
                <a:latin typeface="+mn-ea"/>
              </a:rPr>
              <a:t>。</a:t>
            </a:r>
            <a:endParaRPr lang="zh-CN" altLang="en-US" sz="220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2730" y="2412365"/>
            <a:ext cx="13196570" cy="1965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400">
                <a:latin typeface="+mn-ea"/>
              </a:rPr>
              <a:t> 每个函数都是一个闭包，无论它在何处被调用，它总是能访问它定义时所处作用域中的全部变量。</a:t>
            </a:r>
            <a:endParaRPr lang="en-US" sz="2400">
              <a:latin typeface="+mn-ea"/>
            </a:endParaRPr>
          </a:p>
          <a:p>
            <a:pPr algn="l">
              <a:lnSpc>
                <a:spcPct val="15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400">
                <a:latin typeface="+mn-ea"/>
              </a:rPr>
              <a:t> 闭包天生存在，并不需要什么特殊的结构才存在，只不过我们必须要刻意地把函数放到其他的作用域中调用</a:t>
            </a:r>
            <a:r>
              <a:rPr lang="zh-CN" altLang="en-US" sz="2400">
                <a:latin typeface="+mn-ea"/>
              </a:rPr>
              <a:t>，</a:t>
            </a:r>
            <a:r>
              <a:rPr lang="en-US" sz="2400">
                <a:latin typeface="+mn-ea"/>
              </a:rPr>
              <a:t>才能明显的观察到闭包性质。</a:t>
            </a:r>
            <a:endParaRPr lang="en-US" sz="240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闭包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65170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闭包不过如此</a:t>
            </a:r>
            <a:endParaRPr lang="zh-CN" altLang="en-US" sz="40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35" y="116205"/>
            <a:ext cx="1083056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zh-CN" sz="4400" b="1" dirty="0" smtClean="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闭包</a:t>
            </a:r>
            <a:endParaRPr lang="zh-CN" altLang="zh-CN" sz="4400" b="1" dirty="0" smtClean="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1332865"/>
            <a:ext cx="6517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闭包示例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2272665"/>
            <a:ext cx="7797165" cy="5525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3454</Words>
  <Application>WPS 演示</Application>
  <PresentationFormat>自定义</PresentationFormat>
  <Paragraphs>244</Paragraphs>
  <Slides>31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Danny</cp:lastModifiedBy>
  <cp:revision>1207</cp:revision>
  <dcterms:created xsi:type="dcterms:W3CDTF">2014-12-24T05:35:00Z</dcterms:created>
  <dcterms:modified xsi:type="dcterms:W3CDTF">2016-04-10T07:55:38Z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