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94" r:id="rId6"/>
    <p:sldId id="261" r:id="rId7"/>
    <p:sldId id="262" r:id="rId8"/>
    <p:sldId id="296" r:id="rId9"/>
    <p:sldId id="295" r:id="rId10"/>
    <p:sldId id="263" r:id="rId11"/>
    <p:sldId id="266" r:id="rId12"/>
    <p:sldId id="268" r:id="rId13"/>
    <p:sldId id="269" r:id="rId14"/>
    <p:sldId id="270" r:id="rId15"/>
    <p:sldId id="286" r:id="rId16"/>
    <p:sldId id="271" r:id="rId17"/>
    <p:sldId id="287" r:id="rId18"/>
    <p:sldId id="284" r:id="rId19"/>
    <p:sldId id="285" r:id="rId20"/>
    <p:sldId id="288" r:id="rId21"/>
    <p:sldId id="289" r:id="rId22"/>
    <p:sldId id="290" r:id="rId23"/>
    <p:sldId id="291" r:id="rId24"/>
    <p:sldId id="274" r:id="rId25"/>
    <p:sldId id="275" r:id="rId26"/>
    <p:sldId id="292" r:id="rId27"/>
    <p:sldId id="293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AD8C350-2EDD-449A-B203-45D0EFC6C2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  <a:fill>
          <a:solidFill>
            <a:srgbClr val="CDD4EA"/>
          </a:solidFill>
        </a:fill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  <a:fill>
          <a:solidFill>
            <a:srgbClr val="CDD4EA"/>
          </a:solidFill>
        </a:fill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seCell>
    <a:swCell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neCell>
    <a:nwCell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nwCell>
  </a:tblStyle>
  <a:tblStyle styleId="{3AD2A1D5-3D6B-42A2-8314-5D4FAEE5FE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3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90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56;ge0c419fdca_1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8" name="Google Shape;157;ge0c419fdca_1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67;ge0c419fdca_14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1" name="Google Shape;168;ge0c419fdca_14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76;ge0c419fdca_14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77;ge0c419fdca_14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204;ge0c419fdc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5" name="Google Shape;205;ge0c419fdc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223;ge0c419fdca_1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8" name="Google Shape;224;ge0c419fdca_1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2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2" name="Google Shape;2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5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263;gdfd7b54d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8" name="Google Shape;264;gdfd7b54d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268;gdfd7b54d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4" name="Google Shape;269;gdfd7b54d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276;gdfd7b54d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8" name="Google Shape;277;gdfd7b54d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88;gdfd7b54d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3" name="Google Shape;89;gdfd7b54d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282;gdfd7b54d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2" name="Google Shape;283;gdfd7b54d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8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01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05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06;ge0c419fdca_14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0" name="Google Shape;107;ge0c419fdca_14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3;ge0c419fdc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114;ge0c419fdc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0;ge0c9a746e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4" name="Google Shape;121;ge0c9a746e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1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44;ge0c419fdca_1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5" name="Google Shape;145;ge0c419fdca_1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2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583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4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5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06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7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8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4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95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6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7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18;p10"/>
          <p:cNvSpPr txBox="1">
            <a:spLocks noGrp="1"/>
          </p:cNvSpPr>
          <p:nvPr>
            <p:ph type="title"/>
          </p:nvPr>
        </p:nvSpPr>
        <p:spPr>
          <a:xfrm>
            <a:off x="695125" y="1442950"/>
            <a:ext cx="105156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5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96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7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8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0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711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2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3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5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16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17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8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9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1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722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23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724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25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6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7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0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1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2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9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0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2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48733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734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5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6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9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00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701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2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3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8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image" Target="../media/image56.jpeg"/><Relationship Id="rId3" Type="http://schemas.openxmlformats.org/officeDocument/2006/relationships/image" Target="../media/image18.png"/><Relationship Id="rId7" Type="http://schemas.openxmlformats.org/officeDocument/2006/relationships/image" Target="../media/image51.jpeg"/><Relationship Id="rId12" Type="http://schemas.openxmlformats.org/officeDocument/2006/relationships/image" Target="../media/image5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54.jpeg"/><Relationship Id="rId5" Type="http://schemas.openxmlformats.org/officeDocument/2006/relationships/image" Target="../media/image50.jpeg"/><Relationship Id="rId15" Type="http://schemas.openxmlformats.org/officeDocument/2006/relationships/image" Target="../media/image57.jpeg"/><Relationship Id="rId10" Type="http://schemas.openxmlformats.org/officeDocument/2006/relationships/image" Target="../media/image25.jpeg"/><Relationship Id="rId4" Type="http://schemas.openxmlformats.org/officeDocument/2006/relationships/image" Target="../media/image22.jpeg"/><Relationship Id="rId9" Type="http://schemas.openxmlformats.org/officeDocument/2006/relationships/image" Target="../media/image53.jpeg"/><Relationship Id="rId1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mboard.google.com/d/1qWbTIoaBInVaHNGxcFsLPGfIb2vg7lY0pZ5HcuR2m4w/viewer?f=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qWbTIoaBInVaHNGxcFsLPGfIb2vg7lY0pZ5HcuR2m4w/viewer?f=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4;p1"/>
          <p:cNvSpPr/>
          <p:nvPr/>
        </p:nvSpPr>
        <p:spPr>
          <a:xfrm>
            <a:off x="0" y="1215025"/>
            <a:ext cx="12192000" cy="22139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7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865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zh-TW" b="1">
                <a:solidFill>
                  <a:schemeClr val="lt1"/>
                </a:solidFill>
              </a:rPr>
              <a:t>2021 Java 第三次考試</a:t>
            </a:r>
            <a:br>
              <a:rPr lang="zh-TW" b="1">
                <a:solidFill>
                  <a:schemeClr val="lt1"/>
                </a:solidFill>
              </a:rPr>
            </a:br>
            <a:r>
              <a:rPr lang="zh-TW" b="1">
                <a:solidFill>
                  <a:schemeClr val="lt1"/>
                </a:solidFill>
              </a:rPr>
              <a:t>專題成果說明</a:t>
            </a:r>
          </a:p>
        </p:txBody>
      </p:sp>
      <p:sp>
        <p:nvSpPr>
          <p:cNvPr id="1048588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746067"/>
            <a:ext cx="9144000" cy="27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zh-TW" dirty="0">
                <a:solidFill>
                  <a:srgbClr val="3C78D8"/>
                </a:solidFill>
              </a:rPr>
              <a:t>B </a:t>
            </a:r>
            <a:r>
              <a:rPr lang="zh-TW" dirty="0"/>
              <a:t>班 第 </a:t>
            </a:r>
            <a:r>
              <a:rPr lang="zh-TW" dirty="0">
                <a:solidFill>
                  <a:srgbClr val="3C78D8"/>
                </a:solidFill>
              </a:rPr>
              <a:t>12 </a:t>
            </a:r>
            <a:r>
              <a:rPr lang="zh-TW" dirty="0"/>
              <a:t>組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dirty="0"/>
              <a:t>姓名與學號：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TW" altLang="zh-TW" sz="2200" dirty="0"/>
              <a:t>葉惟</a:t>
            </a:r>
            <a:r>
              <a:rPr lang="zh-TW" altLang="zh-TW" sz="2200" dirty="0" smtClean="0"/>
              <a:t>欣</a:t>
            </a:r>
            <a:r>
              <a:rPr lang="zh-TW" altLang="en-US" sz="2200" dirty="0" smtClean="0"/>
              <a:t> </a:t>
            </a:r>
            <a:r>
              <a:rPr lang="zh-TW" sz="2200" dirty="0" smtClean="0"/>
              <a:t>109403527  </a:t>
            </a:r>
            <a:endParaRPr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zh-TW" altLang="en-US" sz="2200" dirty="0" smtClean="0"/>
              <a:t>江鴻麟 </a:t>
            </a:r>
            <a:r>
              <a:rPr lang="zh-TW" sz="2200" dirty="0" smtClean="0"/>
              <a:t>109403051  </a:t>
            </a:r>
            <a:endParaRPr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TW" altLang="zh-TW" sz="2200" dirty="0"/>
              <a:t>房濟</a:t>
            </a:r>
            <a:r>
              <a:rPr lang="zh-TW" altLang="zh-TW" sz="2200" dirty="0" smtClean="0"/>
              <a:t>豪</a:t>
            </a:r>
            <a:r>
              <a:rPr lang="zh-TW" altLang="en-US" sz="2200" dirty="0" smtClean="0"/>
              <a:t> </a:t>
            </a:r>
            <a:r>
              <a:rPr lang="zh-TW" sz="2200" dirty="0" smtClean="0"/>
              <a:t>109403056  </a:t>
            </a:r>
            <a:endParaRPr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TW" altLang="zh-TW" sz="2200" dirty="0"/>
              <a:t>何艾</a:t>
            </a:r>
            <a:r>
              <a:rPr lang="zh-TW" altLang="zh-TW" sz="2200" dirty="0" smtClean="0"/>
              <a:t>穎</a:t>
            </a:r>
            <a:r>
              <a:rPr lang="zh-TW" altLang="en-US" sz="2200" dirty="0" smtClean="0"/>
              <a:t> </a:t>
            </a:r>
            <a:r>
              <a:rPr lang="zh-TW" sz="2200" dirty="0" smtClean="0"/>
              <a:t>109403039  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7824192" y="352964"/>
            <a:ext cx="4099973" cy="107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zh-TW" altLang="en-US" sz="5400" b="1" dirty="0">
                <a:solidFill>
                  <a:srgbClr val="00B050"/>
                </a:solidFill>
              </a:rPr>
              <a:t>詳細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類別圖</a:t>
            </a:r>
            <a:endParaRPr lang="en-US" altLang="zh-TW" sz="5400" b="1" dirty="0" smtClean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31504" y="56709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solidFill>
                  <a:srgbClr val="00B050"/>
                </a:solidFill>
              </a:rPr>
              <a:t>AllFile</a:t>
            </a:r>
            <a:r>
              <a:rPr lang="zh-TW" altLang="en-US" sz="3600" b="1" dirty="0" smtClean="0">
                <a:solidFill>
                  <a:srgbClr val="00B050"/>
                </a:solidFill>
              </a:rPr>
              <a:t>套件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412776"/>
            <a:ext cx="9145016" cy="51952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41;p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4" y="1324855"/>
            <a:ext cx="11887200" cy="14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9" name="Google Shape;142;p4"/>
          <p:cNvSpPr txBox="1">
            <a:spLocks noGrp="1"/>
          </p:cNvSpPr>
          <p:nvPr>
            <p:ph type="title"/>
          </p:nvPr>
        </p:nvSpPr>
        <p:spPr>
          <a:xfrm>
            <a:off x="4099100" y="1293838"/>
            <a:ext cx="57819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>
                <a:solidFill>
                  <a:srgbClr val="EFEFEF"/>
                </a:solidFill>
              </a:rPr>
              <a:t>三、系統特色</a:t>
            </a:r>
            <a:r>
              <a:rPr lang="zh-TW" sz="2400">
                <a:solidFill>
                  <a:srgbClr val="EFEFEF"/>
                </a:solidFill>
              </a:rPr>
              <a:t>(限時2分鐘)</a:t>
            </a:r>
            <a:endParaRPr b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48;ge0c419fdca_14_14"/>
          <p:cNvSpPr txBox="1">
            <a:spLocks noGrp="1"/>
          </p:cNvSpPr>
          <p:nvPr>
            <p:ph type="body" idx="1"/>
          </p:nvPr>
        </p:nvSpPr>
        <p:spPr>
          <a:xfrm>
            <a:off x="346395" y="1010320"/>
            <a:ext cx="4325400" cy="6650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00B050"/>
                </a:solidFill>
              </a:rPr>
              <a:t>本系統可區分為四個部分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zh-TW" b="1" dirty="0">
              <a:solidFill>
                <a:srgbClr val="00B050"/>
              </a:solidFill>
            </a:endParaRPr>
          </a:p>
        </p:txBody>
      </p:sp>
      <p:pic>
        <p:nvPicPr>
          <p:cNvPr id="2097155" name="Google Shape;149;ge0c419fdca_14_1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186496" cy="11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Google Shape;150;ge0c419fdca_14_14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95" y="1747356"/>
            <a:ext cx="4325400" cy="2105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151;ge0c419fdca_14_14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456" y="2486263"/>
            <a:ext cx="4325400" cy="210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Google Shape;152;ge0c419fdca_14_14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9882" y="3427485"/>
            <a:ext cx="4803825" cy="204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9" name="Google Shape;153;ge0c419fdca_14_14"/>
          <p:cNvPicPr preferRelativeResize="0">
            <a:picLocks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1664" y="4935447"/>
            <a:ext cx="4325400" cy="212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0" name="Google Shape;154;ge0c419fdca_14_14"/>
          <p:cNvPicPr preferRelativeResize="0">
            <a:picLocks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7325" y="1283949"/>
            <a:ext cx="4766175" cy="45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59;ge0c419fdca_14_32"/>
          <p:cNvSpPr txBox="1">
            <a:spLocks noGrp="1"/>
          </p:cNvSpPr>
          <p:nvPr>
            <p:ph type="body" idx="1"/>
          </p:nvPr>
        </p:nvSpPr>
        <p:spPr>
          <a:xfrm>
            <a:off x="308075" y="1423775"/>
            <a:ext cx="4500600" cy="59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00B050"/>
                </a:solidFill>
              </a:rPr>
              <a:t>1.貼心的詢問，免於意外</a:t>
            </a:r>
          </a:p>
        </p:txBody>
      </p:sp>
      <p:pic>
        <p:nvPicPr>
          <p:cNvPr id="2097161" name="Google Shape;160;ge0c419fdca_14_3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825"/>
            <a:ext cx="9186496" cy="11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Google Shape;161;ge0c419fdca_14_32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950" y="2694754"/>
            <a:ext cx="2993887" cy="174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Google Shape;162;ge0c419fdca_14_32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382" y="954400"/>
            <a:ext cx="2993887" cy="174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Google Shape;163;ge0c419fdca_14_32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0038" y="2694753"/>
            <a:ext cx="2993887" cy="174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Google Shape;164;ge0c419fdca_14_32"/>
          <p:cNvPicPr preferRelativeResize="0">
            <a:picLocks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8950" y="4435100"/>
            <a:ext cx="2993900" cy="1468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6" name="Google Shape;165;ge0c419fdca_14_32"/>
          <p:cNvPicPr preferRelativeResize="0">
            <a:picLocks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90050" y="4435100"/>
            <a:ext cx="2993918" cy="14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9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70;ge0c419fdca_14_56"/>
          <p:cNvSpPr txBox="1">
            <a:spLocks noGrp="1"/>
          </p:cNvSpPr>
          <p:nvPr>
            <p:ph type="body" idx="1"/>
          </p:nvPr>
        </p:nvSpPr>
        <p:spPr>
          <a:xfrm>
            <a:off x="436375" y="1370200"/>
            <a:ext cx="10515600" cy="59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00B050"/>
                </a:solidFill>
              </a:rPr>
              <a:t>2.完善的循環裝置，操作一次失敗還有一次</a:t>
            </a:r>
          </a:p>
        </p:txBody>
      </p:sp>
      <p:pic>
        <p:nvPicPr>
          <p:cNvPr id="2097167" name="Google Shape;171;ge0c419fdca_14_5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86496" cy="11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Google Shape;172;ge0c419fdca_14_56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325" y="2284975"/>
            <a:ext cx="3421074" cy="22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Google Shape;173;ge0c419fdca_14_56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401" y="2284975"/>
            <a:ext cx="3421074" cy="22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Google Shape;174;ge0c419fdca_14_56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4812" y="4573025"/>
            <a:ext cx="4392388" cy="22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15" y="-30262"/>
            <a:ext cx="5584461" cy="1659062"/>
          </a:xfrm>
        </p:spPr>
        <p:txBody>
          <a:bodyPr/>
          <a:lstStyle/>
          <a:p>
            <a:r>
              <a:rPr lang="zh-TW" altLang="en-US" b="1" dirty="0"/>
              <a:t>三、系統特色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2</a:t>
            </a:r>
            <a:r>
              <a:rPr lang="zh-TW" altLang="en-US" sz="2400" dirty="0"/>
              <a:t>分鐘</a:t>
            </a:r>
            <a:r>
              <a:rPr lang="en-US" altLang="zh-TW" sz="2400" dirty="0"/>
              <a:t>)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429" y="0"/>
            <a:ext cx="3621906" cy="685800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331358" y="1844824"/>
            <a:ext cx="10515600" cy="2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altLang="zh-TW" sz="5400" b="1" dirty="0" smtClean="0">
                <a:solidFill>
                  <a:srgbClr val="00B050"/>
                </a:solidFill>
              </a:rPr>
              <a:t>Transcation </a:t>
            </a:r>
          </a:p>
          <a:p>
            <a:pPr marL="457200" lvl="1" indent="0">
              <a:buFont typeface="Arial"/>
              <a:buNone/>
            </a:pPr>
            <a:r>
              <a:rPr lang="zh-TW" altLang="en-US" sz="5400" b="1" dirty="0" smtClean="0">
                <a:solidFill>
                  <a:srgbClr val="00B050"/>
                </a:solidFill>
              </a:rPr>
              <a:t>印出交易明細的功能</a:t>
            </a:r>
            <a:endParaRPr lang="en-US" altLang="zh-TW" sz="5400" b="1" dirty="0" smtClean="0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</a:pPr>
            <a:endParaRPr lang="en-US" altLang="zh-TW" sz="5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7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79;ge0c419fdca_14_73"/>
          <p:cNvSpPr txBox="1">
            <a:spLocks noGrp="1"/>
          </p:cNvSpPr>
          <p:nvPr>
            <p:ph type="body" idx="1"/>
          </p:nvPr>
        </p:nvSpPr>
        <p:spPr>
          <a:xfrm>
            <a:off x="396200" y="1383600"/>
            <a:ext cx="5649800" cy="5988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0000"/>
                </a:solidFill>
              </a:rPr>
              <a:t>3環保愛地球，不隨意輸出明細</a:t>
            </a:r>
          </a:p>
        </p:txBody>
      </p:sp>
      <p:pic>
        <p:nvPicPr>
          <p:cNvPr id="2097171" name="Google Shape;180;ge0c419fdca_14_7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0" y="165800"/>
            <a:ext cx="9186496" cy="11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Google Shape;181;ge0c419fdca_14_73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2425" y="1840125"/>
            <a:ext cx="3209925" cy="3952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97173" name="Google Shape;182;ge0c419fdca_14_73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00" y="2305690"/>
            <a:ext cx="5458000" cy="26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8" name="Google Shape;183;ge0c419fdca_14_73"/>
          <p:cNvCxnSpPr>
            <a:cxnSpLocks/>
          </p:cNvCxnSpPr>
          <p:nvPr/>
        </p:nvCxnSpPr>
        <p:spPr>
          <a:xfrm rot="10800000">
            <a:off x="7313450" y="1687625"/>
            <a:ext cx="3616500" cy="4353300"/>
          </a:xfrm>
          <a:prstGeom prst="straightConnector1">
            <a:avLst/>
          </a:prstGeom>
          <a:noFill/>
          <a:ln w="2286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29" name="Google Shape;184;ge0c419fdca_14_73"/>
          <p:cNvCxnSpPr>
            <a:cxnSpLocks/>
          </p:cNvCxnSpPr>
          <p:nvPr/>
        </p:nvCxnSpPr>
        <p:spPr>
          <a:xfrm flipV="1">
            <a:off x="7313450" y="1683001"/>
            <a:ext cx="3487875" cy="4357736"/>
          </a:xfrm>
          <a:prstGeom prst="straightConnector1">
            <a:avLst/>
          </a:prstGeom>
          <a:noFill/>
          <a:ln w="2286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33" name="Google Shape;185;ge0c419fdca_14_73"/>
          <p:cNvSpPr/>
          <p:nvPr/>
        </p:nvSpPr>
        <p:spPr>
          <a:xfrm rot="-5988829">
            <a:off x="3702936" y="4840912"/>
            <a:ext cx="1246135" cy="1001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4351527" y="276780"/>
            <a:ext cx="2596290" cy="2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zh-TW" altLang="en-US" sz="5400" b="1" dirty="0">
                <a:solidFill>
                  <a:srgbClr val="00B050"/>
                </a:solidFill>
              </a:rPr>
              <a:t>但是</a:t>
            </a:r>
            <a:endParaRPr lang="en-US" altLang="zh-TW" sz="5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-99392"/>
            <a:ext cx="5544616" cy="2039304"/>
          </a:xfrm>
        </p:spPr>
        <p:txBody>
          <a:bodyPr/>
          <a:lstStyle/>
          <a:p>
            <a:r>
              <a:rPr lang="zh-TW" altLang="en-US" b="1" dirty="0"/>
              <a:t>三、系統特色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2</a:t>
            </a:r>
            <a:r>
              <a:rPr lang="zh-TW" altLang="en-US" sz="2400" dirty="0"/>
              <a:t>分鐘</a:t>
            </a:r>
            <a:r>
              <a:rPr lang="en-US" altLang="zh-TW" sz="2400" dirty="0"/>
              <a:t>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3" y="1064622"/>
            <a:ext cx="10515600" cy="24482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zh-TW" sz="5400" b="1" dirty="0" smtClean="0">
                <a:solidFill>
                  <a:srgbClr val="00B050"/>
                </a:solidFill>
              </a:rPr>
              <a:t>Receipt </a:t>
            </a:r>
          </a:p>
          <a:p>
            <a:pPr marL="457200" lvl="1" indent="0">
              <a:buNone/>
            </a:pPr>
            <a:r>
              <a:rPr lang="zh-TW" altLang="en-US" sz="5400" b="1" dirty="0" smtClean="0">
                <a:solidFill>
                  <a:srgbClr val="00B050"/>
                </a:solidFill>
              </a:rPr>
              <a:t>印出發票功能</a:t>
            </a:r>
            <a:endParaRPr lang="en-US" altLang="zh-TW" sz="5400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TW" sz="5400" dirty="0" smtClean="0">
              <a:solidFill>
                <a:srgbClr val="00B05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447" y="613775"/>
            <a:ext cx="5888553" cy="59045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39816" y="3892308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rgbClr val="00B050"/>
                </a:solidFill>
              </a:rPr>
              <a:t>隨機</a:t>
            </a:r>
            <a:r>
              <a:rPr lang="en-US" altLang="zh-TW" sz="44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</a:t>
            </a:r>
            <a:endParaRPr lang="zh-TW" alt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1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-315416"/>
            <a:ext cx="10515600" cy="2903400"/>
          </a:xfrm>
        </p:spPr>
        <p:txBody>
          <a:bodyPr/>
          <a:lstStyle/>
          <a:p>
            <a:r>
              <a:rPr lang="zh-TW" altLang="en-US" b="1" dirty="0"/>
              <a:t>三、系統特色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2</a:t>
            </a:r>
            <a:r>
              <a:rPr lang="zh-TW" altLang="en-US" sz="2400" dirty="0"/>
              <a:t>分鐘</a:t>
            </a:r>
            <a:r>
              <a:rPr lang="en-US" altLang="zh-TW" sz="2400" dirty="0"/>
              <a:t>)</a:t>
            </a:r>
            <a:endParaRPr lang="zh-TW" altLang="en-US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0" y="1363847"/>
            <a:ext cx="5735960" cy="2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altLang="zh-TW" sz="5400" b="1" dirty="0" smtClean="0">
                <a:solidFill>
                  <a:srgbClr val="00B050"/>
                </a:solidFill>
              </a:rPr>
              <a:t>Dos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也有菜單</a:t>
            </a:r>
            <a:endParaRPr lang="en-US" altLang="zh-TW" sz="5400" b="1" dirty="0" smtClean="0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</a:pPr>
            <a:r>
              <a:rPr lang="zh-TW" altLang="en-US" sz="5400" b="1" dirty="0">
                <a:solidFill>
                  <a:srgbClr val="00B050"/>
                </a:solidFill>
              </a:rPr>
              <a:t>防止健忘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的客人</a:t>
            </a:r>
            <a:endParaRPr lang="en-US" altLang="zh-TW" sz="5400" b="1" dirty="0" smtClean="0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</a:pPr>
            <a:endParaRPr lang="en-US" altLang="zh-TW" sz="5400" dirty="0" smtClean="0">
              <a:solidFill>
                <a:srgbClr val="00B05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2042605"/>
            <a:ext cx="6552728" cy="38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7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36" y="332656"/>
            <a:ext cx="6306430" cy="6115904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-315416"/>
            <a:ext cx="10515600" cy="2903400"/>
          </a:xfrm>
        </p:spPr>
        <p:txBody>
          <a:bodyPr/>
          <a:lstStyle/>
          <a:p>
            <a:r>
              <a:rPr lang="zh-TW" altLang="en-US" b="1" dirty="0"/>
              <a:t>三、系統特色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2</a:t>
            </a:r>
            <a:r>
              <a:rPr lang="zh-TW" altLang="en-US" sz="2400" dirty="0"/>
              <a:t>分鐘</a:t>
            </a:r>
            <a:r>
              <a:rPr lang="en-US" altLang="zh-TW" sz="2400" dirty="0"/>
              <a:t>)</a:t>
            </a:r>
            <a:endParaRPr lang="zh-TW" altLang="en-US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333394" y="1628800"/>
            <a:ext cx="4682485" cy="218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zh-TW" altLang="en-US" sz="5400" b="1" dirty="0" smtClean="0">
                <a:solidFill>
                  <a:srgbClr val="00B050"/>
                </a:solidFill>
              </a:rPr>
              <a:t>用</a:t>
            </a:r>
            <a:r>
              <a:rPr lang="en-US" altLang="zh-TW" sz="5400" b="1" dirty="0" smtClean="0">
                <a:solidFill>
                  <a:srgbClr val="00B050"/>
                </a:solidFill>
              </a:rPr>
              <a:t>emoji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符號</a:t>
            </a:r>
            <a:endParaRPr lang="en-US" altLang="zh-TW" sz="5400" b="1" dirty="0" smtClean="0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</a:pPr>
            <a:r>
              <a:rPr lang="zh-TW" altLang="en-US" sz="5400" b="1" dirty="0" smtClean="0">
                <a:solidFill>
                  <a:srgbClr val="00B050"/>
                </a:solidFill>
              </a:rPr>
              <a:t>來呈現菜單</a:t>
            </a:r>
            <a:endParaRPr lang="en-US" altLang="zh-TW" sz="5400" b="1" dirty="0" smtClean="0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</a:pPr>
            <a:endParaRPr lang="en-US" altLang="zh-TW" sz="5400" dirty="0" smtClean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1" y="3239129"/>
            <a:ext cx="4324410" cy="25582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37" y="5920310"/>
            <a:ext cx="4528604" cy="3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91;gdfd7b54d1e_0_4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50" y="2009275"/>
            <a:ext cx="11887200" cy="14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1" name="Google Shape;92;gdfd7b54d1e_0_40"/>
          <p:cNvSpPr txBox="1"/>
          <p:nvPr/>
        </p:nvSpPr>
        <p:spPr>
          <a:xfrm>
            <a:off x="2870375" y="2266850"/>
            <a:ext cx="703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一、分工與貢獻</a:t>
            </a:r>
            <a:r>
              <a:rPr lang="zh-TW" sz="25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（限時0.5分鐘說明）</a:t>
            </a:r>
            <a:endParaRPr sz="25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3131" cy="1325563"/>
          </a:xfrm>
        </p:spPr>
        <p:txBody>
          <a:bodyPr/>
          <a:lstStyle/>
          <a:p>
            <a:r>
              <a:rPr lang="zh-TW" altLang="en-US" b="1" dirty="0"/>
              <a:t>三、系統特色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2</a:t>
            </a:r>
            <a:r>
              <a:rPr lang="zh-TW" altLang="en-US" sz="2400" dirty="0"/>
              <a:t>分鐘</a:t>
            </a:r>
            <a:r>
              <a:rPr lang="en-US" altLang="zh-TW" sz="2400" dirty="0"/>
              <a:t>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206"/>
            <a:ext cx="10515600" cy="4351338"/>
          </a:xfr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本部分條列特色，</a:t>
            </a:r>
            <a:r>
              <a:rPr lang="zh-TW" altLang="en-US" dirty="0" smtClean="0">
                <a:solidFill>
                  <a:srgbClr val="00B050"/>
                </a:solidFill>
              </a:rPr>
              <a:t>包含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除了</a:t>
            </a:r>
            <a:r>
              <a:rPr lang="en-US" altLang="zh-TW" dirty="0" smtClean="0">
                <a:solidFill>
                  <a:schemeClr val="tx1"/>
                </a:solidFill>
              </a:rPr>
              <a:t>class JOP</a:t>
            </a:r>
            <a:r>
              <a:rPr lang="zh-TW" altLang="en-US" dirty="0" smtClean="0">
                <a:solidFill>
                  <a:schemeClr val="tx1"/>
                </a:solidFill>
              </a:rPr>
              <a:t>以外的</a:t>
            </a:r>
            <a:r>
              <a:rPr lang="en-US" altLang="zh-TW" dirty="0" smtClean="0">
                <a:solidFill>
                  <a:schemeClr val="tx1"/>
                </a:solidFill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</a:rPr>
              <a:t> 全都封裝成套件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</a:rPr>
              <a:t>目的 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防止程式設計師破壞，達到安全性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                 增加程式碼的重複使用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	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           </a:t>
            </a:r>
            <a:r>
              <a:rPr lang="zh-TW" altLang="en-US" b="1" dirty="0" smtClean="0">
                <a:solidFill>
                  <a:srgbClr val="00B050"/>
                </a:solidFill>
              </a:rPr>
              <a:t>減少程式碼彼此間的</a:t>
            </a:r>
            <a:r>
              <a:rPr lang="en-US" altLang="zh-TW" b="1" dirty="0" smtClean="0">
                <a:solidFill>
                  <a:srgbClr val="00B050"/>
                </a:solidFill>
              </a:rPr>
              <a:t>Coupling </a:t>
            </a:r>
            <a:r>
              <a:rPr lang="zh-TW" altLang="en-US" b="1" dirty="0" smtClean="0">
                <a:solidFill>
                  <a:srgbClr val="00B050"/>
                </a:solidFill>
              </a:rPr>
              <a:t>增加</a:t>
            </a:r>
            <a:r>
              <a:rPr lang="en-US" altLang="zh-TW" b="1" dirty="0" smtClean="0">
                <a:solidFill>
                  <a:srgbClr val="00B050"/>
                </a:solidFill>
              </a:rPr>
              <a:t>Cohesion</a:t>
            </a:r>
          </a:p>
          <a:p>
            <a:pPr marL="457200" lvl="1" indent="0">
              <a:buNone/>
            </a:pPr>
            <a:endParaRPr lang="en-US" altLang="zh-TW" dirty="0">
              <a:solidFill>
                <a:srgbClr val="00B05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16" y="4003390"/>
            <a:ext cx="5753903" cy="13432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338" y="549791"/>
            <a:ext cx="1883395" cy="59837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672065" y="365125"/>
            <a:ext cx="252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以</a:t>
            </a:r>
            <a:r>
              <a:rPr lang="en-US" altLang="zh-TW" sz="3600" dirty="0" err="1" smtClean="0"/>
              <a:t>AllFood</a:t>
            </a:r>
            <a:r>
              <a:rPr lang="zh-TW" altLang="en-US" sz="3600" dirty="0" smtClean="0"/>
              <a:t>為例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9035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33" y="26196"/>
            <a:ext cx="10515600" cy="1325563"/>
          </a:xfrm>
        </p:spPr>
        <p:txBody>
          <a:bodyPr/>
          <a:lstStyle/>
          <a:p>
            <a:pPr lvl="1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zh-TW" altLang="en-US" sz="4000" b="1" dirty="0"/>
              <a:t>三、系統特色</a:t>
            </a:r>
            <a:r>
              <a:rPr lang="en-US" altLang="zh-TW" sz="4000" dirty="0"/>
              <a:t>(</a:t>
            </a:r>
            <a:r>
              <a:rPr lang="zh-TW" altLang="en-US" sz="4000" dirty="0"/>
              <a:t>限時</a:t>
            </a:r>
            <a:r>
              <a:rPr lang="en-US" altLang="zh-TW" sz="4000" dirty="0"/>
              <a:t>2</a:t>
            </a:r>
            <a:r>
              <a:rPr lang="zh-TW" altLang="en-US" sz="4000" dirty="0"/>
              <a:t>分鐘</a:t>
            </a:r>
            <a:r>
              <a:rPr lang="en-US" altLang="zh-TW" sz="4000" dirty="0" smtClean="0"/>
              <a:t>)</a:t>
            </a:r>
            <a:r>
              <a:rPr lang="en-US" altLang="zh-TW" sz="4000" dirty="0">
                <a:solidFill>
                  <a:srgbClr val="00B050"/>
                </a:solidFill>
              </a:rPr>
              <a:t> </a:t>
            </a:r>
            <a:r>
              <a:rPr lang="zh-TW" altLang="en-US" sz="3200" dirty="0" smtClean="0">
                <a:solidFill>
                  <a:srgbClr val="00B050"/>
                </a:solidFill>
              </a:rPr>
              <a:t>課堂</a:t>
            </a:r>
            <a:r>
              <a:rPr lang="zh-TW" altLang="en-US" sz="3200" dirty="0">
                <a:solidFill>
                  <a:srgbClr val="00B050"/>
                </a:solidFill>
              </a:rPr>
              <a:t>外所運用到之</a:t>
            </a:r>
            <a:r>
              <a:rPr lang="en-US" altLang="zh-TW" sz="3200" dirty="0">
                <a:solidFill>
                  <a:srgbClr val="00B050"/>
                </a:solidFill>
              </a:rPr>
              <a:t>API</a:t>
            </a:r>
            <a:br>
              <a:rPr lang="en-US" altLang="zh-TW" sz="3200" dirty="0">
                <a:solidFill>
                  <a:srgbClr val="00B050"/>
                </a:solidFill>
              </a:rPr>
            </a:br>
            <a:endParaRPr lang="zh-TW" altLang="en-US" sz="32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2323"/>
            <a:ext cx="7032104" cy="18973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java.util.LinkedList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用</a:t>
            </a:r>
            <a:r>
              <a:rPr lang="en-US" altLang="zh-TW" dirty="0" err="1" smtClean="0">
                <a:solidFill>
                  <a:srgbClr val="00B050"/>
                </a:solidFill>
              </a:rPr>
              <a:t>LinkedList</a:t>
            </a:r>
            <a:r>
              <a:rPr lang="zh-TW" altLang="en-US" dirty="0" smtClean="0">
                <a:solidFill>
                  <a:srgbClr val="00B050"/>
                </a:solidFill>
              </a:rPr>
              <a:t>來存放</a:t>
            </a:r>
            <a:r>
              <a:rPr lang="en-US" altLang="zh-TW" dirty="0" smtClean="0">
                <a:solidFill>
                  <a:srgbClr val="00B050"/>
                </a:solidFill>
              </a:rPr>
              <a:t>data</a:t>
            </a:r>
            <a:r>
              <a:rPr lang="zh-TW" altLang="en-US" dirty="0" smtClean="0">
                <a:solidFill>
                  <a:srgbClr val="00B050"/>
                </a:solidFill>
              </a:rPr>
              <a:t>而不是用陣列</a:t>
            </a:r>
            <a:r>
              <a:rPr lang="en-US" altLang="zh-TW" dirty="0">
                <a:solidFill>
                  <a:srgbClr val="00B050"/>
                </a:solidFill>
              </a:rPr>
              <a:t>	</a:t>
            </a:r>
            <a:r>
              <a:rPr lang="zh-TW" altLang="en-US" dirty="0" smtClean="0">
                <a:solidFill>
                  <a:srgbClr val="00B050"/>
                </a:solidFill>
              </a:rPr>
              <a:t>，因為陣列，連續記憶體配置，刪除元素會空一格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所以我改用</a:t>
            </a:r>
            <a:r>
              <a:rPr lang="en-US" altLang="zh-TW" dirty="0" err="1" smtClean="0">
                <a:solidFill>
                  <a:srgbClr val="00B050"/>
                </a:solidFill>
              </a:rPr>
              <a:t>LinkedList</a:t>
            </a:r>
            <a:r>
              <a:rPr lang="zh-TW" altLang="en-US" dirty="0" smtClean="0">
                <a:solidFill>
                  <a:srgbClr val="00B050"/>
                </a:solidFill>
              </a:rPr>
              <a:t>來操作清單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刪除，換餐，增加</a:t>
            </a:r>
            <a:r>
              <a:rPr lang="en-US" altLang="zh-TW" dirty="0" smtClean="0">
                <a:solidFill>
                  <a:srgbClr val="00B050"/>
                </a:solidFill>
              </a:rPr>
              <a:t>) </a:t>
            </a:r>
            <a:r>
              <a:rPr lang="zh-TW" altLang="en-US" dirty="0" smtClean="0">
                <a:solidFill>
                  <a:srgbClr val="00B050"/>
                </a:solidFill>
              </a:rPr>
              <a:t>因為記憶體配置不連續不影響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07" y="3390009"/>
            <a:ext cx="5989401" cy="45757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4379" y="3020677"/>
            <a:ext cx="94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237" y="4188525"/>
            <a:ext cx="2704667" cy="15679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89495" y="3843560"/>
            <a:ext cx="433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運用</a:t>
            </a:r>
            <a:r>
              <a:rPr lang="en-US" altLang="zh-TW" dirty="0" err="1" smtClean="0"/>
              <a:t>LinkedList</a:t>
            </a:r>
            <a:r>
              <a:rPr lang="zh-TW" altLang="en-US" dirty="0"/>
              <a:t>的</a:t>
            </a:r>
            <a:r>
              <a:rPr lang="zh-TW" altLang="en-US" dirty="0" smtClean="0"/>
              <a:t>方法來直接得到大小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4727619"/>
            <a:ext cx="6639852" cy="114316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973670" y="4398167"/>
            <a:ext cx="555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運用</a:t>
            </a:r>
            <a:r>
              <a:rPr lang="en-US" altLang="zh-TW" dirty="0" err="1" smtClean="0"/>
              <a:t>LinkedList</a:t>
            </a:r>
            <a:r>
              <a:rPr lang="zh-TW" altLang="en-US" dirty="0"/>
              <a:t>的</a:t>
            </a:r>
            <a:r>
              <a:rPr lang="zh-TW" altLang="en-US" dirty="0" smtClean="0"/>
              <a:t>方法來直接刪除鏈結串列的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73670" y="3084911"/>
            <a:ext cx="433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</a:t>
            </a:r>
            <a:r>
              <a:rPr lang="en-US" altLang="zh-TW" dirty="0" err="1" smtClean="0"/>
              <a:t>LinkedList</a:t>
            </a:r>
            <a:r>
              <a:rPr lang="zh-TW" altLang="en-US" dirty="0" smtClean="0"/>
              <a:t>的變數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237" y="6219135"/>
            <a:ext cx="5729003" cy="58151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049484" y="5796953"/>
            <a:ext cx="878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運用</a:t>
            </a:r>
            <a:r>
              <a:rPr lang="en-US" altLang="zh-TW" dirty="0" err="1" smtClean="0"/>
              <a:t>LinkedList</a:t>
            </a:r>
            <a:r>
              <a:rPr lang="zh-TW" altLang="en-US" dirty="0"/>
              <a:t>的</a:t>
            </a:r>
            <a:r>
              <a:rPr lang="zh-TW" altLang="en-US" dirty="0" smtClean="0"/>
              <a:t>方法</a:t>
            </a:r>
            <a:r>
              <a:rPr lang="en-US" altLang="zh-TW" dirty="0" err="1" smtClean="0"/>
              <a:t>indexOf</a:t>
            </a:r>
            <a:r>
              <a:rPr lang="zh-TW" altLang="en-US" dirty="0" smtClean="0"/>
              <a:t>來找到需要更換的餐點，再用</a:t>
            </a:r>
            <a:r>
              <a:rPr lang="en-US" altLang="zh-TW" dirty="0" smtClean="0"/>
              <a:t>set()</a:t>
            </a:r>
            <a:r>
              <a:rPr lang="zh-TW" altLang="en-US" dirty="0" smtClean="0"/>
              <a:t>來換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的內容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622" y="2291507"/>
            <a:ext cx="4320480" cy="91383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5815" y="943816"/>
            <a:ext cx="3088094" cy="12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38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225"/>
            <a:ext cx="10515600" cy="4629319"/>
          </a:xfrm>
        </p:spPr>
        <p:txBody>
          <a:bodyPr/>
          <a:lstStyle/>
          <a:p>
            <a:pPr marL="457200" lvl="1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透過</a:t>
            </a:r>
            <a:r>
              <a:rPr lang="en-US" altLang="zh-TW" dirty="0" smtClean="0">
                <a:solidFill>
                  <a:srgbClr val="00B050"/>
                </a:solidFill>
              </a:rPr>
              <a:t>I/O</a:t>
            </a:r>
            <a:r>
              <a:rPr lang="zh-TW" altLang="en-US" dirty="0" smtClean="0">
                <a:solidFill>
                  <a:srgbClr val="00B050"/>
                </a:solidFill>
              </a:rPr>
              <a:t>輸入輸出來處理檔案 </a:t>
            </a:r>
            <a:r>
              <a:rPr lang="en-US" altLang="zh-TW" dirty="0" smtClean="0">
                <a:solidFill>
                  <a:srgbClr val="00B050"/>
                </a:solidFill>
              </a:rPr>
              <a:t>: </a:t>
            </a:r>
            <a:r>
              <a:rPr lang="zh-TW" altLang="en-US" dirty="0" smtClean="0">
                <a:solidFill>
                  <a:srgbClr val="00B050"/>
                </a:solidFill>
              </a:rPr>
              <a:t>讓資料可以直接更改，保存容易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endParaRPr lang="en-US" altLang="zh-TW" dirty="0">
              <a:solidFill>
                <a:srgbClr val="00B05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07" y="2391132"/>
            <a:ext cx="5289414" cy="6324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19028" y="2494636"/>
            <a:ext cx="271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引入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I/O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套件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1" y="4025800"/>
            <a:ext cx="5902253" cy="23167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53" y="3744522"/>
            <a:ext cx="5091224" cy="25980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3038" y="3270589"/>
            <a:ext cx="221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檔案讀入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 txBox="1">
            <a:spLocks/>
          </p:cNvSpPr>
          <p:nvPr/>
        </p:nvSpPr>
        <p:spPr>
          <a:xfrm>
            <a:off x="360323" y="2942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zh-TW" altLang="en-US" sz="4000" b="1" smtClean="0"/>
              <a:t>三、系統特色</a:t>
            </a:r>
            <a:r>
              <a:rPr lang="en-US" altLang="zh-TW" sz="4000" smtClean="0"/>
              <a:t>(</a:t>
            </a:r>
            <a:r>
              <a:rPr lang="zh-TW" altLang="en-US" sz="4000" smtClean="0"/>
              <a:t>限時</a:t>
            </a:r>
            <a:r>
              <a:rPr lang="en-US" altLang="zh-TW" sz="4000" smtClean="0"/>
              <a:t>2</a:t>
            </a:r>
            <a:r>
              <a:rPr lang="zh-TW" altLang="en-US" sz="4000" smtClean="0"/>
              <a:t>分鐘</a:t>
            </a:r>
            <a:r>
              <a:rPr lang="en-US" altLang="zh-TW" sz="4000" smtClean="0"/>
              <a:t>)</a:t>
            </a:r>
            <a:r>
              <a:rPr lang="en-US" altLang="zh-TW" sz="4000" smtClean="0">
                <a:solidFill>
                  <a:srgbClr val="00B050"/>
                </a:solidFill>
              </a:rPr>
              <a:t> </a:t>
            </a:r>
            <a:r>
              <a:rPr lang="zh-TW" altLang="en-US" sz="3200" smtClean="0">
                <a:solidFill>
                  <a:srgbClr val="00B050"/>
                </a:solidFill>
              </a:rPr>
              <a:t>課堂外所運用到之</a:t>
            </a:r>
            <a:r>
              <a:rPr lang="en-US" altLang="zh-TW" sz="3200" smtClean="0">
                <a:solidFill>
                  <a:srgbClr val="00B050"/>
                </a:solidFill>
              </a:rPr>
              <a:t>API</a:t>
            </a:r>
            <a:br>
              <a:rPr lang="en-US" altLang="zh-TW" sz="3200" smtClean="0">
                <a:solidFill>
                  <a:srgbClr val="00B050"/>
                </a:solidFill>
              </a:rPr>
            </a:br>
            <a:endParaRPr lang="zh-TW" altLang="en-US" sz="32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04808" y="3270589"/>
            <a:ext cx="221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檔案</a:t>
            </a:r>
            <a:r>
              <a:rPr lang="zh-TW" altLang="en-US" sz="2800" b="1" dirty="0">
                <a:solidFill>
                  <a:srgbClr val="FF0000"/>
                </a:solidFill>
              </a:rPr>
              <a:t>輸出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4" y="140662"/>
            <a:ext cx="10515600" cy="1325563"/>
          </a:xfrm>
        </p:spPr>
        <p:txBody>
          <a:bodyPr/>
          <a:lstStyle/>
          <a:p>
            <a:r>
              <a:rPr lang="zh-TW" altLang="en-US" b="1" dirty="0"/>
              <a:t>三、系統特色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2</a:t>
            </a:r>
            <a:r>
              <a:rPr lang="zh-TW" altLang="en-US" sz="2400" dirty="0"/>
              <a:t>分鐘</a:t>
            </a:r>
            <a:r>
              <a:rPr lang="en-US" altLang="zh-TW" sz="2400" dirty="0"/>
              <a:t>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206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8</a:t>
            </a:r>
            <a:r>
              <a:rPr lang="en-US" altLang="zh-TW" dirty="0" smtClean="0">
                <a:solidFill>
                  <a:srgbClr val="00B050"/>
                </a:solidFill>
              </a:rPr>
              <a:t>. </a:t>
            </a:r>
            <a:r>
              <a:rPr lang="zh-TW" altLang="en-US" dirty="0" smtClean="0">
                <a:solidFill>
                  <a:srgbClr val="00B050"/>
                </a:solidFill>
              </a:rPr>
              <a:t>課堂外所運用到觀念</a:t>
            </a:r>
            <a:r>
              <a:rPr lang="en-US" altLang="zh-TW" dirty="0" smtClean="0">
                <a:solidFill>
                  <a:srgbClr val="00B050"/>
                </a:solidFill>
              </a:rPr>
              <a:t>:</a:t>
            </a:r>
            <a:r>
              <a:rPr lang="zh-TW" altLang="en-US" dirty="0" smtClean="0">
                <a:solidFill>
                  <a:srgbClr val="00B050"/>
                </a:solidFill>
              </a:rPr>
              <a:t>十點半換菜單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	</a:t>
            </a:r>
            <a:r>
              <a:rPr lang="zh-TW" altLang="en-US" dirty="0" smtClean="0">
                <a:solidFill>
                  <a:srgbClr val="00B050"/>
                </a:solidFill>
              </a:rPr>
              <a:t>透過</a:t>
            </a:r>
            <a:r>
              <a:rPr lang="en-US" altLang="zh-TW" dirty="0" err="1" smtClean="0">
                <a:solidFill>
                  <a:srgbClr val="00B050"/>
                </a:solidFill>
              </a:rPr>
              <a:t>Calender</a:t>
            </a:r>
            <a:r>
              <a:rPr lang="en-US" altLang="zh-TW" dirty="0" smtClean="0">
                <a:solidFill>
                  <a:srgbClr val="00B050"/>
                </a:solidFill>
              </a:rPr>
              <a:t> / Date / </a:t>
            </a:r>
            <a:r>
              <a:rPr lang="en-US" altLang="zh-TW" dirty="0" err="1" smtClean="0">
                <a:solidFill>
                  <a:srgbClr val="00B050"/>
                </a:solidFill>
              </a:rPr>
              <a:t>SimpleDateFormat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的套件來讀取時間與紀錄時間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229216"/>
            <a:ext cx="3837133" cy="17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Google Shape;207;ge0c419fdca_5_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55" y="127389"/>
            <a:ext cx="9186496" cy="11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Google Shape;208;ge0c419fdca_5_0"/>
          <p:cNvSpPr txBox="1"/>
          <p:nvPr/>
        </p:nvSpPr>
        <p:spPr>
          <a:xfrm>
            <a:off x="513917" y="1225526"/>
            <a:ext cx="7044000" cy="81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9.會員制：</a:t>
            </a:r>
            <a:endParaRPr sz="22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可以註冊成成員，或是登入會員系統，有加密功能。</a:t>
            </a:r>
            <a:endParaRPr sz="22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81" name="Google Shape;209;ge0c419fdca_5_0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2856" t="7107" b="3271"/>
          <a:stretch>
            <a:fillRect/>
          </a:stretch>
        </p:blipFill>
        <p:spPr>
          <a:xfrm>
            <a:off x="157237" y="2132856"/>
            <a:ext cx="2921225" cy="13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2" name="Google Shape;210;ge0c419fdca_5_0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2948" t="6838" r="2854" b="7574"/>
          <a:stretch>
            <a:fillRect/>
          </a:stretch>
        </p:blipFill>
        <p:spPr>
          <a:xfrm>
            <a:off x="3376574" y="2259719"/>
            <a:ext cx="2646025" cy="13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3" name="Google Shape;211;ge0c419fdca_5_0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l="2012" t="3522" r="4834" b="5913"/>
          <a:stretch>
            <a:fillRect/>
          </a:stretch>
        </p:blipFill>
        <p:spPr>
          <a:xfrm>
            <a:off x="147806" y="3822693"/>
            <a:ext cx="2859375" cy="12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4" name="Google Shape;212;ge0c419fdca_5_0"/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l="2104" t="8273"/>
          <a:stretch>
            <a:fillRect/>
          </a:stretch>
        </p:blipFill>
        <p:spPr>
          <a:xfrm>
            <a:off x="3148989" y="3932505"/>
            <a:ext cx="3005125" cy="11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Google Shape;213;ge0c419fdca_5_0"/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 l="3040" t="3975" r="-3039" b="5264"/>
          <a:stretch>
            <a:fillRect/>
          </a:stretch>
        </p:blipFill>
        <p:spPr>
          <a:xfrm>
            <a:off x="9368255" y="2545575"/>
            <a:ext cx="2726250" cy="15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6" name="Google Shape;214;ge0c419fdca_5_0"/>
          <p:cNvPicPr preferRelativeResize="0">
            <a:picLocks/>
          </p:cNvPicPr>
          <p:nvPr/>
        </p:nvPicPr>
        <p:blipFill rotWithShape="1">
          <a:blip r:embed="rId9">
            <a:alphaModFix/>
          </a:blip>
          <a:srcRect l="2619" t="6530" r="3501" b="-6529"/>
          <a:stretch>
            <a:fillRect/>
          </a:stretch>
        </p:blipFill>
        <p:spPr>
          <a:xfrm>
            <a:off x="-69818" y="5281949"/>
            <a:ext cx="3071675" cy="12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7" name="Google Shape;215;ge0c419fdca_5_0"/>
          <p:cNvPicPr preferRelativeResize="0">
            <a:picLocks/>
          </p:cNvPicPr>
          <p:nvPr/>
        </p:nvPicPr>
        <p:blipFill rotWithShape="1">
          <a:blip r:embed="rId10">
            <a:alphaModFix/>
          </a:blip>
          <a:srcRect l="2945" t="3522" r="2936" b="5913"/>
          <a:stretch>
            <a:fillRect/>
          </a:stretch>
        </p:blipFill>
        <p:spPr>
          <a:xfrm>
            <a:off x="6295922" y="4041149"/>
            <a:ext cx="2565800" cy="12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8" name="Google Shape;216;ge0c419fdca_5_0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2114" t="8273"/>
          <a:stretch>
            <a:fillRect/>
          </a:stretch>
        </p:blipFill>
        <p:spPr>
          <a:xfrm>
            <a:off x="3267413" y="5286998"/>
            <a:ext cx="2859375" cy="11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Google Shape;217;ge0c419fdca_5_0"/>
          <p:cNvPicPr preferRelativeResize="0">
            <a:picLocks/>
          </p:cNvPicPr>
          <p:nvPr/>
        </p:nvPicPr>
        <p:blipFill rotWithShape="1">
          <a:blip r:embed="rId11">
            <a:alphaModFix/>
          </a:blip>
          <a:srcRect l="2945" t="3984" r="2936" b="5255"/>
          <a:stretch>
            <a:fillRect/>
          </a:stretch>
        </p:blipFill>
        <p:spPr>
          <a:xfrm>
            <a:off x="6295922" y="2254725"/>
            <a:ext cx="2565800" cy="15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0" name="Google Shape;218;ge0c419fdca_5_0"/>
          <p:cNvPicPr preferRelativeResize="0">
            <a:picLocks/>
          </p:cNvPicPr>
          <p:nvPr/>
        </p:nvPicPr>
        <p:blipFill rotWithShape="1">
          <a:blip r:embed="rId12">
            <a:alphaModFix/>
          </a:blip>
          <a:srcRect l="2808" t="4954" b="8277"/>
          <a:stretch>
            <a:fillRect/>
          </a:stretch>
        </p:blipFill>
        <p:spPr>
          <a:xfrm>
            <a:off x="6250937" y="5535661"/>
            <a:ext cx="2779050" cy="10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1" name="Google Shape;219;ge0c419fdca_5_0"/>
          <p:cNvPicPr preferRelativeResize="0">
            <a:picLocks/>
          </p:cNvPicPr>
          <p:nvPr/>
        </p:nvPicPr>
        <p:blipFill rotWithShape="1">
          <a:blip r:embed="rId13">
            <a:alphaModFix/>
          </a:blip>
          <a:srcRect l="2854" t="8275" r="2948" b="3874"/>
          <a:stretch>
            <a:fillRect/>
          </a:stretch>
        </p:blipFill>
        <p:spPr>
          <a:xfrm>
            <a:off x="9376320" y="4262975"/>
            <a:ext cx="2646025" cy="10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2" name="Google Shape;220;ge0c419fdca_5_0"/>
          <p:cNvPicPr preferRelativeResize="0">
            <a:picLocks/>
          </p:cNvPicPr>
          <p:nvPr/>
        </p:nvPicPr>
        <p:blipFill rotWithShape="1">
          <a:blip r:embed="rId14">
            <a:alphaModFix/>
          </a:blip>
          <a:srcRect l="2854" t="8273" r="2948"/>
          <a:stretch>
            <a:fillRect/>
          </a:stretch>
        </p:blipFill>
        <p:spPr>
          <a:xfrm>
            <a:off x="9368255" y="5474136"/>
            <a:ext cx="2646025" cy="11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3" name="Google Shape;221;ge0c419fdca_5_0"/>
          <p:cNvPicPr preferRelativeResize="0">
            <a:picLocks/>
          </p:cNvPicPr>
          <p:nvPr/>
        </p:nvPicPr>
        <p:blipFill rotWithShape="1">
          <a:blip r:embed="rId15">
            <a:alphaModFix/>
          </a:blip>
          <a:srcRect l="2854" t="5485" r="2948" b="4740"/>
          <a:stretch>
            <a:fillRect/>
          </a:stretch>
        </p:blipFill>
        <p:spPr>
          <a:xfrm>
            <a:off x="9408368" y="817575"/>
            <a:ext cx="2646025" cy="1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226;ge0c419fdca_15_95"/>
          <p:cNvSpPr txBox="1"/>
          <p:nvPr/>
        </p:nvSpPr>
        <p:spPr>
          <a:xfrm>
            <a:off x="449250" y="358991"/>
            <a:ext cx="418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10.優惠券功能（打折）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94" name="Google Shape;227;ge0c419fdca_15_9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874" t="7373"/>
          <a:stretch>
            <a:fillRect/>
          </a:stretch>
        </p:blipFill>
        <p:spPr>
          <a:xfrm>
            <a:off x="449250" y="1197600"/>
            <a:ext cx="3322425" cy="15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5" name="Google Shape;228;ge0c419fdca_15_95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734" t="4643"/>
          <a:stretch>
            <a:fillRect/>
          </a:stretch>
        </p:blipFill>
        <p:spPr>
          <a:xfrm>
            <a:off x="320575" y="3645024"/>
            <a:ext cx="3420800" cy="17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6" name="Google Shape;229;ge0c419fdca_15_95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734" t="3016" b="4732"/>
          <a:stretch>
            <a:fillRect/>
          </a:stretch>
        </p:blipFill>
        <p:spPr>
          <a:xfrm>
            <a:off x="3771675" y="2281825"/>
            <a:ext cx="3420800" cy="19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7" name="Google Shape;230;ge0c419fdca_15_95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l="4233" t="13907" r="3541" b="7433"/>
          <a:stretch>
            <a:fillRect/>
          </a:stretch>
        </p:blipFill>
        <p:spPr>
          <a:xfrm>
            <a:off x="8658075" y="1974675"/>
            <a:ext cx="2888925" cy="31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8513" y="1131227"/>
            <a:ext cx="10820400" cy="448627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B050"/>
                </a:solidFill>
              </a:rPr>
              <a:t>11. JFrame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4" y="216862"/>
            <a:ext cx="10515600" cy="1325563"/>
          </a:xfrm>
        </p:spPr>
        <p:txBody>
          <a:bodyPr/>
          <a:lstStyle/>
          <a:p>
            <a:r>
              <a:rPr lang="zh-TW" altLang="en-US" b="1" dirty="0"/>
              <a:t>三、系統特色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2</a:t>
            </a:r>
            <a:r>
              <a:rPr lang="zh-TW" altLang="en-US" sz="2400" dirty="0"/>
              <a:t>分鐘</a:t>
            </a:r>
            <a:r>
              <a:rPr lang="en-US" altLang="zh-TW" sz="2400" dirty="0"/>
              <a:t>)</a:t>
            </a:r>
            <a:endParaRPr lang="zh-TW" altLang="en-US" b="1" dirty="0"/>
          </a:p>
        </p:txBody>
      </p:sp>
      <p:pic>
        <p:nvPicPr>
          <p:cNvPr id="5" name="Google Shape;176;ge0c419fdca_5_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400" y="1989243"/>
            <a:ext cx="3664376" cy="36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1;ge0c419fdca_5_16"/>
          <p:cNvSpPr txBox="1"/>
          <p:nvPr/>
        </p:nvSpPr>
        <p:spPr>
          <a:xfrm>
            <a:off x="329069" y="5617502"/>
            <a:ext cx="4073038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3200" b="1" dirty="0">
                <a:solidFill>
                  <a:srgbClr val="00B050"/>
                </a:solidFill>
              </a:rPr>
              <a:t>初始</a:t>
            </a:r>
            <a:r>
              <a:rPr lang="zh-TW" sz="3200" b="1" dirty="0" smtClean="0">
                <a:solidFill>
                  <a:srgbClr val="00B050"/>
                </a:solidFill>
              </a:rPr>
              <a:t>執行</a:t>
            </a:r>
            <a:endParaRPr sz="32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79;ge0c419fdca_5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662" y="2259311"/>
            <a:ext cx="3534775" cy="31246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2;ge0c419fdca_5_16"/>
          <p:cNvSpPr txBox="1"/>
          <p:nvPr/>
        </p:nvSpPr>
        <p:spPr>
          <a:xfrm>
            <a:off x="4851424" y="5579809"/>
            <a:ext cx="2537375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rgbClr val="00B050"/>
                </a:solidFill>
              </a:rPr>
              <a:t>早餐的菜單</a:t>
            </a:r>
            <a:endParaRPr sz="32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78;ge0c419fdca_5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324" y="1989244"/>
            <a:ext cx="3746120" cy="35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3;ge0c419fdca_5_16"/>
          <p:cNvSpPr txBox="1"/>
          <p:nvPr/>
        </p:nvSpPr>
        <p:spPr>
          <a:xfrm>
            <a:off x="8348338" y="5560258"/>
            <a:ext cx="3031548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rgbClr val="00B050"/>
                </a:solidFill>
              </a:rPr>
              <a:t>一般時間的菜單</a:t>
            </a:r>
            <a:endParaRPr sz="32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310" y="2897526"/>
            <a:ext cx="2955478" cy="17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05" y="97053"/>
            <a:ext cx="10515600" cy="1325563"/>
          </a:xfrm>
        </p:spPr>
        <p:txBody>
          <a:bodyPr/>
          <a:lstStyle/>
          <a:p>
            <a:r>
              <a:rPr lang="zh-TW" altLang="en-US" b="1" dirty="0"/>
              <a:t>三、系統特色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2</a:t>
            </a:r>
            <a:r>
              <a:rPr lang="zh-TW" altLang="en-US" sz="2400" dirty="0"/>
              <a:t>分鐘</a:t>
            </a:r>
            <a:r>
              <a:rPr lang="en-US" altLang="zh-TW" sz="2400" dirty="0"/>
              <a:t>)</a:t>
            </a:r>
            <a:endParaRPr lang="zh-TW" altLang="en-US" b="1" dirty="0"/>
          </a:p>
        </p:txBody>
      </p:sp>
      <p:pic>
        <p:nvPicPr>
          <p:cNvPr id="11" name="Google Shape;177;ge0c419fdca_5_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6875" y="1155998"/>
            <a:ext cx="2664296" cy="43432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86;ge0c419fdca_5_16"/>
          <p:cNvSpPr txBox="1"/>
          <p:nvPr/>
        </p:nvSpPr>
        <p:spPr>
          <a:xfrm>
            <a:off x="199125" y="5381036"/>
            <a:ext cx="5269713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rgbClr val="00B050"/>
                </a:solidFill>
              </a:rPr>
              <a:t>可加選套餐之主餐</a:t>
            </a:r>
            <a:endParaRPr sz="3200" b="1" dirty="0">
              <a:solidFill>
                <a:srgbClr val="00B05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rgbClr val="00B050"/>
                </a:solidFill>
              </a:rPr>
              <a:t>（大麥克、麥香雞、滿福堡）</a:t>
            </a:r>
            <a:endParaRPr sz="32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75;ge0c419fdca_5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319" y="1095141"/>
            <a:ext cx="2590357" cy="44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85;ge0c419fdca_5_16"/>
          <p:cNvSpPr txBox="1"/>
          <p:nvPr/>
        </p:nvSpPr>
        <p:spPr>
          <a:xfrm>
            <a:off x="4961323" y="5288507"/>
            <a:ext cx="2851495" cy="86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rgbClr val="00B050"/>
                </a:solidFill>
              </a:rPr>
              <a:t>選擇薯條大小</a:t>
            </a:r>
            <a:endParaRPr sz="3200" b="1" dirty="0">
              <a:solidFill>
                <a:srgbClr val="00B050"/>
              </a:solidFill>
            </a:endParaRPr>
          </a:p>
        </p:txBody>
      </p:sp>
      <p:pic>
        <p:nvPicPr>
          <p:cNvPr id="16" name="Google Shape;180;ge0c419fdca_5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4418" y="2100263"/>
            <a:ext cx="1986957" cy="31529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84;ge0c419fdca_5_16"/>
          <p:cNvSpPr txBox="1"/>
          <p:nvPr/>
        </p:nvSpPr>
        <p:spPr>
          <a:xfrm>
            <a:off x="8324467" y="5384840"/>
            <a:ext cx="3366857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chemeClr val="dk1"/>
                </a:solidFill>
              </a:rPr>
              <a:t>購物車</a:t>
            </a:r>
            <a:endParaRPr sz="3200" b="1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zh-TW" sz="3200" dirty="0">
                <a:solidFill>
                  <a:schemeClr val="dk1"/>
                </a:solidFill>
              </a:rPr>
              <a:t>單點	   </a:t>
            </a:r>
            <a:r>
              <a:rPr lang="zh-TW" sz="3200" dirty="0" smtClean="0">
                <a:solidFill>
                  <a:schemeClr val="dk1"/>
                </a:solidFill>
              </a:rPr>
              <a:t>套餐</a:t>
            </a:r>
            <a:r>
              <a:rPr lang="zh-TW" altLang="en-US" sz="3200" dirty="0" smtClean="0">
                <a:solidFill>
                  <a:schemeClr val="dk1"/>
                </a:solidFill>
              </a:rPr>
              <a:t>  禮品</a:t>
            </a:r>
            <a:endParaRPr lang="zh-TW" alt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252;p5"/>
          <p:cNvSpPr/>
          <p:nvPr/>
        </p:nvSpPr>
        <p:spPr>
          <a:xfrm>
            <a:off x="0" y="1741118"/>
            <a:ext cx="12192000" cy="1815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253;p5"/>
          <p:cNvSpPr txBox="1">
            <a:spLocks noGrp="1"/>
          </p:cNvSpPr>
          <p:nvPr>
            <p:ph type="title"/>
          </p:nvPr>
        </p:nvSpPr>
        <p:spPr>
          <a:xfrm>
            <a:off x="725466" y="18181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zh-TW" sz="6000" b="1">
                <a:solidFill>
                  <a:schemeClr val="lt1"/>
                </a:solidFill>
              </a:rPr>
              <a:t>四、系統展示時間</a:t>
            </a:r>
          </a:p>
        </p:txBody>
      </p:sp>
      <p:sp>
        <p:nvSpPr>
          <p:cNvPr id="1048659" name="Google Shape;254;p5"/>
          <p:cNvSpPr txBox="1">
            <a:spLocks noGrp="1"/>
          </p:cNvSpPr>
          <p:nvPr>
            <p:ph type="body" idx="1"/>
          </p:nvPr>
        </p:nvSpPr>
        <p:spPr>
          <a:xfrm>
            <a:off x="2973887" y="3758785"/>
            <a:ext cx="7122091" cy="181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 b="1"/>
              <a:t>執行所開發的程式</a:t>
            </a:r>
            <a:endParaRPr sz="20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 b="1"/>
              <a:t>由各自負責人講解</a:t>
            </a:r>
            <a:endParaRPr sz="20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 b="1"/>
              <a:t>注意提出系統特色</a:t>
            </a:r>
            <a:endParaRPr sz="20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 b="1"/>
              <a:t>由於是考試，各組確保展示時系統運作順暢，否則不予等候</a:t>
            </a:r>
            <a:endParaRPr sz="2000" b="1"/>
          </a:p>
        </p:txBody>
      </p:sp>
      <p:sp>
        <p:nvSpPr>
          <p:cNvPr id="1048660" name="Google Shape;255;p5"/>
          <p:cNvSpPr/>
          <p:nvPr/>
        </p:nvSpPr>
        <p:spPr>
          <a:xfrm>
            <a:off x="5353749" y="3014017"/>
            <a:ext cx="19479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限時：5分鐘 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Google Shape;260;p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4775" y="1309725"/>
            <a:ext cx="12284649" cy="14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3" name="Google Shape;261;p6"/>
          <p:cNvSpPr txBox="1">
            <a:spLocks noGrp="1"/>
          </p:cNvSpPr>
          <p:nvPr>
            <p:ph type="title"/>
          </p:nvPr>
        </p:nvSpPr>
        <p:spPr>
          <a:xfrm>
            <a:off x="2898500" y="1484775"/>
            <a:ext cx="6276600" cy="131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>
                <a:solidFill>
                  <a:srgbClr val="EFEFEF"/>
                </a:solidFill>
              </a:rPr>
              <a:t>五、心得報告 </a:t>
            </a:r>
            <a:r>
              <a:rPr lang="zh-TW" sz="3200">
                <a:solidFill>
                  <a:srgbClr val="EFEFEF"/>
                </a:solidFill>
              </a:rPr>
              <a:t>(分別呈現)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97;p2"/>
          <p:cNvSpPr txBox="1">
            <a:spLocks noGrp="1"/>
          </p:cNvSpPr>
          <p:nvPr>
            <p:ph type="title"/>
          </p:nvPr>
        </p:nvSpPr>
        <p:spPr>
          <a:xfrm>
            <a:off x="695125" y="1442950"/>
            <a:ext cx="105156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/>
              <a:t>一、分工與貢獻</a:t>
            </a:r>
            <a:r>
              <a:rPr lang="zh-TW" sz="2400"/>
              <a:t>(限時0.5分鐘說明)</a:t>
            </a:r>
          </a:p>
        </p:txBody>
      </p:sp>
      <p:graphicFrame>
        <p:nvGraphicFramePr>
          <p:cNvPr id="4194304" name="Google Shape;98;p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3839"/>
              </p:ext>
            </p:extLst>
          </p:nvPr>
        </p:nvGraphicFramePr>
        <p:xfrm>
          <a:off x="-1" y="223931"/>
          <a:ext cx="12144674" cy="6293811"/>
        </p:xfrm>
        <a:graphic>
          <a:graphicData uri="http://schemas.openxmlformats.org/drawingml/2006/table">
            <a:tbl>
              <a:tblPr firstRow="1" bandRow="1">
                <a:noFill/>
                <a:tableStyleId>{DAD8C350-2EDD-449A-B203-45D0EFC6C254}</a:tableStyleId>
              </a:tblPr>
              <a:tblGrid>
                <a:gridCol w="240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9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8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姓名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貢獻度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 dirty="0"/>
                        <a:t>負責的程式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葉惟</a:t>
                      </a:r>
                      <a:r>
                        <a:rPr lang="zh-TW" sz="1800" dirty="0" smtClean="0"/>
                        <a:t>欣</a:t>
                      </a:r>
                      <a:endParaRPr lang="en-US" altLang="zh-TW" sz="1800" dirty="0" smtClean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109403527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30.25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/>
                        <a:t>AllFood</a:t>
                      </a:r>
                      <a:r>
                        <a:rPr lang="zh-TW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套件</a:t>
                      </a:r>
                      <a:endParaRPr lang="en-US" altLang="zh-TW" sz="180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 smtClean="0"/>
                        <a:t>(  </a:t>
                      </a:r>
                      <a:r>
                        <a:rPr lang="zh-TW" sz="1800" dirty="0"/>
                        <a:t>Food / Hamburf</a:t>
                      </a:r>
                      <a:r>
                        <a:rPr lang="zh-TW" sz="1800" dirty="0" smtClean="0"/>
                        <a:t>/B</a:t>
                      </a:r>
                      <a:r>
                        <a:rPr lang="zh-TW" sz="1800" dirty="0"/>
                        <a:t>igMac/ Manfubao</a:t>
                      </a:r>
                      <a:r>
                        <a:rPr lang="zh-TW" sz="1800" dirty="0" smtClean="0"/>
                        <a:t>/D</a:t>
                      </a:r>
                      <a:r>
                        <a:rPr lang="zh-TW" sz="1800" dirty="0"/>
                        <a:t>rink</a:t>
                      </a:r>
                      <a:r>
                        <a:rPr lang="zh-TW" sz="1800" dirty="0" smtClean="0"/>
                        <a:t>/C</a:t>
                      </a:r>
                      <a:r>
                        <a:rPr lang="zh-TW" sz="1800" dirty="0"/>
                        <a:t>ola</a:t>
                      </a:r>
                      <a:r>
                        <a:rPr lang="zh-TW" sz="1800" dirty="0" smtClean="0"/>
                        <a:t>/S</a:t>
                      </a:r>
                      <a:r>
                        <a:rPr lang="zh-TW" sz="1800" dirty="0"/>
                        <a:t>oda</a:t>
                      </a:r>
                      <a:r>
                        <a:rPr lang="zh-TW" sz="1800" dirty="0" smtClean="0"/>
                        <a:t>/F</a:t>
                      </a:r>
                      <a:r>
                        <a:rPr lang="zh-TW" sz="1800" dirty="0"/>
                        <a:t>ried</a:t>
                      </a:r>
                      <a:r>
                        <a:rPr lang="zh-TW" sz="1800" dirty="0" smtClean="0"/>
                        <a:t>/</a:t>
                      </a:r>
                      <a:r>
                        <a:rPr lang="en-US" altLang="zh-TW" sz="1800" dirty="0" smtClean="0"/>
                        <a:t>M</a:t>
                      </a:r>
                      <a:r>
                        <a:rPr lang="zh-TW" sz="1800" dirty="0" smtClean="0"/>
                        <a:t>iddleFried</a:t>
                      </a:r>
                      <a:r>
                        <a:rPr lang="zh-TW" altLang="en-US" sz="1800" dirty="0" smtClean="0"/>
                        <a:t>  </a:t>
                      </a:r>
                      <a:r>
                        <a:rPr lang="zh-TW" sz="1800" dirty="0" smtClean="0"/>
                        <a:t>/</a:t>
                      </a:r>
                      <a:r>
                        <a:rPr lang="zh-TW" sz="1800" dirty="0"/>
                        <a:t>BigFrie</a:t>
                      </a:r>
                      <a:r>
                        <a:rPr lang="zh-TW" sz="1800" dirty="0" smtClean="0"/>
                        <a:t>d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zh-TW" sz="1800" dirty="0" smtClean="0"/>
                        <a:t>/</a:t>
                      </a:r>
                      <a:r>
                        <a:rPr lang="zh-TW" sz="1800" dirty="0"/>
                        <a:t>SmallFrie</a:t>
                      </a:r>
                      <a:r>
                        <a:rPr lang="zh-TW" sz="1800" dirty="0" smtClean="0"/>
                        <a:t>d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zh-TW" sz="1800" dirty="0" smtClean="0"/>
                        <a:t>/</a:t>
                      </a:r>
                      <a:r>
                        <a:rPr lang="zh-TW" sz="1800" dirty="0"/>
                        <a:t>PotatoCak</a:t>
                      </a:r>
                      <a:r>
                        <a:rPr lang="zh-TW" sz="1800" dirty="0" smtClean="0"/>
                        <a:t>e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zh-TW" sz="1800" dirty="0" smtClean="0"/>
                        <a:t>/</a:t>
                      </a:r>
                      <a:r>
                        <a:rPr lang="zh-TW" sz="1800" dirty="0"/>
                        <a:t>MaixiangChicke</a:t>
                      </a:r>
                      <a:r>
                        <a:rPr lang="zh-TW" sz="1800" dirty="0" smtClean="0"/>
                        <a:t>n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zh-TW" sz="1800" dirty="0" smtClean="0"/>
                        <a:t>/</a:t>
                      </a:r>
                      <a:r>
                        <a:rPr lang="zh-TW" sz="1800" dirty="0"/>
                        <a:t>CornBisque)</a:t>
                      </a:r>
                      <a:endParaRPr sz="1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/>
                        <a:t>AllFile</a:t>
                      </a:r>
                      <a:r>
                        <a:rPr lang="zh-TW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套件</a:t>
                      </a:r>
                      <a:r>
                        <a:rPr lang="zh-TW" sz="1800" dirty="0"/>
                        <a:t>(File/Barcode/Receipt/Transcation)</a:t>
                      </a:r>
                      <a:endParaRPr sz="1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/>
                        <a:t>AllSet</a:t>
                      </a:r>
                      <a:r>
                        <a:rPr lang="zh-TW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套件</a:t>
                      </a:r>
                      <a:r>
                        <a:rPr lang="zh-TW" sz="1800" dirty="0"/>
                        <a:t>(Set/Set1/Set2/Set3)</a:t>
                      </a:r>
                      <a:endParaRPr sz="1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/>
                        <a:t>AllCustomer</a:t>
                      </a:r>
                      <a:r>
                        <a:rPr lang="zh-TW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套件</a:t>
                      </a:r>
                      <a:r>
                        <a:rPr lang="zh-TW" sz="1800" dirty="0"/>
                        <a:t>(Customer)</a:t>
                      </a:r>
                      <a:endParaRPr sz="1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zh-TW" sz="1800" dirty="0"/>
                        <a:t>AllTime</a:t>
                      </a:r>
                      <a:r>
                        <a:rPr lang="zh-TW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套件</a:t>
                      </a:r>
                      <a:r>
                        <a:rPr lang="zh-TW" sz="1800" dirty="0"/>
                        <a:t>(Time)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/>
                        <a:t>江鴻麟</a:t>
                      </a:r>
                      <a:endParaRPr lang="en-US" altLang="zh-TW" sz="1800" dirty="0" smtClean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dirty="0" smtClean="0"/>
                        <a:t>109403051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JOP(店員點餐)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房濟</a:t>
                      </a:r>
                      <a:r>
                        <a:rPr lang="zh-TW" sz="1800" dirty="0" smtClean="0"/>
                        <a:t>豪</a:t>
                      </a:r>
                      <a:endParaRPr lang="en-US" altLang="zh-TW" sz="1800" dirty="0" smtClean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dirty="0" smtClean="0"/>
                        <a:t>109403056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JFrame（顧客自助點餐）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何艾</a:t>
                      </a:r>
                      <a:r>
                        <a:rPr lang="zh-TW" sz="1800" dirty="0" smtClean="0"/>
                        <a:t>穎</a:t>
                      </a:r>
                      <a:endParaRPr lang="en-US" altLang="zh-TW" sz="1800" dirty="0" smtClean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dirty="0" smtClean="0"/>
                        <a:t>109403039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21.75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/>
                        <a:t>AllCustomer</a:t>
                      </a:r>
                      <a:r>
                        <a:rPr lang="zh-TW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套件</a:t>
                      </a:r>
                      <a:r>
                        <a:rPr lang="zh-TW" sz="1800" dirty="0"/>
                        <a:t>(Member,Memberclub)</a:t>
                      </a:r>
                      <a:endParaRPr sz="1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/>
                        <a:t>Customer的贈品</a:t>
                      </a:r>
                      <a:endParaRPr sz="1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/>
                        <a:t>Promotion_Code.csv</a:t>
                      </a:r>
                      <a:r>
                        <a:rPr lang="zh-TW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檔案內容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zh-TW" sz="1800" dirty="0"/>
                        <a:t>Member_Gift.csv</a:t>
                      </a:r>
                      <a:r>
                        <a:rPr lang="zh-TW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檔案內容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266;gdfd7b54d1e_0_15"/>
          <p:cNvSpPr txBox="1">
            <a:spLocks noGrp="1"/>
          </p:cNvSpPr>
          <p:nvPr>
            <p:ph type="body" idx="1"/>
          </p:nvPr>
        </p:nvSpPr>
        <p:spPr>
          <a:xfrm>
            <a:off x="647425" y="260648"/>
            <a:ext cx="10515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6FA8DC"/>
                </a:solidFill>
              </a:rPr>
              <a:t>葉惟欣同學</a:t>
            </a:r>
            <a:endParaRPr b="1" dirty="0">
              <a:solidFill>
                <a:srgbClr val="6FA8DC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64704"/>
            <a:ext cx="10549176" cy="55872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271;gdfd7b54d1e_0_0"/>
          <p:cNvSpPr txBox="1">
            <a:spLocks noGrp="1"/>
          </p:cNvSpPr>
          <p:nvPr>
            <p:ph type="body" idx="1"/>
          </p:nvPr>
        </p:nvSpPr>
        <p:spPr>
          <a:xfrm>
            <a:off x="476250" y="348675"/>
            <a:ext cx="10658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6FA8DC"/>
                </a:solidFill>
              </a:rPr>
              <a:t>江鴻麟同學</a:t>
            </a:r>
            <a:endParaRPr b="1" dirty="0">
              <a:solidFill>
                <a:srgbClr val="6FA8DC"/>
              </a:solidFill>
            </a:endParaRPr>
          </a:p>
        </p:txBody>
      </p:sp>
      <p:sp>
        <p:nvSpPr>
          <p:cNvPr id="1048670" name="Google Shape;272;gdfd7b54d1e_0_0"/>
          <p:cNvSpPr txBox="1"/>
          <p:nvPr/>
        </p:nvSpPr>
        <p:spPr>
          <a:xfrm>
            <a:off x="682650" y="810975"/>
            <a:ext cx="9150300" cy="196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DFKai-SB"/>
              <a:buChar char="-"/>
            </a:pP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程式簡潔的重要---- 註解要多寫 </a:t>
            </a:r>
            <a:endParaRPr sz="30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48671" name="Google Shape;273;gdfd7b54d1e_0_0"/>
          <p:cNvSpPr txBox="1"/>
          <p:nvPr/>
        </p:nvSpPr>
        <p:spPr>
          <a:xfrm>
            <a:off x="684238" y="1827544"/>
            <a:ext cx="548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FKai-SB"/>
              <a:buChar char="-"/>
            </a:pPr>
            <a:r>
              <a:rPr lang="zh-TW" sz="30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還有很多東西必須學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2" name="Google Shape;274;gdfd7b54d1e_0_0"/>
          <p:cNvSpPr txBox="1"/>
          <p:nvPr/>
        </p:nvSpPr>
        <p:spPr>
          <a:xfrm>
            <a:off x="819150" y="2457450"/>
            <a:ext cx="5486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 dirty="0">
                <a:solidFill>
                  <a:srgbClr val="00B050"/>
                </a:solidFill>
                <a:latin typeface="DFKai-SB"/>
                <a:ea typeface="DFKai-SB"/>
                <a:cs typeface="DFKai-SB"/>
                <a:sym typeface="DFKai-SB"/>
              </a:rPr>
              <a:t>缺點:</a:t>
            </a:r>
            <a:endParaRPr sz="3000" b="1" dirty="0">
              <a:solidFill>
                <a:srgbClr val="00B05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程式太亂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279;gdfd7b54d1e_0_5"/>
          <p:cNvSpPr txBox="1">
            <a:spLocks noGrp="1"/>
          </p:cNvSpPr>
          <p:nvPr>
            <p:ph type="body" idx="1"/>
          </p:nvPr>
        </p:nvSpPr>
        <p:spPr>
          <a:xfrm>
            <a:off x="323150" y="2533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6FA8DC"/>
                </a:solidFill>
              </a:rPr>
              <a:t>房济豪同學</a:t>
            </a:r>
            <a:endParaRPr b="1" dirty="0">
              <a:solidFill>
                <a:srgbClr val="6FA8DC"/>
              </a:solidFill>
            </a:endParaRPr>
          </a:p>
        </p:txBody>
      </p:sp>
      <p:sp>
        <p:nvSpPr>
          <p:cNvPr id="1048676" name="Google Shape;280;gdfd7b54d1e_0_5"/>
          <p:cNvSpPr txBox="1"/>
          <p:nvPr/>
        </p:nvSpPr>
        <p:spPr>
          <a:xfrm>
            <a:off x="479376" y="980728"/>
            <a:ext cx="91503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 dirty="0">
                <a:solidFill>
                  <a:srgbClr val="00B050"/>
                </a:solidFill>
                <a:latin typeface="DFKai-SB"/>
                <a:ea typeface="DFKai-SB"/>
                <a:cs typeface="DFKai-SB"/>
                <a:sym typeface="DFKai-SB"/>
              </a:rPr>
              <a:t>在此次java學習旅程中，我學習到了很多，包括：</a:t>
            </a:r>
            <a:endParaRPr sz="3000" b="1" dirty="0">
              <a:solidFill>
                <a:srgbClr val="00B05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DFKai-SB"/>
              <a:buChar char="-"/>
            </a:pP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與組員合作的方式</a:t>
            </a:r>
            <a:endParaRPr sz="3000" dirty="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DFKai-SB"/>
              <a:buChar char="-"/>
            </a:pP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程式要寫得淺顯易懂</a:t>
            </a:r>
            <a:endParaRPr sz="3000" dirty="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DFKai-SB"/>
              <a:buChar char="-"/>
            </a:pP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追求程式效率更要並濟其他人員的理解</a:t>
            </a:r>
            <a:endParaRPr sz="3000" dirty="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DFKai-SB"/>
              <a:buChar char="-"/>
            </a:pP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合作模式</a:t>
            </a:r>
            <a:endParaRPr sz="30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以及自己不足之處</a:t>
            </a:r>
            <a:endParaRPr sz="30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latin typeface="DFKai-SB"/>
                <a:ea typeface="DFKai-SB"/>
                <a:cs typeface="DFKai-SB"/>
                <a:sym typeface="DFKai-SB"/>
              </a:rPr>
              <a:t>相信此次專案學習會成為本人以後學習路上最好的養分，充實我自己，也溫暖著別人。</a:t>
            </a:r>
            <a:endParaRPr sz="3000" dirty="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285;gdfd7b54d1e_0_10"/>
          <p:cNvSpPr txBox="1">
            <a:spLocks noGrp="1"/>
          </p:cNvSpPr>
          <p:nvPr>
            <p:ph type="body" idx="1"/>
          </p:nvPr>
        </p:nvSpPr>
        <p:spPr>
          <a:xfrm>
            <a:off x="295850" y="312400"/>
            <a:ext cx="21564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6FA8DC"/>
                </a:solidFill>
              </a:rPr>
              <a:t>何艾穎同學</a:t>
            </a:r>
            <a:endParaRPr b="1" dirty="0">
              <a:solidFill>
                <a:srgbClr val="6FA8DC"/>
              </a:solidFill>
            </a:endParaRPr>
          </a:p>
        </p:txBody>
      </p:sp>
      <p:sp>
        <p:nvSpPr>
          <p:cNvPr id="1048680" name="Google Shape;286;gdfd7b54d1e_0_10"/>
          <p:cNvSpPr txBox="1"/>
          <p:nvPr/>
        </p:nvSpPr>
        <p:spPr>
          <a:xfrm>
            <a:off x="479376" y="1052736"/>
            <a:ext cx="10042335" cy="530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 b="1" dirty="0">
                <a:solidFill>
                  <a:srgbClr val="00B050"/>
                </a:solidFill>
              </a:rPr>
              <a:t>通過這</a:t>
            </a:r>
            <a:r>
              <a:rPr lang="zh-CN" altLang="en-US" sz="2200" b="1" dirty="0">
                <a:solidFill>
                  <a:srgbClr val="00B050"/>
                </a:solidFill>
              </a:rPr>
              <a:t>次的期末分組完成任務後</a:t>
            </a:r>
            <a:r>
              <a:rPr lang="zh-TW" sz="2200" b="1" dirty="0">
                <a:solidFill>
                  <a:srgbClr val="00B050"/>
                </a:solidFill>
              </a:rPr>
              <a:t>，我</a:t>
            </a:r>
            <a:r>
              <a:rPr lang="zh-CN" altLang="en-US" sz="2200" b="1" dirty="0">
                <a:solidFill>
                  <a:srgbClr val="00B050"/>
                </a:solidFill>
              </a:rPr>
              <a:t>學習到了更多</a:t>
            </a:r>
            <a:r>
              <a:rPr lang="zh-TW" sz="2200" b="1" dirty="0">
                <a:solidFill>
                  <a:srgbClr val="00B050"/>
                </a:solidFill>
              </a:rPr>
              <a:t>Java的</a:t>
            </a:r>
            <a:r>
              <a:rPr lang="zh-CN" altLang="en-US" sz="2200" b="1" dirty="0" smtClean="0">
                <a:solidFill>
                  <a:srgbClr val="00B050"/>
                </a:solidFill>
              </a:rPr>
              <a:t>功能</a:t>
            </a:r>
            <a:r>
              <a:rPr lang="en-US" altLang="zh-CN" sz="2200" b="1" dirty="0">
                <a:solidFill>
                  <a:srgbClr val="00B050"/>
                </a:solidFill>
              </a:rPr>
              <a:t>:</a:t>
            </a:r>
            <a:endParaRPr sz="2200" b="1" dirty="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200" b="1" dirty="0">
                <a:solidFill>
                  <a:schemeClr val="dk1"/>
                </a:solidFill>
              </a:rPr>
              <a:t>例如</a:t>
            </a:r>
            <a:r>
              <a:rPr lang="en-US" altLang="en-US" sz="2200" b="1" dirty="0">
                <a:solidFill>
                  <a:schemeClr val="dk1"/>
                </a:solidFill>
              </a:rPr>
              <a:t>:</a:t>
            </a:r>
            <a:r>
              <a:rPr lang="en-US" altLang="en-US" sz="2200" b="1" dirty="0" err="1">
                <a:solidFill>
                  <a:schemeClr val="dk1"/>
                </a:solidFill>
              </a:rPr>
              <a:t>LinkedList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 b="1" dirty="0">
                <a:solidFill>
                  <a:schemeClr val="dk1"/>
                </a:solidFill>
              </a:rPr>
              <a:t>此外，我也</a:t>
            </a:r>
            <a:r>
              <a:rPr lang="zh-CN" altLang="en-US" sz="2200" b="1" dirty="0">
                <a:solidFill>
                  <a:schemeClr val="dk1"/>
                </a:solidFill>
              </a:rPr>
              <a:t>明白</a:t>
            </a:r>
            <a:r>
              <a:rPr lang="zh-TW" sz="2200" b="1" dirty="0">
                <a:solidFill>
                  <a:schemeClr val="dk1"/>
                </a:solidFill>
              </a:rPr>
              <a:t>了</a:t>
            </a:r>
            <a:r>
              <a:rPr lang="zh-CN" altLang="en-US" sz="2200" b="1" dirty="0">
                <a:solidFill>
                  <a:schemeClr val="dk1"/>
                </a:solidFill>
              </a:rPr>
              <a:t>對</a:t>
            </a:r>
            <a:r>
              <a:rPr lang="zh-TW" sz="2200" b="1" dirty="0">
                <a:solidFill>
                  <a:schemeClr val="dk1"/>
                </a:solidFill>
              </a:rPr>
              <a:t>資料的</a:t>
            </a:r>
            <a:r>
              <a:rPr lang="zh-CN" altLang="en-US" sz="2200" b="1" dirty="0">
                <a:solidFill>
                  <a:schemeClr val="dk1"/>
                </a:solidFill>
              </a:rPr>
              <a:t>進行</a:t>
            </a:r>
            <a:r>
              <a:rPr lang="zh-TW" sz="2200" b="1" dirty="0">
                <a:solidFill>
                  <a:schemeClr val="dk1"/>
                </a:solidFill>
              </a:rPr>
              <a:t>權限管理</a:t>
            </a:r>
            <a:r>
              <a:rPr lang="zh-CN" altLang="en-US" sz="2200" b="1" dirty="0">
                <a:solidFill>
                  <a:schemeClr val="dk1"/>
                </a:solidFill>
              </a:rPr>
              <a:t>的重要性</a:t>
            </a:r>
            <a:r>
              <a:rPr lang="zh-TW" sz="2200" b="1" dirty="0">
                <a:solidFill>
                  <a:schemeClr val="dk1"/>
                </a:solidFill>
              </a:rPr>
              <a:t>，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 b="1" dirty="0">
                <a:solidFill>
                  <a:schemeClr val="dk1"/>
                </a:solidFill>
              </a:rPr>
              <a:t>例如：public、protected、private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200" b="1" dirty="0">
                <a:solidFill>
                  <a:schemeClr val="dk1"/>
                </a:solidFill>
              </a:rPr>
              <a:t>從此任務中，我也領悟到了開發一個程式時，時間的重要性。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200" b="1" dirty="0">
                <a:solidFill>
                  <a:schemeClr val="dk1"/>
                </a:solidFill>
              </a:rPr>
              <a:t>每個人都要捉緊時間，在期限內把完整的程式交給負責下一個工作的組員。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200" b="1" dirty="0">
                <a:solidFill>
                  <a:schemeClr val="dk1"/>
                </a:solidFill>
              </a:rPr>
              <a:t>每一個人所寫的程式都很重要、貢獻都很大</a:t>
            </a:r>
            <a:r>
              <a:rPr lang="en-US" altLang="en-US" sz="2200" b="1" dirty="0">
                <a:solidFill>
                  <a:schemeClr val="dk1"/>
                </a:solidFill>
              </a:rPr>
              <a:t> </a:t>
            </a:r>
            <a:r>
              <a:rPr lang="zh-CN" altLang="en-US" sz="2200" b="1" dirty="0">
                <a:solidFill>
                  <a:schemeClr val="dk1"/>
                </a:solidFill>
              </a:rPr>
              <a:t>，而且為了要確保組員看得懂我們所寫的程式的功能方法，程式排版的重要性。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200" b="1" dirty="0">
                <a:solidFill>
                  <a:schemeClr val="dk1"/>
                </a:solidFill>
              </a:rPr>
              <a:t>除此，我體會到寫一個程式很需要組員的團隊合作。因為每個人掌握的程式語言能力都不同，因此每一個組員都需要互相幫忙，才能把更好的程式寫出來。</a:t>
            </a:r>
            <a:endParaRPr sz="2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291;p7"/>
          <p:cNvSpPr/>
          <p:nvPr/>
        </p:nvSpPr>
        <p:spPr>
          <a:xfrm>
            <a:off x="0" y="1910219"/>
            <a:ext cx="12192000" cy="151878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292;p7"/>
          <p:cNvSpPr txBox="1">
            <a:spLocks noGrp="1"/>
          </p:cNvSpPr>
          <p:nvPr>
            <p:ph type="title"/>
          </p:nvPr>
        </p:nvSpPr>
        <p:spPr>
          <a:xfrm>
            <a:off x="838200" y="18244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zh-TW" sz="6000" b="1">
                <a:solidFill>
                  <a:schemeClr val="lt1"/>
                </a:solidFill>
              </a:rPr>
              <a:t>六、提問時間</a:t>
            </a:r>
          </a:p>
        </p:txBody>
      </p:sp>
      <p:sp>
        <p:nvSpPr>
          <p:cNvPr id="1048685" name="Google Shape;293;p7"/>
          <p:cNvSpPr txBox="1">
            <a:spLocks noGrp="1"/>
          </p:cNvSpPr>
          <p:nvPr>
            <p:ph type="body" idx="1"/>
          </p:nvPr>
        </p:nvSpPr>
        <p:spPr>
          <a:xfrm>
            <a:off x="2838710" y="3619696"/>
            <a:ext cx="7438895" cy="11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由助教提問，指定學生回答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任何課程範圍內的問題，所有人都要會回答</a:t>
            </a:r>
          </a:p>
        </p:txBody>
      </p:sp>
      <p:sp>
        <p:nvSpPr>
          <p:cNvPr id="1048686" name="Google Shape;294;p7"/>
          <p:cNvSpPr/>
          <p:nvPr/>
        </p:nvSpPr>
        <p:spPr>
          <a:xfrm>
            <a:off x="5425784" y="2949915"/>
            <a:ext cx="15712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至少2分鐘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03;p3"/>
          <p:cNvSpPr/>
          <p:nvPr/>
        </p:nvSpPr>
        <p:spPr>
          <a:xfrm>
            <a:off x="0" y="1741118"/>
            <a:ext cx="12192000" cy="181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3" name="Google Shape;104;p3"/>
          <p:cNvSpPr txBox="1">
            <a:spLocks noGrp="1"/>
          </p:cNvSpPr>
          <p:nvPr>
            <p:ph type="title"/>
          </p:nvPr>
        </p:nvSpPr>
        <p:spPr>
          <a:xfrm>
            <a:off x="3119025" y="2023425"/>
            <a:ext cx="66666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>
                <a:solidFill>
                  <a:srgbClr val="F3F3F3"/>
                </a:solidFill>
              </a:rPr>
              <a:t>二、系統類別圖</a:t>
            </a:r>
            <a:r>
              <a:rPr lang="zh-TW" sz="2400">
                <a:solidFill>
                  <a:srgbClr val="F3F3F3"/>
                </a:solidFill>
              </a:rPr>
              <a:t>(限時0.5分鐘講解)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7604658" y="4084516"/>
            <a:ext cx="1598644" cy="8386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>
                <a:solidFill>
                  <a:srgbClr val="FF0000"/>
                </a:solidFill>
              </a:rPr>
              <a:t>Customer</a:t>
            </a:r>
          </a:p>
          <a:p>
            <a:pPr algn="ctr"/>
            <a:r>
              <a:rPr lang="en-US" altLang="zh-TW" sz="1800" b="1" dirty="0" smtClean="0">
                <a:solidFill>
                  <a:srgbClr val="FF0000"/>
                </a:solidFill>
              </a:rPr>
              <a:t>AllCustomer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67298" y="2796558"/>
            <a:ext cx="1491264" cy="83869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AllSet</a:t>
            </a:r>
          </a:p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Package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05075" y="2146058"/>
            <a:ext cx="1491264" cy="8386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JOP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451045" y="4110114"/>
            <a:ext cx="1491264" cy="8386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FFC000"/>
                </a:solidFill>
              </a:rPr>
              <a:t>AllFile</a:t>
            </a:r>
          </a:p>
          <a:p>
            <a:pPr algn="ctr"/>
            <a:r>
              <a:rPr lang="en-US" altLang="zh-TW" sz="2400" b="1" dirty="0" smtClean="0">
                <a:solidFill>
                  <a:srgbClr val="FFC000"/>
                </a:solidFill>
              </a:rPr>
              <a:t>package</a:t>
            </a:r>
            <a:endParaRPr lang="zh-TW" altLang="en-US" sz="2400" b="1" dirty="0">
              <a:solidFill>
                <a:srgbClr val="FFC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11047" y="2796558"/>
            <a:ext cx="1584739" cy="8386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>
                <a:solidFill>
                  <a:srgbClr val="FF0000"/>
                </a:solidFill>
              </a:rPr>
              <a:t>MemberClub</a:t>
            </a:r>
          </a:p>
          <a:p>
            <a:pPr algn="ctr"/>
            <a:r>
              <a:rPr lang="en-US" altLang="zh-TW" sz="1800" b="1" dirty="0" smtClean="0">
                <a:solidFill>
                  <a:srgbClr val="FF0000"/>
                </a:solidFill>
              </a:rPr>
              <a:t>AllCustomer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11048" y="1242384"/>
            <a:ext cx="1584738" cy="8386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>
                <a:solidFill>
                  <a:srgbClr val="FF0000"/>
                </a:solidFill>
              </a:rPr>
              <a:t>Member</a:t>
            </a:r>
          </a:p>
          <a:p>
            <a:pPr algn="ctr"/>
            <a:r>
              <a:rPr lang="en-US" altLang="zh-TW" sz="1800" b="1" dirty="0" smtClean="0">
                <a:solidFill>
                  <a:srgbClr val="FF0000"/>
                </a:solidFill>
              </a:rPr>
              <a:t>AllCustomer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467298" y="1242384"/>
            <a:ext cx="1491264" cy="83869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7030A0"/>
                </a:solidFill>
              </a:rPr>
              <a:t>AllFood</a:t>
            </a:r>
          </a:p>
          <a:p>
            <a:pPr algn="ctr"/>
            <a:r>
              <a:rPr lang="en-US" altLang="zh-TW" sz="2400" b="1" dirty="0" smtClean="0">
                <a:solidFill>
                  <a:srgbClr val="7030A0"/>
                </a:solidFill>
              </a:rPr>
              <a:t>Package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10806" y="1215446"/>
            <a:ext cx="1668474" cy="8386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C000"/>
                </a:solidFill>
              </a:rPr>
              <a:t>Barcode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114684" y="2659483"/>
            <a:ext cx="1664596" cy="8386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C000"/>
                </a:solidFill>
              </a:rPr>
              <a:t>File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130936" y="4126527"/>
            <a:ext cx="1657760" cy="84890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C000"/>
                </a:solidFill>
              </a:rPr>
              <a:t>Transaction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139032" y="5406510"/>
            <a:ext cx="1640247" cy="8386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C000"/>
                </a:solidFill>
              </a:rPr>
              <a:t>Receipt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438333" y="3509281"/>
            <a:ext cx="1491264" cy="83869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Time</a:t>
            </a:r>
          </a:p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Package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10123604" y="3716575"/>
            <a:ext cx="1491264" cy="8386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JFrame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266" name="圓角矩形 265"/>
          <p:cNvSpPr/>
          <p:nvPr/>
        </p:nvSpPr>
        <p:spPr>
          <a:xfrm>
            <a:off x="190705" y="1453381"/>
            <a:ext cx="1900580" cy="71998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SetMeal.csv</a:t>
            </a:r>
            <a:endParaRPr lang="zh-TW" altLang="en-US" sz="1800" b="1" dirty="0"/>
          </a:p>
        </p:txBody>
      </p:sp>
      <p:sp>
        <p:nvSpPr>
          <p:cNvPr id="268" name="向右箭號 267"/>
          <p:cNvSpPr/>
          <p:nvPr/>
        </p:nvSpPr>
        <p:spPr>
          <a:xfrm rot="1319214">
            <a:off x="2118900" y="2991308"/>
            <a:ext cx="1041843" cy="173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圓角矩形 268"/>
          <p:cNvSpPr/>
          <p:nvPr/>
        </p:nvSpPr>
        <p:spPr>
          <a:xfrm>
            <a:off x="183283" y="2402425"/>
            <a:ext cx="1926547" cy="71998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SingleMeal.csv</a:t>
            </a:r>
            <a:endParaRPr lang="zh-TW" altLang="en-US" sz="1800" b="1" dirty="0"/>
          </a:p>
        </p:txBody>
      </p:sp>
      <p:sp>
        <p:nvSpPr>
          <p:cNvPr id="270" name="向右箭號 269"/>
          <p:cNvSpPr/>
          <p:nvPr/>
        </p:nvSpPr>
        <p:spPr>
          <a:xfrm rot="3605617">
            <a:off x="1700216" y="2369428"/>
            <a:ext cx="1757460" cy="1397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向右箭號 270"/>
          <p:cNvSpPr/>
          <p:nvPr/>
        </p:nvSpPr>
        <p:spPr>
          <a:xfrm rot="20324170" flipH="1">
            <a:off x="2178952" y="4910017"/>
            <a:ext cx="941499" cy="199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圓角矩形 271"/>
          <p:cNvSpPr/>
          <p:nvPr/>
        </p:nvSpPr>
        <p:spPr>
          <a:xfrm>
            <a:off x="272529" y="4678830"/>
            <a:ext cx="1926547" cy="71998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Transcation.txt</a:t>
            </a:r>
            <a:endParaRPr lang="zh-TW" altLang="en-US" sz="1800" b="1" dirty="0"/>
          </a:p>
        </p:txBody>
      </p:sp>
      <p:sp>
        <p:nvSpPr>
          <p:cNvPr id="273" name="向右箭號 272"/>
          <p:cNvSpPr/>
          <p:nvPr/>
        </p:nvSpPr>
        <p:spPr>
          <a:xfrm flipH="1">
            <a:off x="2240962" y="5965080"/>
            <a:ext cx="757842" cy="1838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圓角矩形 273"/>
          <p:cNvSpPr/>
          <p:nvPr/>
        </p:nvSpPr>
        <p:spPr>
          <a:xfrm>
            <a:off x="297978" y="5697001"/>
            <a:ext cx="1926547" cy="71998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Receipt.txt</a:t>
            </a:r>
            <a:endParaRPr lang="zh-TW" altLang="en-US" sz="1800" b="1" dirty="0"/>
          </a:p>
        </p:txBody>
      </p:sp>
      <p:sp>
        <p:nvSpPr>
          <p:cNvPr id="275" name="圓角矩形 274"/>
          <p:cNvSpPr/>
          <p:nvPr/>
        </p:nvSpPr>
        <p:spPr>
          <a:xfrm>
            <a:off x="156930" y="432612"/>
            <a:ext cx="1923339" cy="71998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Memberlist.csv</a:t>
            </a:r>
            <a:endParaRPr lang="zh-TW" altLang="en-US" sz="1800" b="1" dirty="0"/>
          </a:p>
        </p:txBody>
      </p:sp>
      <p:sp>
        <p:nvSpPr>
          <p:cNvPr id="276" name="向右箭號 275"/>
          <p:cNvSpPr/>
          <p:nvPr/>
        </p:nvSpPr>
        <p:spPr>
          <a:xfrm rot="4157404">
            <a:off x="1231052" y="1814021"/>
            <a:ext cx="2673760" cy="1791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流程圖: 決策 280"/>
          <p:cNvSpPr/>
          <p:nvPr/>
        </p:nvSpPr>
        <p:spPr>
          <a:xfrm>
            <a:off x="5202992" y="4091702"/>
            <a:ext cx="206554" cy="20753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流程圖: 決策 281"/>
          <p:cNvSpPr/>
          <p:nvPr/>
        </p:nvSpPr>
        <p:spPr>
          <a:xfrm>
            <a:off x="5243794" y="4409636"/>
            <a:ext cx="115538" cy="119828"/>
          </a:xfrm>
          <a:prstGeom prst="flowChartDecision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5" name="流程圖: 決策 284"/>
          <p:cNvSpPr/>
          <p:nvPr/>
        </p:nvSpPr>
        <p:spPr>
          <a:xfrm>
            <a:off x="7381151" y="4734186"/>
            <a:ext cx="166726" cy="138651"/>
          </a:xfrm>
          <a:prstGeom prst="flowChartDecision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流程圖: 決策 290"/>
          <p:cNvSpPr/>
          <p:nvPr/>
        </p:nvSpPr>
        <p:spPr>
          <a:xfrm>
            <a:off x="2895935" y="4464025"/>
            <a:ext cx="142835" cy="160946"/>
          </a:xfrm>
          <a:prstGeom prst="flowChartDecision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文字方塊 291"/>
          <p:cNvSpPr txBox="1"/>
          <p:nvPr/>
        </p:nvSpPr>
        <p:spPr>
          <a:xfrm>
            <a:off x="2174856" y="543733"/>
            <a:ext cx="100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read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6" name="流程圖: 決策 295"/>
          <p:cNvSpPr/>
          <p:nvPr/>
        </p:nvSpPr>
        <p:spPr>
          <a:xfrm>
            <a:off x="5202992" y="4872837"/>
            <a:ext cx="206554" cy="20753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7" name="流程圖: 決策 296"/>
          <p:cNvSpPr/>
          <p:nvPr/>
        </p:nvSpPr>
        <p:spPr>
          <a:xfrm>
            <a:off x="5190753" y="4608174"/>
            <a:ext cx="206554" cy="20753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8" name="流程圖: 決策 297"/>
          <p:cNvSpPr/>
          <p:nvPr/>
        </p:nvSpPr>
        <p:spPr>
          <a:xfrm>
            <a:off x="7335314" y="4060060"/>
            <a:ext cx="243491" cy="27081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流程圖: 決策 298"/>
          <p:cNvSpPr/>
          <p:nvPr/>
        </p:nvSpPr>
        <p:spPr>
          <a:xfrm>
            <a:off x="7342829" y="4385782"/>
            <a:ext cx="243370" cy="236165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流程圖: 決策 300"/>
          <p:cNvSpPr/>
          <p:nvPr/>
        </p:nvSpPr>
        <p:spPr>
          <a:xfrm>
            <a:off x="9844345" y="2231378"/>
            <a:ext cx="243491" cy="27081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流程圖: 決策 301"/>
          <p:cNvSpPr/>
          <p:nvPr/>
        </p:nvSpPr>
        <p:spPr>
          <a:xfrm>
            <a:off x="9887394" y="2717499"/>
            <a:ext cx="157391" cy="150246"/>
          </a:xfrm>
          <a:prstGeom prst="flowChartDecision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流程圖: 決策 303"/>
          <p:cNvSpPr/>
          <p:nvPr/>
        </p:nvSpPr>
        <p:spPr>
          <a:xfrm>
            <a:off x="9839798" y="3811534"/>
            <a:ext cx="243491" cy="27081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流程圖: 決策 304"/>
          <p:cNvSpPr/>
          <p:nvPr/>
        </p:nvSpPr>
        <p:spPr>
          <a:xfrm>
            <a:off x="9882727" y="4236564"/>
            <a:ext cx="166726" cy="138651"/>
          </a:xfrm>
          <a:prstGeom prst="flowChartDecision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7" name="直線接點 306"/>
          <p:cNvCxnSpPr>
            <a:stCxn id="135" idx="3"/>
            <a:endCxn id="281" idx="1"/>
          </p:cNvCxnSpPr>
          <p:nvPr/>
        </p:nvCxnSpPr>
        <p:spPr>
          <a:xfrm>
            <a:off x="4779280" y="1634796"/>
            <a:ext cx="423712" cy="256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線接點 308"/>
          <p:cNvCxnSpPr>
            <a:stCxn id="139" idx="3"/>
            <a:endCxn id="282" idx="1"/>
          </p:cNvCxnSpPr>
          <p:nvPr/>
        </p:nvCxnSpPr>
        <p:spPr>
          <a:xfrm>
            <a:off x="4779280" y="3078833"/>
            <a:ext cx="464514" cy="13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接點 313"/>
          <p:cNvCxnSpPr>
            <a:stCxn id="140" idx="3"/>
            <a:endCxn id="297" idx="1"/>
          </p:cNvCxnSpPr>
          <p:nvPr/>
        </p:nvCxnSpPr>
        <p:spPr>
          <a:xfrm>
            <a:off x="4788696" y="4550980"/>
            <a:ext cx="402057" cy="160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線接點 315"/>
          <p:cNvCxnSpPr>
            <a:stCxn id="147" idx="3"/>
            <a:endCxn id="296" idx="1"/>
          </p:cNvCxnSpPr>
          <p:nvPr/>
        </p:nvCxnSpPr>
        <p:spPr>
          <a:xfrm flipV="1">
            <a:off x="4779279" y="4976604"/>
            <a:ext cx="423713" cy="849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接點 320"/>
          <p:cNvCxnSpPr>
            <a:stCxn id="81" idx="3"/>
            <a:endCxn id="285" idx="1"/>
          </p:cNvCxnSpPr>
          <p:nvPr/>
        </p:nvCxnSpPr>
        <p:spPr>
          <a:xfrm>
            <a:off x="6942309" y="4529464"/>
            <a:ext cx="438842" cy="274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線接點 323"/>
          <p:cNvCxnSpPr>
            <a:stCxn id="62" idx="3"/>
            <a:endCxn id="299" idx="1"/>
          </p:cNvCxnSpPr>
          <p:nvPr/>
        </p:nvCxnSpPr>
        <p:spPr>
          <a:xfrm>
            <a:off x="6958562" y="3215908"/>
            <a:ext cx="384267" cy="1287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接點 325"/>
          <p:cNvCxnSpPr>
            <a:stCxn id="100" idx="3"/>
            <a:endCxn id="298" idx="1"/>
          </p:cNvCxnSpPr>
          <p:nvPr/>
        </p:nvCxnSpPr>
        <p:spPr>
          <a:xfrm>
            <a:off x="6958562" y="1661734"/>
            <a:ext cx="376752" cy="253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線接點 327"/>
          <p:cNvCxnSpPr>
            <a:stCxn id="95" idx="2"/>
          </p:cNvCxnSpPr>
          <p:nvPr/>
        </p:nvCxnSpPr>
        <p:spPr>
          <a:xfrm flipH="1">
            <a:off x="8363197" y="2081083"/>
            <a:ext cx="40220" cy="53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>
            <a:stCxn id="94" idx="3"/>
            <a:endCxn id="301" idx="1"/>
          </p:cNvCxnSpPr>
          <p:nvPr/>
        </p:nvCxnSpPr>
        <p:spPr>
          <a:xfrm flipV="1">
            <a:off x="9195786" y="2366787"/>
            <a:ext cx="648559" cy="849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線接點 334"/>
          <p:cNvCxnSpPr>
            <a:stCxn id="61" idx="3"/>
            <a:endCxn id="302" idx="1"/>
          </p:cNvCxnSpPr>
          <p:nvPr/>
        </p:nvCxnSpPr>
        <p:spPr>
          <a:xfrm flipV="1">
            <a:off x="9203302" y="2792622"/>
            <a:ext cx="684092" cy="1711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線接點 341"/>
          <p:cNvCxnSpPr>
            <a:stCxn id="94" idx="3"/>
            <a:endCxn id="304" idx="1"/>
          </p:cNvCxnSpPr>
          <p:nvPr/>
        </p:nvCxnSpPr>
        <p:spPr>
          <a:xfrm>
            <a:off x="9195786" y="3215908"/>
            <a:ext cx="644012" cy="731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線接點 344"/>
          <p:cNvCxnSpPr>
            <a:stCxn id="61" idx="3"/>
            <a:endCxn id="305" idx="1"/>
          </p:cNvCxnSpPr>
          <p:nvPr/>
        </p:nvCxnSpPr>
        <p:spPr>
          <a:xfrm flipV="1">
            <a:off x="9203302" y="4305890"/>
            <a:ext cx="679425" cy="19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文字方塊 348"/>
          <p:cNvSpPr txBox="1"/>
          <p:nvPr/>
        </p:nvSpPr>
        <p:spPr>
          <a:xfrm>
            <a:off x="2150382" y="2190167"/>
            <a:ext cx="100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read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0" name="文字方塊 349"/>
          <p:cNvSpPr txBox="1"/>
          <p:nvPr/>
        </p:nvSpPr>
        <p:spPr>
          <a:xfrm>
            <a:off x="2194192" y="3069334"/>
            <a:ext cx="100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read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94" name="直線接點 393"/>
          <p:cNvCxnSpPr>
            <a:stCxn id="100" idx="2"/>
            <a:endCxn id="62" idx="0"/>
          </p:cNvCxnSpPr>
          <p:nvPr/>
        </p:nvCxnSpPr>
        <p:spPr>
          <a:xfrm>
            <a:off x="6212930" y="2081083"/>
            <a:ext cx="0" cy="71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流程圖: 決策 419"/>
          <p:cNvSpPr/>
          <p:nvPr/>
        </p:nvSpPr>
        <p:spPr>
          <a:xfrm>
            <a:off x="8279697" y="2573789"/>
            <a:ext cx="157391" cy="150246"/>
          </a:xfrm>
          <a:prstGeom prst="flowChartDecision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6127321" y="2565407"/>
            <a:ext cx="157391" cy="150246"/>
          </a:xfrm>
          <a:prstGeom prst="flowChartDecision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文字方塊 455"/>
          <p:cNvSpPr txBox="1"/>
          <p:nvPr/>
        </p:nvSpPr>
        <p:spPr>
          <a:xfrm>
            <a:off x="2298848" y="5001890"/>
            <a:ext cx="1023172" cy="47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write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57" name="文字方塊 456"/>
          <p:cNvSpPr txBox="1"/>
          <p:nvPr/>
        </p:nvSpPr>
        <p:spPr>
          <a:xfrm>
            <a:off x="2251650" y="6002987"/>
            <a:ext cx="100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write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60" name="直線接點 459"/>
          <p:cNvCxnSpPr>
            <a:stCxn id="214" idx="3"/>
            <a:endCxn id="291" idx="1"/>
          </p:cNvCxnSpPr>
          <p:nvPr/>
        </p:nvCxnSpPr>
        <p:spPr>
          <a:xfrm>
            <a:off x="1929597" y="3928631"/>
            <a:ext cx="966338" cy="61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流程圖: 決策 460"/>
          <p:cNvSpPr/>
          <p:nvPr/>
        </p:nvSpPr>
        <p:spPr>
          <a:xfrm>
            <a:off x="2932479" y="5743069"/>
            <a:ext cx="142835" cy="160946"/>
          </a:xfrm>
          <a:prstGeom prst="flowChartDecision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2" name="直線接點 461"/>
          <p:cNvCxnSpPr>
            <a:stCxn id="214" idx="3"/>
            <a:endCxn id="461" idx="1"/>
          </p:cNvCxnSpPr>
          <p:nvPr/>
        </p:nvCxnSpPr>
        <p:spPr>
          <a:xfrm>
            <a:off x="1929597" y="3928631"/>
            <a:ext cx="1002882" cy="189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7493027" y="346138"/>
            <a:ext cx="4099973" cy="107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zh-TW" altLang="en-US" sz="5400" b="1" dirty="0" smtClean="0">
                <a:solidFill>
                  <a:srgbClr val="00B050"/>
                </a:solidFill>
              </a:rPr>
              <a:t>簡易類別圖</a:t>
            </a:r>
            <a:endParaRPr lang="en-US" altLang="zh-TW" sz="5400" b="1" dirty="0" smtClean="0">
              <a:solidFill>
                <a:srgbClr val="00B05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18051" y="5304045"/>
            <a:ext cx="1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rgbClr val="FF0000"/>
                </a:solidFill>
              </a:rPr>
              <a:t>AllCustomer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 為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package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696400" y="5273281"/>
            <a:ext cx="2664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u</a:t>
            </a:r>
            <a:r>
              <a:rPr lang="en-US" altLang="zh-TW" sz="2800" b="1" dirty="0" smtClean="0"/>
              <a:t>ser interface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337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9;ge0c419fdca_14_85"/>
          <p:cNvSpPr txBox="1"/>
          <p:nvPr/>
        </p:nvSpPr>
        <p:spPr>
          <a:xfrm>
            <a:off x="629225" y="6260475"/>
            <a:ext cx="5676900" cy="54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+X(number:int):int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+Y(a:String):boolean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048607" name="Google Shape;110;ge0c419fdca_14_85"/>
          <p:cNvSpPr txBox="1">
            <a:spLocks noGrp="1"/>
          </p:cNvSpPr>
          <p:nvPr>
            <p:ph type="title"/>
          </p:nvPr>
        </p:nvSpPr>
        <p:spPr>
          <a:xfrm>
            <a:off x="629225" y="48975"/>
            <a:ext cx="5676900" cy="379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60"/>
              <a:t>JOP</a:t>
            </a:r>
            <a:endParaRPr sz="2460" dirty="0"/>
          </a:p>
        </p:txBody>
      </p:sp>
      <p:sp>
        <p:nvSpPr>
          <p:cNvPr id="1048608" name="Google Shape;111;ge0c419fdca_14_85"/>
          <p:cNvSpPr txBox="1">
            <a:spLocks noGrp="1"/>
          </p:cNvSpPr>
          <p:nvPr>
            <p:ph type="body" idx="1"/>
          </p:nvPr>
        </p:nvSpPr>
        <p:spPr>
          <a:xfrm>
            <a:off x="629225" y="428775"/>
            <a:ext cx="5676900" cy="583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/>
              <a:t>+</a:t>
            </a:r>
            <a:r>
              <a:rPr lang="zh-TW" sz="1100">
                <a:latin typeface="Arial"/>
                <a:ea typeface="Arial"/>
                <a:cs typeface="Arial"/>
                <a:sym typeface="Arial"/>
              </a:rPr>
              <a:t>firstoperation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54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/>
              <a:t>+</a:t>
            </a:r>
            <a:r>
              <a:rPr lang="zh-TW" sz="1100">
                <a:latin typeface="Arial"/>
                <a:ea typeface="Arial"/>
                <a:cs typeface="Arial"/>
                <a:sym typeface="Arial"/>
              </a:rPr>
              <a:t>secondoperation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/>
              <a:t>+</a:t>
            </a:r>
            <a:r>
              <a:rPr lang="zh-TW" sz="1100">
                <a:latin typeface="Arial"/>
                <a:ea typeface="Arial"/>
                <a:cs typeface="Arial"/>
                <a:sym typeface="Arial"/>
              </a:rPr>
              <a:t>thirdoperation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/>
              <a:t>+</a:t>
            </a:r>
            <a:r>
              <a:rPr lang="zh-TW" sz="1100">
                <a:latin typeface="Arial"/>
                <a:ea typeface="Arial"/>
                <a:cs typeface="Arial"/>
                <a:sym typeface="Arial"/>
              </a:rPr>
              <a:t>fourthoperation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/>
              <a:t>+</a:t>
            </a:r>
            <a:r>
              <a:rPr lang="zh-TW" sz="1100">
                <a:latin typeface="Arial"/>
                <a:ea typeface="Arial"/>
                <a:cs typeface="Arial"/>
                <a:sym typeface="Arial"/>
              </a:rPr>
              <a:t>fifthoperation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+sixthoperation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+seventhoperation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+singlemealchoose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+setmealchoose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+breakchoose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+AnsFromMenu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+temp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zh-TW" sz="1100">
                <a:latin typeface="Arial"/>
                <a:ea typeface="Arial"/>
                <a:cs typeface="Arial"/>
                <a:sym typeface="Arial"/>
              </a:rPr>
              <a:t>operation1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+operation2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+operation3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+operation4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+operation5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+operation6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+operation7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+operation8</a:t>
            </a:r>
            <a:r>
              <a:rPr lang="zh-TW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:int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+membername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+passward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+confirmpassward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+couponnumber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+option1[]:String[]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+option2[]:String[]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+option3[]:String[]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+option4[]:String[]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+option5[]:String[]</a:t>
            </a:r>
            <a:br>
              <a:rPr lang="zh-TW" sz="1100">
                <a:latin typeface="Arial"/>
                <a:ea typeface="Arial"/>
                <a:cs typeface="Arial"/>
                <a:sym typeface="Arial"/>
              </a:rPr>
            </a:b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+option6[]:String[]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+option7[]:String[]</a:t>
            </a:r>
            <a:br>
              <a:rPr lang="zh-TW" sz="1100">
                <a:latin typeface="Arial"/>
                <a:ea typeface="Arial"/>
                <a:cs typeface="Arial"/>
                <a:sym typeface="Arial"/>
              </a:rPr>
            </a:b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+option8[]:String[]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+option9[]:String[]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+option10[]:String[]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+option11[]:String[]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+option12[]:String[]</a:t>
            </a:r>
            <a:br>
              <a:rPr lang="zh-TW" sz="1100">
                <a:latin typeface="Arial"/>
                <a:ea typeface="Arial"/>
                <a:cs typeface="Arial"/>
                <a:sym typeface="Arial"/>
              </a:rPr>
            </a:b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+optionforsingle[]:String[]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+optionforset[]:String[]</a:t>
            </a:r>
            <a:br>
              <a:rPr lang="zh-TW" sz="1100">
                <a:latin typeface="Arial"/>
                <a:ea typeface="Arial"/>
                <a:cs typeface="Arial"/>
                <a:sym typeface="Arial"/>
              </a:rPr>
            </a:br>
            <a:r>
              <a:rPr lang="zh-TW" sz="1100">
                <a:latin typeface="Arial"/>
                <a:ea typeface="Arial"/>
                <a:cs typeface="Arial"/>
                <a:sym typeface="Arial"/>
              </a:rPr>
              <a:t>+optionforbreakfast[]:String[]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+menu[]:String[]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+item1[]:String[]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+item2[]:String[]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+Test2:boolean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+Test3:boolean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+Test4:boolean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+Test5:boolean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100">
                <a:latin typeface="Arial"/>
                <a:ea typeface="Arial"/>
                <a:cs typeface="Arial"/>
                <a:sym typeface="Arial"/>
              </a:rPr>
              <a:t>+Test6:boolean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7828674" y="212379"/>
            <a:ext cx="4099973" cy="107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zh-TW" altLang="en-US" sz="5400" b="1" dirty="0">
                <a:solidFill>
                  <a:srgbClr val="00B050"/>
                </a:solidFill>
              </a:rPr>
              <a:t>詳細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類別圖</a:t>
            </a:r>
            <a:endParaRPr lang="en-US" altLang="zh-TW" sz="5400" b="1" dirty="0" smtClean="0">
              <a:solidFill>
                <a:srgbClr val="00B05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28" y="2216125"/>
            <a:ext cx="2443790" cy="27022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471928" y="152469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solidFill>
                  <a:srgbClr val="00B050"/>
                </a:solidFill>
              </a:rPr>
              <a:t>AllTime</a:t>
            </a:r>
            <a:r>
              <a:rPr lang="zh-TW" altLang="en-US" sz="3600" b="1" dirty="0" smtClean="0">
                <a:solidFill>
                  <a:srgbClr val="00B050"/>
                </a:solidFill>
              </a:rPr>
              <a:t>套件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31869" y="4965765"/>
            <a:ext cx="496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詳細類別圖參考網址</a:t>
            </a:r>
            <a:r>
              <a:rPr lang="en-US" altLang="zh-TW" sz="2400" dirty="0" smtClean="0">
                <a:hlinkClick r:id="rId4"/>
              </a:rPr>
              <a:t>https</a:t>
            </a:r>
            <a:r>
              <a:rPr lang="en-US" altLang="zh-TW" sz="2400" dirty="0">
                <a:hlinkClick r:id="rId4"/>
              </a:rPr>
              <a:t>://</a:t>
            </a:r>
            <a:r>
              <a:rPr lang="en-US" altLang="zh-TW" sz="2400" dirty="0" smtClean="0">
                <a:hlinkClick r:id="rId4"/>
              </a:rPr>
              <a:t>jamboard.google.com/d/1qWbTIoaBInVaHNGxcFsLPGfIb2vg7lY0pZ5HcuR2m4w/viewer?f=2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116;ge0c419fdca_6_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1574"/>
          <a:stretch>
            <a:fillRect/>
          </a:stretch>
        </p:blipFill>
        <p:spPr>
          <a:xfrm>
            <a:off x="191344" y="1349863"/>
            <a:ext cx="3975475" cy="46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7896200" y="141089"/>
            <a:ext cx="4099973" cy="107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zh-TW" altLang="en-US" sz="5400" b="1" dirty="0">
                <a:solidFill>
                  <a:srgbClr val="00B050"/>
                </a:solidFill>
              </a:rPr>
              <a:t>詳細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類別圖</a:t>
            </a:r>
            <a:endParaRPr lang="en-US" altLang="zh-TW" sz="5400" b="1" dirty="0" smtClean="0">
              <a:solidFill>
                <a:srgbClr val="00B05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91344" y="291541"/>
            <a:ext cx="52565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solidFill>
                  <a:srgbClr val="00B050"/>
                </a:solidFill>
              </a:rPr>
              <a:t>AllFood</a:t>
            </a:r>
            <a:r>
              <a:rPr lang="zh-TW" altLang="en-US" sz="3600" b="1" dirty="0" smtClean="0">
                <a:solidFill>
                  <a:srgbClr val="00B050"/>
                </a:solidFill>
              </a:rPr>
              <a:t>套件</a:t>
            </a:r>
            <a:r>
              <a:rPr lang="en-US" altLang="zh-TW" sz="36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600" b="1" dirty="0" smtClean="0">
                <a:solidFill>
                  <a:srgbClr val="00B050"/>
                </a:solidFill>
              </a:rPr>
              <a:t>繼承關係</a:t>
            </a:r>
            <a:endParaRPr lang="en-US" altLang="zh-TW" sz="3600" b="1" dirty="0" smtClean="0">
              <a:solidFill>
                <a:srgbClr val="00B050"/>
              </a:solidFill>
            </a:endParaRPr>
          </a:p>
          <a:p>
            <a:r>
              <a:rPr lang="zh-TW" altLang="en-US" sz="1600" b="1" dirty="0" smtClean="0">
                <a:solidFill>
                  <a:srgbClr val="00B050"/>
                </a:solidFill>
              </a:rPr>
              <a:t>建立物件都以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Food</a:t>
            </a:r>
            <a:r>
              <a:rPr lang="zh-TW" altLang="en-US" sz="1600" b="1" dirty="0" smtClean="0">
                <a:solidFill>
                  <a:srgbClr val="00B050"/>
                </a:solidFill>
              </a:rPr>
              <a:t>做多型參照</a:t>
            </a:r>
            <a:endParaRPr lang="zh-TW" altLang="en-US" sz="1600" b="1" dirty="0">
              <a:solidFill>
                <a:srgbClr val="00B05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978" y="205564"/>
            <a:ext cx="2921786" cy="22205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866" y="2500449"/>
            <a:ext cx="3001580" cy="17915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904" y="4360577"/>
            <a:ext cx="2681386" cy="17827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379" y="1052736"/>
            <a:ext cx="2578515" cy="68084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4027" y="1649086"/>
            <a:ext cx="2571971" cy="60015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3080" y="2899731"/>
            <a:ext cx="2463789" cy="55056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2421" y="2268394"/>
            <a:ext cx="2565109" cy="58104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2605" y="3530002"/>
            <a:ext cx="2434814" cy="58103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92717" y="4126983"/>
            <a:ext cx="2434813" cy="54714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0412" y="4666816"/>
            <a:ext cx="2326457" cy="2188872"/>
          </a:xfrm>
          <a:prstGeom prst="rect">
            <a:avLst/>
          </a:prstGeom>
        </p:spPr>
      </p:pic>
      <p:sp>
        <p:nvSpPr>
          <p:cNvPr id="17" name="等腰三角形 16"/>
          <p:cNvSpPr/>
          <p:nvPr/>
        </p:nvSpPr>
        <p:spPr>
          <a:xfrm rot="1978022">
            <a:off x="4210083" y="2918439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978022">
            <a:off x="4133871" y="1775564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1978022">
            <a:off x="4133870" y="4670387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1978022">
            <a:off x="8094248" y="1084043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978022">
            <a:off x="8139669" y="3557207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978022">
            <a:off x="7992135" y="5132476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腰三角形 22"/>
          <p:cNvSpPr/>
          <p:nvPr/>
        </p:nvSpPr>
        <p:spPr>
          <a:xfrm rot="1978022">
            <a:off x="8094247" y="1587084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/>
          <p:cNvSpPr/>
          <p:nvPr/>
        </p:nvSpPr>
        <p:spPr>
          <a:xfrm rot="1978022">
            <a:off x="8116960" y="2066408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/>
          <p:cNvSpPr/>
          <p:nvPr/>
        </p:nvSpPr>
        <p:spPr>
          <a:xfrm rot="1978022">
            <a:off x="8144350" y="3122726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等腰三角形 25"/>
          <p:cNvSpPr/>
          <p:nvPr/>
        </p:nvSpPr>
        <p:spPr>
          <a:xfrm rot="1978022">
            <a:off x="7997882" y="4644904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/>
          <p:cNvSpPr/>
          <p:nvPr/>
        </p:nvSpPr>
        <p:spPr>
          <a:xfrm rot="1978022">
            <a:off x="4138490" y="5253095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/>
          <p:cNvSpPr/>
          <p:nvPr/>
        </p:nvSpPr>
        <p:spPr>
          <a:xfrm rot="1978022">
            <a:off x="4162243" y="5731559"/>
            <a:ext cx="324311" cy="2658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>
            <a:stCxn id="20" idx="5"/>
            <a:endCxn id="9" idx="1"/>
          </p:cNvCxnSpPr>
          <p:nvPr/>
        </p:nvCxnSpPr>
        <p:spPr>
          <a:xfrm>
            <a:off x="8324426" y="1247642"/>
            <a:ext cx="781953" cy="145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316178" y="1768963"/>
            <a:ext cx="781953" cy="145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8" idx="5"/>
            <a:endCxn id="4" idx="1"/>
          </p:cNvCxnSpPr>
          <p:nvPr/>
        </p:nvCxnSpPr>
        <p:spPr>
          <a:xfrm flipV="1">
            <a:off x="4364049" y="1315843"/>
            <a:ext cx="814929" cy="623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7" idx="5"/>
            <a:endCxn id="6" idx="1"/>
          </p:cNvCxnSpPr>
          <p:nvPr/>
        </p:nvCxnSpPr>
        <p:spPr>
          <a:xfrm>
            <a:off x="4440261" y="3082038"/>
            <a:ext cx="718605" cy="314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9" idx="5"/>
            <a:endCxn id="7" idx="1"/>
          </p:cNvCxnSpPr>
          <p:nvPr/>
        </p:nvCxnSpPr>
        <p:spPr>
          <a:xfrm>
            <a:off x="4364048" y="4833986"/>
            <a:ext cx="1017856" cy="417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8301824" y="2201482"/>
            <a:ext cx="781953" cy="145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5" idx="5"/>
            <a:endCxn id="11" idx="1"/>
          </p:cNvCxnSpPr>
          <p:nvPr/>
        </p:nvCxnSpPr>
        <p:spPr>
          <a:xfrm flipV="1">
            <a:off x="8374528" y="3175015"/>
            <a:ext cx="738552" cy="111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1" idx="5"/>
            <a:endCxn id="13" idx="1"/>
          </p:cNvCxnSpPr>
          <p:nvPr/>
        </p:nvCxnSpPr>
        <p:spPr>
          <a:xfrm>
            <a:off x="8369847" y="3720806"/>
            <a:ext cx="802758" cy="99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6" idx="5"/>
          </p:cNvCxnSpPr>
          <p:nvPr/>
        </p:nvCxnSpPr>
        <p:spPr>
          <a:xfrm flipV="1">
            <a:off x="8228060" y="4427455"/>
            <a:ext cx="1001153" cy="38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22" idx="5"/>
          </p:cNvCxnSpPr>
          <p:nvPr/>
        </p:nvCxnSpPr>
        <p:spPr>
          <a:xfrm flipV="1">
            <a:off x="8222313" y="4990550"/>
            <a:ext cx="1006900" cy="305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endCxn id="27" idx="5"/>
          </p:cNvCxnSpPr>
          <p:nvPr/>
        </p:nvCxnSpPr>
        <p:spPr>
          <a:xfrm rot="10800000">
            <a:off x="4368668" y="5416694"/>
            <a:ext cx="4881744" cy="751268"/>
          </a:xfrm>
          <a:prstGeom prst="bentConnector3">
            <a:avLst>
              <a:gd name="adj1" fmla="val 86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7155" name="肘形接點 2097154"/>
          <p:cNvCxnSpPr>
            <a:endCxn id="28" idx="5"/>
          </p:cNvCxnSpPr>
          <p:nvPr/>
        </p:nvCxnSpPr>
        <p:spPr>
          <a:xfrm rot="10800000">
            <a:off x="4392422" y="5908628"/>
            <a:ext cx="5015947" cy="616716"/>
          </a:xfrm>
          <a:prstGeom prst="bentConnector3">
            <a:avLst>
              <a:gd name="adj1" fmla="val 906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5249008" cy="41820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30696" y="859565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solidFill>
                  <a:srgbClr val="00B050"/>
                </a:solidFill>
              </a:rPr>
              <a:t>AllSet</a:t>
            </a:r>
            <a:r>
              <a:rPr lang="zh-TW" altLang="en-US" sz="3600" b="1" dirty="0" smtClean="0">
                <a:solidFill>
                  <a:srgbClr val="00B050"/>
                </a:solidFill>
              </a:rPr>
              <a:t>套件</a:t>
            </a:r>
            <a:r>
              <a:rPr lang="en-US" altLang="zh-TW" sz="36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600" b="1" dirty="0" smtClean="0">
                <a:solidFill>
                  <a:srgbClr val="00B050"/>
                </a:solidFill>
              </a:rPr>
              <a:t>繼承關係</a:t>
            </a:r>
            <a:endParaRPr lang="en-US" altLang="zh-TW" sz="3600" b="1" dirty="0" smtClean="0">
              <a:solidFill>
                <a:srgbClr val="00B050"/>
              </a:solidFill>
            </a:endParaRPr>
          </a:p>
          <a:p>
            <a:r>
              <a:rPr lang="zh-TW" altLang="en-US" sz="1800" b="1" dirty="0">
                <a:solidFill>
                  <a:srgbClr val="00B050"/>
                </a:solidFill>
              </a:rPr>
              <a:t>建立物件都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以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Set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做</a:t>
            </a:r>
            <a:r>
              <a:rPr lang="zh-TW" altLang="en-US" sz="1800" b="1" dirty="0">
                <a:solidFill>
                  <a:srgbClr val="00B050"/>
                </a:solidFill>
              </a:rPr>
              <a:t>多型參照</a:t>
            </a:r>
          </a:p>
          <a:p>
            <a:endParaRPr lang="zh-TW" alt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978022">
            <a:off x="3824570" y="2417881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 rot="1978022">
            <a:off x="3844805" y="3673750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rot="1978022">
            <a:off x="3824569" y="5082175"/>
            <a:ext cx="324311" cy="23896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4079776" y="2537361"/>
            <a:ext cx="216024" cy="3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5"/>
          </p:cNvCxnSpPr>
          <p:nvPr/>
        </p:nvCxnSpPr>
        <p:spPr>
          <a:xfrm flipV="1">
            <a:off x="4074983" y="3793230"/>
            <a:ext cx="292825" cy="4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5"/>
          </p:cNvCxnSpPr>
          <p:nvPr/>
        </p:nvCxnSpPr>
        <p:spPr>
          <a:xfrm flipV="1">
            <a:off x="4054747" y="5201655"/>
            <a:ext cx="313061" cy="4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7896200" y="141089"/>
            <a:ext cx="4099973" cy="107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zh-TW" altLang="en-US" sz="5400" b="1" dirty="0">
                <a:solidFill>
                  <a:srgbClr val="00B050"/>
                </a:solidFill>
              </a:rPr>
              <a:t>詳細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類別圖</a:t>
            </a:r>
            <a:endParaRPr lang="en-US" altLang="zh-TW" sz="5400" b="1" dirty="0" smtClean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18009" y="4574166"/>
            <a:ext cx="496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詳細類別圖</a:t>
            </a:r>
            <a:r>
              <a:rPr lang="zh-TW" altLang="en-US" sz="2400" dirty="0" smtClean="0"/>
              <a:t>參考</a:t>
            </a:r>
            <a:r>
              <a:rPr lang="zh-TW" altLang="en-US" sz="2400" dirty="0"/>
              <a:t>網址</a:t>
            </a:r>
            <a:r>
              <a:rPr lang="en-US" altLang="zh-TW" sz="2400" dirty="0" smtClean="0">
                <a:hlinkClick r:id="rId3"/>
              </a:rPr>
              <a:t>https</a:t>
            </a:r>
            <a:r>
              <a:rPr lang="en-US" altLang="zh-TW" sz="2400" dirty="0">
                <a:hlinkClick r:id="rId3"/>
              </a:rPr>
              <a:t>://</a:t>
            </a:r>
            <a:r>
              <a:rPr lang="en-US" altLang="zh-TW" sz="2400" dirty="0" smtClean="0">
                <a:hlinkClick r:id="rId3"/>
              </a:rPr>
              <a:t>jamboard.google.com/d/1qWbTIoaBInVaHNGxcFsLPGfIb2vg7lY0pZ5HcuR2m4w/viewer?f=2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40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39076"/>
            <a:ext cx="4824536" cy="5094817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 txBox="1">
            <a:spLocks/>
          </p:cNvSpPr>
          <p:nvPr/>
        </p:nvSpPr>
        <p:spPr>
          <a:xfrm>
            <a:off x="7896200" y="141089"/>
            <a:ext cx="4099973" cy="107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zh-TW" altLang="en-US" sz="5400" b="1" dirty="0">
                <a:solidFill>
                  <a:srgbClr val="00B050"/>
                </a:solidFill>
              </a:rPr>
              <a:t>詳細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類別圖</a:t>
            </a:r>
            <a:endParaRPr lang="en-US" altLang="zh-TW" sz="5400" b="1" dirty="0" smtClean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1323540"/>
            <a:ext cx="3960440" cy="482186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31504" y="56709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solidFill>
                  <a:srgbClr val="00B050"/>
                </a:solidFill>
              </a:rPr>
              <a:t>AllCustomer</a:t>
            </a:r>
            <a:r>
              <a:rPr lang="zh-TW" altLang="en-US" sz="3600" b="1" dirty="0" smtClean="0">
                <a:solidFill>
                  <a:srgbClr val="00B050"/>
                </a:solidFill>
              </a:rPr>
              <a:t>套件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9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1409</Words>
  <Application>Microsoft Office PowerPoint</Application>
  <PresentationFormat>寬螢幕</PresentationFormat>
  <Paragraphs>223</Paragraphs>
  <Slides>34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DFKai-SB</vt:lpstr>
      <vt:lpstr>Arial</vt:lpstr>
      <vt:lpstr>Calibri</vt:lpstr>
      <vt:lpstr>Wingdings</vt:lpstr>
      <vt:lpstr>Office 佈景主題</vt:lpstr>
      <vt:lpstr>2021 Java 第三次考試 專題成果說明</vt:lpstr>
      <vt:lpstr>PowerPoint 簡報</vt:lpstr>
      <vt:lpstr>一、分工與貢獻(限時0.5分鐘說明)</vt:lpstr>
      <vt:lpstr>二、系統類別圖(限時0.5分鐘講解)</vt:lpstr>
      <vt:lpstr>PowerPoint 簡報</vt:lpstr>
      <vt:lpstr>JOP</vt:lpstr>
      <vt:lpstr>PowerPoint 簡報</vt:lpstr>
      <vt:lpstr>PowerPoint 簡報</vt:lpstr>
      <vt:lpstr>PowerPoint 簡報</vt:lpstr>
      <vt:lpstr>PowerPoint 簡報</vt:lpstr>
      <vt:lpstr>三、系統特色(限時2分鐘)</vt:lpstr>
      <vt:lpstr>PowerPoint 簡報</vt:lpstr>
      <vt:lpstr>PowerPoint 簡報</vt:lpstr>
      <vt:lpstr>PowerPoint 簡報</vt:lpstr>
      <vt:lpstr>三、系統特色(限時2分鐘)</vt:lpstr>
      <vt:lpstr>PowerPoint 簡報</vt:lpstr>
      <vt:lpstr>三、系統特色(限時2分鐘)</vt:lpstr>
      <vt:lpstr>三、系統特色(限時2分鐘)</vt:lpstr>
      <vt:lpstr>三、系統特色(限時2分鐘)</vt:lpstr>
      <vt:lpstr>三、系統特色(限時2分鐘)</vt:lpstr>
      <vt:lpstr>三、系統特色(限時2分鐘) 課堂外所運用到之API </vt:lpstr>
      <vt:lpstr>PowerPoint 簡報</vt:lpstr>
      <vt:lpstr>三、系統特色(限時2分鐘)</vt:lpstr>
      <vt:lpstr>PowerPoint 簡報</vt:lpstr>
      <vt:lpstr>PowerPoint 簡報</vt:lpstr>
      <vt:lpstr>三、系統特色(限時2分鐘)</vt:lpstr>
      <vt:lpstr>三、系統特色(限時2分鐘)</vt:lpstr>
      <vt:lpstr>四、系統展示時間</vt:lpstr>
      <vt:lpstr>五、心得報告 (分別呈現)</vt:lpstr>
      <vt:lpstr>PowerPoint 簡報</vt:lpstr>
      <vt:lpstr>PowerPoint 簡報</vt:lpstr>
      <vt:lpstr>PowerPoint 簡報</vt:lpstr>
      <vt:lpstr>PowerPoint 簡報</vt:lpstr>
      <vt:lpstr>六、提問時間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Java 第三次考試 專題成果說明</dc:title>
  <dc:creator>user</dc:creator>
  <cp:lastModifiedBy>YehWeiHsin</cp:lastModifiedBy>
  <cp:revision>20</cp:revision>
  <dcterms:created xsi:type="dcterms:W3CDTF">2021-05-31T04:10:11Z</dcterms:created>
  <dcterms:modified xsi:type="dcterms:W3CDTF">2021-07-03T14:39:58Z</dcterms:modified>
</cp:coreProperties>
</file>