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5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41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1EAE2-EA54-7A45-A44B-779EDD0AE986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  <a:endParaRPr kumimoji="1" lang="zh-TW" altLang="en-US"/>
          </a:p>
          <a:p>
            <a:pPr lvl="1"/>
            <a:r>
              <a:rPr kumimoji="1" lang="zh-TW" altLang="en-US"/>
              <a:t>第二層</a:t>
            </a:r>
            <a:endParaRPr kumimoji="1" lang="zh-TW" altLang="en-US"/>
          </a:p>
          <a:p>
            <a:pPr lvl="2"/>
            <a:r>
              <a:rPr kumimoji="1" lang="zh-TW" altLang="en-US"/>
              <a:t>第三層</a:t>
            </a:r>
            <a:endParaRPr kumimoji="1" lang="zh-TW" altLang="en-US"/>
          </a:p>
          <a:p>
            <a:pPr lvl="3"/>
            <a:r>
              <a:rPr kumimoji="1" lang="zh-TW" altLang="en-US"/>
              <a:t>第四層</a:t>
            </a:r>
            <a:endParaRPr kumimoji="1" lang="zh-TW" altLang="en-US"/>
          </a:p>
          <a:p>
            <a:pPr lvl="4"/>
            <a:r>
              <a:rPr kumimoji="1" lang="zh-TW" altLang="en-US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0295B-9A9C-7349-A037-CEE473379A34}" type="slidenum">
              <a:rPr kumimoji="1" lang="zh-TW" altLang="en-US" smtClean="0"/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295B-9A9C-7349-A037-CEE473379A34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4278-1FB7-A645-8027-7A6A3B527DC0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7503-2A67-4746-8AF9-8F55219AE605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B13C-5030-3B42-BA16-EFD17333DD60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7C92-85C9-844A-A661-807B61260E64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73C2-837D-D04E-BF46-EB374719E828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2454-F739-004E-B07F-390F7B4F3BD4}" type="datetime1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F0D0-C604-9944-A6CE-6148C9073FD9}" type="datetime1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F5AA-BB66-AF4F-8ED2-7C1BDA287323}" type="datetime1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87BF-90F1-C44E-8BCE-080068A0A71C}" type="datetime1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1D5E-A298-5643-A32E-4793E6E959D8}" type="datetime1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023-F8A5-C144-8213-4DE0AD1A70A8}" type="datetime1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8642-48C7-024A-B444-D664176ADE36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puppyodie.blogspot.com/2016/04/button-debounce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LAB6 Digital I/O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13793" y="4907756"/>
            <a:ext cx="9144000" cy="1655762"/>
          </a:xfrm>
        </p:spPr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Mail : p76114391@gs.ncku.edu.tw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Connecting a LED: calculating the limiting resistor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15054"/>
            <a:ext cx="10383699" cy="397247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I/O ports of PIC18F4520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PIC18F4520 has five I/O ports, called </a:t>
            </a:r>
            <a:r>
              <a:rPr lang="en-US" altLang="zh-TW" dirty="0">
                <a:solidFill>
                  <a:srgbClr val="FF0000"/>
                </a:solidFill>
              </a:rPr>
              <a:t>PORTA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PORTB</a:t>
            </a:r>
            <a:r>
              <a:rPr lang="en-US" altLang="zh-TW" dirty="0"/>
              <a:t>, …, </a:t>
            </a:r>
            <a:r>
              <a:rPr lang="en-US" altLang="zh-TW" dirty="0">
                <a:solidFill>
                  <a:srgbClr val="FF0000"/>
                </a:solidFill>
              </a:rPr>
              <a:t>PORTE</a:t>
            </a:r>
            <a:r>
              <a:rPr lang="en-US" altLang="zh-TW" dirty="0"/>
              <a:t>.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Each port (A-D) has 8 bits and thus 8 electrical pins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Pins are referred as </a:t>
            </a:r>
            <a:r>
              <a:rPr lang="en-US" altLang="zh-TW" dirty="0">
                <a:solidFill>
                  <a:srgbClr val="FF0000"/>
                </a:solidFill>
              </a:rPr>
              <a:t>RXY</a:t>
            </a:r>
            <a:r>
              <a:rPr lang="en-US" altLang="zh-TW" dirty="0"/>
              <a:t>, where 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 is the port name(A,B,…,E)and </a:t>
            </a:r>
            <a:r>
              <a:rPr lang="en-US" altLang="zh-TW" dirty="0">
                <a:solidFill>
                  <a:srgbClr val="FF0000"/>
                </a:solidFill>
              </a:rPr>
              <a:t>Y</a:t>
            </a:r>
            <a:r>
              <a:rPr lang="en-US" altLang="zh-TW" dirty="0"/>
              <a:t> is the bit number (0, 1, …, 7) </a:t>
            </a:r>
            <a:endParaRPr lang="en-US" altLang="zh-TW" dirty="0"/>
          </a:p>
          <a:p>
            <a:pPr lvl="1"/>
            <a:r>
              <a:rPr lang="en-US" altLang="zh-TW" dirty="0"/>
              <a:t>Ex: RA2→ bit 2 of PORTA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Some pins of the I/O ports are multiplexed with an alternate function from the peripheral features on the device. In general when a peripheral is enabled, </a:t>
            </a:r>
            <a:r>
              <a:rPr lang="en-US" altLang="zh-TW" b="1" dirty="0"/>
              <a:t>that pins may not be used as a general purpose I/O pins</a:t>
            </a:r>
            <a:r>
              <a:rPr lang="en-US" altLang="zh-TW" dirty="0"/>
              <a:t>.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I/O ports of PIC18F4520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8891" y="1920318"/>
            <a:ext cx="7563906" cy="408679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I/O ports of PIC18F4520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port has 3 registers for its operation. These registers are : 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TRIS</a:t>
            </a:r>
            <a:r>
              <a:rPr lang="en-US" altLang="zh-TW" dirty="0"/>
              <a:t> register - configure the port as Input or Output 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PORT</a:t>
            </a:r>
            <a:r>
              <a:rPr lang="en-US" altLang="zh-TW" dirty="0"/>
              <a:t> register - reads voltage of the device 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LAT</a:t>
            </a:r>
            <a:r>
              <a:rPr lang="en-US" altLang="zh-TW" dirty="0"/>
              <a:t> register - output voltage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I/O ports of PIC18F4520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TRISx</a:t>
            </a:r>
            <a:r>
              <a:rPr lang="en-US" altLang="zh-TW" dirty="0"/>
              <a:t>: each bit of this SFR programs the relevant PIN as input or output: 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0 means output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1 means input 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r>
              <a:rPr lang="en-US" altLang="zh-TW" dirty="0"/>
              <a:t>Example: </a:t>
            </a:r>
            <a:endParaRPr lang="en-US" altLang="zh-TW" dirty="0"/>
          </a:p>
          <a:p>
            <a:pPr lvl="1"/>
            <a:r>
              <a:rPr lang="en-US" altLang="zh-TW" dirty="0"/>
              <a:t>TRISC = 0x30 ; // 0x30 = </a:t>
            </a:r>
            <a:r>
              <a:rPr lang="en-US" altLang="zh-TW" dirty="0">
                <a:solidFill>
                  <a:srgbClr val="FF0000"/>
                </a:solidFill>
              </a:rPr>
              <a:t>00</a:t>
            </a:r>
            <a:r>
              <a:rPr lang="en-US" altLang="zh-TW" dirty="0">
                <a:solidFill>
                  <a:srgbClr val="0070C0"/>
                </a:solidFill>
              </a:rPr>
              <a:t>11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0000</a:t>
            </a:r>
            <a:r>
              <a:rPr lang="en-US" altLang="zh-TW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RC0 to RC3 → </a:t>
            </a:r>
            <a:r>
              <a:rPr lang="en-US" altLang="zh-TW" dirty="0">
                <a:solidFill>
                  <a:srgbClr val="FF0000"/>
                </a:solidFill>
              </a:rPr>
              <a:t>outputs</a:t>
            </a:r>
            <a:r>
              <a:rPr lang="en-US" altLang="zh-TW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RC4, RC5 → </a:t>
            </a:r>
            <a:r>
              <a:rPr lang="en-US" altLang="zh-TW" dirty="0">
                <a:solidFill>
                  <a:srgbClr val="0070C0"/>
                </a:solidFill>
              </a:rPr>
              <a:t>inputs</a:t>
            </a:r>
            <a:r>
              <a:rPr lang="en-US" altLang="zh-TW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RC6, RC7 → </a:t>
            </a:r>
            <a:r>
              <a:rPr lang="en-US" altLang="zh-TW" dirty="0">
                <a:solidFill>
                  <a:srgbClr val="FF0000"/>
                </a:solidFill>
              </a:rPr>
              <a:t>outputs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I/O ports of PIC18F4520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LATx</a:t>
            </a:r>
            <a:r>
              <a:rPr lang="en-US" altLang="zh-TW" dirty="0"/>
              <a:t>: each bit of this SFR programs the output status of the relevant PIN (if it is programmed as output, otherwise it is ignored).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Example: 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LATB = 0xe0; // 0xe0 = </a:t>
            </a:r>
            <a:r>
              <a:rPr lang="en-US" altLang="zh-TW" dirty="0">
                <a:solidFill>
                  <a:srgbClr val="0070C0"/>
                </a:solidFill>
              </a:rPr>
              <a:t>111</a:t>
            </a:r>
            <a:r>
              <a:rPr lang="en-US" altLang="zh-TW" dirty="0">
                <a:solidFill>
                  <a:srgbClr val="FF0000"/>
                </a:solidFill>
              </a:rPr>
              <a:t>0 0000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pPr lvl="2"/>
            <a:r>
              <a:rPr lang="en-US" altLang="zh-TW" dirty="0"/>
              <a:t>RB0 to RB4 </a:t>
            </a:r>
            <a:r>
              <a:rPr lang="en-US" altLang="zh-TW" dirty="0">
                <a:solidFill>
                  <a:srgbClr val="FF0000"/>
                </a:solidFill>
              </a:rPr>
              <a:t>output 0</a:t>
            </a:r>
            <a:r>
              <a:rPr lang="en-US" altLang="zh-TW" dirty="0"/>
              <a:t>; </a:t>
            </a:r>
            <a:endParaRPr lang="en-US" altLang="zh-TW" dirty="0"/>
          </a:p>
          <a:p>
            <a:pPr lvl="2"/>
            <a:r>
              <a:rPr lang="en-US" altLang="zh-TW" dirty="0"/>
              <a:t>RB5 to RB7 </a:t>
            </a:r>
            <a:r>
              <a:rPr lang="en-US" altLang="zh-TW" dirty="0">
                <a:solidFill>
                  <a:srgbClr val="0070C0"/>
                </a:solidFill>
              </a:rPr>
              <a:t>output 1</a:t>
            </a:r>
            <a:r>
              <a:rPr lang="en-US" altLang="zh-TW" dirty="0"/>
              <a:t>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I/O ports of PIC18F4520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PORTx</a:t>
            </a:r>
            <a:r>
              <a:rPr lang="en-US" altLang="zh-TW" dirty="0"/>
              <a:t>: each bit of this SFR reflects the input status of the relevant PIN </a:t>
            </a:r>
            <a:endParaRPr lang="en-US" altLang="zh-TW" dirty="0"/>
          </a:p>
          <a:p>
            <a:pPr lvl="1"/>
            <a:r>
              <a:rPr lang="en-US" altLang="zh-TW" dirty="0"/>
              <a:t>If the pin is configured as input, otherwise it replies as the bit of the </a:t>
            </a:r>
            <a:r>
              <a:rPr lang="en-US" altLang="zh-TW" dirty="0" err="1"/>
              <a:t>LATx</a:t>
            </a:r>
            <a:r>
              <a:rPr lang="en-US" altLang="zh-TW" dirty="0"/>
              <a:t> register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Example: </a:t>
            </a:r>
            <a:endParaRPr lang="en-US" altLang="zh-TW" dirty="0"/>
          </a:p>
          <a:p>
            <a:pPr lvl="1"/>
            <a:r>
              <a:rPr lang="en-US" altLang="zh-TW" dirty="0"/>
              <a:t>Let us read into button variable, the status of the </a:t>
            </a:r>
            <a:r>
              <a:rPr lang="en-US" altLang="zh-TW" dirty="0">
                <a:solidFill>
                  <a:srgbClr val="FF0000"/>
                </a:solidFill>
              </a:rPr>
              <a:t>RA5</a:t>
            </a:r>
            <a:r>
              <a:rPr lang="en-US" altLang="zh-TW" dirty="0"/>
              <a:t> input pin: </a:t>
            </a:r>
            <a:endParaRPr lang="en-US" altLang="zh-TW" dirty="0"/>
          </a:p>
          <a:p>
            <a:pPr lvl="2"/>
            <a:r>
              <a:rPr lang="en-US" altLang="zh-TW" dirty="0"/>
              <a:t>int button = (PORTA &amp; 0x20); 	// 0x20 = 00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0 0000;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Features of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PORTx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register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RA4 pin is multiplexed with the Timer0 module</a:t>
            </a:r>
            <a:r>
              <a:rPr lang="zh-TW" altLang="en-US" dirty="0"/>
              <a:t> </a:t>
            </a:r>
            <a:r>
              <a:rPr lang="en-US" altLang="zh-TW" dirty="0"/>
              <a:t>clock input</a:t>
            </a:r>
            <a:endParaRPr lang="en-US" altLang="zh-TW" dirty="0"/>
          </a:p>
          <a:p>
            <a:r>
              <a:rPr lang="en-US" altLang="zh-TW" dirty="0"/>
              <a:t>Pins </a:t>
            </a:r>
            <a:r>
              <a:rPr lang="en-US" altLang="zh-TW" dirty="0">
                <a:solidFill>
                  <a:srgbClr val="FF0000"/>
                </a:solidFill>
              </a:rPr>
              <a:t>RA6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RA7</a:t>
            </a:r>
            <a:r>
              <a:rPr lang="en-US" altLang="zh-TW" dirty="0"/>
              <a:t> are multiplexed with the main </a:t>
            </a:r>
            <a:r>
              <a:rPr lang="en-US" altLang="zh-TW" dirty="0">
                <a:solidFill>
                  <a:srgbClr val="FF0000"/>
                </a:solidFill>
              </a:rPr>
              <a:t>oscillator</a:t>
            </a:r>
            <a:r>
              <a:rPr lang="en-US" altLang="zh-TW" dirty="0"/>
              <a:t> pins</a:t>
            </a:r>
            <a:endParaRPr lang="en-US" altLang="zh-TW" dirty="0"/>
          </a:p>
          <a:p>
            <a:r>
              <a:rPr lang="zh-TW" altLang="zh-TW" dirty="0"/>
              <a:t>Four of the PORTB pins </a:t>
            </a:r>
            <a:r>
              <a:rPr lang="zh-TW" altLang="zh-TW" dirty="0">
                <a:solidFill>
                  <a:srgbClr val="FF0000"/>
                </a:solidFill>
              </a:rPr>
              <a:t>(RB</a:t>
            </a:r>
            <a:r>
              <a:rPr lang="en-US" altLang="zh-TW" dirty="0">
                <a:solidFill>
                  <a:srgbClr val="FF0000"/>
                </a:solidFill>
              </a:rPr>
              <a:t>&lt;7:4&gt;</a:t>
            </a:r>
            <a:r>
              <a:rPr lang="zh-TW" altLang="zh-TW" dirty="0">
                <a:solidFill>
                  <a:srgbClr val="FF0000"/>
                </a:solidFill>
              </a:rPr>
              <a:t>) </a:t>
            </a:r>
            <a:r>
              <a:rPr lang="zh-TW" altLang="zh-TW" dirty="0"/>
              <a:t>have an </a:t>
            </a:r>
            <a:r>
              <a:rPr lang="zh-TW" altLang="zh-TW" dirty="0">
                <a:solidFill>
                  <a:srgbClr val="FF0000"/>
                </a:solidFill>
              </a:rPr>
              <a:t>interrupt-on-change</a:t>
            </a:r>
            <a:r>
              <a:rPr lang="zh-TW" altLang="zh-TW" dirty="0"/>
              <a:t> feature. </a:t>
            </a:r>
            <a:endParaRPr lang="zh-TW" altLang="zh-TW" dirty="0"/>
          </a:p>
          <a:p>
            <a:r>
              <a:rPr lang="en-US" altLang="zh-TW" dirty="0"/>
              <a:t>Only pins configured as inputs can cause this interrupt to occur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RB3</a:t>
            </a:r>
            <a:r>
              <a:rPr lang="en-US" altLang="zh-TW" dirty="0"/>
              <a:t> can be configured by the Configuration bit, CCP2MX as the alternate peripheral pin for the </a:t>
            </a:r>
            <a:r>
              <a:rPr lang="en-US" altLang="zh-TW" dirty="0">
                <a:solidFill>
                  <a:srgbClr val="FF0000"/>
                </a:solidFill>
              </a:rPr>
              <a:t>CCP2 module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Features of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PORTx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register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PORTC</a:t>
            </a:r>
            <a:r>
              <a:rPr lang="en-US" altLang="zh-TW" dirty="0"/>
              <a:t> is multiplexed with several peripheral functions ,like </a:t>
            </a:r>
            <a:r>
              <a:rPr lang="en-US" altLang="zh-TW" dirty="0">
                <a:solidFill>
                  <a:srgbClr val="FF0000"/>
                </a:solidFill>
              </a:rPr>
              <a:t>timer1</a:t>
            </a:r>
            <a:r>
              <a:rPr lang="en-US" altLang="zh-TW" dirty="0"/>
              <a:t>,USART,MSSP </a:t>
            </a:r>
            <a:endParaRPr lang="en-US" altLang="zh-TW" dirty="0"/>
          </a:p>
          <a:p>
            <a:r>
              <a:rPr lang="en-US" altLang="zh-TW" dirty="0"/>
              <a:t>For 40 pin devices, </a:t>
            </a:r>
            <a:r>
              <a:rPr lang="en-US" altLang="zh-TW" dirty="0">
                <a:solidFill>
                  <a:srgbClr val="FF0000"/>
                </a:solidFill>
              </a:rPr>
              <a:t>PORTE is a 4-bit wide port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The fourth pin of PORTE (MCLR/VPP/RE3) is an </a:t>
            </a:r>
            <a:r>
              <a:rPr lang="en-US" altLang="zh-TW" dirty="0">
                <a:solidFill>
                  <a:srgbClr val="FF0000"/>
                </a:solidFill>
              </a:rPr>
              <a:t>input only pin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RE3</a:t>
            </a:r>
            <a:r>
              <a:rPr lang="en-US" altLang="zh-TW" dirty="0"/>
              <a:t> also functions as the programming voltage input during programming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Bit Field Manipulation in assembly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Single bit </a:t>
            </a:r>
            <a:r>
              <a:rPr lang="en-US" altLang="zh-TW" dirty="0"/>
              <a:t>manipulation  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b="1" dirty="0"/>
              <a:t>BCF f, b, a </a:t>
            </a:r>
            <a:r>
              <a:rPr lang="en-US" altLang="zh-TW" dirty="0"/>
              <a:t>- clear bit b of register f </a:t>
            </a:r>
            <a:endParaRPr lang="en-US" altLang="zh-TW" dirty="0"/>
          </a:p>
          <a:p>
            <a:pPr lvl="1"/>
            <a:r>
              <a:rPr lang="en-US" altLang="zh-TW" dirty="0"/>
              <a:t>ex: BCF LATB, 0, 0 	// will clear LATB bit 0 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b="1" dirty="0"/>
              <a:t>BSF f, b, a </a:t>
            </a:r>
            <a:r>
              <a:rPr lang="en-US" altLang="zh-TW" dirty="0"/>
              <a:t>- set bit b of register f </a:t>
            </a:r>
            <a:endParaRPr lang="en-US" altLang="zh-TW" dirty="0"/>
          </a:p>
          <a:p>
            <a:pPr lvl="1"/>
            <a:r>
              <a:rPr lang="en-US" altLang="zh-TW" dirty="0"/>
              <a:t>ex: BSF TRISA, 5, 0 	// will set TRISA bit 5 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b="1" dirty="0"/>
              <a:t>BTG f, b, a </a:t>
            </a:r>
            <a:r>
              <a:rPr lang="en-US" altLang="zh-TW" dirty="0"/>
              <a:t>- toggle bit b of register f </a:t>
            </a:r>
            <a:endParaRPr lang="en-US" altLang="zh-TW" dirty="0"/>
          </a:p>
          <a:p>
            <a:pPr lvl="1"/>
            <a:r>
              <a:rPr lang="en-US" altLang="zh-TW" dirty="0"/>
              <a:t>ex: BTG LATC, 3, 0 	// will toggle LATC bit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What is “digital I/O”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is an interface in which each electrical pin may have two states: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Logical 0 (0V) 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Logical 1 (5V on the basis of the VDD)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r>
              <a:rPr lang="en-US" altLang="zh-TW" dirty="0"/>
              <a:t>Each line can be programmer as:</a:t>
            </a:r>
            <a:endParaRPr lang="en-US" altLang="zh-TW" dirty="0"/>
          </a:p>
          <a:p>
            <a:pPr lvl="1"/>
            <a:r>
              <a:rPr lang="en-US" altLang="zh-TW" dirty="0"/>
              <a:t>an output (lit a LED)</a:t>
            </a:r>
            <a:endParaRPr lang="en-US" altLang="zh-TW" dirty="0"/>
          </a:p>
          <a:p>
            <a:pPr lvl="1"/>
            <a:r>
              <a:rPr lang="en-US" altLang="zh-TW" dirty="0"/>
              <a:t>an input (read a pushbutton)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Bit Field Manipulation in assembly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Multiple bits</a:t>
            </a:r>
            <a:r>
              <a:rPr lang="en-US" altLang="zh-TW" dirty="0"/>
              <a:t> manipulation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Clear bit: use </a:t>
            </a:r>
            <a:r>
              <a:rPr lang="en-US" altLang="zh-TW" b="1" dirty="0"/>
              <a:t>ANDWF</a:t>
            </a:r>
            <a:r>
              <a:rPr lang="en-US" altLang="zh-TW" dirty="0"/>
              <a:t> operation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Set bit: use </a:t>
            </a:r>
            <a:r>
              <a:rPr lang="en-US" altLang="zh-TW" b="1" dirty="0"/>
              <a:t>IORWF</a:t>
            </a:r>
            <a:r>
              <a:rPr lang="en-US" altLang="zh-TW" dirty="0"/>
              <a:t> operation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Toggle bit: use </a:t>
            </a:r>
            <a:r>
              <a:rPr lang="en-US" altLang="zh-TW" b="1" dirty="0"/>
              <a:t>XORWF</a:t>
            </a:r>
            <a:r>
              <a:rPr lang="en-US" altLang="zh-TW" dirty="0"/>
              <a:t> operation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Bit Field Manipulation in C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processor-specific header file includes a structure definition that allows the user to access individual bits of a register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Example </a:t>
            </a:r>
            <a:endParaRPr lang="en-US" altLang="zh-TW" dirty="0"/>
          </a:p>
          <a:p>
            <a:pPr lvl="1"/>
            <a:r>
              <a:rPr lang="en-US" altLang="zh-TW" dirty="0"/>
              <a:t>PORTBbits.RB0 = 1; 	// pull PORTB bit 0 to high </a:t>
            </a:r>
            <a:endParaRPr lang="en-US" altLang="zh-TW" dirty="0"/>
          </a:p>
          <a:p>
            <a:pPr lvl="1"/>
            <a:r>
              <a:rPr lang="en-US" altLang="zh-TW" dirty="0"/>
              <a:t>LATBbits.LATB0 = 0; 	// pull LATB bit 0 to low </a:t>
            </a:r>
            <a:endParaRPr lang="en-US" altLang="zh-TW" dirty="0"/>
          </a:p>
          <a:p>
            <a:pPr lvl="1"/>
            <a:r>
              <a:rPr lang="en-US" altLang="zh-TW" dirty="0"/>
              <a:t>TRISBbits.TRISB0 = 0; 	// pull TRISB bit 0 to low </a:t>
            </a:r>
            <a:endParaRPr lang="en-US" altLang="zh-TW" dirty="0"/>
          </a:p>
          <a:p>
            <a:pPr lvl="1"/>
            <a:r>
              <a:rPr lang="en-US" altLang="zh-TW" dirty="0" err="1"/>
              <a:t>STATUSbits.C</a:t>
            </a:r>
            <a:r>
              <a:rPr lang="en-US" altLang="zh-TW" dirty="0"/>
              <a:t> = 0; 	// clear the C flag to 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6" y="795069"/>
            <a:ext cx="12196576" cy="5267861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0573406" y="6356350"/>
            <a:ext cx="780393" cy="365125"/>
          </a:xfrm>
        </p:spPr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Digital Input: Electrical consideration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input connected to </a:t>
            </a:r>
            <a:r>
              <a:rPr lang="en-US" altLang="zh-TW" b="1" dirty="0"/>
              <a:t>VDD</a:t>
            </a:r>
            <a:r>
              <a:rPr lang="en-US" altLang="zh-TW" dirty="0"/>
              <a:t> is read (by software) as “1”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 input connected to </a:t>
            </a:r>
            <a:r>
              <a:rPr lang="en-US" altLang="zh-TW" b="1" dirty="0"/>
              <a:t>Ground</a:t>
            </a:r>
            <a:r>
              <a:rPr lang="en-US" altLang="zh-TW" dirty="0"/>
              <a:t> is read (by software) as “0”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the input is </a:t>
            </a:r>
            <a:r>
              <a:rPr lang="en-US" altLang="zh-TW" b="1" dirty="0"/>
              <a:t>floating</a:t>
            </a:r>
            <a:r>
              <a:rPr lang="en-US" altLang="zh-TW" dirty="0"/>
              <a:t> (not connected), the value read cannot be determined!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035" y="4895510"/>
            <a:ext cx="8241311" cy="185917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Prevent floating state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typical pull-up resistor value is 1-10kΩ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in doubt, a good starting point when using a switch is 5kΩ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Disadvantage</a:t>
            </a:r>
            <a:endParaRPr lang="en-US" altLang="zh-TW" dirty="0"/>
          </a:p>
          <a:p>
            <a:pPr lvl="1"/>
            <a:r>
              <a:rPr lang="en-US" altLang="zh-TW" dirty="0"/>
              <a:t>a larger resistance : the input pin responses to voltage changes slower </a:t>
            </a:r>
            <a:endParaRPr lang="en-US" altLang="zh-TW" dirty="0"/>
          </a:p>
          <a:p>
            <a:pPr lvl="1"/>
            <a:r>
              <a:rPr lang="en-US" altLang="zh-TW" dirty="0"/>
              <a:t>a smaller resistance : Too much current flow through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Prevent floating state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r>
              <a:rPr lang="en-US" altLang="zh-TW" b="1" dirty="0"/>
              <a:t>Use pull-up resistor</a:t>
            </a:r>
            <a:endParaRPr lang="en-US" altLang="zh-TW" b="1" dirty="0"/>
          </a:p>
          <a:p>
            <a:endParaRPr lang="en-US" altLang="zh-TW" b="1" dirty="0"/>
          </a:p>
          <a:p>
            <a:pPr lvl="1"/>
            <a:r>
              <a:rPr lang="en-US" altLang="zh-TW" dirty="0"/>
              <a:t>Switch open, the value read is “1”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Switch closed, the value read is “0”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2226" y="2329702"/>
            <a:ext cx="5212407" cy="322998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Prevent floating state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r>
              <a:rPr lang="en-US" altLang="zh-TW" b="1" dirty="0"/>
              <a:t>Use pull-down resistor</a:t>
            </a:r>
            <a:endParaRPr lang="en-US" altLang="zh-TW" b="1" dirty="0"/>
          </a:p>
          <a:p>
            <a:endParaRPr lang="en-US" altLang="zh-TW" b="1" dirty="0"/>
          </a:p>
          <a:p>
            <a:pPr lvl="1"/>
            <a:r>
              <a:rPr lang="en-US" altLang="zh-TW" dirty="0"/>
              <a:t>Switch open, the value read is “0”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Switch closed, the value read is “1”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5540" y="2383992"/>
            <a:ext cx="5536258" cy="344170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Bouncing problem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Due to mechanical reasons, </a:t>
            </a:r>
            <a:r>
              <a:rPr lang="en-US" altLang="zh-TW" b="1" dirty="0"/>
              <a:t>pushbuttons and switches</a:t>
            </a:r>
            <a:r>
              <a:rPr lang="en-US" altLang="zh-TW" dirty="0"/>
              <a:t>(which have a spring inside) typically generate a bouncing </a:t>
            </a:r>
            <a:r>
              <a:rPr lang="en-US" altLang="zh-TW" b="1" dirty="0">
                <a:solidFill>
                  <a:srgbClr val="FF0000"/>
                </a:solidFill>
              </a:rPr>
              <a:t>signal</a:t>
            </a:r>
            <a:r>
              <a:rPr lang="en-US" altLang="zh-TW" dirty="0"/>
              <a:t> when pressed or released.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bouncing </a:t>
            </a:r>
            <a:r>
              <a:rPr lang="en-US" altLang="zh-TW" b="1" dirty="0">
                <a:solidFill>
                  <a:srgbClr val="FF0000"/>
                </a:solidFill>
              </a:rPr>
              <a:t>signal is read by software </a:t>
            </a:r>
            <a:r>
              <a:rPr lang="en-US" altLang="zh-TW" dirty="0"/>
              <a:t>,thus causing malfunctioning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284" y="4192187"/>
            <a:ext cx="4963218" cy="261974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Button debounce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Hardware solution </a:t>
            </a:r>
            <a:endParaRPr lang="en-US" altLang="zh-TW" dirty="0"/>
          </a:p>
          <a:p>
            <a:pPr lvl="1"/>
            <a:r>
              <a:rPr lang="en-US" altLang="zh-TW" dirty="0"/>
              <a:t>Add a </a:t>
            </a:r>
            <a:r>
              <a:rPr lang="en-US" altLang="zh-TW" dirty="0">
                <a:solidFill>
                  <a:srgbClr val="FF0000"/>
                </a:solidFill>
              </a:rPr>
              <a:t>capacitor</a:t>
            </a:r>
            <a:r>
              <a:rPr lang="en-US" altLang="zh-TW" dirty="0"/>
              <a:t>, in parallel with the button, in order to filter the bouncing signal.  </a:t>
            </a:r>
            <a:endParaRPr lang="en-US" altLang="zh-TW" dirty="0"/>
          </a:p>
          <a:p>
            <a:pPr lvl="1"/>
            <a:r>
              <a:rPr lang="en-US" altLang="zh-TW" dirty="0"/>
              <a:t>Reference: </a:t>
            </a:r>
            <a:r>
              <a:rPr lang="en-US" altLang="zh-TW" dirty="0">
                <a:hlinkClick r:id="rId1"/>
              </a:rPr>
              <a:t>http://puppyodie.blogspot.com/2016/04/button-debounce.html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endParaRPr lang="en-US" altLang="zh-TW" dirty="0"/>
          </a:p>
          <a:p>
            <a:r>
              <a:rPr lang="en-US" altLang="zh-TW" dirty="0"/>
              <a:t>Software solution </a:t>
            </a:r>
            <a:endParaRPr lang="en-US" altLang="zh-TW" dirty="0"/>
          </a:p>
          <a:p>
            <a:pPr lvl="1"/>
            <a:r>
              <a:rPr lang="en-US" altLang="zh-TW" dirty="0"/>
              <a:t>Use </a:t>
            </a:r>
            <a:r>
              <a:rPr lang="en-US" altLang="zh-TW" dirty="0">
                <a:solidFill>
                  <a:srgbClr val="FF0000"/>
                </a:solidFill>
              </a:rPr>
              <a:t>delay or interrupt</a:t>
            </a:r>
            <a:r>
              <a:rPr lang="en-US" altLang="zh-TW" dirty="0"/>
              <a:t> on change function to check input signal again, if the signal stay the same, then considered as press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Digital Output Electrical consideration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Writing “1” : output high voltage(VDD) </a:t>
            </a:r>
            <a:endParaRPr lang="en-US" altLang="zh-TW" dirty="0"/>
          </a:p>
          <a:p>
            <a:r>
              <a:rPr lang="en-US" altLang="zh-TW" dirty="0"/>
              <a:t>Writing “0” : output low voltage(GND)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332655"/>
            <a:ext cx="7087589" cy="261021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3EA7-45AC-489F-BF04-20492EA2AE8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4710</Words>
  <Application>WPS Presentation</Application>
  <PresentationFormat>寬螢幕</PresentationFormat>
  <Paragraphs>219</Paragraphs>
  <Slides>22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新細明體</vt:lpstr>
      <vt:lpstr>Wingdings</vt:lpstr>
      <vt:lpstr>Calibri</vt:lpstr>
      <vt:lpstr>Microsoft YaHei</vt:lpstr>
      <vt:lpstr>SimSun</vt:lpstr>
      <vt:lpstr>Arial Unicode MS</vt:lpstr>
      <vt:lpstr>新細明體</vt:lpstr>
      <vt:lpstr>Calibri Light</vt:lpstr>
      <vt:lpstr>Office 佈景主題</vt:lpstr>
      <vt:lpstr>LAB6 Digital I/O</vt:lpstr>
      <vt:lpstr>What is “digital I/O”</vt:lpstr>
      <vt:lpstr>Digital Input: Electrical consideration </vt:lpstr>
      <vt:lpstr>Prevent floating state</vt:lpstr>
      <vt:lpstr>Prevent floating state</vt:lpstr>
      <vt:lpstr>Prevent floating state</vt:lpstr>
      <vt:lpstr>Bouncing problem</vt:lpstr>
      <vt:lpstr>Button debounce </vt:lpstr>
      <vt:lpstr>Digital Output Electrical consideration</vt:lpstr>
      <vt:lpstr>Connecting a LED: calculating the limiting resistor</vt:lpstr>
      <vt:lpstr>I/O ports of PIC18F4520</vt:lpstr>
      <vt:lpstr>I/O ports of PIC18F4520</vt:lpstr>
      <vt:lpstr>I/O ports of PIC18F4520</vt:lpstr>
      <vt:lpstr>I/O ports of PIC18F4520</vt:lpstr>
      <vt:lpstr>I/O ports of PIC18F4520</vt:lpstr>
      <vt:lpstr>I/O ports of PIC18F4520</vt:lpstr>
      <vt:lpstr>Features of PORTx register</vt:lpstr>
      <vt:lpstr>Features of PORTx register</vt:lpstr>
      <vt:lpstr>Bit Field Manipulation in assembly</vt:lpstr>
      <vt:lpstr>Bit Field Manipulation in assembly</vt:lpstr>
      <vt:lpstr>Bit Field Manipulation in C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LAB6 Digital I/O</dc:title>
  <dc:creator>陳亮錡</dc:creator>
  <cp:lastModifiedBy>WeiHsin</cp:lastModifiedBy>
  <cp:revision>8</cp:revision>
  <dcterms:created xsi:type="dcterms:W3CDTF">2022-09-24T16:35:00Z</dcterms:created>
  <dcterms:modified xsi:type="dcterms:W3CDTF">2022-10-25T04:55:26Z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