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43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userDrawn="1">
  <p:cSld name="Title Slide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02.10.2021</a:t>
            </a:fld>
            <a:endParaRPr lang="ru-RU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auto">
          <a:xfrm>
            <a:off x="1871530" y="3212975"/>
            <a:ext cx="8534399" cy="1752599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auto">
          <a:xfrm>
            <a:off x="920054" y="1204857"/>
            <a:ext cx="10339617" cy="1910715"/>
          </a:xfrm>
        </p:spPr>
        <p:txBody>
          <a:bodyPr anchor="b"/>
          <a:lstStyle>
            <a:lvl1pPr algn="ctr">
              <a:defRPr sz="5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02.10.2021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1" y="1484784"/>
            <a:ext cx="10312995" cy="4104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02.10.2021</a:t>
            </a:fld>
            <a:endParaRPr 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02.10.2021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1556793"/>
            <a:ext cx="5071871" cy="4563770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9402" y="1556791"/>
            <a:ext cx="5080583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402" y="2492895"/>
            <a:ext cx="5071871" cy="36276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384031" y="1556791"/>
            <a:ext cx="5074114" cy="658367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02.10.2021</a:t>
            </a:fld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 bwMode="auto">
          <a:xfrm>
            <a:off x="6288021" y="2492897"/>
            <a:ext cx="5071871" cy="3780066"/>
          </a:xfrm>
        </p:spPr>
        <p:txBody>
          <a:bodyPr/>
          <a:lstStyle>
            <a:lvl1pPr marL="174623" indent="-174623">
              <a:defRPr sz="2400"/>
            </a:lvl1pPr>
            <a:lvl2pPr marL="533399" indent="-174623">
              <a:defRPr sz="2000"/>
            </a:lvl2pPr>
            <a:lvl3pPr marL="892174" indent="-173037">
              <a:tabLst>
                <a:tab pos="804862" algn="l"/>
              </a:tabLst>
              <a:defRPr sz="1800"/>
            </a:lvl3pPr>
            <a:lvl4pPr marL="1252537" indent="-174623">
              <a:defRPr sz="1600"/>
            </a:lvl4pPr>
            <a:lvl5pPr marL="1523999" indent="-174623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02.10.2021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02.10.2021</a:t>
            </a:fld>
            <a:endParaRPr lang="ru-RU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6712773" y="596974"/>
            <a:ext cx="4563310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922668" y="559398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712773" y="2618910"/>
            <a:ext cx="4548966" cy="350219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02.10.2021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903642" y="4668818"/>
            <a:ext cx="10356027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917985" y="5324305"/>
            <a:ext cx="1034168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543606" y="620687"/>
            <a:ext cx="6929454" cy="3897818"/>
          </a:xfrm>
        </p:spPr>
        <p:txBody>
          <a:bodyPr/>
          <a:lstStyle>
            <a:lvl1pPr marL="0" indent="0">
              <a:buNone/>
              <a:defRPr lang="ru-RU"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02.10.2021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925158" y="116631"/>
            <a:ext cx="10341684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32330" y="1772815"/>
            <a:ext cx="10327339" cy="432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 bwMode="auto">
          <a:xfrm>
            <a:off x="578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>02.10.2021</a:t>
            </a:fld>
            <a:endParaRPr 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8706047" y="6165303"/>
            <a:ext cx="284479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914400">
        <a:spcBef>
          <a:spcPts val="0"/>
        </a:spcBef>
        <a:buClrTx/>
        <a:buFont typeface="Arial"/>
        <a:buChar char="•"/>
        <a:defRPr sz="24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754379" indent="-342900" algn="l" defTabSz="914400">
        <a:spcBef>
          <a:spcPts val="0"/>
        </a:spcBef>
        <a:buClrTx/>
        <a:buFont typeface="Times New Roman"/>
        <a:buChar char="–"/>
        <a:defRPr sz="2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20140" indent="-342900" algn="l" defTabSz="914400">
        <a:spcBef>
          <a:spcPts val="0"/>
        </a:spcBef>
        <a:buClrTx/>
        <a:buFont typeface="Arial"/>
        <a:buChar char="•"/>
        <a:defRPr sz="20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474470" indent="-285750" algn="l" defTabSz="914400">
        <a:spcBef>
          <a:spcPts val="0"/>
        </a:spcBef>
        <a:buClrTx/>
        <a:buFont typeface="Times New Roman"/>
        <a:buChar char="–"/>
        <a:defRPr sz="18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794509" indent="-285750" algn="l" defTabSz="914400">
        <a:spcBef>
          <a:spcPts val="0"/>
        </a:spcBef>
        <a:buClrTx/>
        <a:buFont typeface="Times New Roman"/>
        <a:buChar char="»"/>
        <a:defRPr sz="16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>
        <a:spcBef>
          <a:spcPts val="398"/>
        </a:spcBef>
        <a:buClr>
          <a:schemeClr val="accent1"/>
        </a:buClr>
        <a:buFont typeface="Wingdings"/>
        <a:buChar char="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dotnet/standard/base-types/composite-formatting#alignment-compon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Week 3 Practice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xfrm>
            <a:off x="932329" y="1772814"/>
            <a:ext cx="10327338" cy="498454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lnSpcReduction="10000"/>
          </a:bodyPr>
          <a:lstStyle/>
          <a:p>
            <a:pPr>
              <a:defRPr/>
            </a:pPr>
            <a:r>
              <a:rPr dirty="0" err="1"/>
              <a:t>輸入</a:t>
            </a:r>
            <a:r>
              <a:rPr dirty="0"/>
              <a:t>：</a:t>
            </a:r>
          </a:p>
          <a:p>
            <a:pPr lvl="1">
              <a:defRPr/>
            </a:pPr>
            <a: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1 月 1 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號星期幾</a:t>
            </a:r>
            <a:endParaRPr lang="en-US" sz="2200" b="0" i="0" u="none" strike="noStrike" cap="none" spc="0" dirty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從幾月開始印</a:t>
            </a:r>
            <a:r>
              <a:rPr lang="zh-TW" dirty="0"/>
              <a:t/>
            </a:r>
            <a:br>
              <a:rPr lang="zh-TW" dirty="0"/>
            </a:br>
            <a:endParaRPr dirty="0"/>
          </a:p>
          <a:p>
            <a:pPr>
              <a:defRPr/>
            </a:pPr>
            <a:r>
              <a:rPr dirty="0" err="1"/>
              <a:t>輸出</a:t>
            </a:r>
            <a:r>
              <a:rPr dirty="0"/>
              <a:t>：</a:t>
            </a:r>
          </a:p>
          <a:p>
            <a:pPr lvl="1">
              <a:defRPr/>
            </a:pPr>
            <a:r>
              <a:rPr dirty="0" err="1"/>
              <a:t>月份的英文</a:t>
            </a:r>
            <a:endParaRPr dirty="0"/>
          </a:p>
          <a:p>
            <a:pPr lvl="1">
              <a:defRPr/>
            </a:pPr>
            <a:r>
              <a:rPr dirty="0" err="1"/>
              <a:t>輸入月份到</a:t>
            </a:r>
            <a:r>
              <a:rPr dirty="0"/>
              <a:t> 12 </a:t>
            </a:r>
            <a:r>
              <a:rPr dirty="0" err="1"/>
              <a:t>月的月曆</a:t>
            </a:r>
            <a:r>
              <a:rPr dirty="0"/>
              <a:t/>
            </a:r>
            <a:br>
              <a:rPr dirty="0"/>
            </a:br>
            <a:endParaRPr dirty="0"/>
          </a:p>
          <a:p>
            <a:pPr>
              <a:defRPr/>
            </a:pPr>
            <a:r>
              <a:rPr dirty="0" err="1"/>
              <a:t>注意</a:t>
            </a:r>
            <a:r>
              <a:rPr dirty="0"/>
              <a:t>：</a:t>
            </a:r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不考慮</a:t>
            </a:r>
            <a: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 02/29 </a:t>
            </a:r>
            <a:endParaRPr dirty="0"/>
          </a:p>
          <a:p>
            <a:pPr lvl="1">
              <a:defRPr/>
            </a:pPr>
            <a:r>
              <a:rPr dirty="0" err="1"/>
              <a:t>結束程式前利用</a:t>
            </a:r>
            <a:r>
              <a:rPr dirty="0"/>
              <a:t> `</a:t>
            </a:r>
            <a:r>
              <a:rPr dirty="0" err="1"/>
              <a:t>Console.ReadKey</a:t>
            </a:r>
            <a:r>
              <a:rPr dirty="0"/>
              <a:t>()` </a:t>
            </a:r>
            <a:r>
              <a:rPr dirty="0" err="1"/>
              <a:t>停在輸出畫面</a:t>
            </a:r>
            <a:endParaRPr dirty="0"/>
          </a:p>
          <a:p>
            <a:pPr lvl="1">
              <a:defRPr/>
            </a:pPr>
            <a:endParaRPr dirty="0"/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Practice 1</a:t>
            </a:r>
          </a:p>
        </p:txBody>
      </p:sp>
      <p:sp>
        <p:nvSpPr>
          <p:cNvPr id="6" name=" 5"/>
          <p:cNvSpPr/>
          <p:nvPr/>
        </p:nvSpPr>
        <p:spPr bwMode="auto">
          <a:xfrm>
            <a:off x="14541059" y="494922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328248" y="1772814"/>
            <a:ext cx="3413687" cy="4452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xfrm>
            <a:off x="932330" y="1772815"/>
            <a:ext cx="10327339" cy="4608513"/>
          </a:xfrm>
        </p:spPr>
        <p:txBody>
          <a:bodyPr/>
          <a:lstStyle/>
          <a:p>
            <a:pPr marL="0" indent="0">
              <a:buClrTx/>
              <a:buFont typeface="Arial"/>
              <a:buNone/>
              <a:defRPr/>
            </a:pPr>
            <a:r>
              <a:rPr dirty="0"/>
              <a:t>依序輸入兩個正整數，分別代表「1月1號星期幾」、</a:t>
            </a:r>
            <a:r>
              <a:rPr lang="en-US" sz="24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「</a:t>
            </a:r>
            <a:r>
              <a:rPr lang="en-US" sz="24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從幾月開始印</a:t>
            </a:r>
            <a:r>
              <a:rPr lang="en-US" sz="24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」</a:t>
            </a: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r>
              <a:rPr lang="en-US" sz="24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星期幾</a:t>
            </a:r>
            <a:r>
              <a:rPr lang="en-US" sz="24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(1~7)、</a:t>
            </a:r>
            <a:r>
              <a:rPr lang="en-US" sz="24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月份</a:t>
            </a:r>
            <a:r>
              <a:rPr lang="en-US" sz="24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(1~12)</a:t>
            </a:r>
            <a:r>
              <a:rPr dirty="0"/>
              <a:t>：</a:t>
            </a:r>
            <a:endParaRPr lang="en-US" dirty="0"/>
          </a:p>
          <a:p>
            <a:pPr lvl="1">
              <a:defRPr/>
            </a:pPr>
            <a:r>
              <a:rPr dirty="0" err="1"/>
              <a:t>輸入範圍內整數代表相應</a:t>
            </a:r>
            <a:r>
              <a:rPr lang="zh-TW" altLang="en-US" dirty="0"/>
              <a:t>星期或月份</a:t>
            </a:r>
            <a:endParaRPr lang="en-US" altLang="zh-TW" dirty="0"/>
          </a:p>
          <a:p>
            <a:pPr lvl="1">
              <a:defRPr/>
            </a:pPr>
            <a:r>
              <a:rPr dirty="0" err="1"/>
              <a:t>輸入</a:t>
            </a:r>
            <a:r>
              <a:rPr lang="zh-TW" altLang="en-US" dirty="0"/>
              <a:t>範圍</a:t>
            </a:r>
            <a:r>
              <a:rPr dirty="0" err="1"/>
              <a:t>外的整數，輸出「</a:t>
            </a:r>
            <a:r>
              <a:rPr b="1" dirty="0" err="1"/>
              <a:t>超出範圍</a:t>
            </a:r>
            <a:r>
              <a:rPr dirty="0" err="1"/>
              <a:t>」並結束程式</a:t>
            </a:r>
            <a:endParaRPr lang="en-US" dirty="0"/>
          </a:p>
          <a:p>
            <a:pPr lvl="1">
              <a:defRPr/>
            </a:pPr>
            <a:r>
              <a:rPr dirty="0" err="1"/>
              <a:t>輸入非整數</a:t>
            </a:r>
            <a:r>
              <a:rPr dirty="0"/>
              <a:t>(</a:t>
            </a:r>
            <a:r>
              <a:rPr dirty="0" err="1"/>
              <a:t>FormatException</a:t>
            </a:r>
            <a:r>
              <a:rPr dirty="0"/>
              <a:t>)，</a:t>
            </a:r>
            <a:r>
              <a:rPr dirty="0" err="1"/>
              <a:t>輸出「</a:t>
            </a:r>
            <a:r>
              <a:rPr b="1" dirty="0" err="1"/>
              <a:t>請輸入範圍內的整數</a:t>
            </a:r>
            <a:r>
              <a:rPr dirty="0" err="1"/>
              <a:t>」並結束程式</a:t>
            </a:r>
            <a:endParaRPr dirty="0"/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Practice 1 - Input &amp; Exception Handling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Practice 1 - Output</a:t>
            </a:r>
          </a:p>
        </p:txBody>
      </p:sp>
      <p:sp>
        <p:nvSpPr>
          <p:cNvPr id="5" name=" 4"/>
          <p:cNvSpPr/>
          <p:nvPr/>
        </p:nvSpPr>
        <p:spPr bwMode="auto">
          <a:xfrm>
            <a:off x="6893717" y="714262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 5"/>
          <p:cNvSpPr/>
          <p:nvPr/>
        </p:nvSpPr>
        <p:spPr bwMode="auto">
          <a:xfrm>
            <a:off x="10155965" y="7142625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7" name=" 6"/>
          <p:cNvSpPr/>
          <p:nvPr/>
        </p:nvSpPr>
        <p:spPr bwMode="auto">
          <a:xfrm>
            <a:off x="10155965" y="6891021"/>
            <a:ext cx="280734" cy="45687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文字方塊 7"/>
          <p:cNvSpPr txBox="1"/>
          <p:nvPr/>
        </p:nvSpPr>
        <p:spPr bwMode="auto">
          <a:xfrm>
            <a:off x="846509" y="2911415"/>
            <a:ext cx="914399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 bwMode="auto">
          <a:xfrm>
            <a:off x="932328" y="1772813"/>
            <a:ext cx="7444321" cy="484077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lang="zh-TW" dirty="0"/>
              <a:t>英文月份名稱</a:t>
            </a:r>
            <a:endParaRPr dirty="0"/>
          </a:p>
          <a:p>
            <a:pPr lvl="0">
              <a:defRPr/>
            </a:pPr>
            <a:endParaRPr lang="en-US" sz="2200" b="0" i="0" u="none" strike="noStrike" cap="none" spc="0" dirty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 lvl="0">
              <a:defRPr/>
            </a:pPr>
            <a:r>
              <a:rPr lang="en-US" sz="24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星期資訊</a:t>
            </a:r>
            <a:endParaRPr lang="en-US" sz="2200" b="0" i="0" u="none" strike="noStrike" cap="none" spc="0" dirty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三個字母的英文星期縮寫</a:t>
            </a:r>
            <a:endParaRPr lang="en-US" sz="2200" b="0" i="0" u="none" strike="noStrike" cap="none" spc="0" dirty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縮寫之間以一個空白作為間隔</a:t>
            </a:r>
            <a: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/>
            </a:r>
            <a:b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</a:br>
            <a:endParaRPr dirty="0"/>
          </a:p>
          <a:p>
            <a:pPr>
              <a:defRPr/>
            </a:pPr>
            <a:r>
              <a:rPr lang="en-US" sz="24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月份之間</a:t>
            </a:r>
            <a:r>
              <a:rPr lang="zh-TW" sz="24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以</a:t>
            </a:r>
            <a:r>
              <a:rPr lang="en-US" sz="24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空白列隔開</a:t>
            </a:r>
            <a:endParaRPr lang="en-US" sz="2400" b="0" i="0" u="none" strike="noStrike" cap="none" spc="0" dirty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 lvl="1">
              <a:defRPr/>
            </a:pPr>
            <a:endParaRPr sz="2400" b="0" i="0" u="none" strike="noStrike" cap="none" spc="0" dirty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>
              <a:defRPr/>
            </a:pPr>
            <a:r>
              <a:rPr dirty="0" err="1"/>
              <a:t>日期</a:t>
            </a:r>
            <a:r>
              <a:rPr lang="zh-TW" dirty="0"/>
              <a:t>需</a:t>
            </a:r>
            <a:r>
              <a:rPr lang="zh-TW" sz="24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置右對齊星期縮寫（</a:t>
            </a:r>
            <a:r>
              <a:rPr lang="en-US" sz="2400" b="0" i="0" u="sng" strike="noStrike" cap="none" spc="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hlinkClick r:id="rId2" tooltip="https://docs.microsoft.com/en-us/dotnet/standard/base-types/composite-formatting#alignment-component"/>
              </a:rPr>
              <a:t>Alignment Component</a:t>
            </a:r>
            <a:r>
              <a:rPr lang="en-US" sz="24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）</a:t>
            </a:r>
            <a:endParaRPr lang="zh-TW" dirty="0"/>
          </a:p>
          <a:p>
            <a:pPr lvl="1">
              <a:defRPr/>
            </a:pPr>
            <a:endParaRPr lang="en-US" sz="2200" b="0" i="0" u="none" strike="noStrike" cap="none" spc="0" dirty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</p:txBody>
      </p:sp>
      <p:sp>
        <p:nvSpPr>
          <p:cNvPr id="10" name=" 9"/>
          <p:cNvSpPr/>
          <p:nvPr/>
        </p:nvSpPr>
        <p:spPr bwMode="auto">
          <a:xfrm>
            <a:off x="14589250" y="7790217"/>
            <a:ext cx="358932" cy="57600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1" name=" 10"/>
          <p:cNvSpPr/>
          <p:nvPr/>
        </p:nvSpPr>
        <p:spPr bwMode="auto">
          <a:xfrm>
            <a:off x="8887182" y="5214811"/>
            <a:ext cx="146289" cy="17815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2" name=" 11"/>
          <p:cNvSpPr/>
          <p:nvPr/>
        </p:nvSpPr>
        <p:spPr bwMode="auto">
          <a:xfrm>
            <a:off x="13138254" y="3170452"/>
            <a:ext cx="148098" cy="21351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789999" y="1457057"/>
            <a:ext cx="2835351" cy="5226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xfrm>
            <a:off x="932329" y="1772814"/>
            <a:ext cx="10327338" cy="485874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lnSpcReduction="10000"/>
          </a:bodyPr>
          <a:lstStyle/>
          <a:p>
            <a:pPr>
              <a:defRPr/>
            </a:pPr>
            <a:r>
              <a:rPr dirty="0" err="1"/>
              <a:t>輸入</a:t>
            </a:r>
            <a:r>
              <a:rPr dirty="0"/>
              <a:t>：</a:t>
            </a:r>
          </a:p>
          <a:p>
            <a:pPr lvl="1">
              <a:defRPr/>
            </a:pPr>
            <a:r>
              <a:rPr dirty="0" err="1"/>
              <a:t>地圖大小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（</a:t>
            </a:r>
            <a:r>
              <a:rPr dirty="0" err="1"/>
              <a:t>矩形，橫向縱向分別為</a:t>
            </a:r>
            <a:r>
              <a:rPr dirty="0"/>
              <a:t> x 及 y）</a:t>
            </a:r>
          </a:p>
          <a:p>
            <a:pPr lvl="1">
              <a:defRPr/>
            </a:pPr>
            <a:r>
              <a:rPr dirty="0" err="1"/>
              <a:t>地雷數量</a:t>
            </a:r>
            <a:endParaRPr dirty="0"/>
          </a:p>
          <a:p>
            <a:pPr lvl="1">
              <a:defRPr/>
            </a:pPr>
            <a:r>
              <a:rPr dirty="0" err="1"/>
              <a:t>地雷座標位置</a:t>
            </a:r>
            <a:endParaRPr dirty="0"/>
          </a:p>
          <a:p>
            <a:pPr>
              <a:defRPr/>
            </a:pPr>
            <a:r>
              <a:rPr dirty="0" err="1"/>
              <a:t>輸出</a:t>
            </a:r>
            <a:r>
              <a:rPr dirty="0"/>
              <a:t>：</a:t>
            </a:r>
          </a:p>
          <a:p>
            <a:pPr lvl="1">
              <a:defRPr/>
            </a:pPr>
            <a:r>
              <a:rPr lang="zh-TW" dirty="0"/>
              <a:t>分隔線</a:t>
            </a:r>
            <a:endParaRPr lang="en-US" dirty="0"/>
          </a:p>
          <a:p>
            <a:pPr lvl="1">
              <a:defRPr/>
            </a:pPr>
            <a:r>
              <a:rPr lang="zh-TW" dirty="0"/>
              <a:t>地圖各座標的資訊</a:t>
            </a:r>
            <a:endParaRPr dirty="0"/>
          </a:p>
          <a:p>
            <a:pPr>
              <a:defRPr/>
            </a:pPr>
            <a:r>
              <a:rPr dirty="0" err="1"/>
              <a:t>注意</a:t>
            </a:r>
            <a:r>
              <a:rPr dirty="0"/>
              <a:t>：</a:t>
            </a:r>
          </a:p>
          <a:p>
            <a:pPr lvl="1">
              <a:defRPr/>
            </a:pPr>
            <a: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地雷數量不會比地圖大小</a:t>
            </a:r>
            <a:r>
              <a:rPr lang="en-US" sz="2200" b="0" i="0" u="none" strike="noStrike" cap="none" spc="0" baseline="300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大，不用特別處理</a:t>
            </a:r>
            <a:endParaRPr lang="en-US" sz="2200" b="0" i="0" u="none" strike="noStrike" cap="none" spc="0" dirty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結束程式前利用</a:t>
            </a:r>
            <a: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`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Console.ReadKey</a:t>
            </a:r>
            <a: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()` 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停在輸出畫面</a:t>
            </a:r>
            <a:endParaRPr lang="en-US" sz="2200" b="0" i="0" u="none" strike="noStrike" cap="none" spc="0" dirty="0">
              <a:solidFill>
                <a:schemeClr val="tx2">
                  <a:lumMod val="75000"/>
                </a:schemeClr>
              </a:solidFill>
              <a:latin typeface="Times New Roman"/>
              <a:ea typeface="Arial"/>
              <a:cs typeface="Arial"/>
            </a:endParaRPr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 dirty="0">
                <a:solidFill>
                  <a:schemeClr val="tx2"/>
                </a:solidFill>
                <a:latin typeface="Times New Roman"/>
                <a:ea typeface="Arial"/>
                <a:cs typeface="Arial"/>
              </a:rPr>
              <a:t>Practice 2</a:t>
            </a:r>
            <a:endParaRPr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536160" y="1838489"/>
            <a:ext cx="3882291" cy="365463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 bwMode="auto">
          <a:xfrm>
            <a:off x="7775679" y="5558801"/>
            <a:ext cx="4061603" cy="48752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lang="en-US" sz="18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地圖及座標說明（非輸出格式）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xfrm>
            <a:off x="932329" y="1772814"/>
            <a:ext cx="10327338" cy="4696996"/>
          </a:xfrm>
        </p:spPr>
        <p:txBody>
          <a:bodyPr/>
          <a:lstStyle/>
          <a:p>
            <a:pPr marL="0" indent="0">
              <a:buClrTx/>
              <a:buFont typeface="Arial"/>
              <a:buNone/>
              <a:defRPr/>
            </a:pPr>
            <a:r>
              <a:rPr dirty="0" err="1"/>
              <a:t>前兩列分別為地圖大小</a:t>
            </a:r>
            <a:r>
              <a:rPr dirty="0"/>
              <a:t>(size)</a:t>
            </a:r>
            <a:r>
              <a:rPr dirty="0" err="1"/>
              <a:t>以及地雷數量</a:t>
            </a:r>
            <a:r>
              <a:rPr dirty="0"/>
              <a:t>(num)，後 num </a:t>
            </a:r>
            <a:r>
              <a:rPr dirty="0" err="1"/>
              <a:t>列則代表地雷座標</a:t>
            </a:r>
            <a:endParaRPr dirty="0"/>
          </a:p>
          <a:p>
            <a:pPr>
              <a:defRPr/>
            </a:pPr>
            <a:endParaRPr dirty="0"/>
          </a:p>
          <a:p>
            <a:pPr>
              <a:defRPr/>
            </a:pPr>
            <a:r>
              <a:rPr dirty="0" err="1"/>
              <a:t>地圖大小、地雷數量</a:t>
            </a:r>
            <a:r>
              <a:rPr dirty="0"/>
              <a:t> (0 &lt; size, num &lt; 11)</a:t>
            </a:r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輸入範圍內整數代表相應地圖大小或地雷數量</a:t>
            </a:r>
            <a:endParaRPr sz="2200" dirty="0"/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輸入範圍外整數，輸出「</a:t>
            </a:r>
            <a:r>
              <a:rPr lang="en-US" sz="2200" b="1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超出範圍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」並結束程式</a:t>
            </a:r>
            <a:endParaRPr sz="2200" dirty="0"/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輸入非整數</a:t>
            </a:r>
            <a: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FormatException</a:t>
            </a:r>
            <a: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)，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輸出「</a:t>
            </a:r>
            <a:r>
              <a:rPr lang="en-US" sz="2200" b="1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請輸入範圍內的整數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」並結束程式</a:t>
            </a:r>
            <a:endParaRPr sz="2200" dirty="0"/>
          </a:p>
          <a:p>
            <a:pPr lvl="1">
              <a:defRPr/>
            </a:pPr>
            <a:endParaRPr dirty="0"/>
          </a:p>
          <a:p>
            <a:pPr lvl="0">
              <a:defRPr/>
            </a:pPr>
            <a:r>
              <a:rPr dirty="0" err="1"/>
              <a:t>地雷座標</a:t>
            </a:r>
            <a:r>
              <a:rPr dirty="0"/>
              <a:t> (-1 &lt; x, y &lt; size)</a:t>
            </a:r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輸入兩個範圍內整數，依序分別代表</a:t>
            </a:r>
            <a:r>
              <a:rPr lang="en-US" sz="2200" b="0" i="0" u="none" strike="noStrike" cap="none" spc="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 x 及 y 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座標</a:t>
            </a:r>
            <a:endParaRPr dirty="0"/>
          </a:p>
          <a:p>
            <a:pPr lvl="1">
              <a:defRPr/>
            </a:pP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輸入範圍外整數，輸出「</a:t>
            </a:r>
            <a:r>
              <a:rPr lang="en-US" sz="2200" b="1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地雷位置超出範圍</a:t>
            </a:r>
            <a:r>
              <a:rPr lang="en-US" sz="2200" b="0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」並結束程式</a:t>
            </a:r>
            <a:endParaRPr dirty="0"/>
          </a:p>
          <a:p>
            <a:pPr lvl="1">
              <a:defRPr/>
            </a:pPr>
            <a:r>
              <a:rPr dirty="0" err="1"/>
              <a:t>輸入非整數或格式錯誤，印出「</a:t>
            </a:r>
            <a:r>
              <a:rPr lang="en-US" sz="2200" b="1" i="0" u="none" strike="noStrike" cap="none" spc="0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請輸入兩個以空白區隔的整數</a:t>
            </a:r>
            <a:r>
              <a:rPr dirty="0" err="1"/>
              <a:t>」並結束程式</a:t>
            </a:r>
            <a:endParaRPr dirty="0"/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Practice 2 - </a:t>
            </a:r>
            <a:r>
              <a:rPr lang="en-US" sz="4400" b="0" i="0" u="none" strike="noStrike" cap="none" spc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 &amp; Exception Handling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23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lvl="0">
              <a:defRPr/>
            </a:pPr>
            <a:r>
              <a:rPr lang="en-US" sz="24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分隔線</a:t>
            </a:r>
            <a:endParaRPr sz="2400"/>
          </a:p>
          <a:p>
            <a:pPr lvl="1">
              <a:defRPr/>
            </a:pPr>
            <a:r>
              <a:rPr lang="en-US" sz="22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在印出</a:t>
            </a:r>
            <a:r>
              <a:t>地圖</a:t>
            </a:r>
            <a:r>
              <a:rPr b="0"/>
              <a:t>前</a:t>
            </a:r>
            <a:r>
              <a:t>印出三個減號並換行</a:t>
            </a:r>
            <a:endParaRPr sz="2400"/>
          </a:p>
          <a:p>
            <a:pPr marL="0" indent="0">
              <a:buClrTx/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lang="zh-TW"/>
              <a:t>地圖</a:t>
            </a:r>
            <a:r>
              <a:t>各座標資訊</a:t>
            </a:r>
          </a:p>
          <a:p>
            <a:pPr lvl="1">
              <a:defRPr/>
            </a:pPr>
            <a:r>
              <a:t>地雷：</a:t>
            </a:r>
            <a:r>
              <a:rPr lang="en-US" sz="20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在對應座標印出 X 表示地雷</a:t>
            </a:r>
            <a:endParaRPr/>
          </a:p>
          <a:p>
            <a:pPr lvl="1">
              <a:defRPr/>
            </a:pPr>
            <a:r>
              <a:t>非地雷：</a:t>
            </a:r>
            <a:r>
              <a:rPr lang="en-US" sz="2000" b="0" i="0" u="none" strike="noStrike" cap="none" spc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印出</a:t>
            </a:r>
            <a:r>
              <a:rPr lang="en-US" sz="2000" b="0" i="0" u="none" strike="noStrike" cap="none" spc="0">
                <a:solidFill>
                  <a:schemeClr val="tx2">
                    <a:lumMod val="75000"/>
                  </a:schemeClr>
                </a:solidFill>
                <a:latin typeface="Times New Roman"/>
                <a:ea typeface="Arial"/>
                <a:cs typeface="Arial"/>
              </a:rPr>
              <a:t>九宮格內的地雷數</a:t>
            </a:r>
            <a:endParaRPr/>
          </a:p>
        </p:txBody>
      </p:sp>
      <p:sp>
        <p:nvSpPr>
          <p:cNvPr id="5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Practice 2 - Output</a:t>
            </a:r>
          </a:p>
        </p:txBody>
      </p:sp>
      <p:sp>
        <p:nvSpPr>
          <p:cNvPr id="6" name=" 5"/>
          <p:cNvSpPr/>
          <p:nvPr/>
        </p:nvSpPr>
        <p:spPr bwMode="auto">
          <a:xfrm>
            <a:off x="14283439" y="6132863"/>
            <a:ext cx="278903" cy="49010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7" name=" 6"/>
          <p:cNvSpPr/>
          <p:nvPr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 7"/>
          <p:cNvSpPr/>
          <p:nvPr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9" name=" 8"/>
          <p:cNvSpPr/>
          <p:nvPr/>
        </p:nvSpPr>
        <p:spPr bwMode="auto">
          <a:xfrm>
            <a:off x="13965965" y="488650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" name=" 9"/>
          <p:cNvSpPr/>
          <p:nvPr/>
        </p:nvSpPr>
        <p:spPr bwMode="auto">
          <a:xfrm>
            <a:off x="13965965" y="4855826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997404" y="1563986"/>
            <a:ext cx="3676649" cy="503872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Lines">
  <a:themeElements>
    <a:clrScheme name="Lines">
      <a:dk1>
        <a:sysClr val="windowText" lastClr="000000"/>
      </a:dk1>
      <a:lt1>
        <a:srgbClr val="D4735E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3300"/>
      </a:hlink>
      <a:folHlink>
        <a:srgbClr val="B2B2B2"/>
      </a:folHlink>
    </a:clrScheme>
    <a:fontScheme name="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>
          <a:blip xmlns:r="http://schemas.openxmlformats.org/officeDocument/2006/relationships" r:embed="rId1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 bwMode="auto"/>
      <a:bodyPr/>
      <a:lstStyle/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207</Words>
  <Application>Microsoft Office PowerPoint</Application>
  <DocSecurity>0</DocSecurity>
  <PresentationFormat>寬螢幕</PresentationFormat>
  <Paragraphs>58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Wingdings</vt:lpstr>
      <vt:lpstr>Lines</vt:lpstr>
      <vt:lpstr>Week 3 Practice </vt:lpstr>
      <vt:lpstr>Practice 1</vt:lpstr>
      <vt:lpstr>Practice 1 - Input &amp; Exception Handling</vt:lpstr>
      <vt:lpstr>Practice 1 - Output</vt:lpstr>
      <vt:lpstr>Practice 2</vt:lpstr>
      <vt:lpstr>Practice 2 - Input &amp; Exception Handling</vt:lpstr>
      <vt:lpstr>PowerPoint 簡報</vt:lpstr>
      <vt:lpstr>Practice 2 - Output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Practice </dc:title>
  <dc:subject/>
  <dc:creator/>
  <cp:keywords/>
  <dc:description/>
  <cp:lastModifiedBy>YehWeiHsin</cp:lastModifiedBy>
  <cp:revision>16</cp:revision>
  <dcterms:created xsi:type="dcterms:W3CDTF">2012-12-03T06:56:55Z</dcterms:created>
  <dcterms:modified xsi:type="dcterms:W3CDTF">2021-10-02T10:02:53Z</dcterms:modified>
  <cp:category/>
  <dc:identifier/>
  <cp:contentStatus/>
  <dc:language/>
  <cp:version/>
</cp:coreProperties>
</file>