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8" autoAdjust="0"/>
    <p:restoredTop sz="94660"/>
  </p:normalViewPr>
  <p:slideViewPr>
    <p:cSldViewPr>
      <p:cViewPr varScale="1">
        <p:scale>
          <a:sx n="42" d="100"/>
          <a:sy n="42" d="100"/>
        </p:scale>
        <p:origin x="7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標題投影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副標題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zh-TW"/>
              <a:t>按一下以編輯母片副標題樣式</a:t>
            </a:r>
            <a:endParaRPr/>
          </a:p>
        </p:txBody>
      </p:sp>
      <p:cxnSp>
        <p:nvCxnSpPr>
          <p:cNvPr id="7" name="直線接點​​(S) 8"/>
          <p:cNvCxnSpPr>
            <a:cxnSpLocks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DA00C0F-3941-41D8-8126-07F9B4BDA72C}" type="datetime1">
              <a:rPr lang="en-US"/>
              <a:t>10/16/2021</a:t>
            </a:fld>
            <a:endParaRPr 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0" name="投影片編號預留位置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標題及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內容預留位置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6" name="日期版面配置區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7AF2EB5-90BA-487C-85D6-CF8AC14762D9}" type="datetime1">
              <a:rPr lang="en-US"/>
              <a:t>10/16/2021</a:t>
            </a:fld>
            <a:endParaRPr lang="zh-TW"/>
          </a:p>
        </p:txBody>
      </p:sp>
      <p:sp>
        <p:nvSpPr>
          <p:cNvPr id="7" name="頁尾版面配置區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8" name="投影片編號預留位置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cxnSp>
        <p:nvCxnSpPr>
          <p:cNvPr id="7" name="直線接點​​(S) 8"/>
          <p:cNvCxnSpPr>
            <a:cxnSpLocks/>
          </p:cNvCxnSpPr>
          <p:nvPr/>
        </p:nvCxnSpPr>
        <p:spPr bwMode="auto"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CAD2EBE-466D-4CFE-8D06-E27B566B6147}" type="datetime1">
              <a:rPr lang="en-US"/>
              <a:t>10/16/2021</a:t>
            </a:fld>
            <a:endParaRPr lang="zh-TW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0" name="投影片編號版面配置區 10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兩個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內容預留位置 2"/>
          <p:cNvSpPr>
            <a:spLocks noGrp="1"/>
          </p:cNvSpPr>
          <p:nvPr>
            <p:ph sz="half" idx="1"/>
          </p:nvPr>
        </p:nvSpPr>
        <p:spPr bwMode="auto">
          <a:xfrm>
            <a:off x="1097280" y="2120900"/>
            <a:ext cx="4639736" cy="3748193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6" name="內容預留位置 3"/>
          <p:cNvSpPr>
            <a:spLocks noGrp="1"/>
          </p:cNvSpPr>
          <p:nvPr>
            <p:ph sz="half" idx="2"/>
          </p:nvPr>
        </p:nvSpPr>
        <p:spPr bwMode="auto">
          <a:xfrm>
            <a:off x="6515943" y="2120900"/>
            <a:ext cx="4639736" cy="3748194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EEE5C99-C21D-48A3-8DA8-4582D16555D0}" type="datetime1">
              <a:rPr lang="en-US"/>
              <a:t>10/16/2021</a:t>
            </a:fld>
            <a:endParaRPr lang="zh-TW"/>
          </a:p>
        </p:txBody>
      </p:sp>
      <p:sp>
        <p:nvSpPr>
          <p:cNvPr id="8" name="頁尾版面配置區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9" name="投影片編號預留位置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6" name="內容預留位置 3"/>
          <p:cNvSpPr>
            <a:spLocks noGrp="1"/>
          </p:cNvSpPr>
          <p:nvPr>
            <p:ph sz="half" idx="2"/>
          </p:nvPr>
        </p:nvSpPr>
        <p:spPr bwMode="auto">
          <a:xfrm>
            <a:off x="1097280" y="2958274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文字預留位置 4"/>
          <p:cNvSpPr>
            <a:spLocks noGrp="1"/>
          </p:cNvSpPr>
          <p:nvPr>
            <p:ph type="body" sz="quarter" idx="3"/>
          </p:nvPr>
        </p:nvSpPr>
        <p:spPr bwMode="auto">
          <a:xfrm>
            <a:off x="6515943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內容預留位置 5"/>
          <p:cNvSpPr>
            <a:spLocks noGrp="1"/>
          </p:cNvSpPr>
          <p:nvPr>
            <p:ph sz="quarter" idx="4"/>
          </p:nvPr>
        </p:nvSpPr>
        <p:spPr bwMode="auto">
          <a:xfrm>
            <a:off x="6515943" y="2958273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9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38A8CB0-D597-4AAD-96C0-E418DF895E5F}" type="datetime1">
              <a:rPr lang="en-US"/>
              <a:t>10/16/2021</a:t>
            </a:fld>
            <a:endParaRPr lang="zh-TW"/>
          </a:p>
        </p:txBody>
      </p:sp>
      <p:sp>
        <p:nvSpPr>
          <p:cNvPr id="10" name="頁尾版面配置區 10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1" name="投影片編號預留位置 11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只有標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日期版面配置區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B29CD95-377E-42A6-89FC-0633FC8439BA}" type="datetime1">
              <a:rPr lang="en-US"/>
              <a:t>10/16/2021</a:t>
            </a:fld>
            <a:endParaRPr lang="zh-TW"/>
          </a:p>
        </p:txBody>
      </p:sp>
      <p:sp>
        <p:nvSpPr>
          <p:cNvPr id="6" name="頁尾版面配置區 6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7" name="投影片編號預留位置 7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6805666-1E93-4828-B6B6-846B655A1528}" type="datetime1">
              <a:rPr lang="en-US"/>
              <a:t>10/16/2021</a:t>
            </a:fld>
            <a:endParaRPr 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7" name="投影片編號預留位置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含標題的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 bwMode="auto"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title"/>
          </p:nvPr>
        </p:nvSpPr>
        <p:spPr bwMode="auto">
          <a:xfrm>
            <a:off x="643465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內容預留位置 2"/>
          <p:cNvSpPr>
            <a:spLocks noGrp="1"/>
          </p:cNvSpPr>
          <p:nvPr>
            <p:ph idx="1"/>
          </p:nvPr>
        </p:nvSpPr>
        <p:spPr bwMode="auto">
          <a:xfrm>
            <a:off x="5458984" y="812799"/>
            <a:ext cx="5928344" cy="5294757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文字預留位置 3"/>
          <p:cNvSpPr>
            <a:spLocks noGrp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 bwMode="auto"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>
              <a:defRPr/>
            </a:pPr>
            <a:fld id="{A6C97990-F744-4BD3-9F1C-CEE94BAF2E59}" type="datetime1">
              <a:rPr lang="en-US"/>
              <a:t>10/16/2021</a:t>
            </a:fld>
            <a:endParaRPr 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 bwMode="auto"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0" name="投影片編號預留位置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含標題的圖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 bwMode="auto"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圖片預留位置 2"/>
          <p:cNvSpPr>
            <a:spLocks noGrp="1" noChangeAspect="1"/>
          </p:cNvSpPr>
          <p:nvPr>
            <p:ph type="pic" idx="1"/>
          </p:nvPr>
        </p:nvSpPr>
        <p:spPr bwMode="auto"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TW"/>
              <a:t>按一下圖示以新增圖片</a:t>
            </a:r>
            <a:endParaRPr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 bwMode="auto"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7" name="文字預留位置 3"/>
          <p:cNvSpPr>
            <a:spLocks noGrp="1"/>
          </p:cNvSpPr>
          <p:nvPr>
            <p:ph type="body" sz="half" idx="2"/>
          </p:nvPr>
        </p:nvSpPr>
        <p:spPr bwMode="auto"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AA9DB90-80B5-4428-B8A5-DE35DB4928CF}" type="datetime1">
              <a:rPr lang="en-US"/>
              <a:t>10/16/2021</a:t>
            </a:fld>
            <a:endParaRPr lang="zh-TW"/>
          </a:p>
        </p:txBody>
      </p:sp>
      <p:sp>
        <p:nvSpPr>
          <p:cNvPr id="9" name="頁尾預留位置 5"/>
          <p:cNvSpPr>
            <a:spLocks noGrp="1"/>
          </p:cNvSpPr>
          <p:nvPr>
            <p:ph type="ftr" sz="quarter" idx="11"/>
          </p:nvPr>
        </p:nvSpPr>
        <p:spPr bwMode="auto">
          <a:xfrm>
            <a:off x="1097279" y="6446838"/>
            <a:ext cx="6818262" cy="365125"/>
          </a:xfrm>
        </p:spPr>
        <p:txBody>
          <a:bodyPr rtlCol="0"/>
          <a:lstStyle/>
          <a:p>
            <a:pPr algn="l">
              <a:defRPr/>
            </a:pPr>
            <a:endParaRPr 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預留位置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fld id="{C3AC5F5C-5D46-4E4E-AF6F-1BA70BF86F02}" type="datetime1">
              <a:rPr lang="en-US"/>
              <a:t>10/16/2021</a:t>
            </a:fld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8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>
              <a:latin typeface="Microsoft JhengHei UI"/>
              <a:ea typeface="Microsoft JhengHei UI"/>
            </a:endParaRPr>
          </a:p>
        </p:txBody>
      </p:sp>
      <p:cxnSp>
        <p:nvCxnSpPr>
          <p:cNvPr id="10" name="直線接點​​(S) 9"/>
          <p:cNvCxnSpPr>
            <a:cxnSpLocks/>
          </p:cNvCxnSpPr>
          <p:nvPr/>
        </p:nvCxnSpPr>
        <p:spPr bwMode="auto"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700" i="0" spc="-5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j-cs"/>
        </a:defRPr>
      </a:lvl1pPr>
    </p:titleStyle>
    <p:bodyStyle>
      <a:lvl1pPr marL="91440" indent="-91440" algn="l" defTabSz="914400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19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1pPr>
      <a:lvl2pPr marL="38404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7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2pPr>
      <a:lvl3pPr marL="56692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3pPr>
      <a:lvl4pPr marL="74980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4pPr>
      <a:lvl5pPr marL="93268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800" b="0" i="0" u="none" strike="noStrike" cap="none" spc="0">
              <a:ln>
                <a:noFill/>
              </a:ln>
              <a:solidFill>
                <a:srgbClr val="FFFFFF"/>
              </a:solidFill>
              <a:latin typeface="Microsoft JhengHei UI"/>
              <a:ea typeface="Microsoft JhengHei U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矩形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800" b="0" i="0" u="none" strike="noStrike" cap="none" spc="0">
              <a:ln>
                <a:noFill/>
              </a:ln>
              <a:solidFill>
                <a:srgbClr val="FFFFFF"/>
              </a:solidFill>
              <a:latin typeface="Microsoft JhengHei UI"/>
              <a:ea typeface="Microsoft JhengHei UI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 bwMode="auto"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>
              <a:defRPr/>
            </a:pPr>
            <a:r>
              <a:rPr lang="en-US" sz="4400">
                <a:solidFill>
                  <a:schemeClr val="tx1"/>
                </a:solidFill>
                <a:latin typeface="Microsoft JhengHei UI"/>
                <a:ea typeface="Microsoft JhengHei UI"/>
              </a:rPr>
              <a:t>Week 5</a:t>
            </a:r>
            <a:endParaRPr lang="zh-TW" sz="4400">
              <a:solidFill>
                <a:schemeClr val="tx1"/>
              </a:solidFill>
              <a:latin typeface="Microsoft JhengHei UI"/>
              <a:ea typeface="Microsoft JhengHei UI"/>
            </a:endParaRP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 bwMode="auto"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>
                <a:latin typeface="Microsoft JhengHei UI"/>
                <a:ea typeface="Microsoft JhengHei UI"/>
              </a:rPr>
              <a:t>Practice</a:t>
            </a:r>
            <a:endParaRPr lang="zh-TW" sz="1600">
              <a:latin typeface="Microsoft JhengHei UI"/>
              <a:ea typeface="Microsoft JhengHei UI"/>
            </a:endParaRPr>
          </a:p>
        </p:txBody>
      </p:sp>
      <p:cxnSp>
        <p:nvCxnSpPr>
          <p:cNvPr id="9" name="直線接點​​(S)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電子雞</a:t>
            </a:r>
            <a:endParaRPr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第二題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描述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使用 </a:t>
            </a:r>
            <a:r>
              <a:rPr lang="en-US"/>
              <a:t>Windows Form </a:t>
            </a:r>
            <a:r>
              <a:rPr lang="zh-TW"/>
              <a:t>製作一個簡單的電子雞程式。</a:t>
            </a:r>
            <a:endParaRPr lang="en-US"/>
          </a:p>
          <a:p>
            <a:pPr>
              <a:defRPr/>
            </a:pPr>
            <a:r>
              <a:rPr lang="zh-TW"/>
              <a:t>使用者用按鈕以及文字輸入框與寵物互動。</a:t>
            </a:r>
            <a:endParaRPr lang="en-US"/>
          </a:p>
          <a:p>
            <a:pPr>
              <a:defRPr/>
            </a:pPr>
            <a:r>
              <a:rPr lang="zh-TW"/>
              <a:t>寵物的數值狀態會隨著與使用者的互動改變，進而發生不同的事件。</a:t>
            </a:r>
            <a:endParaRPr lang="en-US"/>
          </a:p>
          <a:p>
            <a:pPr>
              <a:defRPr/>
            </a:pPr>
            <a:r>
              <a:rPr lang="zh-TW"/>
              <a:t>在這個練習之中</a:t>
            </a:r>
            <a:r>
              <a:rPr lang="zh-TW">
                <a:solidFill>
                  <a:srgbClr val="FF0000"/>
                </a:solidFill>
              </a:rPr>
              <a:t>寵物須以 </a:t>
            </a:r>
            <a:r>
              <a:rPr lang="en-US">
                <a:solidFill>
                  <a:srgbClr val="FF0000"/>
                </a:solidFill>
              </a:rPr>
              <a:t>class </a:t>
            </a:r>
            <a:r>
              <a:rPr lang="zh-TW">
                <a:solidFill>
                  <a:srgbClr val="FF0000"/>
                </a:solidFill>
              </a:rPr>
              <a:t>實作</a:t>
            </a:r>
            <a:r>
              <a:rPr lang="zh-TW"/>
              <a:t>，任何與寵物相關的狀態或互動需以 </a:t>
            </a:r>
            <a:r>
              <a:rPr lang="en-US"/>
              <a:t>Attributes</a:t>
            </a:r>
            <a:r>
              <a:rPr lang="zh-TW"/>
              <a:t> 和 </a:t>
            </a:r>
            <a:r>
              <a:rPr lang="en-US"/>
              <a:t>Methods </a:t>
            </a:r>
            <a:r>
              <a:rPr lang="zh-TW"/>
              <a:t>的方式包裝。</a:t>
            </a:r>
            <a:endParaRPr lang="en-US"/>
          </a:p>
          <a:p>
            <a:pPr>
              <a:defRPr/>
            </a:pPr>
            <a:r>
              <a:rPr lang="zh-TW"/>
              <a:t>在程式開始後才產生 </a:t>
            </a:r>
            <a:r>
              <a:rPr lang="en-US"/>
              <a:t>class </a:t>
            </a:r>
            <a:r>
              <a:rPr lang="zh-TW"/>
              <a:t>的實例。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Class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public String Name;</a:t>
            </a:r>
            <a:endParaRPr/>
          </a:p>
          <a:p>
            <a:pPr>
              <a:defRPr/>
            </a:pPr>
            <a:r>
              <a:rPr lang="en-US"/>
              <a:t>public int Age;</a:t>
            </a:r>
            <a:endParaRPr/>
          </a:p>
          <a:p>
            <a:pPr>
              <a:defRPr/>
            </a:pPr>
            <a:r>
              <a:rPr lang="en-US"/>
              <a:t>public int Health;</a:t>
            </a:r>
            <a:endParaRPr/>
          </a:p>
          <a:p>
            <a:pPr>
              <a:defRPr/>
            </a:pPr>
            <a:r>
              <a:rPr lang="en-US"/>
              <a:t>public int Weight;</a:t>
            </a:r>
            <a:endParaRPr/>
          </a:p>
          <a:p>
            <a:pPr>
              <a:defRPr/>
            </a:pPr>
            <a:r>
              <a:rPr lang="en-US"/>
              <a:t>public int Satisfaction;</a:t>
            </a:r>
            <a:endParaRPr/>
          </a:p>
          <a:p>
            <a:pPr>
              <a:defRPr/>
            </a:pPr>
            <a:r>
              <a:rPr lang="en-US"/>
              <a:t>public int Emotion;</a:t>
            </a:r>
            <a:endParaRPr/>
          </a:p>
          <a:p>
            <a:pPr>
              <a:defRPr/>
            </a:pPr>
            <a:r>
              <a:rPr lang="en-US"/>
              <a:t>public bool IsDirty;</a:t>
            </a:r>
            <a:endParaRPr/>
          </a:p>
          <a:p>
            <a:pPr>
              <a:defRPr/>
            </a:pPr>
            <a:r>
              <a:rPr lang="en-US"/>
              <a:t>public bool IsSick;</a:t>
            </a:r>
            <a:endParaRPr/>
          </a:p>
          <a:p>
            <a:pPr>
              <a:defRPr/>
            </a:pPr>
            <a:r>
              <a:rPr lang="en-US"/>
              <a:t>public bool IsDead;</a:t>
            </a:r>
            <a:endParaRPr/>
          </a:p>
          <a:p>
            <a:pPr marL="0" indent="0">
              <a:buNone/>
              <a:defRPr/>
            </a:pPr>
            <a:endParaRPr lang="zh-TW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public void Feed(ref int money);</a:t>
            </a:r>
            <a:endParaRPr/>
          </a:p>
          <a:p>
            <a:pPr>
              <a:defRPr/>
            </a:pPr>
            <a:r>
              <a:rPr lang="en-US"/>
              <a:t>public void Play(ref int money);</a:t>
            </a:r>
            <a:endParaRPr/>
          </a:p>
          <a:p>
            <a:pPr>
              <a:defRPr/>
            </a:pPr>
            <a:r>
              <a:rPr lang="en-US"/>
              <a:t>public void Clean(ref int money)</a:t>
            </a:r>
            <a:endParaRPr/>
          </a:p>
          <a:p>
            <a:pPr>
              <a:defRPr/>
            </a:pPr>
            <a:r>
              <a:rPr lang="en-US"/>
              <a:t>public void GoToDoctor(ref int money)</a:t>
            </a:r>
            <a:endParaRPr/>
          </a:p>
          <a:p>
            <a:pPr>
              <a:defRPr/>
            </a:pPr>
            <a:r>
              <a:rPr lang="en-US"/>
              <a:t>public String Grow(ref int money)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※</a:t>
            </a:r>
            <a:r>
              <a:rPr lang="zh-TW">
                <a:solidFill>
                  <a:srgbClr val="FF0000"/>
                </a:solidFill>
              </a:rPr>
              <a:t> 僅做為參考可增減</a:t>
            </a:r>
            <a:endParaRPr lang="en-US">
              <a:solidFill>
                <a:srgbClr val="FF0000"/>
              </a:solidFill>
            </a:endParaRPr>
          </a:p>
          <a:p>
            <a:pPr>
              <a:defRPr/>
            </a:pPr>
            <a:endParaRPr 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介面</a:t>
            </a:r>
            <a:endParaRPr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146484" y="2121532"/>
            <a:ext cx="5959356" cy="3734124"/>
          </a:xfrm>
          <a:prstGeom prst="rect">
            <a:avLst/>
          </a:prstGeom>
        </p:spPr>
      </p:pic>
      <p:sp>
        <p:nvSpPr>
          <p:cNvPr id="6" name="矩形: 圓角 5"/>
          <p:cNvSpPr/>
          <p:nvPr/>
        </p:nvSpPr>
        <p:spPr bwMode="auto">
          <a:xfrm>
            <a:off x="3222265" y="2438400"/>
            <a:ext cx="2824860" cy="2838275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7" name="文字方塊 12"/>
          <p:cNvSpPr txBox="1"/>
          <p:nvPr/>
        </p:nvSpPr>
        <p:spPr bwMode="auto">
          <a:xfrm>
            <a:off x="1425648" y="3429000"/>
            <a:ext cx="1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飼養紀錄</a:t>
            </a:r>
            <a:endParaRPr/>
          </a:p>
        </p:txBody>
      </p:sp>
      <p:sp>
        <p:nvSpPr>
          <p:cNvPr id="8" name="矩形: 圓角 13"/>
          <p:cNvSpPr/>
          <p:nvPr/>
        </p:nvSpPr>
        <p:spPr bwMode="auto">
          <a:xfrm>
            <a:off x="3181658" y="5322488"/>
            <a:ext cx="2824860" cy="338359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文字方塊 16"/>
          <p:cNvSpPr txBox="1"/>
          <p:nvPr/>
        </p:nvSpPr>
        <p:spPr bwMode="auto">
          <a:xfrm>
            <a:off x="1460821" y="5317967"/>
            <a:ext cx="1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寵物名稱</a:t>
            </a:r>
            <a:endParaRPr/>
          </a:p>
        </p:txBody>
      </p:sp>
      <p:cxnSp>
        <p:nvCxnSpPr>
          <p:cNvPr id="10" name="直線單箭頭接點 25"/>
          <p:cNvCxnSpPr>
            <a:cxnSpLocks/>
            <a:stCxn id="7" idx="3"/>
            <a:endCxn id="5" idx="1"/>
          </p:cNvCxnSpPr>
          <p:nvPr/>
        </p:nvCxnSpPr>
        <p:spPr bwMode="auto">
          <a:xfrm>
            <a:off x="2524607" y="3613666"/>
            <a:ext cx="621877" cy="374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7"/>
          <p:cNvCxnSpPr>
            <a:cxnSpLocks/>
            <a:stCxn id="9" idx="3"/>
            <a:endCxn id="8" idx="1"/>
          </p:cNvCxnSpPr>
          <p:nvPr/>
        </p:nvCxnSpPr>
        <p:spPr bwMode="auto">
          <a:xfrm flipV="1">
            <a:off x="2559780" y="5491668"/>
            <a:ext cx="621878" cy="10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9"/>
          <p:cNvSpPr/>
          <p:nvPr/>
        </p:nvSpPr>
        <p:spPr bwMode="auto">
          <a:xfrm>
            <a:off x="6144877" y="2539440"/>
            <a:ext cx="1128379" cy="47613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3" name="文字方塊 30"/>
          <p:cNvSpPr txBox="1"/>
          <p:nvPr/>
        </p:nvSpPr>
        <p:spPr bwMode="auto">
          <a:xfrm>
            <a:off x="9363001" y="2717926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使用者持有金額</a:t>
            </a:r>
            <a:endParaRPr/>
          </a:p>
        </p:txBody>
      </p:sp>
      <p:cxnSp>
        <p:nvCxnSpPr>
          <p:cNvPr id="14" name="直線單箭頭接點 32"/>
          <p:cNvCxnSpPr>
            <a:cxnSpLocks/>
            <a:stCxn id="12" idx="3"/>
            <a:endCxn id="13" idx="1"/>
          </p:cNvCxnSpPr>
          <p:nvPr/>
        </p:nvCxnSpPr>
        <p:spPr bwMode="auto">
          <a:xfrm>
            <a:off x="7273256" y="2777509"/>
            <a:ext cx="2089746" cy="125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33"/>
          <p:cNvSpPr/>
          <p:nvPr/>
        </p:nvSpPr>
        <p:spPr bwMode="auto">
          <a:xfrm>
            <a:off x="6148943" y="3067230"/>
            <a:ext cx="1501817" cy="108297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6" name="文字方塊 34"/>
          <p:cNvSpPr txBox="1"/>
          <p:nvPr/>
        </p:nvSpPr>
        <p:spPr bwMode="auto">
          <a:xfrm>
            <a:off x="9363001" y="3551602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寵物狀態</a:t>
            </a:r>
            <a:endParaRPr/>
          </a:p>
        </p:txBody>
      </p:sp>
      <p:cxnSp>
        <p:nvCxnSpPr>
          <p:cNvPr id="17" name="直線單箭頭接點 36"/>
          <p:cNvCxnSpPr>
            <a:cxnSpLocks/>
            <a:stCxn id="15" idx="3"/>
            <a:endCxn id="16" idx="1"/>
          </p:cNvCxnSpPr>
          <p:nvPr/>
        </p:nvCxnSpPr>
        <p:spPr bwMode="auto">
          <a:xfrm>
            <a:off x="7650760" y="3608714"/>
            <a:ext cx="1712241" cy="127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38"/>
          <p:cNvSpPr/>
          <p:nvPr/>
        </p:nvSpPr>
        <p:spPr bwMode="auto">
          <a:xfrm>
            <a:off x="6148943" y="4232628"/>
            <a:ext cx="1501817" cy="508665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9" name="文字方塊 39"/>
          <p:cNvSpPr txBox="1"/>
          <p:nvPr/>
        </p:nvSpPr>
        <p:spPr bwMode="auto">
          <a:xfrm>
            <a:off x="9363000" y="4371962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寵物當日的事件</a:t>
            </a:r>
            <a:endParaRPr/>
          </a:p>
        </p:txBody>
      </p:sp>
      <p:cxnSp>
        <p:nvCxnSpPr>
          <p:cNvPr id="20" name="直線單箭頭接點 41"/>
          <p:cNvCxnSpPr>
            <a:cxnSpLocks/>
            <a:stCxn id="18" idx="3"/>
            <a:endCxn id="19" idx="1"/>
          </p:cNvCxnSpPr>
          <p:nvPr/>
        </p:nvCxnSpPr>
        <p:spPr bwMode="auto">
          <a:xfrm>
            <a:off x="7650760" y="4486961"/>
            <a:ext cx="1712240" cy="69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44"/>
          <p:cNvSpPr/>
          <p:nvPr/>
        </p:nvSpPr>
        <p:spPr bwMode="auto">
          <a:xfrm>
            <a:off x="6082299" y="4783456"/>
            <a:ext cx="2935866" cy="903843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22" name="文字方塊 45"/>
          <p:cNvSpPr txBox="1"/>
          <p:nvPr/>
        </p:nvSpPr>
        <p:spPr bwMode="auto">
          <a:xfrm>
            <a:off x="9363000" y="5109407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與寵物互動</a:t>
            </a:r>
            <a:endParaRPr/>
          </a:p>
        </p:txBody>
      </p:sp>
      <p:cxnSp>
        <p:nvCxnSpPr>
          <p:cNvPr id="23" name="直線單箭頭接點 47"/>
          <p:cNvCxnSpPr>
            <a:cxnSpLocks/>
            <a:stCxn id="21" idx="3"/>
            <a:endCxn id="22" idx="1"/>
          </p:cNvCxnSpPr>
          <p:nvPr/>
        </p:nvCxnSpPr>
        <p:spPr bwMode="auto">
          <a:xfrm>
            <a:off x="9018165" y="5235378"/>
            <a:ext cx="344835" cy="58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 dirty="0"/>
              <a:t>寵物狀態</a:t>
            </a:r>
            <a:endParaRPr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 dirty="0"/>
              <a:t>在標籤的顯示只以整數顯示</a:t>
            </a:r>
            <a:endParaRPr lang="en-US" dirty="0"/>
          </a:p>
          <a:p>
            <a:pPr>
              <a:defRPr/>
            </a:pPr>
            <a:r>
              <a:rPr lang="en-US" dirty="0"/>
              <a:t>-</a:t>
            </a:r>
            <a:r>
              <a:rPr lang="zh-TW" dirty="0"/>
              <a:t> 健康</a:t>
            </a:r>
            <a:r>
              <a:rPr lang="en-US" dirty="0"/>
              <a:t>: 70</a:t>
            </a:r>
            <a:r>
              <a:rPr lang="zh-TW" dirty="0"/>
              <a:t> </a:t>
            </a:r>
            <a:r>
              <a:rPr lang="en-US" dirty="0"/>
              <a:t>% (0 ~ 100)</a:t>
            </a:r>
            <a:endParaRPr dirty="0"/>
          </a:p>
          <a:p>
            <a:pPr>
              <a:defRPr/>
            </a:pPr>
            <a:r>
              <a:rPr lang="en-US" dirty="0"/>
              <a:t>- </a:t>
            </a:r>
            <a:r>
              <a:rPr lang="zh-TW" dirty="0"/>
              <a:t>體重</a:t>
            </a:r>
            <a:r>
              <a:rPr lang="en-US" dirty="0"/>
              <a:t>: 700</a:t>
            </a:r>
            <a:r>
              <a:rPr lang="zh-TW" dirty="0"/>
              <a:t> </a:t>
            </a:r>
            <a:r>
              <a:rPr lang="en-US" dirty="0"/>
              <a:t>g (600g ~ 4000g)</a:t>
            </a:r>
            <a:endParaRPr dirty="0"/>
          </a:p>
          <a:p>
            <a:pPr>
              <a:defRPr/>
            </a:pPr>
            <a:r>
              <a:rPr lang="en-US" dirty="0"/>
              <a:t>- </a:t>
            </a:r>
            <a:r>
              <a:rPr lang="zh-TW" dirty="0"/>
              <a:t>飽足感</a:t>
            </a:r>
            <a:r>
              <a:rPr lang="en-US" dirty="0"/>
              <a:t>: 70</a:t>
            </a:r>
            <a:r>
              <a:rPr lang="zh-TW" dirty="0"/>
              <a:t> </a:t>
            </a:r>
            <a:r>
              <a:rPr lang="en-US" dirty="0"/>
              <a:t>% (0 ~ 100)</a:t>
            </a:r>
            <a:endParaRPr dirty="0"/>
          </a:p>
          <a:p>
            <a:pPr>
              <a:defRPr/>
            </a:pPr>
            <a:r>
              <a:rPr lang="en-US" dirty="0"/>
              <a:t>- </a:t>
            </a:r>
            <a:r>
              <a:rPr lang="zh-TW" dirty="0"/>
              <a:t>心情</a:t>
            </a:r>
            <a:r>
              <a:rPr lang="en-US" dirty="0"/>
              <a:t>: 50</a:t>
            </a:r>
            <a:r>
              <a:rPr lang="zh-TW" dirty="0"/>
              <a:t> </a:t>
            </a:r>
            <a:r>
              <a:rPr lang="en-US" dirty="0"/>
              <a:t>% (0 ~ 100)</a:t>
            </a:r>
            <a:endParaRPr dirty="0"/>
          </a:p>
        </p:txBody>
      </p:sp>
      <p:pic>
        <p:nvPicPr>
          <p:cNvPr id="6" name="圖片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2108201"/>
            <a:ext cx="5059679" cy="3170387"/>
          </a:xfrm>
          <a:prstGeom prst="rect">
            <a:avLst/>
          </a:prstGeom>
        </p:spPr>
      </p:pic>
      <p:sp>
        <p:nvSpPr>
          <p:cNvPr id="7" name="矩形: 圓角 5"/>
          <p:cNvSpPr/>
          <p:nvPr/>
        </p:nvSpPr>
        <p:spPr bwMode="auto">
          <a:xfrm>
            <a:off x="8564972" y="2823950"/>
            <a:ext cx="1501817" cy="108297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7"/>
          <p:cNvSpPr txBox="1"/>
          <p:nvPr/>
        </p:nvSpPr>
        <p:spPr bwMode="auto">
          <a:xfrm>
            <a:off x="10066789" y="3180769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初始數值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17515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/>
              <a:t>餵食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 </a:t>
            </a:r>
            <a:r>
              <a:rPr lang="en-US"/>
              <a:t>10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飽足感隨機增加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體重隨機增加</a:t>
            </a:r>
            <a:r>
              <a:rPr lang="en-US"/>
              <a:t>(50~100)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當存在排泄物，餵食後健康</a:t>
            </a:r>
            <a:r>
              <a:rPr lang="zh-TW">
                <a:solidFill>
                  <a:srgbClr val="FF0000"/>
                </a:solidFill>
              </a:rPr>
              <a:t>減少</a:t>
            </a:r>
            <a:r>
              <a:rPr lang="zh-TW"/>
              <a:t> </a:t>
            </a:r>
            <a:r>
              <a:rPr lang="en-US"/>
              <a:t>10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/>
              <a:t>玩耍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 </a:t>
            </a:r>
            <a:r>
              <a:rPr lang="en-US"/>
              <a:t>5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飽足感隨機</a:t>
            </a:r>
            <a:r>
              <a:rPr lang="zh-TW">
                <a:solidFill>
                  <a:srgbClr val="FF0000"/>
                </a:solidFill>
              </a:rPr>
              <a:t>減少</a:t>
            </a:r>
            <a:r>
              <a:rPr lang="en-US"/>
              <a:t>(0~20)</a:t>
            </a:r>
            <a:endParaRPr lang="zh-TW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1" y="2108201"/>
            <a:ext cx="5059678" cy="3170387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96000" y="2706503"/>
            <a:ext cx="992697" cy="414202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6"/>
          <p:cNvSpPr txBox="1"/>
          <p:nvPr/>
        </p:nvSpPr>
        <p:spPr bwMode="auto">
          <a:xfrm>
            <a:off x="6126480" y="31222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記錄到 </a:t>
            </a:r>
            <a:r>
              <a:rPr lang="en-US">
                <a:latin typeface="微軟正黑體"/>
                <a:ea typeface="微軟正黑體"/>
              </a:rPr>
              <a:t>textbox</a:t>
            </a:r>
            <a:endParaRPr lang="zh-TW">
              <a:latin typeface="微軟正黑體"/>
              <a:ea typeface="微軟正黑體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打掃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每次花費 </a:t>
            </a:r>
            <a:r>
              <a:rPr lang="en-US"/>
              <a:t>5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清除排泄物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看醫生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每次花費</a:t>
            </a:r>
            <a:r>
              <a:rPr lang="en-US"/>
              <a:t>20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健康加 </a:t>
            </a:r>
            <a:r>
              <a:rPr lang="en-US"/>
              <a:t>30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心情減 </a:t>
            </a:r>
            <a:r>
              <a:rPr lang="en-US"/>
              <a:t>20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移除生病狀態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08201"/>
            <a:ext cx="5046737" cy="3170387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89530" y="3574443"/>
            <a:ext cx="1317949" cy="888498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zh-TW" b="1" dirty="0"/>
              <a:t>結束這天</a:t>
            </a:r>
            <a:endParaRPr dirty="0"/>
          </a:p>
          <a:p>
            <a:pPr>
              <a:defRPr/>
            </a:pPr>
            <a:r>
              <a:rPr lang="zh-TW" dirty="0"/>
              <a:t>  </a:t>
            </a:r>
            <a:r>
              <a:rPr lang="en-US" dirty="0"/>
              <a:t>- </a:t>
            </a:r>
            <a:r>
              <a:rPr lang="zh-TW" dirty="0"/>
              <a:t>飽足感減少 </a:t>
            </a:r>
            <a:r>
              <a:rPr lang="en-US" dirty="0"/>
              <a:t>20</a:t>
            </a:r>
            <a:endParaRPr dirty="0"/>
          </a:p>
          <a:p>
            <a:pPr>
              <a:defRPr/>
            </a:pPr>
            <a:r>
              <a:rPr lang="en-US" dirty="0"/>
              <a:t>  - </a:t>
            </a:r>
            <a:r>
              <a:rPr lang="zh-TW" dirty="0"/>
              <a:t>飽足感歸零後每天體重減少 </a:t>
            </a:r>
            <a:r>
              <a:rPr lang="en-US" dirty="0"/>
              <a:t>200</a:t>
            </a:r>
            <a:endParaRPr lang="zh-TW" dirty="0"/>
          </a:p>
          <a:p>
            <a:pPr>
              <a:defRPr/>
            </a:pPr>
            <a:r>
              <a:rPr lang="zh-TW" dirty="0"/>
              <a:t>  </a:t>
            </a:r>
            <a:r>
              <a:rPr lang="en-US" dirty="0"/>
              <a:t>- </a:t>
            </a:r>
            <a:r>
              <a:rPr lang="zh-TW" dirty="0"/>
              <a:t>養 </a:t>
            </a:r>
            <a:r>
              <a:rPr lang="en-US" dirty="0"/>
              <a:t>10 </a:t>
            </a:r>
            <a:r>
              <a:rPr lang="zh-TW" dirty="0"/>
              <a:t>天後健康每天減少 </a:t>
            </a:r>
            <a:r>
              <a:rPr lang="en-US" dirty="0"/>
              <a:t>10</a:t>
            </a:r>
            <a:endParaRPr dirty="0"/>
          </a:p>
          <a:p>
            <a:pPr>
              <a:defRPr/>
            </a:pPr>
            <a:r>
              <a:rPr lang="en-US" altLang="zh-TW" dirty="0"/>
              <a:t> - </a:t>
            </a:r>
            <a:r>
              <a:rPr lang="zh-TW" altLang="zh-TW" dirty="0"/>
              <a:t>計算隔天的事件</a:t>
            </a:r>
            <a:endParaRPr lang="en-US" altLang="zh-TW" dirty="0"/>
          </a:p>
          <a:p>
            <a:pPr>
              <a:defRPr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如果是生病的狀態體重減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150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，心情減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如果是存在排泄物的狀態健康減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10231"/>
            <a:ext cx="5046737" cy="3166326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9734549" y="4733926"/>
            <a:ext cx="1414659" cy="45720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矩形: 圓角 5"/>
          <p:cNvSpPr/>
          <p:nvPr/>
        </p:nvSpPr>
        <p:spPr bwMode="auto">
          <a:xfrm>
            <a:off x="6089530" y="3984771"/>
            <a:ext cx="1317949" cy="478171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矩形: 圓角 6"/>
          <p:cNvSpPr/>
          <p:nvPr/>
        </p:nvSpPr>
        <p:spPr bwMode="auto">
          <a:xfrm>
            <a:off x="8619370" y="3831771"/>
            <a:ext cx="1115180" cy="597249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0" name="文字方塊 7"/>
          <p:cNvSpPr txBox="1"/>
          <p:nvPr/>
        </p:nvSpPr>
        <p:spPr bwMode="auto">
          <a:xfrm>
            <a:off x="6748504" y="5523081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當沒有發生任何事件時</a:t>
            </a:r>
            <a:endParaRPr/>
          </a:p>
        </p:txBody>
      </p:sp>
      <p:cxnSp>
        <p:nvCxnSpPr>
          <p:cNvPr id="11" name="直線單箭頭接點 9"/>
          <p:cNvCxnSpPr>
            <a:cxnSpLocks/>
            <a:stCxn id="8" idx="2"/>
          </p:cNvCxnSpPr>
          <p:nvPr/>
        </p:nvCxnSpPr>
        <p:spPr bwMode="auto">
          <a:xfrm>
            <a:off x="6748505" y="4462942"/>
            <a:ext cx="584111" cy="1052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stCxn id="9" idx="2"/>
          </p:cNvCxnSpPr>
          <p:nvPr/>
        </p:nvCxnSpPr>
        <p:spPr bwMode="auto">
          <a:xfrm flipH="1">
            <a:off x="8625839" y="4429020"/>
            <a:ext cx="551121" cy="109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 altLang="en-US" dirty="0"/>
              <a:t>金錢</a:t>
            </a:r>
            <a:endParaRPr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初始金錢為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zh-TW" altLang="en-US" dirty="0">
                <a:solidFill>
                  <a:srgbClr val="FF0000"/>
                </a:solidFill>
              </a:rPr>
              <a:t> 元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 smtClean="0"/>
              <a:t>。</a:t>
            </a:r>
            <a:endParaRPr lang="en-US" altLang="zh-TW" dirty="0"/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金額不足無法餵食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金額不足無法玩耍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金額不足無法打掃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金額不足無法看醫生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102471" y="2112255"/>
            <a:ext cx="5046737" cy="3162277"/>
          </a:xfrm>
          <a:prstGeom prst="rect">
            <a:avLst/>
          </a:prstGeom>
        </p:spPr>
      </p:pic>
      <p:sp>
        <p:nvSpPr>
          <p:cNvPr id="8" name="矩形: 圓角 5"/>
          <p:cNvSpPr/>
          <p:nvPr/>
        </p:nvSpPr>
        <p:spPr bwMode="auto">
          <a:xfrm>
            <a:off x="6089530" y="3717033"/>
            <a:ext cx="1317949" cy="745910"/>
          </a:xfrm>
          <a:prstGeom prst="roundRect">
            <a:avLst>
              <a:gd name="adj" fmla="val 178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664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事件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排泄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當飽足感大於等於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下蛋</a:t>
            </a:r>
            <a:r>
              <a:rPr lang="zh-TW"/>
              <a:t> 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體重大於 </a:t>
            </a:r>
            <a:r>
              <a:rPr lang="en-US"/>
              <a:t>1000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健康大於 </a:t>
            </a:r>
            <a:r>
              <a:rPr lang="en-US"/>
              <a:t>60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下蛋後健康減少 </a:t>
            </a:r>
            <a:r>
              <a:rPr lang="en-US"/>
              <a:t>5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以心情</a:t>
            </a:r>
            <a:r>
              <a:rPr lang="en-US"/>
              <a:t>(%)</a:t>
            </a:r>
            <a:r>
              <a:rPr lang="zh-TW"/>
              <a:t>為機率下蛋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賣出隨機獲得 </a:t>
            </a:r>
            <a:r>
              <a:rPr lang="en-US"/>
              <a:t>15 ~ 25 </a:t>
            </a:r>
            <a:r>
              <a:rPr lang="zh-TW"/>
              <a:t>塊錢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08201"/>
            <a:ext cx="5046737" cy="3170386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89530" y="3184729"/>
            <a:ext cx="2131681" cy="133693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矩形: 圓角 5"/>
          <p:cNvSpPr/>
          <p:nvPr/>
        </p:nvSpPr>
        <p:spPr bwMode="auto">
          <a:xfrm>
            <a:off x="8627237" y="3900881"/>
            <a:ext cx="2131681" cy="511728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文字方塊 6"/>
          <p:cNvSpPr txBox="1"/>
          <p:nvPr/>
        </p:nvSpPr>
        <p:spPr bwMode="auto">
          <a:xfrm>
            <a:off x="6677637" y="5526910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事件只會提示排泄物未清，以及生病狀態，以及死亡</a:t>
            </a:r>
            <a:endParaRPr/>
          </a:p>
        </p:txBody>
      </p:sp>
      <p:cxnSp>
        <p:nvCxnSpPr>
          <p:cNvPr id="10" name="直線單箭頭接點 18"/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9434819" y="4412609"/>
            <a:ext cx="258259" cy="111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替換式密碼</a:t>
            </a:r>
            <a:endParaRPr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第一題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事件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生病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健康少等於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心情少於等於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</a:t>
            </a:r>
            <a:r>
              <a:rPr lang="en-US"/>
              <a:t>(100 - </a:t>
            </a:r>
            <a:r>
              <a:rPr lang="zh-TW"/>
              <a:t>健康</a:t>
            </a:r>
            <a:r>
              <a:rPr lang="en-US"/>
              <a:t>)(%)</a:t>
            </a:r>
            <a:r>
              <a:rPr lang="zh-TW"/>
              <a:t>機率產生生病狀態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死亡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健康小於 </a:t>
            </a:r>
            <a:r>
              <a:rPr lang="en-US"/>
              <a:t>10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體重小於 </a:t>
            </a:r>
            <a:r>
              <a:rPr lang="en-US"/>
              <a:t>1000g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</a:t>
            </a:r>
            <a:r>
              <a:rPr lang="en-US"/>
              <a:t>(100 - </a:t>
            </a:r>
            <a:r>
              <a:rPr lang="zh-TW"/>
              <a:t>心情</a:t>
            </a:r>
            <a:r>
              <a:rPr lang="en-US"/>
              <a:t>)(%)</a:t>
            </a:r>
            <a:r>
              <a:rPr lang="zh-TW"/>
              <a:t>機率死亡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10231"/>
            <a:ext cx="5046737" cy="3166326"/>
          </a:xfrm>
          <a:prstGeom prst="rect">
            <a:avLst/>
          </a:prstGeom>
        </p:spPr>
      </p:pic>
      <p:sp>
        <p:nvSpPr>
          <p:cNvPr id="7" name="矩形: 圓角 5"/>
          <p:cNvSpPr/>
          <p:nvPr/>
        </p:nvSpPr>
        <p:spPr bwMode="auto">
          <a:xfrm>
            <a:off x="8627237" y="3900881"/>
            <a:ext cx="2467483" cy="125518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6"/>
          <p:cNvSpPr txBox="1"/>
          <p:nvPr/>
        </p:nvSpPr>
        <p:spPr bwMode="auto">
          <a:xfrm>
            <a:off x="6677637" y="5526910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最後只顯示死掉了，並禁用所有按鈕</a:t>
            </a:r>
            <a:endParaRPr/>
          </a:p>
        </p:txBody>
      </p:sp>
      <p:cxnSp>
        <p:nvCxnSpPr>
          <p:cNvPr id="9" name="直線單箭頭接點 18"/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9434819" y="5156069"/>
            <a:ext cx="426160" cy="370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程式一開始禁用所有互動按鈕</a:t>
            </a:r>
            <a:endParaRPr lang="en-US"/>
          </a:p>
          <a:p>
            <a:pPr>
              <a:defRPr/>
            </a:pPr>
            <a:r>
              <a:rPr lang="zh-TW"/>
              <a:t>金錢為 </a:t>
            </a:r>
            <a:r>
              <a:rPr lang="en-US"/>
              <a:t>0</a:t>
            </a:r>
            <a:endParaRPr/>
          </a:p>
          <a:p>
            <a:pPr>
              <a:defRPr/>
            </a:pPr>
            <a:r>
              <a:rPr lang="zh-TW"/>
              <a:t>所有寵物狀態為 </a:t>
            </a:r>
            <a:r>
              <a:rPr lang="en-US"/>
              <a:t>0</a:t>
            </a:r>
            <a:endParaRPr/>
          </a:p>
          <a:p>
            <a:pPr>
              <a:defRPr/>
            </a:pPr>
            <a:r>
              <a:rPr lang="zh-TW"/>
              <a:t>事件提示請幫寵物取名</a:t>
            </a:r>
            <a:endParaRPr lang="en-US"/>
          </a:p>
          <a:p>
            <a:pPr>
              <a:defRPr/>
            </a:pPr>
            <a:r>
              <a:rPr lang="zh-TW"/>
              <a:t>輸入名稱後生成寵物</a:t>
            </a:r>
            <a:endParaRPr lang="en-US"/>
          </a:p>
          <a:p>
            <a:pPr>
              <a:defRPr/>
            </a:pPr>
            <a:r>
              <a:rPr lang="zh-TW"/>
              <a:t>如果 </a:t>
            </a:r>
            <a:r>
              <a:rPr lang="en-US"/>
              <a:t>textbox </a:t>
            </a:r>
            <a:r>
              <a:rPr lang="zh-TW"/>
              <a:t>為空，預設名稱為</a:t>
            </a:r>
            <a:r>
              <a:rPr lang="en-US"/>
              <a:t>”</a:t>
            </a:r>
            <a:r>
              <a:rPr lang="zh-TW"/>
              <a:t>電子雞</a:t>
            </a:r>
            <a:r>
              <a:rPr lang="en-US"/>
              <a:t>”</a:t>
            </a:r>
            <a:endParaRPr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5" cy="31663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按下按鈕與寵物互動</a:t>
            </a:r>
            <a:endParaRPr lang="en-US"/>
          </a:p>
          <a:p>
            <a:pPr>
              <a:defRPr/>
            </a:pPr>
            <a:r>
              <a:rPr lang="zh-TW"/>
              <a:t>並記錄在 </a:t>
            </a:r>
            <a:r>
              <a:rPr lang="en-US"/>
              <a:t>textbox </a:t>
            </a:r>
            <a:r>
              <a:rPr lang="zh-TW"/>
              <a:t>中</a:t>
            </a:r>
            <a:endParaRPr lang="en-US"/>
          </a:p>
          <a:p>
            <a:pPr>
              <a:defRPr/>
            </a:pPr>
            <a:r>
              <a:rPr lang="zh-TW"/>
              <a:t>每次互動都須更新右側的 </a:t>
            </a:r>
            <a:r>
              <a:rPr lang="en-US"/>
              <a:t>Label</a:t>
            </a:r>
            <a:endParaRPr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5" cy="3166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寵物死亡後禁用所有按鈕</a:t>
            </a:r>
            <a:endParaRPr lang="en-US"/>
          </a:p>
          <a:p>
            <a:pPr>
              <a:defRPr/>
            </a:pPr>
            <a:r>
              <a:rPr lang="zh-TW"/>
              <a:t>事件提示寵物死掉了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3" cy="3166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Hint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可以使用 </a:t>
            </a:r>
            <a:r>
              <a:rPr lang="en-US"/>
              <a:t>get set </a:t>
            </a:r>
            <a:r>
              <a:rPr lang="zh-TW"/>
              <a:t>來控制數值範圍</a:t>
            </a:r>
            <a:endParaRPr lang="en-US"/>
          </a:p>
          <a:p>
            <a:pPr>
              <a:defRPr/>
            </a:pPr>
            <a:r>
              <a:rPr lang="en-US"/>
              <a:t>TextBox.AppendText(text) </a:t>
            </a:r>
            <a:r>
              <a:rPr lang="zh-TW"/>
              <a:t>可以增加字串到 </a:t>
            </a:r>
            <a:r>
              <a:rPr lang="en-US"/>
              <a:t>textbox </a:t>
            </a:r>
            <a:r>
              <a:rPr lang="zh-TW"/>
              <a:t>並顯示在最底下的文字</a:t>
            </a:r>
            <a:endParaRPr lang="en-US"/>
          </a:p>
          <a:p>
            <a:pPr>
              <a:defRPr/>
            </a:pPr>
            <a:r>
              <a:rPr lang="en-US"/>
              <a:t>Object.Enabled = false </a:t>
            </a:r>
            <a:r>
              <a:rPr lang="zh-TW"/>
              <a:t>禁用元件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描述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程式一開始將 </a:t>
            </a:r>
            <a:r>
              <a:rPr lang="en-US"/>
              <a:t>a-zA-Z </a:t>
            </a:r>
            <a:r>
              <a:rPr lang="zh-TW"/>
              <a:t>隨機打亂</a:t>
            </a:r>
            <a:endParaRPr/>
          </a:p>
          <a:p>
            <a:pPr>
              <a:defRPr/>
            </a:pPr>
            <a:r>
              <a:rPr lang="zh-TW"/>
              <a:t>產生一個替換表，將輸入的字串加密或解密</a:t>
            </a:r>
            <a:endParaRPr lang="en-US"/>
          </a:p>
          <a:p>
            <a:pPr>
              <a:defRPr/>
            </a:pPr>
            <a:r>
              <a:rPr lang="zh-TW"/>
              <a:t>也可自訂替換表</a:t>
            </a:r>
            <a:endParaRPr/>
          </a:p>
          <a:p>
            <a:pPr>
              <a:defRPr/>
            </a:pPr>
            <a:r>
              <a:rPr lang="zh-TW"/>
              <a:t>會有不同的功能，需要將一些按鈕顯示或隱藏</a:t>
            </a:r>
            <a:endParaRPr lang="en-US"/>
          </a:p>
          <a:p>
            <a:pPr>
              <a:defRPr/>
            </a:pPr>
            <a:r>
              <a:rPr lang="zh-TW"/>
              <a:t>在這個練習之中</a:t>
            </a:r>
            <a:r>
              <a:rPr lang="zh-TW">
                <a:solidFill>
                  <a:srgbClr val="FF0000"/>
                </a:solidFill>
              </a:rPr>
              <a:t>加密解密以及產生替換表須以 </a:t>
            </a:r>
            <a:r>
              <a:rPr lang="en-US">
                <a:solidFill>
                  <a:srgbClr val="FF0000"/>
                </a:solidFill>
              </a:rPr>
              <a:t>class </a:t>
            </a:r>
            <a:r>
              <a:rPr lang="zh-TW">
                <a:solidFill>
                  <a:srgbClr val="FF0000"/>
                </a:solidFill>
              </a:rPr>
              <a:t>實作</a:t>
            </a:r>
            <a:endParaRPr lang="en-US">
              <a:solidFill>
                <a:srgbClr val="FF0000"/>
              </a:solidFill>
            </a:endParaRPr>
          </a:p>
          <a:p>
            <a:pPr>
              <a:defRPr/>
            </a:pPr>
            <a:endParaRPr 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Class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public String Alphabet;</a:t>
            </a:r>
            <a:endParaRPr dirty="0"/>
          </a:p>
          <a:p>
            <a:pPr>
              <a:defRPr/>
            </a:pPr>
            <a:r>
              <a:rPr lang="en-US" dirty="0"/>
              <a:t>public String Substitution;</a:t>
            </a:r>
            <a:endParaRPr dirty="0"/>
          </a:p>
          <a:p>
            <a:pPr>
              <a:defRPr/>
            </a:pPr>
            <a:r>
              <a:rPr lang="en-US" dirty="0"/>
              <a:t>public String Generate()</a:t>
            </a:r>
            <a:endParaRPr dirty="0"/>
          </a:p>
          <a:p>
            <a:pPr>
              <a:defRPr/>
            </a:pPr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(String crypto)</a:t>
            </a:r>
            <a:endParaRPr dirty="0"/>
          </a:p>
          <a:p>
            <a:pPr>
              <a:defRPr/>
            </a:pPr>
            <a:r>
              <a:rPr lang="en-US" dirty="0"/>
              <a:t>public String Encrypt(String text)</a:t>
            </a:r>
            <a:endParaRPr dirty="0"/>
          </a:p>
          <a:p>
            <a:pPr>
              <a:defRPr/>
            </a:pPr>
            <a:r>
              <a:rPr lang="en-US" dirty="0"/>
              <a:t>public String Decrypt(String text)</a:t>
            </a:r>
            <a:endParaRPr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※</a:t>
            </a:r>
            <a:r>
              <a:rPr lang="zh-TW" dirty="0">
                <a:solidFill>
                  <a:srgbClr val="FF0000"/>
                </a:solidFill>
              </a:rPr>
              <a:t> 僅做為參考可增減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>
          <a:xfrm>
            <a:off x="1097279" y="2120900"/>
            <a:ext cx="5328687" cy="3748193"/>
          </a:xfrm>
        </p:spPr>
        <p:txBody>
          <a:bodyPr/>
          <a:lstStyle/>
          <a:p>
            <a:pPr>
              <a:defRPr/>
            </a:pPr>
            <a:r>
              <a:rPr lang="zh-TW"/>
              <a:t>程式初始為右圖，開始後須產生一個替換表</a:t>
            </a:r>
            <a:endParaRPr lang="en-US"/>
          </a:p>
          <a:p>
            <a:pPr>
              <a:defRPr/>
            </a:pPr>
            <a:r>
              <a:rPr lang="zh-TW"/>
              <a:t>按下隨機生成後，隨機產生替換表，但並未儲存</a:t>
            </a:r>
            <a:endParaRPr lang="en-US"/>
          </a:p>
          <a:p>
            <a:pPr>
              <a:defRPr/>
            </a:pPr>
            <a:r>
              <a:rPr lang="zh-TW"/>
              <a:t>可以自行修改 </a:t>
            </a:r>
            <a:r>
              <a:rPr lang="en-US"/>
              <a:t>TextBox </a:t>
            </a:r>
            <a:r>
              <a:rPr lang="zh-TW"/>
              <a:t>內容</a:t>
            </a:r>
            <a:endParaRPr lang="en-US"/>
          </a:p>
          <a:p>
            <a:pPr>
              <a:defRPr/>
            </a:pPr>
            <a:r>
              <a:rPr lang="zh-TW"/>
              <a:t>按下確認後，驗證是否有 </a:t>
            </a:r>
            <a:r>
              <a:rPr lang="en-US"/>
              <a:t>1</a:t>
            </a:r>
            <a:r>
              <a:rPr lang="zh-TW"/>
              <a:t> 對 </a:t>
            </a:r>
            <a:r>
              <a:rPr lang="en-US"/>
              <a:t>1</a:t>
            </a:r>
            <a:r>
              <a:rPr lang="zh-TW"/>
              <a:t> 對應到每個英文字母</a:t>
            </a:r>
            <a:endParaRPr lang="en-US"/>
          </a:p>
          <a:p>
            <a:pPr>
              <a:defRPr/>
            </a:pPr>
            <a:r>
              <a:rPr lang="zh-TW"/>
              <a:t>顯示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zh-TW">
                <a:solidFill>
                  <a:srgbClr val="FF0000"/>
                </a:solidFill>
              </a:rPr>
              <a:t>合法替換表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或 </a:t>
            </a:r>
            <a:r>
              <a:rPr lang="en-US">
                <a:solidFill>
                  <a:srgbClr val="FF0000"/>
                </a:solidFill>
              </a:rPr>
              <a:t>"</a:t>
            </a:r>
            <a:r>
              <a:rPr lang="zh-TW">
                <a:solidFill>
                  <a:srgbClr val="FF0000"/>
                </a:solidFill>
              </a:rPr>
              <a:t>替換表不合法，請重新輸入</a:t>
            </a:r>
            <a:r>
              <a:rPr lang="en-US">
                <a:solidFill>
                  <a:srgbClr val="FF0000"/>
                </a:solidFill>
              </a:rPr>
              <a:t>“</a:t>
            </a:r>
            <a:endParaRPr/>
          </a:p>
          <a:p>
            <a:pPr>
              <a:defRPr/>
            </a:pPr>
            <a:r>
              <a:rPr lang="zh-TW">
                <a:solidFill>
                  <a:schemeClr val="tx1"/>
                </a:solidFill>
              </a:rPr>
              <a:t>如果合法，就儲存該字串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endParaRPr lang="zh-TW"/>
          </a:p>
          <a:p>
            <a:pPr>
              <a:defRPr/>
            </a:pPr>
            <a:endParaRPr lang="zh-TW"/>
          </a:p>
        </p:txBody>
      </p:sp>
      <p:pic>
        <p:nvPicPr>
          <p:cNvPr id="6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90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按下右側加密按鈕需顯示右圖的 </a:t>
            </a:r>
            <a:r>
              <a:rPr lang="en-US"/>
              <a:t>label </a:t>
            </a:r>
            <a:r>
              <a:rPr lang="zh-TW"/>
              <a:t>以及 </a:t>
            </a:r>
            <a:r>
              <a:rPr lang="en-US"/>
              <a:t>textBox</a:t>
            </a:r>
          </a:p>
          <a:p>
            <a:pPr>
              <a:defRPr/>
            </a:pPr>
            <a:r>
              <a:rPr lang="zh-TW"/>
              <a:t>在按下確認後將字串對照目前的替換表替換</a:t>
            </a:r>
            <a:endParaRPr lang="en-US"/>
          </a:p>
          <a:p>
            <a:pPr>
              <a:defRPr/>
            </a:pPr>
            <a:r>
              <a:rPr lang="zh-TW"/>
              <a:t>加密後字串顯示到加密結果中</a:t>
            </a:r>
            <a:endParaRPr lang="en-US"/>
          </a:p>
          <a:p>
            <a:pPr>
              <a:defRPr/>
            </a:pPr>
            <a:r>
              <a:rPr lang="zh-TW"/>
              <a:t>如果遇到空白，就保留空白。</a:t>
            </a:r>
            <a:endParaRPr lang="en-US"/>
          </a:p>
          <a:p>
            <a:pPr>
              <a:defRPr/>
            </a:pPr>
            <a:r>
              <a:rPr lang="zh-TW"/>
              <a:t>將明文和密文記錄到歷史紀錄中</a:t>
            </a:r>
            <a:endParaRPr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按下右側解密按鈕需顯示右圖的 </a:t>
            </a:r>
            <a:r>
              <a:rPr lang="en-US"/>
              <a:t>label </a:t>
            </a:r>
            <a:r>
              <a:rPr lang="zh-TW"/>
              <a:t>以及 </a:t>
            </a:r>
            <a:r>
              <a:rPr lang="en-US"/>
              <a:t>textBox</a:t>
            </a:r>
          </a:p>
          <a:p>
            <a:pPr>
              <a:defRPr/>
            </a:pPr>
            <a:r>
              <a:rPr lang="zh-TW"/>
              <a:t>在按下確認後將字串對照目前的替換表替換</a:t>
            </a:r>
            <a:endParaRPr/>
          </a:p>
          <a:p>
            <a:pPr>
              <a:defRPr/>
            </a:pPr>
            <a:r>
              <a:rPr lang="zh-TW"/>
              <a:t>解密後字串顯示到解密結果中</a:t>
            </a:r>
            <a:endParaRPr/>
          </a:p>
          <a:p>
            <a:pPr>
              <a:defRPr/>
            </a:pPr>
            <a:r>
              <a:rPr lang="zh-TW"/>
              <a:t>如果遇到空白，就保留空白。</a:t>
            </a:r>
            <a:endParaRPr/>
          </a:p>
          <a:p>
            <a:pPr>
              <a:defRPr/>
            </a:pPr>
            <a:r>
              <a:rPr lang="zh-TW"/>
              <a:t>將明文和密文記錄到歷史紀錄中</a:t>
            </a:r>
            <a:endParaRPr/>
          </a:p>
          <a:p>
            <a:pPr>
              <a:defRPr/>
            </a:pPr>
            <a:endParaRPr 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 dirty="0"/>
              <a:t>按下右側歷史紀錄按鈕需顯示右圖的 </a:t>
            </a:r>
            <a:r>
              <a:rPr lang="en-US" dirty="0"/>
              <a:t>label </a:t>
            </a:r>
            <a:r>
              <a:rPr lang="zh-TW" dirty="0"/>
              <a:t>以及 </a:t>
            </a:r>
            <a:r>
              <a:rPr lang="en-US" dirty="0" err="1"/>
              <a:t>textBox</a:t>
            </a:r>
            <a:endParaRPr lang="en-US" dirty="0"/>
          </a:p>
          <a:p>
            <a:pPr>
              <a:defRPr/>
            </a:pPr>
            <a:r>
              <a:rPr lang="zh-TW" dirty="0"/>
              <a:t>顯示剛剛每次的行動</a:t>
            </a:r>
            <a:endParaRPr lang="en-US" dirty="0"/>
          </a:p>
          <a:p>
            <a:pPr>
              <a:defRPr/>
            </a:pPr>
            <a:r>
              <a:rPr lang="zh-TW" dirty="0"/>
              <a:t>當確認新的替換表、加密字串、解密字串，皆須增加紀錄到 </a:t>
            </a:r>
            <a:r>
              <a:rPr lang="en-US" dirty="0"/>
              <a:t>textbox </a:t>
            </a:r>
            <a:r>
              <a:rPr lang="zh-TW" dirty="0"/>
              <a:t>中</a:t>
            </a:r>
            <a:endParaRPr lang="en-US" altLang="zh-TW" dirty="0"/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※</a:t>
            </a:r>
            <a:r>
              <a:rPr lang="zh-TW" altLang="en-US" dirty="0">
                <a:solidFill>
                  <a:srgbClr val="FF0000"/>
                </a:solidFill>
              </a:rPr>
              <a:t> 初始的替換表也須加到歷史紀錄中</a:t>
            </a:r>
            <a:endParaRPr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Hint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Object.Visible = false </a:t>
            </a:r>
            <a:r>
              <a:rPr lang="zh-TW"/>
              <a:t>會在視窗中隱藏元件</a:t>
            </a:r>
            <a:endParaRPr lang="en-US"/>
          </a:p>
          <a:p>
            <a:pPr>
              <a:defRPr/>
            </a:pPr>
            <a:r>
              <a:rPr lang="en-US"/>
              <a:t>String.IndexOf(char) </a:t>
            </a:r>
            <a:r>
              <a:rPr lang="zh-TW"/>
              <a:t>可以找到字元在字串中的 </a:t>
            </a:r>
            <a:r>
              <a:rPr lang="en-US"/>
              <a:t>index</a:t>
            </a:r>
            <a:endParaRPr/>
          </a:p>
          <a:p>
            <a:pPr>
              <a:defRPr/>
            </a:pPr>
            <a:r>
              <a:rPr lang="en-US"/>
              <a:t>String.Equals(string) </a:t>
            </a:r>
            <a:r>
              <a:rPr lang="zh-TW"/>
              <a:t>可以判斷兩字串是否相同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現代角度</Template>
  <TotalTime>109</TotalTime>
  <Words>1028</Words>
  <Application>Microsoft Office PowerPoint</Application>
  <DocSecurity>0</DocSecurity>
  <PresentationFormat>寬螢幕</PresentationFormat>
  <Paragraphs>160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Microsoft JhengHei UI</vt:lpstr>
      <vt:lpstr>微軟正黑體</vt:lpstr>
      <vt:lpstr>Arial</vt:lpstr>
      <vt:lpstr>Calibri</vt:lpstr>
      <vt:lpstr>Franklin Gothic Book</vt:lpstr>
      <vt:lpstr>1_RetrospectVTI</vt:lpstr>
      <vt:lpstr>Week 5</vt:lpstr>
      <vt:lpstr>替換式密碼</vt:lpstr>
      <vt:lpstr>描述</vt:lpstr>
      <vt:lpstr>Class</vt:lpstr>
      <vt:lpstr>要求</vt:lpstr>
      <vt:lpstr>要求</vt:lpstr>
      <vt:lpstr>要求</vt:lpstr>
      <vt:lpstr>要求</vt:lpstr>
      <vt:lpstr>Hint</vt:lpstr>
      <vt:lpstr>電子雞</vt:lpstr>
      <vt:lpstr>描述</vt:lpstr>
      <vt:lpstr>Class</vt:lpstr>
      <vt:lpstr>介面</vt:lpstr>
      <vt:lpstr>寵物狀態</vt:lpstr>
      <vt:lpstr>與寵物互動</vt:lpstr>
      <vt:lpstr>與寵物互動</vt:lpstr>
      <vt:lpstr>與寵物互動</vt:lpstr>
      <vt:lpstr>金錢</vt:lpstr>
      <vt:lpstr>事件</vt:lpstr>
      <vt:lpstr>事件</vt:lpstr>
      <vt:lpstr>程式流程</vt:lpstr>
      <vt:lpstr>程式流程</vt:lpstr>
      <vt:lpstr>程式流程</vt:lpstr>
      <vt:lpstr>Hint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subject/>
  <dc:creator>林群凱</dc:creator>
  <cp:keywords/>
  <dc:description/>
  <cp:lastModifiedBy>YehWeiHsin</cp:lastModifiedBy>
  <cp:revision>24</cp:revision>
  <dcterms:created xsi:type="dcterms:W3CDTF">2021-10-08T02:42:34Z</dcterms:created>
  <dcterms:modified xsi:type="dcterms:W3CDTF">2021-10-16T02:39:37Z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