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5" r:id="rId4"/>
    <p:sldId id="266" r:id="rId5"/>
    <p:sldId id="267" r:id="rId6"/>
    <p:sldId id="271" r:id="rId7"/>
    <p:sldId id="268" r:id="rId8"/>
    <p:sldId id="269" r:id="rId9"/>
    <p:sldId id="270" r:id="rId10"/>
    <p:sldId id="272" r:id="rId11"/>
    <p:sldId id="257" r:id="rId12"/>
    <p:sldId id="259" r:id="rId13"/>
    <p:sldId id="260" r:id="rId14"/>
    <p:sldId id="261" r:id="rId15"/>
    <p:sldId id="263" r:id="rId16"/>
    <p:sldId id="262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3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F555-908C-4087-91FB-BED85D49BE9F}" type="datetimeFigureOut">
              <a:rPr lang="zh-TW" altLang="en-US" smtClean="0"/>
              <a:t>2021/10/22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A1D1ECF-18A6-4CAC-B641-753FA7AC09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62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F555-908C-4087-91FB-BED85D49BE9F}" type="datetimeFigureOut">
              <a:rPr lang="zh-TW" altLang="en-US" smtClean="0"/>
              <a:t>2021/10/22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1ECF-18A6-4CAC-B641-753FA7AC09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93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F555-908C-4087-91FB-BED85D49BE9F}" type="datetimeFigureOut">
              <a:rPr lang="zh-TW" altLang="en-US" smtClean="0"/>
              <a:t>2021/10/22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1ECF-18A6-4CAC-B641-753FA7AC09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62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F555-908C-4087-91FB-BED85D49BE9F}" type="datetimeFigureOut">
              <a:rPr lang="zh-TW" altLang="en-US" smtClean="0"/>
              <a:t>2021/10/22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1ECF-18A6-4CAC-B641-753FA7AC09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64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2C5F555-908C-4087-91FB-BED85D49BE9F}" type="datetimeFigureOut">
              <a:rPr lang="zh-TW" altLang="en-US" smtClean="0"/>
              <a:t>2021/10/22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A1D1ECF-18A6-4CAC-B641-753FA7AC09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90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F555-908C-4087-91FB-BED85D49BE9F}" type="datetimeFigureOut">
              <a:rPr lang="zh-TW" altLang="en-US" smtClean="0"/>
              <a:t>2021/10/22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1ECF-18A6-4CAC-B641-753FA7AC09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05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F555-908C-4087-91FB-BED85D49BE9F}" type="datetimeFigureOut">
              <a:rPr lang="zh-TW" altLang="en-US" smtClean="0"/>
              <a:t>2021/10/22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1ECF-18A6-4CAC-B641-753FA7AC09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03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F555-908C-4087-91FB-BED85D49BE9F}" type="datetimeFigureOut">
              <a:rPr lang="zh-TW" altLang="en-US" smtClean="0"/>
              <a:t>2021/10/22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1ECF-18A6-4CAC-B641-753FA7AC09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5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F555-908C-4087-91FB-BED85D49BE9F}" type="datetimeFigureOut">
              <a:rPr lang="zh-TW" altLang="en-US" smtClean="0"/>
              <a:t>2021/10/22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1ECF-18A6-4CAC-B641-753FA7AC09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75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F555-908C-4087-91FB-BED85D49BE9F}" type="datetimeFigureOut">
              <a:rPr lang="zh-TW" altLang="en-US" smtClean="0"/>
              <a:t>2021/10/22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1ECF-18A6-4CAC-B641-753FA7AC09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43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F555-908C-4087-91FB-BED85D49BE9F}" type="datetimeFigureOut">
              <a:rPr lang="zh-TW" altLang="en-US" smtClean="0"/>
              <a:t>2021/10/22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1ECF-18A6-4CAC-B641-753FA7AC09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03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2C5F555-908C-4087-91FB-BED85D49BE9F}" type="datetimeFigureOut">
              <a:rPr lang="zh-TW" altLang="en-US" smtClean="0"/>
              <a:t>2021/10/22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A1D1ECF-18A6-4CAC-B641-753FA7AC09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40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microsoft.com/office/2007/relationships/hdphoto" Target="../media/hdphoto2.wdp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zh-tw/dotnet/api/system.drawing.font.-ctor?view=windowsdesktop-5.0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B1B705-676B-48E3-9CD5-3643E23DD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Week 6 Practice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DD60526-31AA-4F2B-BC54-943D7874DC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1258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C47CB1-6739-4D8C-8D67-487F4D6D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/>
              <a:t>HINT</a:t>
            </a:r>
            <a:endParaRPr lang="en-US" altLang="zh-TW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1F951951-C154-41B9-824B-6CF13C27A668}"/>
              </a:ext>
            </a:extLst>
          </p:cNvPr>
          <p:cNvSpPr txBox="1">
            <a:spLocks/>
          </p:cNvSpPr>
          <p:nvPr/>
        </p:nvSpPr>
        <p:spPr>
          <a:xfrm>
            <a:off x="984504" y="2113825"/>
            <a:ext cx="10222992" cy="1157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要注意過程中可以任意變換高與寬</a:t>
            </a:r>
            <a:r>
              <a:rPr lang="en-US" altLang="zh-TW" dirty="0"/>
              <a:t>(</a:t>
            </a:r>
            <a:r>
              <a:rPr lang="zh-TW" altLang="en-US" dirty="0"/>
              <a:t>評分過程中會來回輸入</a:t>
            </a:r>
            <a:r>
              <a:rPr lang="en-US" altLang="zh-TW" dirty="0"/>
              <a:t>“</a:t>
            </a:r>
            <a:r>
              <a:rPr lang="zh-TW" altLang="en-US" dirty="0"/>
              <a:t>合格</a:t>
            </a:r>
            <a:r>
              <a:rPr lang="en-US" altLang="zh-TW" dirty="0"/>
              <a:t>”</a:t>
            </a:r>
            <a:r>
              <a:rPr lang="zh-TW" altLang="en-US" dirty="0"/>
              <a:t>與 </a:t>
            </a:r>
            <a:r>
              <a:rPr lang="en-US" altLang="zh-TW" dirty="0"/>
              <a:t>“</a:t>
            </a:r>
            <a:r>
              <a:rPr lang="zh-TW" altLang="en-US" dirty="0"/>
              <a:t>不合格</a:t>
            </a:r>
            <a:r>
              <a:rPr lang="en-US" altLang="zh-TW" dirty="0"/>
              <a:t>”</a:t>
            </a:r>
            <a:r>
              <a:rPr lang="zh-TW" altLang="en-US" dirty="0"/>
              <a:t>數值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七段顯示器風格要照以下方式</a:t>
            </a:r>
            <a:endParaRPr lang="en-US" altLang="zh-TW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7C4EEB-4C09-4551-B1BA-B1B8507BE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504" y="3204464"/>
            <a:ext cx="1078654" cy="171806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71260EF-B118-4072-BDE9-C8068B5842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8502" y="3204464"/>
            <a:ext cx="1072385" cy="171806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7A772C9-C5B1-46B9-9FE5-58AC5F16F9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6231" y="3200400"/>
            <a:ext cx="1060669" cy="171806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AAEBE87-85FA-4BFC-8C97-A7B0A80A9F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2244" y="3200401"/>
            <a:ext cx="1072385" cy="171806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96E12BA-D8AE-4BA0-859B-D9DA6D07AE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8387" y="3200400"/>
            <a:ext cx="1056414" cy="1718062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4E7FEAD3-67CD-4F53-9D30-2DE0CFC270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0880" y="3200400"/>
            <a:ext cx="1081534" cy="1718062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92B427EF-7D3F-42F2-82A5-1E6E5EB735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4505" y="4966797"/>
            <a:ext cx="1078654" cy="1724723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926AD0DE-78E6-4023-A2FD-5A516EF7DEF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48502" y="4966797"/>
            <a:ext cx="1072384" cy="1736242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AC9213C4-246B-493D-A25B-D5EDD8E92EA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06230" y="4966797"/>
            <a:ext cx="1060670" cy="1704846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FCF9FB19-49F6-4B7E-90DD-6A581C68A8C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52244" y="4966797"/>
            <a:ext cx="1072384" cy="1729289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8A8D6D8D-8CB8-462B-8A17-443506125B0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08387" y="4970127"/>
            <a:ext cx="1056414" cy="171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4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B1B705-676B-48E3-9CD5-3643E23DD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Practice 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DD60526-31AA-4F2B-BC54-943D7874D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506" y="4471638"/>
            <a:ext cx="4661648" cy="1069848"/>
          </a:xfrm>
        </p:spPr>
        <p:txBody>
          <a:bodyPr>
            <a:normAutofit/>
          </a:bodyPr>
          <a:lstStyle/>
          <a:p>
            <a:r>
              <a:rPr lang="zh-TW" altLang="en-US" sz="5400" dirty="0"/>
              <a:t>迷因生產器</a:t>
            </a:r>
          </a:p>
        </p:txBody>
      </p:sp>
    </p:spTree>
    <p:extLst>
      <p:ext uri="{BB962C8B-B14F-4D97-AF65-F5344CB8AC3E}">
        <p14:creationId xmlns:p14="http://schemas.microsoft.com/office/powerpoint/2010/main" val="1585532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8431D02-E55D-43BB-9D48-0D5D4D3B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en-US" dirty="0"/>
              <a:t>描述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61DA713-14FA-4C51-AEB2-3E020A2BE1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0" t="1105" r="-1" b="1860"/>
          <a:stretch/>
        </p:blipFill>
        <p:spPr>
          <a:xfrm>
            <a:off x="987689" y="2310402"/>
            <a:ext cx="5060292" cy="4147879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6CDE03-27DA-410D-8DB0-9C8635F01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8639" y="2310402"/>
            <a:ext cx="5247549" cy="3851787"/>
          </a:xfrm>
        </p:spPr>
        <p:txBody>
          <a:bodyPr anchor="ctr">
            <a:normAutofit/>
          </a:bodyPr>
          <a:lstStyle/>
          <a:p>
            <a:endParaRPr lang="en-US" altLang="zh-TW" dirty="0"/>
          </a:p>
          <a:p>
            <a:r>
              <a:rPr lang="zh-TW" altLang="en-US" dirty="0"/>
              <a:t>能夠更換圖片</a:t>
            </a:r>
            <a:r>
              <a:rPr lang="en-US" altLang="zh-TW" dirty="0"/>
              <a:t>(</a:t>
            </a:r>
            <a:r>
              <a:rPr lang="zh-TW" altLang="en-US" dirty="0"/>
              <a:t>圖片由</a:t>
            </a:r>
            <a:r>
              <a:rPr lang="en-US" altLang="zh-TW" dirty="0" err="1"/>
              <a:t>moodle</a:t>
            </a:r>
            <a:r>
              <a:rPr lang="zh-TW" altLang="en-US" dirty="0"/>
              <a:t>下載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能更換字體</a:t>
            </a:r>
            <a:r>
              <a:rPr lang="en-US" altLang="zh-TW" dirty="0"/>
              <a:t>(</a:t>
            </a:r>
            <a:r>
              <a:rPr lang="zh-TW" altLang="en-US" dirty="0"/>
              <a:t>字型、風格、位置與大小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能改變文字內容</a:t>
            </a:r>
            <a:endParaRPr lang="en-US" altLang="zh-TW" dirty="0"/>
          </a:p>
          <a:p>
            <a:r>
              <a:rPr lang="zh-TW" altLang="zh-TW" dirty="0"/>
              <a:t>在這個練習之中</a:t>
            </a:r>
            <a:r>
              <a:rPr lang="zh-TW" altLang="en-US" b="1" dirty="0">
                <a:solidFill>
                  <a:srgbClr val="FF0000"/>
                </a:solidFill>
              </a:rPr>
              <a:t>字體相關的要以</a:t>
            </a:r>
            <a:r>
              <a:rPr lang="en-US" altLang="zh-TW" b="1" dirty="0">
                <a:solidFill>
                  <a:srgbClr val="FF0000"/>
                </a:solidFill>
              </a:rPr>
              <a:t>Class</a:t>
            </a:r>
            <a:r>
              <a:rPr lang="zh-TW" altLang="en-US" b="1" dirty="0">
                <a:solidFill>
                  <a:srgbClr val="FF0000"/>
                </a:solidFill>
              </a:rPr>
              <a:t>實作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233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8431D02-E55D-43BB-9D48-0D5D4D3B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TextFont</a:t>
            </a:r>
            <a:r>
              <a:rPr lang="en-US" altLang="zh-TW" dirty="0"/>
              <a:t> _</a:t>
            </a:r>
            <a:r>
              <a:rPr lang="zh-TW" altLang="en-US" dirty="0"/>
              <a:t> 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6CDE03-27DA-410D-8DB0-9C8635F01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49295"/>
            <a:ext cx="10058400" cy="4160468"/>
          </a:xfrm>
        </p:spPr>
        <p:txBody>
          <a:bodyPr>
            <a:normAutofit/>
          </a:bodyPr>
          <a:lstStyle/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Size;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字體大小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FontFamily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Family;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字型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FontStyle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Style;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風格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粗體、斜體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ContentAlignment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Alignment;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字的位置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左中右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Y_Location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9;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字的位置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上下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ChangeLabel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System.Windows.Forms.Label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label)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將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label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改變字體與位置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ChangeAlignment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type) // 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改變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ContentAlignment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ChangeFamily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newFamily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// 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改變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FontFamily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ChangeStyle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bool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bold,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bool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italic)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</a:t>
            </a:r>
            <a:r>
              <a:rPr lang="zh-TW" altLang="en-US" sz="2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改變 </a:t>
            </a:r>
            <a:r>
              <a:rPr lang="en-US" altLang="zh-TW" sz="2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FontStyle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※</a:t>
            </a:r>
            <a:r>
              <a:rPr lang="zh-TW" altLang="zh-TW" dirty="0">
                <a:solidFill>
                  <a:srgbClr val="FF0000"/>
                </a:solidFill>
              </a:rPr>
              <a:t> 僅做為參考可增減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b="1" dirty="0"/>
          </a:p>
          <a:p>
            <a:endParaRPr lang="zh-TW" alt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93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C47CB1-6739-4D8C-8D67-487F4D6D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en-US" dirty="0"/>
              <a:t>初始狀態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43B142-8F52-4FA4-90B1-9C168CDFC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字體為 </a:t>
            </a:r>
            <a:r>
              <a:rPr lang="en-US" altLang="zh-TW" dirty="0"/>
              <a:t>“</a:t>
            </a:r>
            <a:r>
              <a:rPr lang="zh-TW" altLang="en-US" dirty="0"/>
              <a:t>標楷體</a:t>
            </a:r>
            <a:r>
              <a:rPr lang="en-US" altLang="zh-TW" dirty="0"/>
              <a:t>”</a:t>
            </a:r>
          </a:p>
          <a:p>
            <a:r>
              <a:rPr lang="zh-TW" altLang="en-US" dirty="0"/>
              <a:t>無</a:t>
            </a:r>
            <a:r>
              <a:rPr lang="en-US" altLang="zh-TW" dirty="0"/>
              <a:t>“</a:t>
            </a:r>
            <a:r>
              <a:rPr lang="zh-TW" altLang="en-US" dirty="0"/>
              <a:t>粗體</a:t>
            </a:r>
            <a:r>
              <a:rPr lang="en-US" altLang="zh-TW" dirty="0"/>
              <a:t>”</a:t>
            </a:r>
            <a:r>
              <a:rPr lang="zh-TW" altLang="en-US" dirty="0"/>
              <a:t> 、無</a:t>
            </a:r>
            <a:r>
              <a:rPr lang="en-US" altLang="zh-TW" dirty="0"/>
              <a:t>“</a:t>
            </a:r>
            <a:r>
              <a:rPr lang="zh-TW" altLang="en-US" dirty="0"/>
              <a:t>斜體</a:t>
            </a:r>
            <a:r>
              <a:rPr lang="en-US" altLang="zh-TW" dirty="0"/>
              <a:t>”</a:t>
            </a:r>
          </a:p>
          <a:p>
            <a:r>
              <a:rPr lang="zh-TW" altLang="en-US" dirty="0"/>
              <a:t>位置在 </a:t>
            </a:r>
            <a:r>
              <a:rPr lang="en-US" altLang="zh-TW" dirty="0"/>
              <a:t>“</a:t>
            </a:r>
            <a:r>
              <a:rPr lang="zh-TW" altLang="en-US" dirty="0"/>
              <a:t>上左</a:t>
            </a:r>
            <a:r>
              <a:rPr lang="en-US" altLang="zh-TW" dirty="0"/>
              <a:t>”</a:t>
            </a:r>
          </a:p>
          <a:p>
            <a:r>
              <a:rPr lang="zh-TW" altLang="en-US" dirty="0"/>
              <a:t>字體大小文字隨意，不為空字串即可</a:t>
            </a:r>
            <a:endParaRPr lang="en-US" altLang="zh-TW" dirty="0"/>
          </a:p>
          <a:p>
            <a:r>
              <a:rPr lang="zh-TW" altLang="en-US" dirty="0" smtClean="0"/>
              <a:t> </a:t>
            </a:r>
            <a:r>
              <a:rPr lang="en-US" altLang="zh-TW" dirty="0"/>
              <a:t>12</a:t>
            </a:r>
          </a:p>
          <a:p>
            <a:r>
              <a:rPr lang="zh-TW" altLang="en-US" dirty="0" smtClean="0"/>
              <a:t>圖片</a:t>
            </a:r>
            <a:r>
              <a:rPr lang="zh-TW" altLang="en-US" dirty="0"/>
              <a:t>為 </a:t>
            </a:r>
            <a:r>
              <a:rPr lang="en-US" altLang="zh-TW" dirty="0"/>
              <a:t>pic_01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5091A24-75EF-4210-995E-8322C10C94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0" t="1105" r="-1" b="1860"/>
          <a:stretch/>
        </p:blipFill>
        <p:spPr>
          <a:xfrm>
            <a:off x="987689" y="2310402"/>
            <a:ext cx="5060292" cy="414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6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C47CB1-6739-4D8C-8D67-487F4D6D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en-US" dirty="0"/>
              <a:t>要求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966BA43D-80F7-418B-AE4C-348D9C0D638C}"/>
              </a:ext>
            </a:extLst>
          </p:cNvPr>
          <p:cNvSpPr txBox="1">
            <a:spLocks/>
          </p:cNvSpPr>
          <p:nvPr/>
        </p:nvSpPr>
        <p:spPr>
          <a:xfrm>
            <a:off x="1066800" y="2177576"/>
            <a:ext cx="10058400" cy="4599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字體要有三種</a:t>
            </a:r>
            <a:r>
              <a:rPr lang="en-US" altLang="zh-TW" dirty="0"/>
              <a:t>(</a:t>
            </a:r>
            <a:r>
              <a:rPr lang="zh-TW" altLang="en-US" dirty="0"/>
              <a:t>標楷體、新細明體、微軟正黑體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風格有兩種</a:t>
            </a:r>
            <a:r>
              <a:rPr lang="en-US" altLang="zh-TW" dirty="0"/>
              <a:t>(</a:t>
            </a:r>
            <a:r>
              <a:rPr lang="zh-TW" altLang="en-US" dirty="0"/>
              <a:t>粗體、斜體，若同時勾選擇表示斜體加粗體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位置有六種</a:t>
            </a:r>
            <a:r>
              <a:rPr lang="en-US" altLang="zh-TW" dirty="0"/>
              <a:t>(</a:t>
            </a:r>
            <a:r>
              <a:rPr lang="zh-TW" altLang="en-US" dirty="0"/>
              <a:t>上左、上中、上右、下左、下中、下右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sz="2000" dirty="0"/>
              <a:t>上下分別表示在圖片的上方與下方</a:t>
            </a:r>
            <a:r>
              <a:rPr lang="en-US" altLang="zh-TW" sz="2000" dirty="0"/>
              <a:t>(</a:t>
            </a:r>
            <a:r>
              <a:rPr lang="zh-TW" altLang="en-US" sz="2000" dirty="0"/>
              <a:t>看下一頁的範例</a:t>
            </a:r>
            <a:r>
              <a:rPr lang="en-US" altLang="zh-TW" sz="2000" dirty="0"/>
              <a:t>)</a:t>
            </a:r>
          </a:p>
          <a:p>
            <a:pPr lvl="1"/>
            <a:r>
              <a:rPr lang="zh-TW" altLang="en-US" sz="2000" dirty="0"/>
              <a:t>不重疊其他物件就好</a:t>
            </a:r>
            <a:endParaRPr lang="en-US" altLang="zh-TW" sz="2000" dirty="0"/>
          </a:p>
          <a:p>
            <a:r>
              <a:rPr lang="zh-TW" altLang="en-US" dirty="0"/>
              <a:t>字體大小 </a:t>
            </a:r>
            <a:r>
              <a:rPr lang="en-US" altLang="zh-TW" dirty="0"/>
              <a:t>( </a:t>
            </a:r>
            <a:r>
              <a:rPr lang="zh-TW" altLang="en-US" dirty="0">
                <a:solidFill>
                  <a:srgbClr val="FF0000"/>
                </a:solidFill>
              </a:rPr>
              <a:t>範圍是</a:t>
            </a:r>
            <a:r>
              <a:rPr lang="en-US" altLang="zh-TW" dirty="0">
                <a:solidFill>
                  <a:srgbClr val="FF0000"/>
                </a:solidFill>
              </a:rPr>
              <a:t>1~ 32 </a:t>
            </a:r>
            <a:r>
              <a:rPr lang="zh-TW" altLang="en-US" dirty="0"/>
              <a:t>之間整數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sz="2000" dirty="0"/>
              <a:t>若在範圍外或是不合理輸入</a:t>
            </a:r>
            <a:r>
              <a:rPr lang="en-US" altLang="zh-TW" sz="2000" dirty="0"/>
              <a:t>(</a:t>
            </a:r>
            <a:r>
              <a:rPr lang="zh-TW" altLang="en-US" sz="2000" dirty="0"/>
              <a:t>非數字</a:t>
            </a:r>
            <a:r>
              <a:rPr lang="en-US" altLang="zh-TW" sz="2000" dirty="0"/>
              <a:t>)</a:t>
            </a:r>
            <a:r>
              <a:rPr lang="zh-TW" altLang="en-US" sz="2000" dirty="0"/>
              <a:t>，則</a:t>
            </a:r>
            <a:r>
              <a:rPr lang="en-US" altLang="zh-TW" sz="2000" dirty="0"/>
              <a:t>label</a:t>
            </a:r>
            <a:r>
              <a:rPr lang="zh-TW" altLang="en-US" sz="2000" dirty="0"/>
              <a:t>字體的大小設 </a:t>
            </a:r>
            <a:r>
              <a:rPr lang="en-US" altLang="zh-TW" sz="2000" dirty="0"/>
              <a:t>12</a:t>
            </a:r>
          </a:p>
          <a:p>
            <a:pPr lvl="1"/>
            <a:r>
              <a:rPr lang="zh-TW" altLang="en-US" sz="2000" dirty="0"/>
              <a:t>只要大小輸入有改變就要對圖片上的文字大小同時做改變</a:t>
            </a:r>
            <a:endParaRPr lang="en-US" altLang="zh-TW" sz="2000" dirty="0"/>
          </a:p>
          <a:p>
            <a:r>
              <a:rPr lang="zh-TW" altLang="en-US" sz="2000" dirty="0"/>
              <a:t>輸入文字時，圖片上的文字要同時做改變</a:t>
            </a:r>
            <a:endParaRPr lang="en-US" altLang="zh-TW" sz="2000" dirty="0"/>
          </a:p>
          <a:p>
            <a:r>
              <a:rPr lang="zh-TW" altLang="en-US" dirty="0"/>
              <a:t>前一張與下一張能變換圖片，</a:t>
            </a:r>
            <a:r>
              <a:rPr lang="zh-TW" altLang="en-US" dirty="0">
                <a:solidFill>
                  <a:srgbClr val="FF0000"/>
                </a:solidFill>
              </a:rPr>
              <a:t>圖片要照順序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sz="2000" dirty="0"/>
              <a:t>若現在是 </a:t>
            </a:r>
            <a:r>
              <a:rPr lang="en-US" altLang="zh-TW" sz="2000" dirty="0"/>
              <a:t>pic_01 </a:t>
            </a:r>
            <a:r>
              <a:rPr lang="zh-TW" altLang="en-US" sz="2000" dirty="0"/>
              <a:t>，前一張則是 </a:t>
            </a:r>
            <a:r>
              <a:rPr lang="en-US" altLang="zh-TW" sz="2000" dirty="0"/>
              <a:t>pic_05</a:t>
            </a:r>
          </a:p>
          <a:p>
            <a:pPr lvl="1"/>
            <a:r>
              <a:rPr lang="zh-TW" altLang="en-US" sz="2000" dirty="0"/>
              <a:t>若現在是 </a:t>
            </a:r>
            <a:r>
              <a:rPr lang="en-US" altLang="zh-TW" sz="2000" dirty="0"/>
              <a:t>pic_05 </a:t>
            </a:r>
            <a:r>
              <a:rPr lang="zh-TW" altLang="en-US" sz="2000" dirty="0"/>
              <a:t>，下一張則是 </a:t>
            </a:r>
            <a:r>
              <a:rPr lang="en-US" altLang="zh-TW" sz="2000" dirty="0"/>
              <a:t>pic_01</a:t>
            </a:r>
          </a:p>
        </p:txBody>
      </p:sp>
    </p:spTree>
    <p:extLst>
      <p:ext uri="{BB962C8B-B14F-4D97-AF65-F5344CB8AC3E}">
        <p14:creationId xmlns:p14="http://schemas.microsoft.com/office/powerpoint/2010/main" val="225863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C47CB1-6739-4D8C-8D67-487F4D6D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en-US" dirty="0"/>
              <a:t>要求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43B142-8F52-4FA4-90B1-9C168CDFC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504" y="2320413"/>
            <a:ext cx="10143743" cy="431751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無論是選擇哪種改變，左邊也要相對應的</a:t>
            </a:r>
            <a:r>
              <a:rPr lang="zh-TW" altLang="en-US" dirty="0">
                <a:solidFill>
                  <a:srgbClr val="FF0000"/>
                </a:solidFill>
              </a:rPr>
              <a:t>立刻</a:t>
            </a:r>
            <a:r>
              <a:rPr lang="zh-TW" altLang="en-US" dirty="0"/>
              <a:t>改變。</a:t>
            </a:r>
            <a:endParaRPr lang="en-US" altLang="zh-TW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4012AE-D273-4612-B22C-04642E012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847" y="2777443"/>
            <a:ext cx="4692777" cy="390943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5087D7C-DD94-4501-8E67-048BC2D960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5071" y="2777443"/>
            <a:ext cx="4626171" cy="388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25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C47CB1-6739-4D8C-8D67-487F4D6D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TW" dirty="0"/>
              <a:t>HINT</a:t>
            </a:r>
            <a:endParaRPr lang="zh-TW" alt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DD2B9E4-39EB-4588-B0C9-D584BEB51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55721"/>
            <a:ext cx="10058400" cy="2933454"/>
          </a:xfrm>
        </p:spPr>
        <p:txBody>
          <a:bodyPr/>
          <a:lstStyle/>
          <a:p>
            <a:r>
              <a:rPr lang="zh-TW" altLang="en-US" dirty="0"/>
              <a:t>同時粗斜體的方式用</a:t>
            </a:r>
            <a:r>
              <a:rPr lang="en-US" altLang="zh-TW" dirty="0"/>
              <a:t> : 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FontStyle.Bold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|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FontStyle.Italic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/>
              <a:t>Font </a:t>
            </a:r>
            <a:r>
              <a:rPr lang="zh-TW" altLang="en-US" dirty="0"/>
              <a:t>使用方式可參考 </a:t>
            </a:r>
            <a:r>
              <a:rPr lang="en-US" altLang="zh-TW" sz="1600" dirty="0">
                <a:hlinkClick r:id="rId5"/>
              </a:rPr>
              <a:t>Font Constructor (</a:t>
            </a:r>
            <a:r>
              <a:rPr lang="en-US" altLang="zh-TW" sz="1600" dirty="0" err="1">
                <a:hlinkClick r:id="rId5"/>
              </a:rPr>
              <a:t>System.Drawing</a:t>
            </a:r>
            <a:r>
              <a:rPr lang="en-US" altLang="zh-TW" sz="1600" dirty="0">
                <a:hlinkClick r:id="rId5"/>
              </a:rPr>
              <a:t>) | Microsoft Docs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/>
              <a:t>Class </a:t>
            </a:r>
            <a:r>
              <a:rPr lang="zh-TW" altLang="en-US" dirty="0"/>
              <a:t>最上面要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using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System.Drawing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zh-TW" altLang="en-US" dirty="0"/>
              <a:t>使用 </a:t>
            </a:r>
            <a:r>
              <a:rPr lang="en-US" altLang="zh-TW" dirty="0"/>
              <a:t>Font</a:t>
            </a:r>
            <a:r>
              <a:rPr lang="zh-TW" altLang="en-US" dirty="0"/>
              <a:t> 相關的東東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0374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B1B705-676B-48E3-9CD5-3643E23DD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Practice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DD60526-31AA-4F2B-BC54-943D7874D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506" y="4471638"/>
            <a:ext cx="4661648" cy="1069848"/>
          </a:xfrm>
        </p:spPr>
        <p:txBody>
          <a:bodyPr>
            <a:normAutofit/>
          </a:bodyPr>
          <a:lstStyle/>
          <a:p>
            <a:r>
              <a:rPr lang="zh-TW" altLang="en-US" sz="5400" dirty="0"/>
              <a:t>七段顯示器</a:t>
            </a:r>
          </a:p>
        </p:txBody>
      </p:sp>
    </p:spTree>
    <p:extLst>
      <p:ext uri="{BB962C8B-B14F-4D97-AF65-F5344CB8AC3E}">
        <p14:creationId xmlns:p14="http://schemas.microsoft.com/office/powerpoint/2010/main" val="394631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8431D02-E55D-43BB-9D48-0D5D4D3B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en-US" dirty="0"/>
              <a:t>描述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89DD6AB-9699-4276-ADE4-545213DC0F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3" r="1056" b="3"/>
          <a:stretch/>
        </p:blipFill>
        <p:spPr>
          <a:xfrm>
            <a:off x="1063753" y="2707861"/>
            <a:ext cx="4800600" cy="3076887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6CDE03-27DA-410D-8DB0-9C8635F01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endParaRPr lang="en-US" altLang="zh-TW" dirty="0"/>
          </a:p>
          <a:p>
            <a:r>
              <a:rPr lang="zh-TW" altLang="en-US" dirty="0"/>
              <a:t>能夠產生不同像素大小的顯示器</a:t>
            </a:r>
            <a:endParaRPr lang="en-US" altLang="zh-TW" dirty="0"/>
          </a:p>
          <a:p>
            <a:r>
              <a:rPr lang="zh-TW" altLang="en-US" dirty="0"/>
              <a:t>能夠顯示 </a:t>
            </a:r>
            <a:r>
              <a:rPr lang="en-US" altLang="zh-TW" dirty="0"/>
              <a:t>-9~99 </a:t>
            </a:r>
            <a:r>
              <a:rPr lang="zh-TW" altLang="en-US" dirty="0"/>
              <a:t>間的數字</a:t>
            </a:r>
            <a:endParaRPr lang="en-US" altLang="zh-TW" dirty="0"/>
          </a:p>
          <a:p>
            <a:r>
              <a:rPr lang="zh-TW" altLang="en-US" dirty="0"/>
              <a:t>更換像素時，顯示器會保持原狀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838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C47CB1-6739-4D8C-8D67-487F4D6D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en-US" dirty="0"/>
              <a:t>初始狀態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CA0D26B-4139-4F97-B171-A2A5EDAA05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587" b="1"/>
          <a:stretch/>
        </p:blipFill>
        <p:spPr>
          <a:xfrm>
            <a:off x="1007196" y="2265037"/>
            <a:ext cx="6555654" cy="3907158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43B142-8F52-4FA4-90B1-9C168CDFC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410" y="2335004"/>
            <a:ext cx="3725715" cy="3851787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樣式如左圖</a:t>
            </a:r>
            <a:endParaRPr lang="en-US" altLang="zh-TW" dirty="0"/>
          </a:p>
          <a:p>
            <a:r>
              <a:rPr lang="zh-TW" altLang="en-US" dirty="0"/>
              <a:t>下方輸入數字的區塊要是 </a:t>
            </a:r>
            <a:r>
              <a:rPr lang="en-US" altLang="zh-TW" dirty="0"/>
              <a:t>Enable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false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291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C47CB1-6739-4D8C-8D67-487F4D6D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en-US" dirty="0"/>
              <a:t>要求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43B142-8F52-4FA4-90B1-9C168CDFC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6549" y="2320568"/>
            <a:ext cx="4905375" cy="3851787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輸入高與寬之後，按下確定後</a:t>
            </a:r>
            <a:endParaRPr lang="en-US" altLang="zh-TW" dirty="0"/>
          </a:p>
          <a:p>
            <a:pPr lvl="1"/>
            <a:r>
              <a:rPr lang="zh-TW" altLang="en-US" dirty="0"/>
              <a:t>生成</a:t>
            </a:r>
            <a:r>
              <a:rPr lang="en-US" altLang="zh-TW" dirty="0"/>
              <a:t>“</a:t>
            </a:r>
            <a:r>
              <a:rPr lang="zh-TW" altLang="en-US" dirty="0"/>
              <a:t>高</a:t>
            </a:r>
            <a:r>
              <a:rPr lang="en-US" altLang="zh-TW" dirty="0"/>
              <a:t>”x “</a:t>
            </a:r>
            <a:r>
              <a:rPr lang="zh-TW" altLang="en-US" dirty="0"/>
              <a:t>寬</a:t>
            </a:r>
            <a:r>
              <a:rPr lang="en-US" altLang="zh-TW" dirty="0"/>
              <a:t>”x 2</a:t>
            </a:r>
            <a:r>
              <a:rPr lang="zh-TW" altLang="en-US" dirty="0"/>
              <a:t> 個 </a:t>
            </a:r>
            <a:r>
              <a:rPr lang="en-US" altLang="zh-TW" dirty="0"/>
              <a:t>button</a:t>
            </a:r>
            <a:r>
              <a:rPr lang="zh-TW" altLang="en-US" dirty="0"/>
              <a:t>，且是白色</a:t>
            </a:r>
            <a:r>
              <a:rPr lang="en-US" altLang="zh-TW" dirty="0"/>
              <a:t>(</a:t>
            </a:r>
            <a:r>
              <a:rPr lang="zh-TW" altLang="en-US" dirty="0"/>
              <a:t>注意，</a:t>
            </a:r>
            <a:r>
              <a:rPr lang="en-US" altLang="zh-TW" dirty="0"/>
              <a:t>Default</a:t>
            </a:r>
            <a:r>
              <a:rPr lang="zh-TW" altLang="en-US" dirty="0"/>
              <a:t> 生成時是灰色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下方輸入數字的區塊變成 </a:t>
            </a:r>
            <a:r>
              <a:rPr lang="en-US" altLang="zh-TW" dirty="0"/>
              <a:t>Enable = true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51A84B4-6527-4A11-8B95-15BED4FDF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28" y="2590623"/>
            <a:ext cx="6220693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5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C47CB1-6739-4D8C-8D67-487F4D6D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en-US" dirty="0"/>
              <a:t>要求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D9A5272-2013-4315-9B4F-5928B5D1D8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" t="27" r="-3" b="-1"/>
          <a:stretch/>
        </p:blipFill>
        <p:spPr>
          <a:xfrm>
            <a:off x="1912624" y="2301679"/>
            <a:ext cx="2198382" cy="1687908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43B142-8F52-4FA4-90B1-9C168CDFC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7436" y="2320412"/>
            <a:ext cx="5730060" cy="3851787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按下確認之後要判斷以下條件</a:t>
            </a:r>
            <a:endParaRPr lang="en-US" altLang="zh-TW" dirty="0"/>
          </a:p>
          <a:p>
            <a:r>
              <a:rPr lang="en-US" altLang="zh-TW" dirty="0"/>
              <a:t>7 &lt;= </a:t>
            </a:r>
            <a:r>
              <a:rPr lang="zh-TW" altLang="en-US" dirty="0"/>
              <a:t>高 </a:t>
            </a:r>
            <a:r>
              <a:rPr lang="en-US" altLang="zh-TW" dirty="0"/>
              <a:t>&lt;= 15,  5 &lt;= </a:t>
            </a:r>
            <a:r>
              <a:rPr lang="zh-TW" altLang="en-US" dirty="0"/>
              <a:t>寬 </a:t>
            </a:r>
            <a:r>
              <a:rPr lang="en-US" altLang="zh-TW" dirty="0"/>
              <a:t>&lt;= 10</a:t>
            </a:r>
          </a:p>
          <a:p>
            <a:pPr lvl="1"/>
            <a:r>
              <a:rPr lang="zh-TW" altLang="en-US" dirty="0"/>
              <a:t>若超範圍顯示的 </a:t>
            </a:r>
            <a:r>
              <a:rPr lang="en-US" altLang="zh-TW" dirty="0" err="1"/>
              <a:t>MessageBox</a:t>
            </a:r>
            <a:r>
              <a:rPr lang="zh-TW" altLang="en-US" dirty="0"/>
              <a:t> 如左邊上方</a:t>
            </a:r>
            <a:r>
              <a:rPr lang="en-US" altLang="zh-TW" dirty="0"/>
              <a:t>(</a:t>
            </a:r>
            <a:r>
              <a:rPr lang="zh-TW" altLang="en-US" dirty="0"/>
              <a:t>請輸入範圍內的數字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“</a:t>
            </a:r>
            <a:r>
              <a:rPr lang="zh-TW" altLang="en-US" dirty="0"/>
              <a:t>高</a:t>
            </a:r>
            <a:r>
              <a:rPr lang="en-US" altLang="zh-TW" dirty="0"/>
              <a:t>”</a:t>
            </a:r>
            <a:r>
              <a:rPr lang="zh-TW" altLang="en-US" dirty="0"/>
              <a:t>要是奇數</a:t>
            </a:r>
            <a:endParaRPr lang="en-US" altLang="zh-TW" dirty="0"/>
          </a:p>
          <a:p>
            <a:pPr lvl="1"/>
            <a:r>
              <a:rPr lang="zh-TW" altLang="en-US" dirty="0"/>
              <a:t>非奇數顯示的 </a:t>
            </a:r>
            <a:r>
              <a:rPr lang="en-US" altLang="zh-TW" dirty="0" err="1"/>
              <a:t>MessageBox</a:t>
            </a:r>
            <a:r>
              <a:rPr lang="zh-TW" altLang="en-US" dirty="0"/>
              <a:t> 如左邊左下</a:t>
            </a:r>
            <a:r>
              <a:rPr lang="en-US" altLang="zh-TW" dirty="0"/>
              <a:t>(</a:t>
            </a:r>
            <a:r>
              <a:rPr lang="zh-TW" altLang="en-US" dirty="0"/>
              <a:t>高不能為偶數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若輸入非數字時，顯示的 </a:t>
            </a:r>
            <a:r>
              <a:rPr lang="en-US" altLang="zh-TW" dirty="0" err="1"/>
              <a:t>MessageBox</a:t>
            </a:r>
            <a:r>
              <a:rPr lang="zh-TW" altLang="en-US" dirty="0"/>
              <a:t> 如左邊右下</a:t>
            </a:r>
            <a:r>
              <a:rPr lang="en-US" altLang="zh-TW" dirty="0"/>
              <a:t>(</a:t>
            </a:r>
            <a:r>
              <a:rPr lang="zh-TW" altLang="en-US" dirty="0"/>
              <a:t>請輸入數字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若有同時發生兩種以上的情況，任一種</a:t>
            </a:r>
            <a:r>
              <a:rPr lang="en-US" altLang="zh-TW" dirty="0" err="1"/>
              <a:t>MessageBox</a:t>
            </a:r>
            <a:r>
              <a:rPr lang="zh-TW" altLang="en-US" dirty="0"/>
              <a:t>皆可以。</a:t>
            </a:r>
            <a:endParaRPr lang="en-US" altLang="zh-TW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43E7CC8-9A31-44E3-9BA6-2DABE2FB6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953" y="4171928"/>
            <a:ext cx="1971950" cy="182905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6BB9772-E1EE-40BB-990A-6403CD972BD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1" b="2041"/>
          <a:stretch/>
        </p:blipFill>
        <p:spPr>
          <a:xfrm>
            <a:off x="3131351" y="4171928"/>
            <a:ext cx="1857634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2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C47CB1-6739-4D8C-8D67-487F4D6D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en-US" dirty="0"/>
              <a:t>注意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43B142-8F52-4FA4-90B1-9C168CDFC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504" y="2156628"/>
            <a:ext cx="10222992" cy="1057120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 生成的總高度、寬度不改變，所以要根據高與寬的輸入改變</a:t>
            </a:r>
            <a:r>
              <a:rPr lang="en-US" altLang="zh-TW" dirty="0"/>
              <a:t>button</a:t>
            </a:r>
            <a:r>
              <a:rPr lang="zh-TW" altLang="en-US" dirty="0"/>
              <a:t>的長寬大小。</a:t>
            </a:r>
            <a:endParaRPr lang="en-US" altLang="zh-TW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7ED38A4C-77C5-4143-8454-4FBE33DA4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922" y="3105399"/>
            <a:ext cx="5583882" cy="326652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6F75916-E0EB-4507-BC56-9F3357BD26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7036" y="3105399"/>
            <a:ext cx="5583882" cy="331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7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C47CB1-6739-4D8C-8D67-487F4D6D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en-US" dirty="0"/>
              <a:t>要求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4D40A81-B407-40A8-9C15-C6A4BED0CD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2" r="2105"/>
          <a:stretch/>
        </p:blipFill>
        <p:spPr>
          <a:xfrm>
            <a:off x="5907803" y="2975803"/>
            <a:ext cx="5523115" cy="3361399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43B142-8F52-4FA4-90B1-9C168CDFC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504" y="2170167"/>
            <a:ext cx="9797796" cy="517116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輸入數字</a:t>
            </a:r>
            <a:r>
              <a:rPr lang="en-US" altLang="zh-TW" dirty="0"/>
              <a:t>(-9~99)</a:t>
            </a:r>
            <a:r>
              <a:rPr lang="zh-TW" altLang="en-US" dirty="0"/>
              <a:t>後，右邊也要立即改變數字，</a:t>
            </a:r>
            <a:r>
              <a:rPr lang="zh-TW" altLang="en-US" dirty="0">
                <a:solidFill>
                  <a:srgbClr val="FF0000"/>
                </a:solidFill>
              </a:rPr>
              <a:t>非數字或範圍外的數字則 </a:t>
            </a:r>
            <a:r>
              <a:rPr lang="en-US" altLang="zh-TW" dirty="0">
                <a:solidFill>
                  <a:srgbClr val="FF0000"/>
                </a:solidFill>
              </a:rPr>
              <a:t>Button </a:t>
            </a:r>
            <a:r>
              <a:rPr lang="zh-TW" altLang="en-US" dirty="0">
                <a:solidFill>
                  <a:srgbClr val="FF0000"/>
                </a:solidFill>
              </a:rPr>
              <a:t>全白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1A5112D0-7DB0-43C6-9C21-B04F900A02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298" y="2975803"/>
            <a:ext cx="5671820" cy="336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06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C47CB1-6739-4D8C-8D67-487F4D6D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zh-TW" altLang="en-US" dirty="0"/>
              <a:t>要求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39FA12-5B4E-44E5-96E2-A550B9DBD0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29" r="830" b="-1"/>
          <a:stretch/>
        </p:blipFill>
        <p:spPr>
          <a:xfrm>
            <a:off x="297494" y="2738112"/>
            <a:ext cx="5672615" cy="3352894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68AD2C1A-A4CB-4335-BDC7-25DCB94328BB}"/>
              </a:ext>
            </a:extLst>
          </p:cNvPr>
          <p:cNvSpPr txBox="1">
            <a:spLocks/>
          </p:cNvSpPr>
          <p:nvPr/>
        </p:nvSpPr>
        <p:spPr>
          <a:xfrm>
            <a:off x="984504" y="2170167"/>
            <a:ext cx="7054596" cy="517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若重新輸入高跟寬，七段顯示器數字要保持一樣</a:t>
            </a:r>
            <a:endParaRPr lang="en-US" altLang="zh-TW" dirty="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4751939A-7F1A-4C0B-B291-3D0FB9A239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7578" y="2687282"/>
            <a:ext cx="5809496" cy="340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0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1259</TotalTime>
  <Words>691</Words>
  <Application>Microsoft Office PowerPoint</Application>
  <PresentationFormat>寬螢幕</PresentationFormat>
  <Paragraphs>77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細明體</vt:lpstr>
      <vt:lpstr>微軟正黑體</vt:lpstr>
      <vt:lpstr>標楷體</vt:lpstr>
      <vt:lpstr>Calibri</vt:lpstr>
      <vt:lpstr>Rockwell</vt:lpstr>
      <vt:lpstr>Rockwell Condensed</vt:lpstr>
      <vt:lpstr>Rockwell Extra Bold</vt:lpstr>
      <vt:lpstr>Wingdings</vt:lpstr>
      <vt:lpstr>木刻字型</vt:lpstr>
      <vt:lpstr>Week 6 Practice</vt:lpstr>
      <vt:lpstr>Practice 1</vt:lpstr>
      <vt:lpstr>描述</vt:lpstr>
      <vt:lpstr>初始狀態</vt:lpstr>
      <vt:lpstr>要求</vt:lpstr>
      <vt:lpstr>要求</vt:lpstr>
      <vt:lpstr>注意</vt:lpstr>
      <vt:lpstr>要求</vt:lpstr>
      <vt:lpstr>要求</vt:lpstr>
      <vt:lpstr>HINT</vt:lpstr>
      <vt:lpstr>Practice 2</vt:lpstr>
      <vt:lpstr>描述</vt:lpstr>
      <vt:lpstr>Class TextFont _ 實作</vt:lpstr>
      <vt:lpstr>初始狀態</vt:lpstr>
      <vt:lpstr>要求</vt:lpstr>
      <vt:lpstr>要求</vt:lpstr>
      <vt:lpstr>HINT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 Practice</dc:title>
  <dc:creator>Jhong-Yun Liu</dc:creator>
  <cp:lastModifiedBy>YehWeiHsin</cp:lastModifiedBy>
  <cp:revision>19</cp:revision>
  <dcterms:created xsi:type="dcterms:W3CDTF">2021-10-13T13:37:51Z</dcterms:created>
  <dcterms:modified xsi:type="dcterms:W3CDTF">2021-10-22T14:32:30Z</dcterms:modified>
</cp:coreProperties>
</file>