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0" r:id="rId3"/>
    <p:sldId id="261" r:id="rId4"/>
    <p:sldId id="267" r:id="rId5"/>
    <p:sldId id="257" r:id="rId6"/>
    <p:sldId id="258" r:id="rId7"/>
    <p:sldId id="265" r:id="rId8"/>
    <p:sldId id="266" r:id="rId9"/>
    <p:sldId id="262" r:id="rId10"/>
    <p:sldId id="263" r:id="rId11"/>
    <p:sldId id="264" r:id="rId12"/>
    <p:sldId id="269" r:id="rId13"/>
    <p:sldId id="270" r:id="rId14"/>
    <p:sldId id="268" r:id="rId15"/>
    <p:sldId id="273" r:id="rId16"/>
    <p:sldId id="271" r:id="rId17"/>
    <p:sldId id="272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12/15/15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12/15/15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511"/>
            <a:ext cx="7543800" cy="2944730"/>
          </a:xfrm>
        </p:spPr>
        <p:txBody>
          <a:bodyPr/>
          <a:lstStyle/>
          <a:p>
            <a:r>
              <a:rPr lang="en-US" dirty="0" smtClean="0"/>
              <a:t>Final Presentation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Pattern </a:t>
            </a:r>
            <a:r>
              <a:rPr lang="en-US" dirty="0" smtClean="0"/>
              <a:t>Recognition Birds Sounds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654896"/>
          </a:xfrm>
        </p:spPr>
        <p:txBody>
          <a:bodyPr/>
          <a:lstStyle/>
          <a:p>
            <a:r>
              <a:rPr lang="en-US" dirty="0" smtClean="0"/>
              <a:t>Wei Huang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8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27" b="-2792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12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607" b="-2560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26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382" r="-5738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75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Diff and Time Diff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0867" b="-708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774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5" r="-379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32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Created method for measuring signal similarities</a:t>
            </a:r>
          </a:p>
          <a:p>
            <a:r>
              <a:rPr lang="en-US" dirty="0" smtClean="0">
                <a:latin typeface="Times"/>
                <a:cs typeface="Times"/>
              </a:rPr>
              <a:t>Found similarities in difference distance between birds </a:t>
            </a:r>
          </a:p>
          <a:p>
            <a:r>
              <a:rPr lang="en-US" dirty="0" smtClean="0">
                <a:latin typeface="Times"/>
                <a:cs typeface="Times"/>
              </a:rPr>
              <a:t>Built Distance Relationship with 8 different birds</a:t>
            </a:r>
          </a:p>
          <a:p>
            <a:r>
              <a:rPr lang="en-US" dirty="0" smtClean="0">
                <a:latin typeface="Times"/>
                <a:cs typeface="Times"/>
              </a:rPr>
              <a:t>Table Results with FFT, Angular and Magnitude</a:t>
            </a:r>
          </a:p>
          <a:p>
            <a:r>
              <a:rPr lang="en-US" dirty="0" smtClean="0">
                <a:latin typeface="Times"/>
                <a:cs typeface="Times"/>
              </a:rPr>
              <a:t>Adding more birds</a:t>
            </a:r>
          </a:p>
          <a:p>
            <a:r>
              <a:rPr lang="en-US" dirty="0" smtClean="0">
                <a:latin typeface="Times"/>
                <a:cs typeface="Times"/>
              </a:rPr>
              <a:t>Combining birds’ sounds and birds’ DNA sequence</a:t>
            </a:r>
          </a:p>
        </p:txBody>
      </p:sp>
    </p:spTree>
    <p:extLst>
      <p:ext uri="{BB962C8B-B14F-4D97-AF65-F5344CB8AC3E}">
        <p14:creationId xmlns:p14="http://schemas.microsoft.com/office/powerpoint/2010/main" val="7947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/>
              <a:t>[1] Buck, John R., Michael M. Daniel, and Andrew C. Singer. Computer Explorations in Signals and Systems Using MATLAB. 2nd Edition. Upper Saddle River, NJ: Prentice Hall, 2002.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[2]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Petre</a:t>
            </a:r>
            <a:r>
              <a:rPr lang="en-US" dirty="0"/>
              <a:t>, and Randolph Moses. Spectral Analysis of Signals. Upper Saddle River, NJ: Prentice Hall, 2005.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[3] Heller, Jason R., and John D. </a:t>
            </a:r>
            <a:r>
              <a:rPr lang="en-US" dirty="0" err="1"/>
              <a:t>Pinezich</a:t>
            </a:r>
            <a:r>
              <a:rPr lang="en-US" dirty="0"/>
              <a:t>. "Automatic Recognition Of Harmonic Bird Sounds Using A Frequency Track Extraction Algorithm." Journal Of The Acoustical Society Of America 124.3 (2008): 1830-1837. Academic Search Complete.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[4] </a:t>
            </a:r>
            <a:r>
              <a:rPr lang="en-US" dirty="0" err="1"/>
              <a:t>Thiago</a:t>
            </a:r>
            <a:r>
              <a:rPr lang="en-US" dirty="0"/>
              <a:t> L.F. Evangelista, Thales M. </a:t>
            </a:r>
            <a:r>
              <a:rPr lang="en-US" dirty="0" err="1"/>
              <a:t>Priolli</a:t>
            </a:r>
            <a:r>
              <a:rPr lang="en-US" dirty="0"/>
              <a:t>, Carlos N. </a:t>
            </a:r>
            <a:r>
              <a:rPr lang="en-US" dirty="0" err="1"/>
              <a:t>Silla</a:t>
            </a:r>
            <a:r>
              <a:rPr lang="en-US" dirty="0"/>
              <a:t> </a:t>
            </a:r>
            <a:r>
              <a:rPr lang="en-US" dirty="0" err="1"/>
              <a:t>Jr</a:t>
            </a:r>
            <a:r>
              <a:rPr lang="en-US" dirty="0"/>
              <a:t>, Bruno A. Angelico, </a:t>
            </a:r>
            <a:r>
              <a:rPr lang="en-US" dirty="0" err="1"/>
              <a:t>Celso</a:t>
            </a:r>
            <a:r>
              <a:rPr lang="en-US" dirty="0"/>
              <a:t> A.A. </a:t>
            </a:r>
            <a:r>
              <a:rPr lang="en-US" dirty="0" err="1"/>
              <a:t>Kaestner</a:t>
            </a:r>
            <a:r>
              <a:rPr lang="en-US" dirty="0"/>
              <a:t>, "Automatic Segmentation of Audio Signals for Bird Species Identification.” IEEE International Symposium on Multimedia (ISM) 2014.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[5] J. A. </a:t>
            </a:r>
            <a:r>
              <a:rPr lang="en-US" dirty="0" err="1"/>
              <a:t>Kogan</a:t>
            </a:r>
            <a:r>
              <a:rPr lang="en-US" dirty="0"/>
              <a:t> and D. </a:t>
            </a:r>
            <a:r>
              <a:rPr lang="en-US" dirty="0" err="1"/>
              <a:t>Margoliash</a:t>
            </a:r>
            <a:r>
              <a:rPr lang="en-US" dirty="0"/>
              <a:t>, “Automated recognition of bird song elements from continuous recordings using dynamic time warping and hidden Markov models: A comparative study,” J. </a:t>
            </a:r>
            <a:r>
              <a:rPr lang="en-US" dirty="0" err="1"/>
              <a:t>Acoust</a:t>
            </a:r>
            <a:r>
              <a:rPr lang="en-US" dirty="0"/>
              <a:t>. Soc. Am. 103, 2185–2196  1998.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[6] X. Serra and J. Smith, “Spectral modeling synthesis,” </a:t>
            </a:r>
            <a:r>
              <a:rPr lang="en-US" dirty="0" err="1"/>
              <a:t>Comput</a:t>
            </a:r>
            <a:r>
              <a:rPr lang="en-US" dirty="0"/>
              <a:t>. Music J. 14, 12–24  1990.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[7] Z. Chen and R. C. Maher, “Semi-automatic classification of bird vocalizations using spectral peak tracks,” J. </a:t>
            </a:r>
            <a:r>
              <a:rPr lang="en-US" dirty="0" err="1"/>
              <a:t>Acoust</a:t>
            </a:r>
            <a:r>
              <a:rPr lang="en-US" dirty="0"/>
              <a:t>. Soc. Am. 120, 2974–2984  2006.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[8] Cooley, J.W. and J.W. </a:t>
            </a:r>
            <a:r>
              <a:rPr lang="en-US" dirty="0" err="1"/>
              <a:t>Tukey</a:t>
            </a:r>
            <a:r>
              <a:rPr lang="en-US" dirty="0"/>
              <a:t>. "An Algorithm for the Machine Calculation of Complex Fourier Series." Mathematics of Computation. Vol. 19. 1965, pp. 297–301. Web. 30 Nov. 2015.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dirty="0"/>
              <a:t>[9] </a:t>
            </a:r>
            <a:r>
              <a:rPr lang="en-US" dirty="0" err="1"/>
              <a:t>Heideman</a:t>
            </a:r>
            <a:r>
              <a:rPr lang="en-US" dirty="0"/>
              <a:t> M., D. Johnson, and C. </a:t>
            </a:r>
            <a:r>
              <a:rPr lang="en-US" dirty="0" err="1"/>
              <a:t>Burrus</a:t>
            </a:r>
            <a:r>
              <a:rPr lang="en-US" dirty="0"/>
              <a:t>. "Gauss and the History of the Fast Fourier Transform." Arch. Hist. Exact Sciences. Vol. 34. 1985, pp. 265–277. Web. 30 Nov. 2015.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0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Birds’ sounds spectrum has unique pattern </a:t>
            </a:r>
          </a:p>
          <a:p>
            <a:r>
              <a:rPr lang="en-US" dirty="0" smtClean="0">
                <a:latin typeface="Times"/>
                <a:cs typeface="Times"/>
              </a:rPr>
              <a:t>Different birds should have unique of sound printing </a:t>
            </a:r>
          </a:p>
          <a:p>
            <a:r>
              <a:rPr lang="en-US" dirty="0" smtClean="0">
                <a:latin typeface="Times"/>
                <a:cs typeface="Times"/>
              </a:rPr>
              <a:t>Different birds have different figures in signal </a:t>
            </a:r>
          </a:p>
          <a:p>
            <a:r>
              <a:rPr lang="en-US" dirty="0" smtClean="0">
                <a:latin typeface="Times"/>
                <a:cs typeface="Times"/>
              </a:rPr>
              <a:t>Using Time, Frequency, Energy in difference point we might find difference distance between different birds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20" y="3728621"/>
            <a:ext cx="5565395" cy="26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Birds’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"/>
                <a:cs typeface="Times"/>
              </a:rPr>
              <a:t>Birds Sounds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Birds’ Songs – Consider Birds Sound ID, related to unique rating and have more melody.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Birds’ Calls – Alert sound and short </a:t>
            </a:r>
            <a:endParaRPr lang="en-US" dirty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Vocalization of birds’ sound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Used SNR </a:t>
            </a:r>
            <a:r>
              <a:rPr lang="en-US" dirty="0">
                <a:latin typeface="Times"/>
                <a:cs typeface="Times"/>
              </a:rPr>
              <a:t>(min, median, max</a:t>
            </a:r>
            <a:r>
              <a:rPr lang="en-US" dirty="0" smtClean="0">
                <a:latin typeface="Times"/>
                <a:cs typeface="Times"/>
              </a:rPr>
              <a:t>) Data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Created Model set for different birds</a:t>
            </a:r>
            <a:endParaRPr lang="en-US" dirty="0">
              <a:latin typeface="Times"/>
              <a:cs typeface="Times"/>
            </a:endParaRPr>
          </a:p>
          <a:p>
            <a:pPr lvl="1"/>
            <a:r>
              <a:rPr lang="en-US" dirty="0">
                <a:latin typeface="Times"/>
                <a:cs typeface="Times"/>
              </a:rPr>
              <a:t>Frequency Track </a:t>
            </a:r>
            <a:r>
              <a:rPr lang="en-US" dirty="0" smtClean="0">
                <a:latin typeface="Times"/>
                <a:cs typeface="Times"/>
              </a:rPr>
              <a:t>Extraction Algorithm (FTE ) </a:t>
            </a:r>
          </a:p>
          <a:p>
            <a:pPr lvl="2"/>
            <a:r>
              <a:rPr lang="en-US" dirty="0" smtClean="0">
                <a:latin typeface="Times"/>
                <a:cs typeface="Times"/>
              </a:rPr>
              <a:t>Transforms a time series into a spectrogram </a:t>
            </a:r>
          </a:p>
          <a:p>
            <a:pPr lvl="2"/>
            <a:r>
              <a:rPr lang="en-US" dirty="0" smtClean="0">
                <a:latin typeface="Times"/>
                <a:cs typeface="Times"/>
              </a:rPr>
              <a:t>Using  </a:t>
            </a:r>
            <a:r>
              <a:rPr lang="en-US" dirty="0">
                <a:latin typeface="Times"/>
                <a:cs typeface="Times"/>
              </a:rPr>
              <a:t>T – Time, F – Frequency, A – </a:t>
            </a:r>
            <a:r>
              <a:rPr lang="en-US" dirty="0" smtClean="0">
                <a:latin typeface="Times"/>
                <a:cs typeface="Times"/>
              </a:rPr>
              <a:t>Amplitude</a:t>
            </a:r>
            <a:endParaRPr lang="en-US" dirty="0">
              <a:latin typeface="Times"/>
              <a:cs typeface="Times"/>
            </a:endParaRPr>
          </a:p>
          <a:p>
            <a:pPr marL="114300" indent="0">
              <a:buNone/>
            </a:pPr>
            <a:endParaRPr lang="en-US" dirty="0">
              <a:latin typeface="Times"/>
              <a:cs typeface="Times"/>
            </a:endParaRPr>
          </a:p>
          <a:p>
            <a:pPr lvl="1"/>
            <a:endParaRPr lang="en-US" dirty="0" smtClean="0">
              <a:latin typeface="Times"/>
              <a:cs typeface="Times"/>
            </a:endParaRPr>
          </a:p>
          <a:p>
            <a:pPr lvl="1"/>
            <a:endParaRPr lang="en-US" dirty="0">
              <a:latin typeface="Times"/>
              <a:cs typeface="Time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9" y="5382413"/>
            <a:ext cx="3460637" cy="4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6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>
                <a:latin typeface="Times"/>
                <a:cs typeface="Times"/>
              </a:rPr>
              <a:t>R</a:t>
            </a:r>
            <a:r>
              <a:rPr lang="en-US" sz="2400" dirty="0" smtClean="0">
                <a:latin typeface="Times"/>
                <a:cs typeface="Times"/>
              </a:rPr>
              <a:t>elationship </a:t>
            </a:r>
            <a:r>
              <a:rPr lang="en-US" sz="2400" dirty="0">
                <a:latin typeface="Times"/>
                <a:cs typeface="Times"/>
              </a:rPr>
              <a:t>of birds’ organization </a:t>
            </a:r>
          </a:p>
          <a:p>
            <a:pPr marL="114300" indent="0">
              <a:buNone/>
            </a:pPr>
            <a:endParaRPr lang="en-US" sz="24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Mapping with Combination </a:t>
            </a:r>
            <a:r>
              <a:rPr lang="en-US" sz="2400" dirty="0">
                <a:latin typeface="Times"/>
                <a:cs typeface="Times"/>
              </a:rPr>
              <a:t>of birds’ sounds and </a:t>
            </a:r>
            <a:r>
              <a:rPr lang="en-US" sz="2400" dirty="0" smtClean="0">
                <a:latin typeface="Times"/>
                <a:cs typeface="Times"/>
              </a:rPr>
              <a:t>DNA </a:t>
            </a: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562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Bald Eagle</a:t>
            </a:r>
          </a:p>
          <a:p>
            <a:r>
              <a:rPr lang="en-US" dirty="0" smtClean="0"/>
              <a:t>Black Crows</a:t>
            </a:r>
          </a:p>
          <a:p>
            <a:r>
              <a:rPr lang="en-US" dirty="0" smtClean="0"/>
              <a:t>Black Gull</a:t>
            </a:r>
          </a:p>
          <a:p>
            <a:r>
              <a:rPr lang="en-US" dirty="0" smtClean="0"/>
              <a:t>Blue Jay</a:t>
            </a:r>
          </a:p>
          <a:p>
            <a:r>
              <a:rPr lang="en-US" dirty="0" smtClean="0"/>
              <a:t>Hawk</a:t>
            </a:r>
          </a:p>
          <a:p>
            <a:r>
              <a:rPr lang="en-US" dirty="0" smtClean="0"/>
              <a:t>Merlin</a:t>
            </a:r>
          </a:p>
          <a:p>
            <a:r>
              <a:rPr lang="en-US" dirty="0" smtClean="0"/>
              <a:t>Owl </a:t>
            </a:r>
          </a:p>
          <a:p>
            <a:r>
              <a:rPr lang="en-US" dirty="0" smtClean="0"/>
              <a:t>Parrot</a:t>
            </a:r>
          </a:p>
          <a:p>
            <a:r>
              <a:rPr lang="en-US" dirty="0" smtClean="0"/>
              <a:t>Peacock</a:t>
            </a:r>
          </a:p>
          <a:p>
            <a:r>
              <a:rPr lang="en-US" dirty="0" smtClean="0"/>
              <a:t>Rooster</a:t>
            </a:r>
          </a:p>
        </p:txBody>
      </p:sp>
    </p:spTree>
    <p:extLst>
      <p:ext uri="{BB962C8B-B14F-4D97-AF65-F5344CB8AC3E}">
        <p14:creationId xmlns:p14="http://schemas.microsoft.com/office/powerpoint/2010/main" val="382956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792860"/>
              </p:ext>
            </p:extLst>
          </p:nvPr>
        </p:nvGraphicFramePr>
        <p:xfrm>
          <a:off x="457200" y="1265064"/>
          <a:ext cx="7620000" cy="482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31"/>
                <a:gridCol w="6181969"/>
              </a:tblGrid>
              <a:tr h="451339"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Sounds</a:t>
                      </a:r>
                    </a:p>
                  </a:txBody>
                  <a:tcPr/>
                </a:tc>
              </a:tr>
              <a:tr h="476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Bald 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Black Crows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01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4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6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Black Gull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1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Blue</a:t>
                      </a:r>
                      <a:r>
                        <a:rPr lang="en-US" baseline="0" dirty="0" smtClean="0"/>
                        <a:t> Jay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Peacock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9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8" y="1727223"/>
            <a:ext cx="6142892" cy="536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2260612"/>
            <a:ext cx="6142892" cy="371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08" y="2631852"/>
            <a:ext cx="6142892" cy="423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308" y="3055158"/>
            <a:ext cx="6142892" cy="386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308" y="3469260"/>
            <a:ext cx="6142892" cy="386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308" y="3855756"/>
            <a:ext cx="6142892" cy="478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4309" y="4334273"/>
            <a:ext cx="6142892" cy="5429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308" y="4812793"/>
            <a:ext cx="6142892" cy="4141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4309" y="5226896"/>
            <a:ext cx="6142892" cy="423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4307" y="5666276"/>
            <a:ext cx="6142893" cy="4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Analysis Application and Signal Process Tools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Signal Process tools</a:t>
            </a:r>
          </a:p>
          <a:p>
            <a:pPr lvl="1"/>
            <a:r>
              <a:rPr lang="en-US" dirty="0" smtClean="0"/>
              <a:t>Comparing signals with different sampling rates</a:t>
            </a:r>
          </a:p>
          <a:p>
            <a:pPr lvl="1"/>
            <a:r>
              <a:rPr lang="en-US" dirty="0" smtClean="0"/>
              <a:t>Measuring Delay between signals and aligning </a:t>
            </a:r>
            <a:endParaRPr lang="en-US" dirty="0"/>
          </a:p>
          <a:p>
            <a:pPr lvl="1"/>
            <a:r>
              <a:rPr lang="en-US" dirty="0" smtClean="0"/>
              <a:t>Resampling Function </a:t>
            </a:r>
            <a:r>
              <a:rPr lang="en-US" dirty="0"/>
              <a:t>for removing noise, outliers, and spurious content from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Signal Analysis Application </a:t>
            </a:r>
          </a:p>
          <a:p>
            <a:pPr lvl="1"/>
            <a:r>
              <a:rPr lang="en-US" dirty="0" smtClean="0"/>
              <a:t>Comparing the frequency content of signals</a:t>
            </a:r>
          </a:p>
          <a:p>
            <a:pPr lvl="1"/>
            <a:r>
              <a:rPr lang="en-US" dirty="0" smtClean="0"/>
              <a:t>Finding periodicities in a </a:t>
            </a:r>
            <a:r>
              <a:rPr lang="en-US" dirty="0" smtClean="0"/>
              <a:t>signal</a:t>
            </a:r>
          </a:p>
          <a:p>
            <a:pPr lvl="1"/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Content Placeholder 3"/>
          <p:cNvPicPr/>
          <p:nvPr/>
        </p:nvPicPr>
        <p:blipFill>
          <a:blip r:embed="rId2"/>
          <a:srcRect t="-10496" b="-10496"/>
          <a:stretch>
            <a:fillRect/>
          </a:stretch>
        </p:blipFill>
        <p:spPr>
          <a:xfrm>
            <a:off x="1978725" y="4916863"/>
            <a:ext cx="4572000" cy="14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3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02" b="-2590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7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97" b="-259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06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144</TotalTime>
  <Words>331</Words>
  <Application>Microsoft Macintosh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Final Presentation Pattern Recognition Birds Sounds</vt:lpstr>
      <vt:lpstr>Assumption</vt:lpstr>
      <vt:lpstr>Classification Birds’ Sounds</vt:lpstr>
      <vt:lpstr>My Goals</vt:lpstr>
      <vt:lpstr>Data Collection</vt:lpstr>
      <vt:lpstr>Raw Data</vt:lpstr>
      <vt:lpstr>Signal Analysis Application and Signal Process Tools in MatLab</vt:lpstr>
      <vt:lpstr>Filter Data </vt:lpstr>
      <vt:lpstr>FFT</vt:lpstr>
      <vt:lpstr>Angular </vt:lpstr>
      <vt:lpstr>Magnitude</vt:lpstr>
      <vt:lpstr>Cross Correlation</vt:lpstr>
      <vt:lpstr>Sample Diff and Time Diff</vt:lpstr>
      <vt:lpstr>Comparison</vt:lpstr>
      <vt:lpstr>Summary</vt:lpstr>
      <vt:lpstr>Question?</vt:lpstr>
      <vt:lpstr>References</vt:lpstr>
    </vt:vector>
  </TitlesOfParts>
  <Company>FDM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Sounds of Bird</dc:title>
  <dc:creator>Wei Huang</dc:creator>
  <cp:lastModifiedBy>Wei Huang</cp:lastModifiedBy>
  <cp:revision>18</cp:revision>
  <dcterms:created xsi:type="dcterms:W3CDTF">2015-11-10T20:16:37Z</dcterms:created>
  <dcterms:modified xsi:type="dcterms:W3CDTF">2015-12-15T17:55:50Z</dcterms:modified>
</cp:coreProperties>
</file>