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59" r:id="rId4"/>
    <p:sldId id="260" r:id="rId5"/>
    <p:sldId id="262" r:id="rId6"/>
    <p:sldId id="263" r:id="rId7"/>
    <p:sldId id="266" r:id="rId8"/>
    <p:sldId id="265" r:id="rId9"/>
    <p:sldId id="257" r:id="rId10"/>
    <p:sldId id="25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6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0E08-9F34-4841-B673-71356558D058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2950-00D6-5B4D-882C-2C36C309C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71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0E08-9F34-4841-B673-71356558D058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2950-00D6-5B4D-882C-2C36C309C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22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0E08-9F34-4841-B673-71356558D058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2950-00D6-5B4D-882C-2C36C309C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6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0E08-9F34-4841-B673-71356558D058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2950-00D6-5B4D-882C-2C36C309C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28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0E08-9F34-4841-B673-71356558D058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2950-00D6-5B4D-882C-2C36C309C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837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0E08-9F34-4841-B673-71356558D058}" type="datetimeFigureOut">
              <a:rPr lang="en-US" smtClean="0"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2950-00D6-5B4D-882C-2C36C309C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864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0E08-9F34-4841-B673-71356558D058}" type="datetimeFigureOut">
              <a:rPr lang="en-US" smtClean="0"/>
              <a:t>12/1/15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2950-00D6-5B4D-882C-2C36C309C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91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0E08-9F34-4841-B673-71356558D058}" type="datetimeFigureOut">
              <a:rPr lang="en-US" smtClean="0"/>
              <a:t>12/1/15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2950-00D6-5B4D-882C-2C36C309C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54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0E08-9F34-4841-B673-71356558D058}" type="datetimeFigureOut">
              <a:rPr lang="en-US" smtClean="0"/>
              <a:t>12/1/15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2950-00D6-5B4D-882C-2C36C309C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69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0E08-9F34-4841-B673-71356558D058}" type="datetimeFigureOut">
              <a:rPr lang="en-US" smtClean="0"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2950-00D6-5B4D-882C-2C36C309C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595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0E08-9F34-4841-B673-71356558D058}" type="datetimeFigureOut">
              <a:rPr lang="en-US" smtClean="0"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2950-00D6-5B4D-882C-2C36C309C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449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B0E08-9F34-4841-B673-71356558D058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12950-00D6-5B4D-882C-2C36C309C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1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Bird Sounds Recognition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WEI HUANG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85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Heller, Jason R., and John D. </a:t>
            </a:r>
            <a:r>
              <a:rPr lang="en-US" sz="1400" dirty="0" err="1"/>
              <a:t>Pinezich</a:t>
            </a:r>
            <a:r>
              <a:rPr lang="en-US" sz="1400" dirty="0"/>
              <a:t>. "Automatic Recognition Of Harmonic Bird Sounds Using A Frequency Track Extraction Algorithm." Journal Of The Acoustical Society Of America 124.3 (2008): 1830-1837. Academic Search Complete. Web. 30 Nov. 2015</a:t>
            </a:r>
            <a:r>
              <a:rPr lang="en-US" sz="1400" dirty="0" smtClean="0"/>
              <a:t>.</a:t>
            </a:r>
            <a:endParaRPr lang="en-US" sz="1400" dirty="0">
              <a:latin typeface="Times"/>
              <a:cs typeface="Times"/>
            </a:endParaRPr>
          </a:p>
          <a:p>
            <a:r>
              <a:rPr lang="en-US" sz="1400" dirty="0" err="1" smtClean="0">
                <a:latin typeface="Times"/>
                <a:cs typeface="Times"/>
              </a:rPr>
              <a:t>Thiago</a:t>
            </a:r>
            <a:r>
              <a:rPr lang="en-US" sz="1400" dirty="0" smtClean="0">
                <a:latin typeface="Times"/>
                <a:cs typeface="Times"/>
              </a:rPr>
              <a:t> L.F. Evangelista, Thales M. </a:t>
            </a:r>
            <a:r>
              <a:rPr lang="en-US" sz="1400" dirty="0" err="1" smtClean="0">
                <a:latin typeface="Times"/>
                <a:cs typeface="Times"/>
              </a:rPr>
              <a:t>Priolli</a:t>
            </a:r>
            <a:r>
              <a:rPr lang="en-US" sz="1400" dirty="0" smtClean="0">
                <a:latin typeface="Times"/>
                <a:cs typeface="Times"/>
              </a:rPr>
              <a:t>, Carlos N. </a:t>
            </a:r>
            <a:r>
              <a:rPr lang="en-US" sz="1400" dirty="0" err="1" smtClean="0">
                <a:latin typeface="Times"/>
                <a:cs typeface="Times"/>
              </a:rPr>
              <a:t>Silla</a:t>
            </a:r>
            <a:r>
              <a:rPr lang="en-US" sz="1400" dirty="0" smtClean="0">
                <a:latin typeface="Times"/>
                <a:cs typeface="Times"/>
              </a:rPr>
              <a:t> </a:t>
            </a:r>
            <a:r>
              <a:rPr lang="en-US" sz="1400" dirty="0" err="1" smtClean="0">
                <a:latin typeface="Times"/>
                <a:cs typeface="Times"/>
              </a:rPr>
              <a:t>Jr</a:t>
            </a:r>
            <a:r>
              <a:rPr lang="en-US" sz="1400" dirty="0" smtClean="0">
                <a:latin typeface="Times"/>
                <a:cs typeface="Times"/>
              </a:rPr>
              <a:t>, Bruno A. Angelico, </a:t>
            </a:r>
            <a:r>
              <a:rPr lang="en-US" sz="1400" dirty="0" err="1" smtClean="0">
                <a:latin typeface="Times"/>
                <a:cs typeface="Times"/>
              </a:rPr>
              <a:t>Celso</a:t>
            </a:r>
            <a:r>
              <a:rPr lang="en-US" sz="1400" dirty="0" smtClean="0">
                <a:latin typeface="Times"/>
                <a:cs typeface="Times"/>
              </a:rPr>
              <a:t> A.A. </a:t>
            </a:r>
            <a:r>
              <a:rPr lang="en-US" sz="1400" dirty="0" err="1" smtClean="0">
                <a:latin typeface="Times"/>
                <a:cs typeface="Times"/>
              </a:rPr>
              <a:t>Kaestner</a:t>
            </a:r>
            <a:r>
              <a:rPr lang="en-US" sz="1400" dirty="0" smtClean="0">
                <a:latin typeface="Times"/>
                <a:cs typeface="Times"/>
              </a:rPr>
              <a:t>, "Automatic Segmentation of Audio Signals for Bird Species Identification.” IEEE International Symposium on Multimedia (ISM) 2014. Web. 30 Nov. 2015.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782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>
                <a:latin typeface="Times"/>
                <a:cs typeface="Times"/>
              </a:rPr>
              <a:t>Classification </a:t>
            </a:r>
            <a:r>
              <a:rPr lang="en-US" dirty="0" smtClean="0">
                <a:latin typeface="Times"/>
                <a:cs typeface="Times"/>
              </a:rPr>
              <a:t>Problem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"/>
                <a:cs typeface="Times"/>
              </a:rPr>
              <a:t>Bird sounds can be divided in songs and </a:t>
            </a:r>
            <a:r>
              <a:rPr lang="en-US" dirty="0" smtClean="0">
                <a:latin typeface="Times"/>
                <a:cs typeface="Times"/>
              </a:rPr>
              <a:t>calls.</a:t>
            </a:r>
          </a:p>
          <a:p>
            <a:pPr lvl="1"/>
            <a:r>
              <a:rPr lang="en-US" dirty="0">
                <a:latin typeface="Times"/>
                <a:cs typeface="Times"/>
              </a:rPr>
              <a:t>S</a:t>
            </a:r>
            <a:r>
              <a:rPr lang="en-US" dirty="0" smtClean="0">
                <a:latin typeface="Times"/>
                <a:cs typeface="Times"/>
              </a:rPr>
              <a:t>ongs </a:t>
            </a:r>
            <a:r>
              <a:rPr lang="en-US" dirty="0">
                <a:latin typeface="Times"/>
                <a:cs typeface="Times"/>
              </a:rPr>
              <a:t>are more melodious and are related to </a:t>
            </a:r>
            <a:r>
              <a:rPr lang="en-US" dirty="0" smtClean="0">
                <a:latin typeface="Times"/>
                <a:cs typeface="Times"/>
              </a:rPr>
              <a:t>mating</a:t>
            </a:r>
            <a:endParaRPr lang="en-US" dirty="0">
              <a:latin typeface="Times"/>
              <a:cs typeface="Times"/>
            </a:endParaRPr>
          </a:p>
          <a:p>
            <a:pPr lvl="1"/>
            <a:r>
              <a:rPr lang="en-US" dirty="0">
                <a:latin typeface="Times"/>
                <a:cs typeface="Times"/>
              </a:rPr>
              <a:t>C</a:t>
            </a:r>
            <a:r>
              <a:rPr lang="en-US" dirty="0" smtClean="0">
                <a:latin typeface="Times"/>
                <a:cs typeface="Times"/>
              </a:rPr>
              <a:t>alls </a:t>
            </a:r>
            <a:r>
              <a:rPr lang="en-US" dirty="0">
                <a:latin typeface="Times"/>
                <a:cs typeface="Times"/>
              </a:rPr>
              <a:t>are short and transient sounds used in alert situations </a:t>
            </a:r>
          </a:p>
          <a:p>
            <a:r>
              <a:rPr lang="en-US" dirty="0" smtClean="0">
                <a:latin typeface="Times"/>
                <a:cs typeface="Times"/>
              </a:rPr>
              <a:t>Bird </a:t>
            </a:r>
            <a:r>
              <a:rPr lang="en-US" dirty="0">
                <a:latin typeface="Times"/>
                <a:cs typeface="Times"/>
              </a:rPr>
              <a:t>songs </a:t>
            </a:r>
            <a:r>
              <a:rPr lang="en-US" dirty="0" smtClean="0">
                <a:latin typeface="Times"/>
                <a:cs typeface="Times"/>
              </a:rPr>
              <a:t>and calls are </a:t>
            </a:r>
            <a:r>
              <a:rPr lang="en-US" dirty="0">
                <a:latin typeface="Times"/>
                <a:cs typeface="Times"/>
              </a:rPr>
              <a:t>considered by experts as ideal for species </a:t>
            </a:r>
            <a:r>
              <a:rPr lang="en-US" dirty="0" smtClean="0">
                <a:latin typeface="Times"/>
                <a:cs typeface="Times"/>
              </a:rPr>
              <a:t>identification.</a:t>
            </a:r>
          </a:p>
          <a:p>
            <a:endParaRPr lang="en-US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572510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"/>
                <a:cs typeface="Times"/>
              </a:rPr>
              <a:t>Vocalizations of Birds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imes"/>
                <a:cs typeface="Times"/>
              </a:rPr>
              <a:t>Data Collection</a:t>
            </a:r>
          </a:p>
          <a:p>
            <a:pPr lvl="1"/>
            <a:r>
              <a:rPr lang="en-US" dirty="0" smtClean="0">
                <a:latin typeface="Times"/>
                <a:cs typeface="Times"/>
              </a:rPr>
              <a:t>16 </a:t>
            </a:r>
            <a:r>
              <a:rPr lang="en-US" dirty="0">
                <a:latin typeface="Times"/>
                <a:cs typeface="Times"/>
              </a:rPr>
              <a:t>bit wave </a:t>
            </a:r>
            <a:r>
              <a:rPr lang="en-US" dirty="0" smtClean="0">
                <a:latin typeface="Times"/>
                <a:cs typeface="Times"/>
              </a:rPr>
              <a:t>format and GOOD SNR </a:t>
            </a:r>
            <a:r>
              <a:rPr lang="en-US" dirty="0">
                <a:latin typeface="Times"/>
                <a:cs typeface="Times"/>
              </a:rPr>
              <a:t>(</a:t>
            </a:r>
            <a:r>
              <a:rPr lang="en-US" dirty="0" smtClean="0">
                <a:latin typeface="Times"/>
                <a:cs typeface="Times"/>
              </a:rPr>
              <a:t>min, median, max)</a:t>
            </a:r>
          </a:p>
          <a:p>
            <a:r>
              <a:rPr lang="en-US" sz="2800" dirty="0" smtClean="0">
                <a:latin typeface="Times"/>
                <a:cs typeface="Times"/>
              </a:rPr>
              <a:t>Frequency Track Extraction (FTE) Algorithm</a:t>
            </a:r>
          </a:p>
          <a:p>
            <a:pPr lvl="1"/>
            <a:r>
              <a:rPr lang="en-US" dirty="0" smtClean="0">
                <a:latin typeface="Times"/>
                <a:cs typeface="Times"/>
              </a:rPr>
              <a:t>Transforms </a:t>
            </a:r>
            <a:r>
              <a:rPr lang="en-US" dirty="0">
                <a:latin typeface="Times"/>
                <a:cs typeface="Times"/>
              </a:rPr>
              <a:t>a time series into a </a:t>
            </a:r>
            <a:r>
              <a:rPr lang="en-US" dirty="0" smtClean="0">
                <a:latin typeface="Times"/>
                <a:cs typeface="Times"/>
              </a:rPr>
              <a:t>spectrogram </a:t>
            </a:r>
          </a:p>
          <a:p>
            <a:pPr lvl="1"/>
            <a:r>
              <a:rPr lang="en-US" dirty="0" smtClean="0">
                <a:latin typeface="Times"/>
                <a:cs typeface="Times"/>
              </a:rPr>
              <a:t>Using T – Time, F – Frequency, A – Amplitude</a:t>
            </a:r>
          </a:p>
          <a:p>
            <a:pPr lvl="1"/>
            <a:r>
              <a:rPr lang="en-US" dirty="0" smtClean="0">
                <a:latin typeface="Times"/>
                <a:cs typeface="Times"/>
              </a:rPr>
              <a:t> </a:t>
            </a:r>
          </a:p>
          <a:p>
            <a:r>
              <a:rPr lang="en-US" sz="2800" b="1" dirty="0" smtClean="0">
                <a:latin typeface="Times"/>
                <a:cs typeface="Times"/>
              </a:rPr>
              <a:t> </a:t>
            </a:r>
            <a:r>
              <a:rPr lang="en-US" sz="2800" dirty="0">
                <a:latin typeface="Times"/>
                <a:cs typeface="Times"/>
              </a:rPr>
              <a:t>Segment </a:t>
            </a:r>
            <a:r>
              <a:rPr lang="en-US" sz="2800" dirty="0" smtClean="0">
                <a:latin typeface="Times"/>
                <a:cs typeface="Times"/>
              </a:rPr>
              <a:t>Calculation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112" y="4648200"/>
            <a:ext cx="5404555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071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"/>
                <a:cs typeface="Times"/>
              </a:rPr>
              <a:t>How?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Times"/>
                <a:cs typeface="Times"/>
              </a:rPr>
              <a:t>Creating </a:t>
            </a:r>
            <a:r>
              <a:rPr lang="en-US" sz="2400" dirty="0">
                <a:latin typeface="Times"/>
                <a:cs typeface="Times"/>
              </a:rPr>
              <a:t>in a track </a:t>
            </a:r>
            <a:r>
              <a:rPr lang="en-US" sz="2400" dirty="0" smtClean="0">
                <a:latin typeface="Times"/>
                <a:cs typeface="Times"/>
              </a:rPr>
              <a:t>file.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Times"/>
                <a:cs typeface="Times"/>
              </a:rPr>
              <a:t>Separating the </a:t>
            </a:r>
            <a:r>
              <a:rPr lang="en-US" sz="2400" dirty="0">
                <a:latin typeface="Times"/>
                <a:cs typeface="Times"/>
              </a:rPr>
              <a:t>track sets </a:t>
            </a:r>
            <a:r>
              <a:rPr lang="en-US" sz="2400" dirty="0" smtClean="0">
                <a:latin typeface="Times"/>
                <a:cs typeface="Times"/>
              </a:rPr>
              <a:t>and feasible sets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Times"/>
                <a:cs typeface="Times"/>
              </a:rPr>
              <a:t>Dividing the feasible sets into </a:t>
            </a:r>
            <a:r>
              <a:rPr lang="en-US" sz="2400" dirty="0">
                <a:latin typeface="Times"/>
                <a:cs typeface="Times"/>
              </a:rPr>
              <a:t>disjoint harmonically related subsets maximal </a:t>
            </a:r>
            <a:r>
              <a:rPr lang="en-US" sz="2400" dirty="0" smtClean="0">
                <a:latin typeface="Times"/>
                <a:cs typeface="Times"/>
              </a:rPr>
              <a:t>sets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"/>
                <a:cs typeface="Times"/>
              </a:rPr>
              <a:t>E</a:t>
            </a:r>
            <a:r>
              <a:rPr lang="en-US" sz="2400" dirty="0" smtClean="0">
                <a:latin typeface="Times"/>
                <a:cs typeface="Times"/>
              </a:rPr>
              <a:t>ach </a:t>
            </a:r>
            <a:r>
              <a:rPr lang="en-US" sz="2400" dirty="0">
                <a:latin typeface="Times"/>
                <a:cs typeface="Times"/>
              </a:rPr>
              <a:t>maximal set is </a:t>
            </a:r>
            <a:r>
              <a:rPr lang="en-US" sz="2400" dirty="0" smtClean="0">
                <a:latin typeface="Times"/>
                <a:cs typeface="Times"/>
              </a:rPr>
              <a:t>compared </a:t>
            </a:r>
            <a:r>
              <a:rPr lang="en-US" sz="2400" dirty="0">
                <a:latin typeface="Times"/>
                <a:cs typeface="Times"/>
              </a:rPr>
              <a:t>with the vocalization </a:t>
            </a:r>
            <a:r>
              <a:rPr lang="en-US" sz="2400" dirty="0" smtClean="0">
                <a:latin typeface="Times"/>
                <a:cs typeface="Times"/>
              </a:rPr>
              <a:t>models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27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has Collection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4051" r="-2405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67515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Created New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19153" b="-1915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5912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34791" r="-34791"/>
          <a:stretch>
            <a:fillRect/>
          </a:stretch>
        </p:blipFill>
        <p:spPr>
          <a:xfrm>
            <a:off x="-1953083" y="274638"/>
            <a:ext cx="12508193" cy="6414029"/>
          </a:xfrm>
        </p:spPr>
      </p:pic>
    </p:spTree>
    <p:extLst>
      <p:ext uri="{BB962C8B-B14F-4D97-AF65-F5344CB8AC3E}">
        <p14:creationId xmlns:p14="http://schemas.microsoft.com/office/powerpoint/2010/main" val="3013470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SNR Data in Training Set and Test Set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35502" b="-3550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42105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8767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260</Words>
  <Application>Microsoft Macintosh PowerPoint</Application>
  <PresentationFormat>On-screen Show (4:3)</PresentationFormat>
  <Paragraphs>29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Bird Sounds Recognition </vt:lpstr>
      <vt:lpstr>Classification Problem</vt:lpstr>
      <vt:lpstr>Vocalizations of Birds</vt:lpstr>
      <vt:lpstr>How?</vt:lpstr>
      <vt:lpstr>Data has Collection</vt:lpstr>
      <vt:lpstr>Created New Data</vt:lpstr>
      <vt:lpstr>PowerPoint Presentation</vt:lpstr>
      <vt:lpstr>SNR Data in Training Set and Test Set </vt:lpstr>
      <vt:lpstr>QUESTION?</vt:lpstr>
      <vt:lpstr>REFERENCE </vt:lpstr>
    </vt:vector>
  </TitlesOfParts>
  <Company>FDM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BIRD SOUNDS RECOGNITION </dc:title>
  <dc:creator>Wei Huang</dc:creator>
  <cp:lastModifiedBy>Wei Huang</cp:lastModifiedBy>
  <cp:revision>11</cp:revision>
  <dcterms:created xsi:type="dcterms:W3CDTF">2015-12-01T01:01:41Z</dcterms:created>
  <dcterms:modified xsi:type="dcterms:W3CDTF">2015-12-01T22:16:52Z</dcterms:modified>
</cp:coreProperties>
</file>