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06" r:id="rId10"/>
    <p:sldId id="313" r:id="rId11"/>
    <p:sldId id="314" r:id="rId12"/>
    <p:sldId id="307" r:id="rId13"/>
    <p:sldId id="315" r:id="rId14"/>
    <p:sldId id="316" r:id="rId15"/>
    <p:sldId id="317" r:id="rId16"/>
    <p:sldId id="318" r:id="rId17"/>
    <p:sldId id="326" r:id="rId18"/>
    <p:sldId id="325" r:id="rId19"/>
    <p:sldId id="320" r:id="rId20"/>
    <p:sldId id="321" r:id="rId21"/>
    <p:sldId id="328" r:id="rId22"/>
    <p:sldId id="30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-124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570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5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38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230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733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28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77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4624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6884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969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264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FF6A67-2503-4BB8-85E7-8B582CC53958}" type="datetimeFigureOut">
              <a:rPr lang="zh-TW" altLang="en-US" smtClean="0"/>
              <a:pPr/>
              <a:t>2023/12/17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70C2E6-5F6E-4C9E-B423-5178C0268E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810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accent5"/>
                </a:solidFill>
              </a:rPr>
              <a:t>Junit</a:t>
            </a:r>
            <a:endParaRPr lang="zh-TW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62100" y="4328160"/>
            <a:ext cx="9070848" cy="811103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第</a:t>
            </a:r>
            <a:r>
              <a:rPr lang="en-US" altLang="zh-TW" sz="4000" dirty="0" smtClean="0"/>
              <a:t>2</a:t>
            </a:r>
            <a:r>
              <a:rPr lang="zh-TW" altLang="en-US" sz="4000" dirty="0" smtClean="0"/>
              <a:t>組：洪唯真、沈君豪、張茂澤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9907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測試工具的使用</a:t>
            </a:r>
            <a:r>
              <a:rPr lang="zh-TW" altLang="en-US" sz="6000" dirty="0" smtClean="0"/>
              <a:t>心得</a:t>
            </a:r>
            <a:r>
              <a:rPr altLang="zh-TW" sz="6000" dirty="0" smtClean="0"/>
              <a:t>(</a:t>
            </a:r>
            <a:r>
              <a:rPr lang="zh-TW" altLang="en-US" sz="6000" dirty="0" smtClean="0"/>
              <a:t>君豪</a:t>
            </a:r>
            <a:r>
              <a:rPr altLang="zh-TW" sz="6000" dirty="0" smtClean="0"/>
              <a:t>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66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測試工具的使用</a:t>
            </a:r>
            <a:r>
              <a:rPr lang="zh-TW" altLang="en-US" sz="6000" dirty="0" smtClean="0"/>
              <a:t>心得</a:t>
            </a:r>
            <a:r>
              <a:rPr altLang="zh-TW" sz="6000" dirty="0" smtClean="0"/>
              <a:t>(</a:t>
            </a:r>
            <a:r>
              <a:rPr lang="zh-TW" altLang="en-US" sz="6000" dirty="0" smtClean="0"/>
              <a:t>茂澤</a:t>
            </a:r>
            <a:r>
              <a:rPr altLang="zh-TW" sz="6000" dirty="0" smtClean="0"/>
              <a:t>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662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49"/>
            <a:ext cx="11344275" cy="1476375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10/21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6000" dirty="0" smtClean="0">
                <a:solidFill>
                  <a:srgbClr val="FF0000"/>
                </a:solidFill>
              </a:rPr>
              <a:t>Line </a:t>
            </a:r>
            <a:r>
              <a:rPr altLang="zh-TW" sz="6000" dirty="0" smtClean="0">
                <a:solidFill>
                  <a:srgbClr val="FF0000"/>
                </a:solidFill>
              </a:rPr>
              <a:t>coverage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227"/>
            <a:ext cx="12191999" cy="388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967885" y="1092167"/>
            <a:ext cx="4224115" cy="17272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43075"/>
            <a:ext cx="7896226" cy="114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49"/>
            <a:ext cx="11344275" cy="1476375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10/28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6000" dirty="0" smtClean="0">
                <a:solidFill>
                  <a:srgbClr val="FF0000"/>
                </a:solidFill>
              </a:rPr>
              <a:t> </a:t>
            </a:r>
            <a:r>
              <a:rPr altLang="zh-TW" sz="6000" dirty="0" smtClean="0">
                <a:solidFill>
                  <a:srgbClr val="FF0000"/>
                </a:solidFill>
              </a:rPr>
              <a:t>Graph Coverage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7" name="內容版面配置區 6" descr="HW2_流程圖.jpg"/>
          <p:cNvPicPr>
            <a:picLocks noGrp="1" noChangeAspect="1"/>
          </p:cNvPicPr>
          <p:nvPr>
            <p:ph idx="1"/>
          </p:nvPr>
        </p:nvPicPr>
        <p:blipFill>
          <a:blip r:embed="rId2"/>
          <a:srcRect l="12655" t="8518" r="15054" b="5006"/>
          <a:stretch>
            <a:fillRect/>
          </a:stretch>
        </p:blipFill>
        <p:spPr>
          <a:xfrm>
            <a:off x="395993" y="1860182"/>
            <a:ext cx="11464045" cy="19396512"/>
          </a:xfrm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49"/>
            <a:ext cx="11344275" cy="1476375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11/11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lang="zh-TW" altLang="en-US" sz="6000" dirty="0" smtClean="0">
                <a:solidFill>
                  <a:srgbClr val="FF0000"/>
                </a:solidFill>
              </a:rPr>
              <a:t>有效範圍 極大極小值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21542"/>
            <a:ext cx="6240232" cy="5136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04519" y="1738130"/>
            <a:ext cx="6351783" cy="5119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50"/>
            <a:ext cx="11344275" cy="2131526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11/18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6000" dirty="0" smtClean="0">
                <a:solidFill>
                  <a:srgbClr val="FF0000"/>
                </a:solidFill>
              </a:rPr>
              <a:t>Logical </a:t>
            </a:r>
            <a:r>
              <a:rPr altLang="zh-TW" sz="6000" dirty="0" smtClean="0">
                <a:solidFill>
                  <a:srgbClr val="FF0000"/>
                </a:solidFill>
              </a:rPr>
              <a:t>Expressions </a:t>
            </a:r>
            <a:r>
              <a:rPr altLang="zh-TW" sz="6000" dirty="0" smtClean="0">
                <a:solidFill>
                  <a:srgbClr val="FF0000"/>
                </a:solidFill>
              </a:rPr>
              <a:t>coverage</a:t>
            </a:r>
            <a:br>
              <a:rPr altLang="zh-TW" sz="6000" dirty="0" smtClean="0">
                <a:solidFill>
                  <a:srgbClr val="FF0000"/>
                </a:solidFill>
              </a:rPr>
            </a:br>
            <a:r>
              <a:rPr altLang="zh-TW" sz="6000" dirty="0" smtClean="0">
                <a:solidFill>
                  <a:schemeClr val="tx1"/>
                </a:solidFill>
              </a:rPr>
              <a:t>1.Predicate </a:t>
            </a:r>
            <a:r>
              <a:rPr altLang="zh-TW" sz="6000" dirty="0" smtClean="0">
                <a:solidFill>
                  <a:schemeClr val="tx1"/>
                </a:solidFill>
              </a:rPr>
              <a:t>Coverage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50104"/>
            <a:ext cx="12192000" cy="789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50"/>
            <a:ext cx="11344275" cy="2131526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11/18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6000" dirty="0" smtClean="0">
                <a:solidFill>
                  <a:srgbClr val="FF0000"/>
                </a:solidFill>
              </a:rPr>
              <a:t>Logical </a:t>
            </a:r>
            <a:r>
              <a:rPr altLang="zh-TW" sz="6000" dirty="0" smtClean="0">
                <a:solidFill>
                  <a:srgbClr val="FF0000"/>
                </a:solidFill>
              </a:rPr>
              <a:t>Expressions </a:t>
            </a:r>
            <a:r>
              <a:rPr altLang="zh-TW" sz="6000" dirty="0" smtClean="0">
                <a:solidFill>
                  <a:srgbClr val="FF0000"/>
                </a:solidFill>
              </a:rPr>
              <a:t>coverage</a:t>
            </a:r>
            <a:br>
              <a:rPr altLang="zh-TW" sz="6000" dirty="0" smtClean="0">
                <a:solidFill>
                  <a:srgbClr val="FF0000"/>
                </a:solidFill>
              </a:rPr>
            </a:br>
            <a:r>
              <a:rPr altLang="zh-TW" sz="6000" dirty="0" smtClean="0">
                <a:solidFill>
                  <a:schemeClr val="tx1"/>
                </a:solidFill>
              </a:rPr>
              <a:t>2.</a:t>
            </a:r>
            <a:r>
              <a:rPr sz="6000" dirty="0" smtClean="0"/>
              <a:t>Clause Coverage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95" y="2463485"/>
            <a:ext cx="11959536" cy="191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31800" y="4368800"/>
            <a:ext cx="11239500" cy="1003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TW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</a:t>
            </a:r>
            <a:r>
              <a:rPr kumimoji="0" lang="en-US" altLang="zh-TW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r>
              <a:rPr lang="en-US" altLang="zh-TW" sz="6000" dirty="0" smtClean="0"/>
              <a:t>Combinatorial </a:t>
            </a:r>
            <a:r>
              <a:rPr lang="en-US" altLang="zh-TW" sz="6000" dirty="0" smtClean="0"/>
              <a:t>Coverage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80894"/>
            <a:ext cx="12192001" cy="727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50"/>
            <a:ext cx="11344275" cy="2131526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11/18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6000" dirty="0" smtClean="0">
                <a:solidFill>
                  <a:srgbClr val="FF0000"/>
                </a:solidFill>
              </a:rPr>
              <a:t>Logical </a:t>
            </a:r>
            <a:r>
              <a:rPr altLang="zh-TW" sz="6000" dirty="0" smtClean="0">
                <a:solidFill>
                  <a:srgbClr val="FF0000"/>
                </a:solidFill>
              </a:rPr>
              <a:t>Expressions </a:t>
            </a:r>
            <a:r>
              <a:rPr altLang="zh-TW" sz="6000" dirty="0" smtClean="0">
                <a:solidFill>
                  <a:srgbClr val="FF0000"/>
                </a:solidFill>
              </a:rPr>
              <a:t>coverage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2884"/>
            <a:ext cx="14350516" cy="32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90969"/>
            <a:ext cx="12192000" cy="141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50"/>
            <a:ext cx="11687175" cy="2131526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11/25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5800" dirty="0" smtClean="0">
                <a:solidFill>
                  <a:srgbClr val="FF0000"/>
                </a:solidFill>
              </a:rPr>
              <a:t>Input </a:t>
            </a:r>
            <a:r>
              <a:rPr altLang="zh-TW" sz="5800" dirty="0" smtClean="0">
                <a:solidFill>
                  <a:srgbClr val="FF0000"/>
                </a:solidFill>
              </a:rPr>
              <a:t>Domain Characterization </a:t>
            </a:r>
            <a:endParaRPr lang="zh-TW" altLang="en-US" sz="60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1100" y="2008003"/>
            <a:ext cx="7442200" cy="394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/>
          <p:cNvPicPr/>
          <p:nvPr/>
        </p:nvPicPr>
        <p:blipFill>
          <a:blip r:embed="rId3"/>
          <a:srcRect r="17591"/>
          <a:stretch>
            <a:fillRect/>
          </a:stretch>
        </p:blipFill>
        <p:spPr bwMode="auto">
          <a:xfrm>
            <a:off x="0" y="5981700"/>
            <a:ext cx="11584305" cy="758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002372"/>
            <a:ext cx="7416800" cy="393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49"/>
            <a:ext cx="11344275" cy="1476375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12/02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6000" dirty="0" smtClean="0">
                <a:solidFill>
                  <a:srgbClr val="FF0000"/>
                </a:solidFill>
              </a:rPr>
              <a:t>Mutation Testing Coverage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4036" y="1705091"/>
            <a:ext cx="8611665" cy="4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03288" y="1727316"/>
            <a:ext cx="8541719" cy="476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5" y="6577559"/>
            <a:ext cx="8798821" cy="478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 l="1612"/>
          <a:stretch>
            <a:fillRect/>
          </a:stretch>
        </p:blipFill>
        <p:spPr bwMode="auto">
          <a:xfrm>
            <a:off x="7411454" y="6540366"/>
            <a:ext cx="4790171" cy="478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Contents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2026920"/>
            <a:ext cx="10058400" cy="443484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zh-TW" altLang="en-US" sz="4000" dirty="0"/>
              <a:t>測試</a:t>
            </a:r>
            <a:r>
              <a:rPr lang="zh-TW" altLang="en-US" sz="4000" dirty="0" smtClean="0"/>
              <a:t>工具的</a:t>
            </a:r>
            <a:r>
              <a:rPr lang="zh-TW" altLang="en-US" sz="4000" dirty="0"/>
              <a:t>介紹</a:t>
            </a:r>
          </a:p>
          <a:p>
            <a:pPr marL="342900" indent="-342900">
              <a:buAutoNum type="arabicPeriod"/>
            </a:pPr>
            <a:r>
              <a:rPr lang="zh-TW" altLang="en-US" sz="4000" dirty="0"/>
              <a:t>測試工具功能的說明</a:t>
            </a:r>
          </a:p>
          <a:p>
            <a:pPr marL="342900" indent="-342900">
              <a:buAutoNum type="arabicPeriod"/>
            </a:pPr>
            <a:r>
              <a:rPr lang="zh-TW" altLang="en-US" sz="4000" dirty="0"/>
              <a:t>測試工具功能的示範 </a:t>
            </a:r>
            <a:r>
              <a:rPr lang="en-US" altLang="zh-TW" sz="4000" dirty="0"/>
              <a:t>(demo)</a:t>
            </a:r>
          </a:p>
          <a:p>
            <a:pPr marL="342900" indent="-342900">
              <a:buAutoNum type="arabicPeriod"/>
            </a:pPr>
            <a:r>
              <a:rPr lang="zh-TW" altLang="en-US" sz="4000" dirty="0"/>
              <a:t>測試工具的使用心得</a:t>
            </a:r>
          </a:p>
          <a:p>
            <a:pPr marL="342900" indent="-342900">
              <a:buAutoNum type="arabicPeriod"/>
            </a:pPr>
            <a:r>
              <a:rPr lang="zh-TW" altLang="en-US" sz="4000" dirty="0"/>
              <a:t>使用測試工具在 每個作業的展示</a:t>
            </a:r>
          </a:p>
          <a:p>
            <a:pPr marL="342900" indent="-342900">
              <a:buAutoNum type="arabicPeriod"/>
            </a:pPr>
            <a:endParaRPr lang="en-US" altLang="zh-TW" sz="32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363" y="2169725"/>
            <a:ext cx="3314700" cy="14974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4925" y="3662362"/>
            <a:ext cx="3095625" cy="1547813"/>
          </a:xfrm>
          <a:prstGeom prst="rect">
            <a:avLst/>
          </a:prstGeom>
        </p:spPr>
      </p:pic>
      <p:pic>
        <p:nvPicPr>
          <p:cNvPr id="8" name="圖片 7" descr="d91ydkn-2f85f091-a52d-435f-b9b7-11de4dca63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75" y="317500"/>
            <a:ext cx="505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99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85749"/>
            <a:ext cx="11344275" cy="1476375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12/09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6000" dirty="0" smtClean="0">
                <a:solidFill>
                  <a:srgbClr val="FF0000"/>
                </a:solidFill>
              </a:rPr>
              <a:t>Equivalence </a:t>
            </a:r>
            <a:r>
              <a:rPr altLang="zh-TW" sz="6000" dirty="0" smtClean="0">
                <a:solidFill>
                  <a:srgbClr val="FF0000"/>
                </a:solidFill>
              </a:rPr>
              <a:t>partition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6152"/>
            <a:ext cx="8633862" cy="505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5389" y="1808463"/>
            <a:ext cx="11779016" cy="50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134754"/>
            <a:ext cx="11344275" cy="1627371"/>
          </a:xfrm>
        </p:spPr>
        <p:txBody>
          <a:bodyPr>
            <a:noAutofit/>
          </a:bodyPr>
          <a:lstStyle/>
          <a:p>
            <a:r>
              <a:rPr lang="zh-TW" altLang="en-US" sz="4400" dirty="0"/>
              <a:t>使用測試工具</a:t>
            </a:r>
            <a:r>
              <a:rPr lang="zh-TW" altLang="en-US" sz="4400" dirty="0" smtClean="0"/>
              <a:t>在 每</a:t>
            </a:r>
            <a:r>
              <a:rPr lang="zh-TW" altLang="en-US" sz="4400" dirty="0"/>
              <a:t>個作業的</a:t>
            </a:r>
            <a:r>
              <a:rPr lang="zh-TW" altLang="en-US" sz="4400" dirty="0" smtClean="0"/>
              <a:t>展示</a:t>
            </a:r>
            <a:r>
              <a:rPr altLang="zh-TW" sz="4400" dirty="0" smtClean="0"/>
              <a:t>12/09</a:t>
            </a:r>
            <a:r>
              <a:rPr altLang="zh-TW" sz="4400" dirty="0" smtClean="0"/>
              <a:t/>
            </a:r>
            <a:br>
              <a:rPr altLang="zh-TW" sz="4400" dirty="0" smtClean="0"/>
            </a:br>
            <a:r>
              <a:rPr altLang="zh-TW" sz="6000" dirty="0" smtClean="0">
                <a:solidFill>
                  <a:srgbClr val="FF0000"/>
                </a:solidFill>
              </a:rPr>
              <a:t>Boundary </a:t>
            </a:r>
            <a:r>
              <a:rPr altLang="zh-TW" sz="6000" dirty="0" smtClean="0">
                <a:solidFill>
                  <a:srgbClr val="FF0000"/>
                </a:solidFill>
              </a:rPr>
              <a:t>value </a:t>
            </a:r>
            <a:r>
              <a:rPr lang="zh-TW" altLang="en-US" sz="6000" dirty="0" smtClean="0">
                <a:solidFill>
                  <a:srgbClr val="FF0000"/>
                </a:solidFill>
              </a:rPr>
              <a:t>邊界值測試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 l="507"/>
          <a:stretch>
            <a:fillRect/>
          </a:stretch>
        </p:blipFill>
        <p:spPr bwMode="auto">
          <a:xfrm>
            <a:off x="0" y="1643698"/>
            <a:ext cx="7267074" cy="519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圖片 4"/>
          <p:cNvPicPr/>
          <p:nvPr/>
        </p:nvPicPr>
        <p:blipFill>
          <a:blip r:embed="rId3"/>
          <a:srcRect l="726"/>
          <a:stretch>
            <a:fillRect/>
          </a:stretch>
        </p:blipFill>
        <p:spPr bwMode="auto">
          <a:xfrm>
            <a:off x="7424712" y="1626042"/>
            <a:ext cx="7160343" cy="5231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453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0700" y="1206474"/>
            <a:ext cx="4876800" cy="4645686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25400" contourW="12700">
              <a:bevelT w="19050" h="152400"/>
              <a:bevelB w="19050"/>
              <a:contourClr>
                <a:schemeClr val="bg1"/>
              </a:contourClr>
            </a:sp3d>
          </a:bodyPr>
          <a:lstStyle/>
          <a:p>
            <a:pPr algn="ctr"/>
            <a:r>
              <a:rPr lang="zh-TW" altLang="en-US" sz="9000" b="1" dirty="0" smtClean="0">
                <a:solidFill>
                  <a:schemeClr val="accent5"/>
                </a:solidFill>
              </a:rPr>
              <a:t>感</a:t>
            </a:r>
            <a:r>
              <a:rPr lang="zh-TW" altLang="en-US" sz="9000" b="1" dirty="0" smtClean="0">
                <a:solidFill>
                  <a:schemeClr val="accent5"/>
                </a:solidFill>
              </a:rPr>
              <a:t>謝聆聽</a:t>
            </a:r>
            <a:endParaRPr lang="zh-TW" altLang="en-US" sz="9000" b="1" dirty="0">
              <a:solidFill>
                <a:schemeClr val="tx1"/>
              </a:solidFill>
            </a:endParaRPr>
          </a:p>
        </p:txBody>
      </p:sp>
      <p:pic>
        <p:nvPicPr>
          <p:cNvPr id="4" name="圖片 3" descr="158970853089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2" y="317499"/>
            <a:ext cx="6128587" cy="62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8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測試工具的介紹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/>
              <a:t>1.JUnit</a:t>
            </a:r>
            <a:r>
              <a:rPr lang="zh-TW" altLang="en-US" sz="4400" dirty="0" smtClean="0"/>
              <a:t>是</a:t>
            </a:r>
            <a:r>
              <a:rPr lang="en-US" altLang="zh-TW" sz="4400" dirty="0" smtClean="0"/>
              <a:t>Java </a:t>
            </a:r>
            <a:r>
              <a:rPr lang="zh-TW" altLang="en-US" sz="4400" dirty="0"/>
              <a:t>的開源單元測試</a:t>
            </a:r>
            <a:r>
              <a:rPr lang="zh-TW" altLang="en-US" sz="4400" dirty="0" smtClean="0"/>
              <a:t>框架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2.</a:t>
            </a:r>
            <a:r>
              <a:rPr lang="zh-TW" altLang="en-US" sz="4400" dirty="0" smtClean="0"/>
              <a:t>編寫、執行</a:t>
            </a:r>
            <a:r>
              <a:rPr lang="zh-TW" altLang="en-US" sz="4400" dirty="0"/>
              <a:t>可重複的</a:t>
            </a:r>
            <a:r>
              <a:rPr lang="zh-TW" altLang="en-US" sz="4400" dirty="0" smtClean="0"/>
              <a:t>測試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3.</a:t>
            </a:r>
            <a:r>
              <a:rPr lang="zh-TW" altLang="en-US" sz="4400" dirty="0" smtClean="0"/>
              <a:t>發現</a:t>
            </a:r>
            <a:r>
              <a:rPr lang="zh-TW" altLang="en-US" sz="4400" dirty="0"/>
              <a:t>程式碼中的</a:t>
            </a:r>
            <a:r>
              <a:rPr lang="zh-TW" altLang="en-US" sz="4400" dirty="0" smtClean="0"/>
              <a:t>錯誤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0031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1.</a:t>
            </a:r>
            <a:r>
              <a:rPr lang="zh-TW" altLang="en-US" sz="4400" dirty="0" smtClean="0"/>
              <a:t>對著專案右鍵</a:t>
            </a:r>
            <a:r>
              <a:rPr lang="en-US" altLang="zh-TW" sz="4400" dirty="0" smtClean="0"/>
              <a:t>Coverage As – </a:t>
            </a:r>
            <a:r>
              <a:rPr lang="en-US" altLang="zh-TW" sz="4400" dirty="0" err="1" smtClean="0"/>
              <a:t>Junit</a:t>
            </a:r>
            <a:r>
              <a:rPr lang="en-US" altLang="zh-TW" sz="4400" dirty="0" smtClean="0"/>
              <a:t> Test</a:t>
            </a:r>
            <a:endParaRPr lang="zh-TW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76501"/>
            <a:ext cx="12192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168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2.IDE</a:t>
            </a:r>
            <a:r>
              <a:rPr lang="zh-TW" altLang="en-US" sz="4400" dirty="0" smtClean="0"/>
              <a:t>畫面出現對應顏色。綠底：測試</a:t>
            </a:r>
            <a:r>
              <a:rPr lang="en-US" altLang="zh-TW" sz="4400" dirty="0" smtClean="0"/>
              <a:t>OK</a:t>
            </a:r>
            <a:endParaRPr lang="zh-TW" alt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7600"/>
            <a:ext cx="12192000" cy="44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16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3.</a:t>
            </a:r>
            <a:r>
              <a:rPr lang="zh-TW" altLang="en-US" sz="4400" dirty="0" smtClean="0"/>
              <a:t> 紅底：未執行或有誤</a:t>
            </a:r>
          </a:p>
          <a:p>
            <a:pPr>
              <a:buNone/>
            </a:pPr>
            <a:endParaRPr lang="zh-TW" altLang="en-US" sz="4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44598"/>
            <a:ext cx="12239667" cy="441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168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4.Failure Trace</a:t>
            </a:r>
            <a:r>
              <a:rPr lang="zh-TW" altLang="en-US" sz="4400" dirty="0" smtClean="0"/>
              <a:t>查看預期及實際運行結果 </a:t>
            </a:r>
          </a:p>
          <a:p>
            <a:pPr>
              <a:buNone/>
            </a:pPr>
            <a:endParaRPr lang="zh-TW" alt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56617"/>
            <a:ext cx="4781549" cy="450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870"/>
          <a:stretch>
            <a:fillRect/>
          </a:stretch>
        </p:blipFill>
        <p:spPr bwMode="auto">
          <a:xfrm>
            <a:off x="4924425" y="2371723"/>
            <a:ext cx="7273127" cy="260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168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57175"/>
            <a:ext cx="10058400" cy="1757019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測試工具功能的示範 </a:t>
            </a:r>
            <a:r>
              <a:rPr lang="en-US" altLang="zh-TW" sz="6000" dirty="0"/>
              <a:t>(demo)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638300"/>
            <a:ext cx="11125200" cy="4396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5.</a:t>
            </a:r>
            <a:r>
              <a:rPr lang="zh-TW" altLang="en-US" sz="4400" dirty="0" smtClean="0"/>
              <a:t>單元測試覆蓋率</a:t>
            </a:r>
            <a:r>
              <a:rPr lang="en-US" altLang="zh-TW" sz="4400" dirty="0" smtClean="0"/>
              <a:t>Line coverage</a:t>
            </a:r>
            <a:endParaRPr lang="zh-TW" altLang="en-US" sz="4400" dirty="0" smtClean="0"/>
          </a:p>
          <a:p>
            <a:pPr>
              <a:buNone/>
            </a:pPr>
            <a:endParaRPr lang="zh-TW" altLang="en-US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3089"/>
          <a:stretch>
            <a:fillRect/>
          </a:stretch>
        </p:blipFill>
        <p:spPr bwMode="auto">
          <a:xfrm>
            <a:off x="-1" y="2933700"/>
            <a:ext cx="12294447" cy="23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16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測試工具的使用</a:t>
            </a:r>
            <a:r>
              <a:rPr lang="zh-TW" altLang="en-US" sz="6000" dirty="0" smtClean="0"/>
              <a:t>心得</a:t>
            </a:r>
            <a:r>
              <a:rPr altLang="zh-TW" sz="6000" dirty="0" smtClean="0"/>
              <a:t>(</a:t>
            </a:r>
            <a:r>
              <a:rPr lang="zh-TW" altLang="en-US" sz="6000" dirty="0" smtClean="0"/>
              <a:t>唯真</a:t>
            </a:r>
            <a:r>
              <a:rPr altLang="zh-TW" sz="6000" dirty="0" smtClean="0"/>
              <a:t>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4800" dirty="0" smtClean="0"/>
              <a:t>1.</a:t>
            </a:r>
            <a:r>
              <a:rPr lang="zh-TW" altLang="en-US" sz="4800" dirty="0" smtClean="0"/>
              <a:t>異常測試</a:t>
            </a:r>
            <a:endParaRPr lang="en-US" altLang="zh-TW" sz="4800" dirty="0" smtClean="0"/>
          </a:p>
          <a:p>
            <a:pPr>
              <a:buNone/>
            </a:pPr>
            <a:r>
              <a:rPr lang="en-US" altLang="zh-TW" sz="4800" dirty="0" smtClean="0"/>
              <a:t>2.</a:t>
            </a:r>
            <a:r>
              <a:rPr lang="zh-TW" altLang="en-US" sz="4800" dirty="0" smtClean="0"/>
              <a:t>彈性測試</a:t>
            </a:r>
          </a:p>
          <a:p>
            <a:pPr>
              <a:buNone/>
            </a:pPr>
            <a:r>
              <a:rPr lang="en-US" altLang="zh-TW" sz="4800" dirty="0" smtClean="0"/>
              <a:t>3.</a:t>
            </a:r>
            <a:r>
              <a:rPr lang="zh-TW" altLang="en-US" sz="4800" dirty="0" smtClean="0"/>
              <a:t>整合測試</a:t>
            </a:r>
            <a:endParaRPr lang="en-US" altLang="zh-TW" sz="4800" dirty="0" smtClean="0"/>
          </a:p>
        </p:txBody>
      </p:sp>
      <p:pic>
        <p:nvPicPr>
          <p:cNvPr id="4" name="圖片 3" descr="jun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99" y="2095500"/>
            <a:ext cx="5743575" cy="2756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70662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861</TotalTime>
  <Words>303</Words>
  <Application>Microsoft Office PowerPoint</Application>
  <PresentationFormat>自訂</PresentationFormat>
  <Paragraphs>40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肥皂</vt:lpstr>
      <vt:lpstr>Junit</vt:lpstr>
      <vt:lpstr>Contents</vt:lpstr>
      <vt:lpstr>測試工具的介紹</vt:lpstr>
      <vt:lpstr>測試工具功能的示範 (demo)</vt:lpstr>
      <vt:lpstr>測試工具功能的示範 (demo)</vt:lpstr>
      <vt:lpstr>測試工具功能的示範 (demo)</vt:lpstr>
      <vt:lpstr>測試工具功能的示範 (demo)</vt:lpstr>
      <vt:lpstr>測試工具功能的示範 (demo)</vt:lpstr>
      <vt:lpstr>測試工具的使用心得(唯真)</vt:lpstr>
      <vt:lpstr>測試工具的使用心得(君豪)</vt:lpstr>
      <vt:lpstr>測試工具的使用心得(茂澤)</vt:lpstr>
      <vt:lpstr>使用測試工具在 每個作業的展示10/21 Line coverage</vt:lpstr>
      <vt:lpstr>使用測試工具在 每個作業的展示10/28  Graph Coverage</vt:lpstr>
      <vt:lpstr>使用測試工具在 每個作業的展示11/11 有效範圍 極大極小值</vt:lpstr>
      <vt:lpstr>使用測試工具在 每個作業的展示11/18 Logical Expressions coverage 1.Predicate Coverage</vt:lpstr>
      <vt:lpstr>使用測試工具在 每個作業的展示11/18 Logical Expressions coverage 2.Clause Coverage</vt:lpstr>
      <vt:lpstr>使用測試工具在 每個作業的展示11/18 Logical Expressions coverage</vt:lpstr>
      <vt:lpstr>使用測試工具在 每個作業的展示11/25 Input Domain Characterization </vt:lpstr>
      <vt:lpstr>使用測試工具在 每個作業的展示12/02 Mutation Testing Coverage</vt:lpstr>
      <vt:lpstr>使用測試工具在 每個作業的展示12/09 Equivalence partition</vt:lpstr>
      <vt:lpstr>使用測試工具在 每個作業的展示12/09 Boundary value 邊界值測試</vt:lpstr>
      <vt:lpstr>感謝聆聽</vt:lpstr>
    </vt:vector>
  </TitlesOfParts>
  <Company>UBOT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洪唯真</dc:creator>
  <cp:lastModifiedBy>jenny</cp:lastModifiedBy>
  <cp:revision>523</cp:revision>
  <dcterms:created xsi:type="dcterms:W3CDTF">2023-05-08T09:41:48Z</dcterms:created>
  <dcterms:modified xsi:type="dcterms:W3CDTF">2023-12-17T09:12:13Z</dcterms:modified>
</cp:coreProperties>
</file>