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1" r:id="rId3"/>
    <p:sldId id="257" r:id="rId4"/>
    <p:sldId id="284" r:id="rId5"/>
    <p:sldId id="275" r:id="rId6"/>
    <p:sldId id="324" r:id="rId7"/>
    <p:sldId id="306" r:id="rId8"/>
    <p:sldId id="327" r:id="rId9"/>
    <p:sldId id="282" r:id="rId10"/>
    <p:sldId id="325" r:id="rId11"/>
    <p:sldId id="260" r:id="rId12"/>
    <p:sldId id="326" r:id="rId13"/>
    <p:sldId id="286" r:id="rId14"/>
    <p:sldId id="308" r:id="rId15"/>
    <p:sldId id="261" r:id="rId16"/>
    <p:sldId id="328" r:id="rId17"/>
  </p:sldIdLst>
  <p:sldSz cx="14082713" cy="7921625"/>
  <p:notesSz cx="6858000" cy="9144000"/>
  <p:custDataLst>
    <p:tags r:id="rId19"/>
  </p:custDataLst>
  <p:defaultTextStyle>
    <a:defPPr>
      <a:defRPr lang="zh-CN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95" userDrawn="1">
          <p15:clr>
            <a:srgbClr val="A4A3A4"/>
          </p15:clr>
        </p15:guide>
        <p15:guide id="2" pos="4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B0F0"/>
    <a:srgbClr val="FFFFCC"/>
    <a:srgbClr val="E83828"/>
    <a:srgbClr val="92D050"/>
    <a:srgbClr val="217BFF"/>
    <a:srgbClr val="FFB329"/>
    <a:srgbClr val="1574FF"/>
    <a:srgbClr val="0066FF"/>
    <a:srgbClr val="017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9" autoAdjust="0"/>
    <p:restoredTop sz="94660"/>
  </p:normalViewPr>
  <p:slideViewPr>
    <p:cSldViewPr>
      <p:cViewPr>
        <p:scale>
          <a:sx n="75" d="100"/>
          <a:sy n="75" d="100"/>
        </p:scale>
        <p:origin x="-1380" y="-552"/>
      </p:cViewPr>
      <p:guideLst>
        <p:guide orient="horz" pos="2495"/>
        <p:guide pos="44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0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70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7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7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54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18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60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1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5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8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83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5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1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8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1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1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1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41756" y="741719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 userDrawn="1"/>
        </p:nvSpPr>
        <p:spPr>
          <a:xfrm>
            <a:off x="11598655" y="478876"/>
            <a:ext cx="248668" cy="241576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71"/>
          </a:p>
        </p:txBody>
      </p:sp>
      <p:sp>
        <p:nvSpPr>
          <p:cNvPr id="12" name="燕尾形 11"/>
          <p:cNvSpPr/>
          <p:nvPr userDrawn="1"/>
        </p:nvSpPr>
        <p:spPr>
          <a:xfrm>
            <a:off x="12064907" y="478876"/>
            <a:ext cx="248668" cy="241576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71"/>
          </a:p>
        </p:txBody>
      </p:sp>
      <p:sp>
        <p:nvSpPr>
          <p:cNvPr id="13" name="燕尾形 12"/>
          <p:cNvSpPr/>
          <p:nvPr userDrawn="1"/>
        </p:nvSpPr>
        <p:spPr>
          <a:xfrm>
            <a:off x="12531160" y="478876"/>
            <a:ext cx="248668" cy="241576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71"/>
          </a:p>
        </p:txBody>
      </p:sp>
      <p:sp>
        <p:nvSpPr>
          <p:cNvPr id="14" name="燕尾形 13"/>
          <p:cNvSpPr/>
          <p:nvPr userDrawn="1"/>
        </p:nvSpPr>
        <p:spPr>
          <a:xfrm>
            <a:off x="12997411" y="478876"/>
            <a:ext cx="248668" cy="241576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71"/>
          </a:p>
        </p:txBody>
      </p:sp>
      <p:sp>
        <p:nvSpPr>
          <p:cNvPr id="15" name="燕尾形 14"/>
          <p:cNvSpPr/>
          <p:nvPr userDrawn="1"/>
        </p:nvSpPr>
        <p:spPr>
          <a:xfrm>
            <a:off x="13463664" y="478876"/>
            <a:ext cx="248668" cy="241576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71"/>
          </a:p>
        </p:txBody>
      </p:sp>
      <p:cxnSp>
        <p:nvCxnSpPr>
          <p:cNvPr id="18" name="直接连接符 17"/>
          <p:cNvCxnSpPr/>
          <p:nvPr userDrawn="1"/>
        </p:nvCxnSpPr>
        <p:spPr>
          <a:xfrm flipV="1">
            <a:off x="1886858" y="995738"/>
            <a:ext cx="12195856" cy="127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26941" y="432420"/>
            <a:ext cx="4892049" cy="576064"/>
          </a:xfr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2882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432420"/>
            <a:ext cx="488628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28711" y="432420"/>
            <a:ext cx="177500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9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4136" y="317233"/>
            <a:ext cx="12674442" cy="1320271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136" y="1848380"/>
            <a:ext cx="12674442" cy="5227906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4136" y="7342174"/>
            <a:ext cx="3285967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11595" y="7342174"/>
            <a:ext cx="4459525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92611" y="7342174"/>
            <a:ext cx="3285967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1270733" rtl="0" eaLnBrk="1" latinLnBrk="0" hangingPunct="1">
        <a:spcBef>
          <a:spcPct val="0"/>
        </a:spcBef>
        <a:buNone/>
        <a:defRPr sz="60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525" indent="-476525" algn="l" defTabSz="1270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4426" kern="1200">
          <a:solidFill>
            <a:schemeClr val="tx1"/>
          </a:solidFill>
          <a:latin typeface="+mn-lt"/>
          <a:ea typeface="+mn-ea"/>
          <a:cs typeface="+mn-cs"/>
        </a:defRPr>
      </a:lvl1pPr>
      <a:lvl2pPr marL="1032471" indent="-397104" algn="l" defTabSz="1270733" rtl="0" eaLnBrk="1" latinLnBrk="0" hangingPunct="1">
        <a:spcBef>
          <a:spcPct val="20000"/>
        </a:spcBef>
        <a:buFont typeface="Arial" panose="020B0604020202020204" pitchFamily="34" charset="0"/>
        <a:buChar char="–"/>
        <a:defRPr sz="3912" kern="1200">
          <a:solidFill>
            <a:schemeClr val="tx1"/>
          </a:solidFill>
          <a:latin typeface="+mn-lt"/>
          <a:ea typeface="+mn-ea"/>
          <a:cs typeface="+mn-cs"/>
        </a:defRPr>
      </a:lvl2pPr>
      <a:lvl3pPr marL="1588416" indent="-317683" algn="l" defTabSz="1270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94" kern="1200">
          <a:solidFill>
            <a:schemeClr val="tx1"/>
          </a:solidFill>
          <a:latin typeface="+mn-lt"/>
          <a:ea typeface="+mn-ea"/>
          <a:cs typeface="+mn-cs"/>
        </a:defRPr>
      </a:lvl3pPr>
      <a:lvl4pPr marL="2223782" indent="-317683" algn="l" defTabSz="12707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79" kern="1200">
          <a:solidFill>
            <a:schemeClr val="tx1"/>
          </a:solidFill>
          <a:latin typeface="+mn-lt"/>
          <a:ea typeface="+mn-ea"/>
          <a:cs typeface="+mn-cs"/>
        </a:defRPr>
      </a:lvl4pPr>
      <a:lvl5pPr marL="2859148" indent="-317683" algn="l" defTabSz="1270733" rtl="0" eaLnBrk="1" latinLnBrk="0" hangingPunct="1">
        <a:spcBef>
          <a:spcPct val="20000"/>
        </a:spcBef>
        <a:buFont typeface="Arial" panose="020B0604020202020204" pitchFamily="34" charset="0"/>
        <a:buChar char="»"/>
        <a:defRPr sz="2779" kern="1200">
          <a:solidFill>
            <a:schemeClr val="tx1"/>
          </a:solidFill>
          <a:latin typeface="+mn-lt"/>
          <a:ea typeface="+mn-ea"/>
          <a:cs typeface="+mn-cs"/>
        </a:defRPr>
      </a:lvl5pPr>
      <a:lvl6pPr marL="3494514" indent="-317683" algn="l" defTabSz="1270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9" kern="1200">
          <a:solidFill>
            <a:schemeClr val="tx1"/>
          </a:solidFill>
          <a:latin typeface="+mn-lt"/>
          <a:ea typeface="+mn-ea"/>
          <a:cs typeface="+mn-cs"/>
        </a:defRPr>
      </a:lvl6pPr>
      <a:lvl7pPr marL="4129881" indent="-317683" algn="l" defTabSz="1270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9" kern="1200">
          <a:solidFill>
            <a:schemeClr val="tx1"/>
          </a:solidFill>
          <a:latin typeface="+mn-lt"/>
          <a:ea typeface="+mn-ea"/>
          <a:cs typeface="+mn-cs"/>
        </a:defRPr>
      </a:lvl7pPr>
      <a:lvl8pPr marL="4765247" indent="-317683" algn="l" defTabSz="1270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9" kern="1200">
          <a:solidFill>
            <a:schemeClr val="tx1"/>
          </a:solidFill>
          <a:latin typeface="+mn-lt"/>
          <a:ea typeface="+mn-ea"/>
          <a:cs typeface="+mn-cs"/>
        </a:defRPr>
      </a:lvl8pPr>
      <a:lvl9pPr marL="5400613" indent="-317683" algn="l" defTabSz="1270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70733" rtl="0" eaLnBrk="1" latinLnBrk="0" hangingPunct="1">
        <a:defRPr sz="2471" kern="1200">
          <a:solidFill>
            <a:schemeClr val="tx1"/>
          </a:solidFill>
          <a:latin typeface="+mn-lt"/>
          <a:ea typeface="+mn-ea"/>
          <a:cs typeface="+mn-cs"/>
        </a:defRPr>
      </a:lvl1pPr>
      <a:lvl2pPr marL="635366" algn="l" defTabSz="1270733" rtl="0" eaLnBrk="1" latinLnBrk="0" hangingPunct="1">
        <a:defRPr sz="2471" kern="1200">
          <a:solidFill>
            <a:schemeClr val="tx1"/>
          </a:solidFill>
          <a:latin typeface="+mn-lt"/>
          <a:ea typeface="+mn-ea"/>
          <a:cs typeface="+mn-cs"/>
        </a:defRPr>
      </a:lvl2pPr>
      <a:lvl3pPr marL="1270733" algn="l" defTabSz="1270733" rtl="0" eaLnBrk="1" latinLnBrk="0" hangingPunct="1">
        <a:defRPr sz="2471" kern="1200">
          <a:solidFill>
            <a:schemeClr val="tx1"/>
          </a:solidFill>
          <a:latin typeface="+mn-lt"/>
          <a:ea typeface="+mn-ea"/>
          <a:cs typeface="+mn-cs"/>
        </a:defRPr>
      </a:lvl3pPr>
      <a:lvl4pPr marL="1906099" algn="l" defTabSz="1270733" rtl="0" eaLnBrk="1" latinLnBrk="0" hangingPunct="1">
        <a:defRPr sz="2471" kern="1200">
          <a:solidFill>
            <a:schemeClr val="tx1"/>
          </a:solidFill>
          <a:latin typeface="+mn-lt"/>
          <a:ea typeface="+mn-ea"/>
          <a:cs typeface="+mn-cs"/>
        </a:defRPr>
      </a:lvl4pPr>
      <a:lvl5pPr marL="2541465" algn="l" defTabSz="1270733" rtl="0" eaLnBrk="1" latinLnBrk="0" hangingPunct="1">
        <a:defRPr sz="2471" kern="1200">
          <a:solidFill>
            <a:schemeClr val="tx1"/>
          </a:solidFill>
          <a:latin typeface="+mn-lt"/>
          <a:ea typeface="+mn-ea"/>
          <a:cs typeface="+mn-cs"/>
        </a:defRPr>
      </a:lvl5pPr>
      <a:lvl6pPr marL="3176831" algn="l" defTabSz="1270733" rtl="0" eaLnBrk="1" latinLnBrk="0" hangingPunct="1">
        <a:defRPr sz="2471" kern="1200">
          <a:solidFill>
            <a:schemeClr val="tx1"/>
          </a:solidFill>
          <a:latin typeface="+mn-lt"/>
          <a:ea typeface="+mn-ea"/>
          <a:cs typeface="+mn-cs"/>
        </a:defRPr>
      </a:lvl6pPr>
      <a:lvl7pPr marL="3812198" algn="l" defTabSz="1270733" rtl="0" eaLnBrk="1" latinLnBrk="0" hangingPunct="1">
        <a:defRPr sz="2471" kern="1200">
          <a:solidFill>
            <a:schemeClr val="tx1"/>
          </a:solidFill>
          <a:latin typeface="+mn-lt"/>
          <a:ea typeface="+mn-ea"/>
          <a:cs typeface="+mn-cs"/>
        </a:defRPr>
      </a:lvl7pPr>
      <a:lvl8pPr marL="4447564" algn="l" defTabSz="1270733" rtl="0" eaLnBrk="1" latinLnBrk="0" hangingPunct="1">
        <a:defRPr sz="2471" kern="1200">
          <a:solidFill>
            <a:schemeClr val="tx1"/>
          </a:solidFill>
          <a:latin typeface="+mn-lt"/>
          <a:ea typeface="+mn-ea"/>
          <a:cs typeface="+mn-cs"/>
        </a:defRPr>
      </a:lvl8pPr>
      <a:lvl9pPr marL="5082930" algn="l" defTabSz="1270733" rtl="0" eaLnBrk="1" latinLnBrk="0" hangingPunct="1">
        <a:defRPr sz="24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tmp"/><Relationship Id="rId5" Type="http://schemas.openxmlformats.org/officeDocument/2006/relationships/image" Target="../media/image19.png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1165357" y="1715630"/>
            <a:ext cx="999267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-1" y="7449139"/>
            <a:ext cx="14082713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sp>
        <p:nvSpPr>
          <p:cNvPr id="75" name="TextBox 74"/>
          <p:cNvSpPr txBox="1"/>
          <p:nvPr/>
        </p:nvSpPr>
        <p:spPr>
          <a:xfrm>
            <a:off x="3651346" y="3429511"/>
            <a:ext cx="98164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Lure</a:t>
            </a:r>
            <a:r>
              <a:rPr lang="zh-CN" altLang="en-US" sz="5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项目技术总规划</a:t>
            </a:r>
            <a:endParaRPr lang="zh-CN" altLang="en-US" sz="5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4621335" y="4309537"/>
            <a:ext cx="78465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50" name="椭圆 49"/>
          <p:cNvSpPr/>
          <p:nvPr/>
        </p:nvSpPr>
        <p:spPr>
          <a:xfrm>
            <a:off x="12401408" y="1093732"/>
            <a:ext cx="515613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sp>
        <p:nvSpPr>
          <p:cNvPr id="51" name="椭圆 50"/>
          <p:cNvSpPr/>
          <p:nvPr/>
        </p:nvSpPr>
        <p:spPr>
          <a:xfrm>
            <a:off x="12824924" y="136617"/>
            <a:ext cx="282844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52" name="组合 51"/>
          <p:cNvGrpSpPr/>
          <p:nvPr/>
        </p:nvGrpSpPr>
        <p:grpSpPr>
          <a:xfrm>
            <a:off x="13599534" y="1401307"/>
            <a:ext cx="226229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accent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accent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3341839" y="527900"/>
            <a:ext cx="296371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938830" y="127442"/>
            <a:ext cx="420366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61" name="椭圆 60"/>
          <p:cNvSpPr/>
          <p:nvPr/>
        </p:nvSpPr>
        <p:spPr>
          <a:xfrm>
            <a:off x="13458112" y="2187073"/>
            <a:ext cx="141422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>
              <a:solidFill>
                <a:schemeClr val="accent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2763404" y="1264831"/>
            <a:ext cx="5569029" cy="556902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sp>
        <p:nvSpPr>
          <p:cNvPr id="79" name="椭圆 78"/>
          <p:cNvSpPr/>
          <p:nvPr/>
        </p:nvSpPr>
        <p:spPr>
          <a:xfrm>
            <a:off x="-1823045" y="-1519684"/>
            <a:ext cx="5569029" cy="556902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sp>
        <p:nvSpPr>
          <p:cNvPr id="80" name="椭圆 79"/>
          <p:cNvSpPr/>
          <p:nvPr/>
        </p:nvSpPr>
        <p:spPr>
          <a:xfrm>
            <a:off x="-1558012" y="-269231"/>
            <a:ext cx="5569029" cy="556902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sp>
        <p:nvSpPr>
          <p:cNvPr id="81" name="椭圆 80"/>
          <p:cNvSpPr/>
          <p:nvPr/>
        </p:nvSpPr>
        <p:spPr>
          <a:xfrm>
            <a:off x="-2469264" y="-3457694"/>
            <a:ext cx="5569029" cy="556902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82" name="组合 81"/>
          <p:cNvGrpSpPr/>
          <p:nvPr/>
        </p:nvGrpSpPr>
        <p:grpSpPr>
          <a:xfrm>
            <a:off x="1741343" y="1048532"/>
            <a:ext cx="802398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83" name="同心圆 8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475331" y="1057686"/>
            <a:ext cx="516029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7297" y="2001961"/>
            <a:ext cx="748145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95" name="同心圆 9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477032" y="3261785"/>
            <a:ext cx="406273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98" name="同心圆 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164624" y="4223867"/>
            <a:ext cx="1166525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01" name="同心圆 10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104" name="TextBox 102"/>
          <p:cNvSpPr txBox="1"/>
          <p:nvPr/>
        </p:nvSpPr>
        <p:spPr>
          <a:xfrm>
            <a:off x="1436668" y="8349579"/>
            <a:ext cx="1107171" cy="454913"/>
          </a:xfrm>
          <a:prstGeom prst="rect">
            <a:avLst/>
          </a:prstGeom>
          <a:noFill/>
        </p:spPr>
        <p:txBody>
          <a:bodyPr wrap="none" lIns="62903" tIns="31452" rIns="62903" bIns="31452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69" name="TextBox 4"/>
          <p:cNvSpPr txBox="1"/>
          <p:nvPr/>
        </p:nvSpPr>
        <p:spPr>
          <a:xfrm>
            <a:off x="6321276" y="1185573"/>
            <a:ext cx="9044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400" dirty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44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70" name="TextBox 18"/>
          <p:cNvSpPr txBox="1"/>
          <p:nvPr/>
        </p:nvSpPr>
        <p:spPr>
          <a:xfrm>
            <a:off x="7249187" y="1175727"/>
            <a:ext cx="986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14400" dirty="0">
                <a:solidFill>
                  <a:schemeClr val="accent1"/>
                </a:solidFill>
                <a:latin typeface="Agency FB" panose="020B0503020202020204" pitchFamily="34" charset="0"/>
              </a:rPr>
              <a:t>0</a:t>
            </a:r>
            <a:endParaRPr lang="zh-CN" altLang="en-US" sz="144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71" name="TextBox 21"/>
          <p:cNvSpPr txBox="1"/>
          <p:nvPr/>
        </p:nvSpPr>
        <p:spPr>
          <a:xfrm>
            <a:off x="8425563" y="1195093"/>
            <a:ext cx="5597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14400" dirty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44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extBox 24"/>
          <p:cNvSpPr txBox="1"/>
          <p:nvPr/>
        </p:nvSpPr>
        <p:spPr>
          <a:xfrm>
            <a:off x="9138672" y="1220440"/>
            <a:ext cx="966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14400" dirty="0">
                <a:solidFill>
                  <a:schemeClr val="accent1"/>
                </a:solidFill>
                <a:latin typeface="Agency FB" panose="020B0503020202020204" pitchFamily="34" charset="0"/>
              </a:rPr>
              <a:t>9</a:t>
            </a:r>
            <a:endParaRPr lang="zh-CN" altLang="en-US" sz="144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27"/>
          <p:cNvSpPr txBox="1"/>
          <p:nvPr/>
        </p:nvSpPr>
        <p:spPr>
          <a:xfrm>
            <a:off x="7069482" y="4899688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制作者：任江宜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52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3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3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3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3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3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3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3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3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9" dur="3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0" dur="3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3" dur="3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4" dur="3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4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15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93" dur="15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15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10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6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6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6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6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600" tmFilter="0,0; .5, 1; 1, 1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6" presetClass="entr" presetSubtype="21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7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10700"/>
                                </p:stCondLst>
                                <p:childTnLst>
                                  <p:par>
                                    <p:cTn id="1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75" grpId="0"/>
          <p:bldP spid="47" grpId="0"/>
          <p:bldP spid="50" grpId="0" animBg="1"/>
          <p:bldP spid="51" grpId="0" animBg="1"/>
          <p:bldP spid="61" grpId="0" animBg="1"/>
          <p:bldP spid="76" grpId="0" animBg="1"/>
          <p:bldP spid="79" grpId="0" animBg="1"/>
          <p:bldP spid="80" grpId="0" animBg="1"/>
          <p:bldP spid="81" grpId="0" animBg="1"/>
          <p:bldP spid="104" grpId="0"/>
          <p:bldP spid="69" grpId="0"/>
          <p:bldP spid="69" grpId="1"/>
          <p:bldP spid="70" grpId="0"/>
          <p:bldP spid="70" grpId="1"/>
          <p:bldP spid="71" grpId="0"/>
          <p:bldP spid="71" grpId="1"/>
          <p:bldP spid="72" grpId="0"/>
          <p:bldP spid="72" grpId="1"/>
          <p:bldP spid="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4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15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93" dur="15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15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10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6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6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6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6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600" tmFilter="0,0; .5, 1; 1, 1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6" presetClass="entr" presetSubtype="21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7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10700"/>
                                </p:stCondLst>
                                <p:childTnLst>
                                  <p:par>
                                    <p:cTn id="1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75" grpId="0"/>
          <p:bldP spid="47" grpId="0"/>
          <p:bldP spid="50" grpId="0" animBg="1"/>
          <p:bldP spid="51" grpId="0" animBg="1"/>
          <p:bldP spid="61" grpId="0" animBg="1"/>
          <p:bldP spid="76" grpId="0" animBg="1"/>
          <p:bldP spid="79" grpId="0" animBg="1"/>
          <p:bldP spid="80" grpId="0" animBg="1"/>
          <p:bldP spid="81" grpId="0" animBg="1"/>
          <p:bldP spid="104" grpId="0"/>
          <p:bldP spid="69" grpId="0"/>
          <p:bldP spid="69" grpId="1"/>
          <p:bldP spid="70" grpId="0"/>
          <p:bldP spid="70" grpId="1"/>
          <p:bldP spid="71" grpId="0"/>
          <p:bldP spid="71" grpId="1"/>
          <p:bldP spid="72" grpId="0"/>
          <p:bldP spid="72" grpId="1"/>
          <p:bldP spid="7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1906588" y="432420"/>
            <a:ext cx="4892049" cy="576064"/>
          </a:xfrm>
        </p:spPr>
        <p:txBody>
          <a:bodyPr/>
          <a:lstStyle/>
          <a:p>
            <a:pPr algn="l"/>
            <a:r>
              <a:rPr lang="zh-CN" altLang="en-US" dirty="0" smtClean="0"/>
              <a:t>服务设计总流程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5" name="矩形 4"/>
          <p:cNvSpPr/>
          <p:nvPr/>
        </p:nvSpPr>
        <p:spPr>
          <a:xfrm rot="5400000">
            <a:off x="10682196" y="1024022"/>
            <a:ext cx="548456" cy="3523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 smtClean="0"/>
              <a:t>总</a:t>
            </a:r>
            <a:r>
              <a:rPr lang="en-US" altLang="zh-CN" sz="1600" dirty="0" err="1" smtClean="0"/>
              <a:t>nginx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 rot="5400000">
            <a:off x="9829470" y="2942352"/>
            <a:ext cx="379099" cy="16647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业务</a:t>
            </a:r>
            <a:r>
              <a:rPr lang="en-US" altLang="zh-CN" sz="1200" dirty="0" err="1" smtClean="0"/>
              <a:t>nginx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9173602" y="4623652"/>
            <a:ext cx="3540268" cy="3617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业务模块应用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11438595" y="5642667"/>
            <a:ext cx="576064" cy="2753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短信</a:t>
            </a:r>
            <a:endParaRPr lang="zh-CN" altLang="en-US" sz="1200" dirty="0"/>
          </a:p>
        </p:txBody>
      </p:sp>
      <p:sp>
        <p:nvSpPr>
          <p:cNvPr id="74" name="流程图: 磁盘 73"/>
          <p:cNvSpPr/>
          <p:nvPr/>
        </p:nvSpPr>
        <p:spPr>
          <a:xfrm>
            <a:off x="9197996" y="6574362"/>
            <a:ext cx="3561136" cy="92297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db</a:t>
            </a:r>
            <a:endParaRPr lang="zh-CN" altLang="en-US" sz="1600" dirty="0"/>
          </a:p>
        </p:txBody>
      </p:sp>
      <p:sp>
        <p:nvSpPr>
          <p:cNvPr id="75" name="圆角矩形 74"/>
          <p:cNvSpPr/>
          <p:nvPr/>
        </p:nvSpPr>
        <p:spPr>
          <a:xfrm>
            <a:off x="10055102" y="5642667"/>
            <a:ext cx="1218813" cy="293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文件服务系统</a:t>
            </a:r>
            <a:endParaRPr lang="zh-CN" altLang="en-US" sz="1200" dirty="0"/>
          </a:p>
        </p:txBody>
      </p:sp>
      <p:sp>
        <p:nvSpPr>
          <p:cNvPr id="2" name="圆角矩形 1"/>
          <p:cNvSpPr/>
          <p:nvPr/>
        </p:nvSpPr>
        <p:spPr>
          <a:xfrm>
            <a:off x="6428189" y="2409834"/>
            <a:ext cx="1656184" cy="5179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左箭头 2"/>
          <p:cNvSpPr/>
          <p:nvPr/>
        </p:nvSpPr>
        <p:spPr>
          <a:xfrm>
            <a:off x="8347998" y="2818879"/>
            <a:ext cx="720080" cy="99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箭头 43"/>
          <p:cNvSpPr/>
          <p:nvPr/>
        </p:nvSpPr>
        <p:spPr>
          <a:xfrm>
            <a:off x="8339728" y="3674780"/>
            <a:ext cx="720080" cy="99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箭头 44"/>
          <p:cNvSpPr/>
          <p:nvPr/>
        </p:nvSpPr>
        <p:spPr>
          <a:xfrm>
            <a:off x="8289698" y="5668074"/>
            <a:ext cx="720080" cy="99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箭头 47"/>
          <p:cNvSpPr/>
          <p:nvPr/>
        </p:nvSpPr>
        <p:spPr>
          <a:xfrm>
            <a:off x="8266733" y="6958255"/>
            <a:ext cx="720080" cy="99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33890" y="3268597"/>
            <a:ext cx="1244782" cy="7938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日志系统</a:t>
            </a:r>
            <a:endParaRPr lang="zh-CN" altLang="en-US" sz="1800" dirty="0"/>
          </a:p>
        </p:txBody>
      </p:sp>
      <p:sp>
        <p:nvSpPr>
          <p:cNvPr id="14" name="矩形 13"/>
          <p:cNvSpPr/>
          <p:nvPr/>
        </p:nvSpPr>
        <p:spPr>
          <a:xfrm>
            <a:off x="6633890" y="5668074"/>
            <a:ext cx="1244782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监控系统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9173602" y="5642667"/>
            <a:ext cx="752825" cy="293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缓存</a:t>
            </a:r>
            <a:endParaRPr lang="zh-CN" altLang="en-US" sz="1400" dirty="0"/>
          </a:p>
        </p:txBody>
      </p:sp>
      <p:sp>
        <p:nvSpPr>
          <p:cNvPr id="53" name="左箭头 52"/>
          <p:cNvSpPr/>
          <p:nvPr/>
        </p:nvSpPr>
        <p:spPr>
          <a:xfrm>
            <a:off x="8306148" y="4723659"/>
            <a:ext cx="720080" cy="99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同侧角的矩形 15"/>
          <p:cNvSpPr/>
          <p:nvPr/>
        </p:nvSpPr>
        <p:spPr>
          <a:xfrm>
            <a:off x="9156822" y="1584548"/>
            <a:ext cx="3520062" cy="576064"/>
          </a:xfrm>
          <a:prstGeom prst="snip2Same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CDN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10679823" y="2212033"/>
            <a:ext cx="553202" cy="249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11656560" y="2976478"/>
            <a:ext cx="379099" cy="16647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业务</a:t>
            </a:r>
            <a:r>
              <a:rPr lang="en-US" altLang="zh-CN" sz="1200" dirty="0" err="1" smtClean="0"/>
              <a:t>nginx</a:t>
            </a:r>
            <a:endParaRPr lang="zh-CN" altLang="en-US" sz="1200" dirty="0"/>
          </a:p>
        </p:txBody>
      </p:sp>
      <p:sp>
        <p:nvSpPr>
          <p:cNvPr id="4" name="下箭头 3"/>
          <p:cNvSpPr/>
          <p:nvPr/>
        </p:nvSpPr>
        <p:spPr>
          <a:xfrm>
            <a:off x="11637839" y="3168724"/>
            <a:ext cx="72008" cy="230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10125671" y="3169444"/>
            <a:ext cx="72008" cy="230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0061935" y="4248844"/>
            <a:ext cx="72008" cy="230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1690623" y="4248844"/>
            <a:ext cx="72008" cy="230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9532886" y="5184948"/>
            <a:ext cx="72008" cy="230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10588072" y="5184948"/>
            <a:ext cx="72008" cy="230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11709847" y="5300398"/>
            <a:ext cx="72008" cy="230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2357919" y="5300398"/>
            <a:ext cx="144016" cy="1180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19"/>
          <p:cNvSpPr txBox="1">
            <a:spLocks/>
          </p:cNvSpPr>
          <p:nvPr/>
        </p:nvSpPr>
        <p:spPr>
          <a:xfrm>
            <a:off x="843134" y="1947065"/>
            <a:ext cx="5118102" cy="5111160"/>
          </a:xfrm>
          <a:prstGeom prst="rect">
            <a:avLst/>
          </a:prstGeom>
        </p:spPr>
        <p:txBody>
          <a:bodyPr vert="horz" lIns="123444" tIns="61722" rIns="123444" bIns="61722" rtlCol="0" anchor="t">
            <a:noAutofit/>
          </a:bodyPr>
          <a:lstStyle>
            <a:lvl1pPr algn="ctr" defTabSz="1270733" rtl="0" eaLnBrk="1" latinLnBrk="0" hangingPunct="1">
              <a:spcBef>
                <a:spcPct val="0"/>
              </a:spcBef>
              <a:buNone/>
              <a:defRPr lang="zh-CN" altLang="en-US" sz="2882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1400" dirty="0" smtClean="0"/>
              <a:t>1.Cdn</a:t>
            </a:r>
            <a:r>
              <a:rPr lang="zh-CN" altLang="en-US" sz="1400" dirty="0" smtClean="0"/>
              <a:t>存储在运营商缓存，为了减少服务器器压力，应用于数据不多</a:t>
            </a:r>
            <a:r>
              <a:rPr lang="zh-CN" altLang="en-US" sz="1400" dirty="0"/>
              <a:t>变</a:t>
            </a:r>
            <a:r>
              <a:rPr lang="zh-CN" altLang="en-US" sz="1400" dirty="0" smtClean="0"/>
              <a:t>的场景</a:t>
            </a:r>
            <a:endParaRPr lang="en-US" altLang="zh-CN" sz="1400" dirty="0" smtClean="0"/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dirty="0" smtClean="0"/>
              <a:t>2.Nginx</a:t>
            </a:r>
            <a:r>
              <a:rPr lang="zh-CN" altLang="en-US" sz="1400" dirty="0" smtClean="0"/>
              <a:t>做负载均衡，反向代理功能。</a:t>
            </a:r>
            <a:endParaRPr lang="en-US" altLang="zh-CN" sz="1400" dirty="0" smtClean="0"/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dirty="0" smtClean="0"/>
              <a:t>3.</a:t>
            </a:r>
            <a:r>
              <a:rPr lang="zh-CN" altLang="en-US" sz="1400" dirty="0" smtClean="0"/>
              <a:t>业务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存在是因为分了多个子系统或模块，避免一个子系统挂了不影响其他功能</a:t>
            </a:r>
            <a:endParaRPr lang="en-US" altLang="zh-CN" sz="1400" dirty="0" smtClean="0"/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dirty="0" smtClean="0"/>
              <a:t>4.</a:t>
            </a:r>
            <a:r>
              <a:rPr lang="zh-CN" altLang="en-US" sz="1400" dirty="0" smtClean="0"/>
              <a:t>业务模块即应用</a:t>
            </a:r>
            <a:endParaRPr lang="en-US" altLang="zh-CN" sz="1400" dirty="0" smtClean="0"/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dirty="0" smtClean="0"/>
              <a:t>5.</a:t>
            </a:r>
            <a:r>
              <a:rPr lang="zh-CN" altLang="en-US" sz="1400" dirty="0" smtClean="0"/>
              <a:t>缓存，减少服务器压力达到快速响应给用户</a:t>
            </a:r>
            <a:endParaRPr lang="en-US" altLang="zh-CN" sz="1400" dirty="0" smtClean="0"/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dirty="0" smtClean="0"/>
              <a:t>6.</a:t>
            </a:r>
            <a:r>
              <a:rPr lang="zh-CN" altLang="en-US" sz="1400" dirty="0" smtClean="0"/>
              <a:t>文件服务器系统</a:t>
            </a:r>
            <a:endParaRPr lang="en-US" altLang="zh-CN" sz="1400" dirty="0" smtClean="0"/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dirty="0" smtClean="0"/>
              <a:t>7.</a:t>
            </a:r>
            <a:r>
              <a:rPr lang="zh-CN" altLang="en-US" sz="1400" dirty="0" smtClean="0"/>
              <a:t>短信服务</a:t>
            </a:r>
            <a:endParaRPr lang="en-US" altLang="zh-CN" sz="1400" dirty="0" smtClean="0"/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dirty="0"/>
              <a:t>8</a:t>
            </a:r>
            <a:r>
              <a:rPr lang="en-US" altLang="zh-CN" sz="1400" dirty="0" smtClean="0"/>
              <a:t>.Db</a:t>
            </a: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mysql</a:t>
            </a:r>
            <a:r>
              <a:rPr lang="zh-CN" altLang="en-US" sz="1400" dirty="0" smtClean="0"/>
              <a:t>开源，节省成本</a:t>
            </a:r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以上所有除了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于</a:t>
            </a:r>
            <a:r>
              <a:rPr lang="en-US" altLang="zh-CN" sz="1400" dirty="0" err="1" smtClean="0"/>
              <a:t>cdn</a:t>
            </a:r>
            <a:r>
              <a:rPr lang="zh-CN" altLang="en-US" sz="1400" dirty="0" smtClean="0"/>
              <a:t>，都会接入日志系统或监控系统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9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6285694" y="1350292"/>
            <a:ext cx="3270572" cy="53285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1906588" y="432420"/>
            <a:ext cx="4892049" cy="576064"/>
          </a:xfrm>
        </p:spPr>
        <p:txBody>
          <a:bodyPr/>
          <a:lstStyle/>
          <a:p>
            <a:pPr algn="l"/>
            <a:r>
              <a:rPr lang="zh-CN" altLang="en-US" dirty="0" smtClean="0"/>
              <a:t>服务设计总流程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4" name="右箭头 3"/>
          <p:cNvSpPr/>
          <p:nvPr/>
        </p:nvSpPr>
        <p:spPr>
          <a:xfrm>
            <a:off x="1575058" y="3741592"/>
            <a:ext cx="648072" cy="2160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47166" y="3174644"/>
            <a:ext cx="720080" cy="1440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总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79012" y="1755452"/>
            <a:ext cx="576064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paymentNginx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4846832" y="3402520"/>
            <a:ext cx="576064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</a:t>
            </a:r>
            <a:r>
              <a:rPr lang="en-US" altLang="zh-CN" sz="1200" dirty="0" err="1" smtClean="0"/>
              <a:t>nginx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4867478" y="5042420"/>
            <a:ext cx="576064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团购</a:t>
            </a:r>
            <a:r>
              <a:rPr lang="en-US" altLang="zh-CN" sz="1200" dirty="0" err="1" smtClean="0"/>
              <a:t>nginx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6459922" y="1782340"/>
            <a:ext cx="280831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业务模块应用</a:t>
            </a:r>
            <a:endParaRPr lang="zh-CN" altLang="en-US" sz="1200" dirty="0"/>
          </a:p>
        </p:txBody>
      </p:sp>
      <p:sp>
        <p:nvSpPr>
          <p:cNvPr id="12" name="右箭头 11"/>
          <p:cNvSpPr/>
          <p:nvPr/>
        </p:nvSpPr>
        <p:spPr>
          <a:xfrm>
            <a:off x="5535898" y="2223504"/>
            <a:ext cx="576064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5535898" y="3825682"/>
            <a:ext cx="576064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5505686" y="5456466"/>
            <a:ext cx="576064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459922" y="2250392"/>
            <a:ext cx="280831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业务模块应用</a:t>
            </a:r>
            <a:endParaRPr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6459922" y="2753840"/>
            <a:ext cx="280831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业务模块应用</a:t>
            </a:r>
            <a:endParaRPr lang="zh-CN" altLang="en-US" sz="1200" dirty="0"/>
          </a:p>
        </p:txBody>
      </p:sp>
      <p:sp>
        <p:nvSpPr>
          <p:cNvPr id="56" name="圆角矩形 55"/>
          <p:cNvSpPr/>
          <p:nvPr/>
        </p:nvSpPr>
        <p:spPr>
          <a:xfrm>
            <a:off x="6459922" y="3429408"/>
            <a:ext cx="280831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业务模块应用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圆角矩形 56"/>
          <p:cNvSpPr/>
          <p:nvPr/>
        </p:nvSpPr>
        <p:spPr>
          <a:xfrm>
            <a:off x="6459922" y="3897460"/>
            <a:ext cx="280831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业务模块应用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圆角矩形 57"/>
          <p:cNvSpPr/>
          <p:nvPr/>
        </p:nvSpPr>
        <p:spPr>
          <a:xfrm>
            <a:off x="6459922" y="4400908"/>
            <a:ext cx="280831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业务模块应用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9" name="圆角矩形 58"/>
          <p:cNvSpPr/>
          <p:nvPr/>
        </p:nvSpPr>
        <p:spPr>
          <a:xfrm>
            <a:off x="6489638" y="4925292"/>
            <a:ext cx="280831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业务模块应用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6489638" y="5393344"/>
            <a:ext cx="280831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业务模块应用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61" name="圆角矩形 60"/>
          <p:cNvSpPr/>
          <p:nvPr/>
        </p:nvSpPr>
        <p:spPr>
          <a:xfrm>
            <a:off x="6489638" y="5896792"/>
            <a:ext cx="280831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业务模块应用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10303954" y="5456466"/>
            <a:ext cx="1303796" cy="998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短信</a:t>
            </a:r>
            <a:endParaRPr lang="zh-CN" altLang="en-US" sz="1600" dirty="0"/>
          </a:p>
        </p:txBody>
      </p:sp>
      <p:sp>
        <p:nvSpPr>
          <p:cNvPr id="27" name="流程图: 磁盘 26"/>
          <p:cNvSpPr/>
          <p:nvPr/>
        </p:nvSpPr>
        <p:spPr>
          <a:xfrm>
            <a:off x="10303954" y="2632688"/>
            <a:ext cx="1224136" cy="5303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db</a:t>
            </a:r>
            <a:endParaRPr lang="zh-CN" altLang="en-US" sz="1600" dirty="0"/>
          </a:p>
        </p:txBody>
      </p:sp>
      <p:sp>
        <p:nvSpPr>
          <p:cNvPr id="73" name="流程图: 磁盘 72"/>
          <p:cNvSpPr/>
          <p:nvPr/>
        </p:nvSpPr>
        <p:spPr>
          <a:xfrm>
            <a:off x="10303954" y="2077971"/>
            <a:ext cx="1224136" cy="5177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db</a:t>
            </a:r>
            <a:endParaRPr lang="zh-CN" altLang="en-US" sz="1600" dirty="0"/>
          </a:p>
        </p:txBody>
      </p:sp>
      <p:sp>
        <p:nvSpPr>
          <p:cNvPr id="74" name="流程图: 磁盘 73"/>
          <p:cNvSpPr/>
          <p:nvPr/>
        </p:nvSpPr>
        <p:spPr>
          <a:xfrm>
            <a:off x="10303954" y="1554360"/>
            <a:ext cx="1224136" cy="5178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db</a:t>
            </a:r>
            <a:endParaRPr lang="zh-CN" altLang="en-US" sz="1600" dirty="0"/>
          </a:p>
        </p:txBody>
      </p:sp>
      <p:sp>
        <p:nvSpPr>
          <p:cNvPr id="75" name="圆角矩形 74"/>
          <p:cNvSpPr/>
          <p:nvPr/>
        </p:nvSpPr>
        <p:spPr>
          <a:xfrm>
            <a:off x="10290014" y="3822754"/>
            <a:ext cx="1252016" cy="998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文件服务系统</a:t>
            </a:r>
            <a:endParaRPr lang="zh-CN" altLang="en-US" sz="1600" dirty="0"/>
          </a:p>
        </p:txBody>
      </p:sp>
      <p:sp>
        <p:nvSpPr>
          <p:cNvPr id="76" name="右箭头 75"/>
          <p:cNvSpPr/>
          <p:nvPr/>
        </p:nvSpPr>
        <p:spPr>
          <a:xfrm>
            <a:off x="9656726" y="2272102"/>
            <a:ext cx="576064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 76"/>
          <p:cNvSpPr/>
          <p:nvPr/>
        </p:nvSpPr>
        <p:spPr>
          <a:xfrm>
            <a:off x="9670666" y="4267942"/>
            <a:ext cx="576064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>
            <a:off x="9663002" y="5875602"/>
            <a:ext cx="576064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3717391" y="3730088"/>
            <a:ext cx="648072" cy="2160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505692" y="2167416"/>
            <a:ext cx="4464496" cy="53285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1928788" y="432420"/>
            <a:ext cx="4892049" cy="576064"/>
          </a:xfrm>
        </p:spPr>
        <p:txBody>
          <a:bodyPr/>
          <a:lstStyle/>
          <a:p>
            <a:pPr algn="l"/>
            <a:r>
              <a:rPr lang="zh-CN" altLang="en-US" dirty="0" smtClean="0"/>
              <a:t>文件服务器流程</a:t>
            </a:r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57584" y="4927732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178940" y="4927732"/>
            <a:ext cx="1143347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672668" y="4921208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957585" y="5868004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2349658" y="5863836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685492" y="5853220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上下箭头 15"/>
          <p:cNvSpPr/>
          <p:nvPr/>
        </p:nvSpPr>
        <p:spPr>
          <a:xfrm>
            <a:off x="2507180" y="3808700"/>
            <a:ext cx="357769" cy="771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35593" y="2974664"/>
            <a:ext cx="3430040" cy="560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业务应用</a:t>
            </a:r>
            <a:endParaRPr lang="zh-CN" altLang="en-US" dirty="0"/>
          </a:p>
        </p:txBody>
      </p:sp>
      <p:sp>
        <p:nvSpPr>
          <p:cNvPr id="47" name="标题 19"/>
          <p:cNvSpPr txBox="1">
            <a:spLocks/>
          </p:cNvSpPr>
          <p:nvPr/>
        </p:nvSpPr>
        <p:spPr>
          <a:xfrm>
            <a:off x="2077468" y="1368524"/>
            <a:ext cx="2109619" cy="576064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 algn="ctr" defTabSz="1270733" rtl="0" eaLnBrk="1" latinLnBrk="0" hangingPunct="1">
              <a:spcBef>
                <a:spcPct val="0"/>
              </a:spcBef>
              <a:buNone/>
              <a:defRPr lang="zh-CN" altLang="en-US" sz="2882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dirty="0"/>
              <a:t>单</a:t>
            </a:r>
            <a:r>
              <a:rPr lang="zh-CN" altLang="en-US" dirty="0" smtClean="0"/>
              <a:t>台服务器</a:t>
            </a:r>
            <a:endParaRPr lang="zh-CN" altLang="en-US" dirty="0"/>
          </a:p>
        </p:txBody>
      </p:sp>
      <p:sp>
        <p:nvSpPr>
          <p:cNvPr id="48" name="标题 19"/>
          <p:cNvSpPr txBox="1">
            <a:spLocks/>
          </p:cNvSpPr>
          <p:nvPr/>
        </p:nvSpPr>
        <p:spPr>
          <a:xfrm>
            <a:off x="9201596" y="1520924"/>
            <a:ext cx="2109619" cy="576064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 algn="ctr" defTabSz="1270733" rtl="0" eaLnBrk="1" latinLnBrk="0" hangingPunct="1">
              <a:spcBef>
                <a:spcPct val="0"/>
              </a:spcBef>
              <a:buNone/>
              <a:defRPr lang="zh-CN" altLang="en-US" sz="2882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多台服务器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6821027" y="2160612"/>
            <a:ext cx="2020529" cy="53285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298611" y="5010424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7298612" y="5950696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6" name="上下箭头 65"/>
          <p:cNvSpPr/>
          <p:nvPr/>
        </p:nvSpPr>
        <p:spPr>
          <a:xfrm>
            <a:off x="7632116" y="4008056"/>
            <a:ext cx="357769" cy="771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7028351" y="3057356"/>
            <a:ext cx="1650471" cy="560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9201596" y="2238424"/>
            <a:ext cx="2020529" cy="53285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9679180" y="5088236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9679181" y="6028508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1" name="上下箭头 70"/>
          <p:cNvSpPr/>
          <p:nvPr/>
        </p:nvSpPr>
        <p:spPr>
          <a:xfrm>
            <a:off x="10012685" y="4085868"/>
            <a:ext cx="357769" cy="771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9408920" y="3135168"/>
            <a:ext cx="1650471" cy="560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1505852" y="2267404"/>
            <a:ext cx="2020529" cy="53285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11983436" y="5117216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11983437" y="6057488"/>
            <a:ext cx="1030581" cy="44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2" name="上下箭头 81"/>
          <p:cNvSpPr/>
          <p:nvPr/>
        </p:nvSpPr>
        <p:spPr>
          <a:xfrm>
            <a:off x="12316941" y="4114848"/>
            <a:ext cx="357769" cy="771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11713176" y="3164148"/>
            <a:ext cx="1650471" cy="560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虚尾箭头 18"/>
          <p:cNvSpPr/>
          <p:nvPr/>
        </p:nvSpPr>
        <p:spPr>
          <a:xfrm>
            <a:off x="5241156" y="3808700"/>
            <a:ext cx="1296144" cy="1424308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33855" y="3578347"/>
            <a:ext cx="2444734" cy="48159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NGINX</a:t>
            </a:r>
            <a:endParaRPr lang="zh-CN" altLang="en-US" sz="2059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服务器技术方案</a:t>
            </a:r>
          </a:p>
        </p:txBody>
      </p: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4396899" y="2134276"/>
            <a:ext cx="2744495" cy="19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835" tIns="65918" rIns="131835" bIns="65918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r>
              <a:rPr lang="en-US" altLang="zh-CN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1.Nginx+keepalived</a:t>
            </a:r>
            <a:r>
              <a:rPr lang="zh-CN" altLang="en-US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双机热备</a:t>
            </a:r>
            <a:r>
              <a:rPr lang="en-US" altLang="zh-CN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主</a:t>
            </a:r>
            <a:r>
              <a:rPr lang="en-US" altLang="zh-CN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)</a:t>
            </a:r>
            <a:br>
              <a:rPr lang="en-US" altLang="zh-CN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   2.</a:t>
            </a:r>
            <a:r>
              <a:rPr lang="zh-CN" altLang="en-US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状态监控</a:t>
            </a:r>
            <a:r>
              <a:rPr lang="en-US" altLang="zh-CN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主</a:t>
            </a:r>
            <a:r>
              <a:rPr lang="en-US" altLang="zh-CN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业务</a:t>
            </a:r>
            <a:r>
              <a:rPr lang="en-US" altLang="zh-CN" sz="18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nginx</a:t>
            </a:r>
            <a:r>
              <a:rPr lang="en-US" altLang="zh-CN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1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619919" y="3578347"/>
            <a:ext cx="2444734" cy="48159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日志系统</a:t>
            </a:r>
            <a:endParaRPr lang="zh-CN" altLang="en-US" sz="2059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933855" y="6210287"/>
            <a:ext cx="2444734" cy="48159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监控系统</a:t>
            </a:r>
            <a:endParaRPr lang="zh-CN" altLang="en-US" sz="2059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7619919" y="6210287"/>
            <a:ext cx="2444734" cy="48159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59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文件服务系统</a:t>
            </a:r>
            <a:endParaRPr lang="zh-CN" altLang="en-US" sz="2059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本框 3"/>
          <p:cNvSpPr txBox="1">
            <a:spLocks noChangeArrowheads="1"/>
          </p:cNvSpPr>
          <p:nvPr/>
        </p:nvSpPr>
        <p:spPr bwMode="auto">
          <a:xfrm>
            <a:off x="10152495" y="2125118"/>
            <a:ext cx="2865525" cy="19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835" tIns="65918" rIns="131835" bIns="65918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800" dirty="0" smtClean="0"/>
              <a:t>垂直链路，横向统计，时间轴</a:t>
            </a:r>
            <a:endParaRPr lang="en-US" altLang="zh-CN" sz="1800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1800" dirty="0" smtClean="0"/>
              <a:t>日志</a:t>
            </a:r>
            <a:r>
              <a:rPr lang="zh-CN" altLang="en-US" sz="1800" dirty="0"/>
              <a:t>系统</a:t>
            </a:r>
            <a:r>
              <a:rPr lang="zh-CN" altLang="en-US" sz="1800" dirty="0" smtClean="0"/>
              <a:t>技术：</a:t>
            </a:r>
            <a:r>
              <a:rPr lang="en-US" altLang="zh-CN" sz="1800" dirty="0"/>
              <a:t>Flume +</a:t>
            </a:r>
            <a:r>
              <a:rPr lang="en-US" altLang="zh-CN" sz="1800" dirty="0" err="1"/>
              <a:t>kafka+filebeat+kabana</a:t>
            </a:r>
            <a:endParaRPr lang="zh-CN" altLang="en-US" sz="1800" dirty="0"/>
          </a:p>
          <a:p>
            <a:pPr>
              <a:lnSpc>
                <a:spcPct val="150000"/>
              </a:lnSpc>
              <a:defRPr/>
            </a:pPr>
            <a:endParaRPr lang="en-US" altLang="zh-CN" sz="1800" dirty="0"/>
          </a:p>
          <a:p>
            <a:pPr lvl="0">
              <a:lnSpc>
                <a:spcPct val="150000"/>
              </a:lnSpc>
              <a:defRPr/>
            </a:pPr>
            <a:endParaRPr lang="zh-CN" altLang="en-US" sz="1647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52" name="文本框 3"/>
          <p:cNvSpPr txBox="1">
            <a:spLocks noChangeArrowheads="1"/>
          </p:cNvSpPr>
          <p:nvPr/>
        </p:nvSpPr>
        <p:spPr bwMode="auto">
          <a:xfrm>
            <a:off x="4396899" y="4777662"/>
            <a:ext cx="2744495" cy="19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835" tIns="65918" rIns="131835" bIns="65918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800" dirty="0"/>
              <a:t>使用</a:t>
            </a:r>
            <a:r>
              <a:rPr lang="en-US" altLang="zh-CN" sz="1800" dirty="0" err="1" smtClean="0"/>
              <a:t>zabbix</a:t>
            </a:r>
            <a:r>
              <a:rPr lang="zh-CN" altLang="en-US" sz="1800" dirty="0" smtClean="0"/>
              <a:t>，实现服务器内存，</a:t>
            </a:r>
            <a:r>
              <a:rPr lang="en-US" altLang="zh-CN" sz="1800" dirty="0" err="1" smtClean="0"/>
              <a:t>cpu</a:t>
            </a:r>
            <a:r>
              <a:rPr lang="zh-CN" altLang="en-US" sz="1800" dirty="0" smtClean="0"/>
              <a:t>，硬盘监控</a:t>
            </a:r>
            <a:endParaRPr lang="en-US" altLang="zh-CN" sz="1800" dirty="0" smtClean="0"/>
          </a:p>
          <a:p>
            <a:pPr lvl="0"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</a:rPr>
              <a:t>应用状态监测，做定时</a:t>
            </a:r>
            <a:r>
              <a:rPr lang="en-US" altLang="zh-CN" sz="1800" dirty="0" err="1" smtClean="0">
                <a:solidFill>
                  <a:schemeClr val="bg2"/>
                </a:solidFill>
                <a:latin typeface="微软雅黑" pitchFamily="34" charset="-122"/>
              </a:rPr>
              <a:t>checkversion</a:t>
            </a:r>
            <a:endParaRPr lang="zh-CN" altLang="en-US" sz="1647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53" name="文本框 3"/>
          <p:cNvSpPr txBox="1">
            <a:spLocks noChangeArrowheads="1"/>
          </p:cNvSpPr>
          <p:nvPr/>
        </p:nvSpPr>
        <p:spPr bwMode="auto">
          <a:xfrm>
            <a:off x="10152495" y="4768503"/>
            <a:ext cx="2744495" cy="19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835" tIns="65918" rIns="131835" bIns="65918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文件使用</a:t>
            </a:r>
            <a:r>
              <a:rPr lang="en-US" altLang="zh-CN" sz="1647" dirty="0" smtClean="0">
                <a:solidFill>
                  <a:schemeClr val="bg2"/>
                </a:solidFill>
                <a:latin typeface="微软雅黑" pitchFamily="34" charset="-122"/>
              </a:rPr>
              <a:t>ftp</a:t>
            </a:r>
            <a:r>
              <a:rPr lang="zh-CN" altLang="en-US" sz="1647" dirty="0">
                <a:solidFill>
                  <a:schemeClr val="bg2"/>
                </a:solidFill>
                <a:latin typeface="微软雅黑" pitchFamily="34" charset="-122"/>
              </a:rPr>
              <a:t>上</a:t>
            </a: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传</a:t>
            </a:r>
            <a:endParaRPr lang="en-US" altLang="zh-CN" sz="1647" dirty="0" smtClean="0">
              <a:solidFill>
                <a:schemeClr val="bg2"/>
              </a:solidFill>
              <a:latin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55" y="1957356"/>
            <a:ext cx="2444734" cy="162099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00" y="4544150"/>
            <a:ext cx="2440156" cy="163852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8" y="1957356"/>
            <a:ext cx="2457625" cy="1601146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20" y="4544149"/>
            <a:ext cx="2444734" cy="16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/>
      <p:bldP spid="42" grpId="0" animBg="1"/>
      <p:bldP spid="43" grpId="0" animBg="1"/>
      <p:bldP spid="50" grpId="0" animBg="1"/>
      <p:bldP spid="51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" y="2439624"/>
            <a:ext cx="14082713" cy="149237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44" name="组合 43"/>
          <p:cNvGrpSpPr/>
          <p:nvPr/>
        </p:nvGrpSpPr>
        <p:grpSpPr>
          <a:xfrm>
            <a:off x="2696796" y="6227262"/>
            <a:ext cx="452009" cy="452172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47" name="矩形 46"/>
          <p:cNvSpPr/>
          <p:nvPr/>
        </p:nvSpPr>
        <p:spPr>
          <a:xfrm>
            <a:off x="-2499" y="7518665"/>
            <a:ext cx="14082713" cy="519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48" name="组合 47"/>
          <p:cNvGrpSpPr/>
          <p:nvPr/>
        </p:nvGrpSpPr>
        <p:grpSpPr>
          <a:xfrm>
            <a:off x="4230609" y="1922705"/>
            <a:ext cx="2268993" cy="2268993"/>
            <a:chOff x="4508674" y="2118116"/>
            <a:chExt cx="2204282" cy="2204282"/>
          </a:xfrm>
        </p:grpSpPr>
        <p:grpSp>
          <p:nvGrpSpPr>
            <p:cNvPr id="49" name="组合 48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71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7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044082" y="2653915"/>
              <a:ext cx="1133465" cy="113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794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04</a:t>
              </a:r>
              <a:endParaRPr lang="zh-CN" altLang="en-US" sz="6794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43361" y="5370105"/>
            <a:ext cx="655637" cy="655637"/>
            <a:chOff x="1517331" y="1125257"/>
            <a:chExt cx="2204282" cy="2204282"/>
          </a:xfrm>
        </p:grpSpPr>
        <p:sp>
          <p:nvSpPr>
            <p:cNvPr id="66" name="椭圆 65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67" name="椭圆 66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15542" y="6453348"/>
            <a:ext cx="655637" cy="655637"/>
            <a:chOff x="1517331" y="1125257"/>
            <a:chExt cx="2204282" cy="2204282"/>
          </a:xfrm>
        </p:grpSpPr>
        <p:sp>
          <p:nvSpPr>
            <p:cNvPr id="69" name="椭圆 68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70" name="椭圆 6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376527" y="6025742"/>
            <a:ext cx="535449" cy="535449"/>
            <a:chOff x="1517331" y="1125257"/>
            <a:chExt cx="2204282" cy="2204282"/>
          </a:xfrm>
        </p:grpSpPr>
        <p:sp>
          <p:nvSpPr>
            <p:cNvPr id="72" name="椭圆 71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73" name="椭圆 72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897896" y="2880302"/>
            <a:ext cx="3832314" cy="68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06" b="1" spc="-154" dirty="0" smtClean="0">
                <a:solidFill>
                  <a:schemeClr val="accent4"/>
                </a:solidFill>
                <a:latin typeface="思源黑体 CN Bold" pitchFamily="34" charset="-122"/>
                <a:ea typeface="思源黑体 CN Bold" pitchFamily="34" charset="-122"/>
              </a:rPr>
              <a:t>最终目标</a:t>
            </a:r>
            <a:endParaRPr lang="zh-CN" altLang="en-US" sz="3706" b="1" spc="-154" dirty="0">
              <a:solidFill>
                <a:schemeClr val="accent4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2028831" y="120416"/>
            <a:ext cx="655637" cy="655637"/>
            <a:chOff x="1517331" y="1125257"/>
            <a:chExt cx="2204282" cy="2204282"/>
          </a:xfrm>
        </p:grpSpPr>
        <p:sp>
          <p:nvSpPr>
            <p:cNvPr id="76" name="椭圆 75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187539" y="204731"/>
            <a:ext cx="655637" cy="655637"/>
            <a:chOff x="1517331" y="1125257"/>
            <a:chExt cx="2204282" cy="2204282"/>
          </a:xfrm>
        </p:grpSpPr>
        <p:sp>
          <p:nvSpPr>
            <p:cNvPr id="79" name="椭圆 78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80" name="椭圆 7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2371064" y="769537"/>
            <a:ext cx="935391" cy="935391"/>
            <a:chOff x="1517331" y="1125257"/>
            <a:chExt cx="2204282" cy="2204282"/>
          </a:xfrm>
        </p:grpSpPr>
        <p:sp>
          <p:nvSpPr>
            <p:cNvPr id="84" name="椭圆 8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85" name="椭圆 84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1636917" y="1284982"/>
            <a:ext cx="452009" cy="452172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87" name="同心圆 8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6556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2" accel="90000" fill="hold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90000" fill="hold" nodeType="withEffect" p14:presetBounceEnd="5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accel="90000" fill="hold" nodeType="withEffect" p14:presetBounceEnd="5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accel="90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90000" fill="hold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90000" fill="hold" nodeType="withEffect" p14:presetBounceEnd="5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90000" fill="hold" nodeType="withEffect" p14:presetBounceEnd="5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9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47" grpId="0" animBg="1"/>
          <p:bldP spid="74" grpId="0"/>
          <p:bldP spid="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2" accel="9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9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accel="9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accel="9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9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9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9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9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47" grpId="0" animBg="1"/>
          <p:bldP spid="74" grpId="0"/>
          <p:bldP spid="8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27242" y="3795314"/>
            <a:ext cx="6542361" cy="407077"/>
            <a:chOff x="1113357" y="3872042"/>
            <a:chExt cx="6355774" cy="395467"/>
          </a:xfrm>
        </p:grpSpPr>
        <p:sp>
          <p:nvSpPr>
            <p:cNvPr id="59" name="矩形 58"/>
            <p:cNvSpPr/>
            <p:nvPr/>
          </p:nvSpPr>
          <p:spPr>
            <a:xfrm>
              <a:off x="1113357" y="3872042"/>
              <a:ext cx="6355774" cy="3954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77800" dist="139700" dir="5400000" sx="97000" sy="97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61" name="矩形 60"/>
            <p:cNvSpPr/>
            <p:nvPr/>
          </p:nvSpPr>
          <p:spPr>
            <a:xfrm>
              <a:off x="1113357" y="3872043"/>
              <a:ext cx="3177887" cy="3954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文本框 12"/>
          <p:cNvSpPr txBox="1"/>
          <p:nvPr/>
        </p:nvSpPr>
        <p:spPr>
          <a:xfrm>
            <a:off x="1333966" y="3277983"/>
            <a:ext cx="210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用户下单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单数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3"/>
          <p:cNvSpPr txBox="1"/>
          <p:nvPr/>
        </p:nvSpPr>
        <p:spPr>
          <a:xfrm>
            <a:off x="1316209" y="4499339"/>
            <a:ext cx="226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服务负载平均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使用率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27241" y="5025009"/>
            <a:ext cx="6542366" cy="407075"/>
            <a:chOff x="1113356" y="5066666"/>
            <a:chExt cx="6355778" cy="395465"/>
          </a:xfrm>
        </p:grpSpPr>
        <p:sp>
          <p:nvSpPr>
            <p:cNvPr id="65" name="矩形 64"/>
            <p:cNvSpPr/>
            <p:nvPr/>
          </p:nvSpPr>
          <p:spPr>
            <a:xfrm>
              <a:off x="1113359" y="5066666"/>
              <a:ext cx="6355775" cy="3954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77800" dist="139700" dir="5400000" sx="97000" sy="97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70" name="矩形 69"/>
            <p:cNvSpPr/>
            <p:nvPr/>
          </p:nvSpPr>
          <p:spPr>
            <a:xfrm>
              <a:off x="1113356" y="5066666"/>
              <a:ext cx="4181766" cy="39546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27244" y="2600839"/>
            <a:ext cx="6542363" cy="407075"/>
            <a:chOff x="1113359" y="2711633"/>
            <a:chExt cx="6355775" cy="395465"/>
          </a:xfrm>
        </p:grpSpPr>
        <p:sp>
          <p:nvSpPr>
            <p:cNvPr id="79" name="矩形 78"/>
            <p:cNvSpPr/>
            <p:nvPr/>
          </p:nvSpPr>
          <p:spPr>
            <a:xfrm>
              <a:off x="1113359" y="2714927"/>
              <a:ext cx="6355775" cy="3921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77800" dist="139700" dir="5400000" sx="97000" sy="97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80" name="矩形 79"/>
            <p:cNvSpPr/>
            <p:nvPr/>
          </p:nvSpPr>
          <p:spPr>
            <a:xfrm>
              <a:off x="1113359" y="2711633"/>
              <a:ext cx="4996564" cy="3954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" name="文本框 11"/>
          <p:cNvSpPr txBox="1"/>
          <p:nvPr/>
        </p:nvSpPr>
        <p:spPr>
          <a:xfrm>
            <a:off x="1316209" y="2082749"/>
            <a:ext cx="2383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用户同时在线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人数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标注 81"/>
          <p:cNvSpPr/>
          <p:nvPr/>
        </p:nvSpPr>
        <p:spPr>
          <a:xfrm rot="21600000">
            <a:off x="6272229" y="2082749"/>
            <a:ext cx="1342626" cy="351918"/>
          </a:xfrm>
          <a:prstGeom prst="wedgeRoundRectCallout">
            <a:avLst>
              <a:gd name="adj1" fmla="val -21633"/>
              <a:gd name="adj2" fmla="val 78997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139700" dir="5400000" sx="97000" sy="97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71" dirty="0" smtClean="0"/>
              <a:t>100</a:t>
            </a:r>
            <a:r>
              <a:rPr lang="zh-CN" altLang="en-US" sz="2471" dirty="0" smtClean="0"/>
              <a:t>万</a:t>
            </a:r>
            <a:endParaRPr lang="zh-CN" altLang="en-US" sz="2471" dirty="0"/>
          </a:p>
        </p:txBody>
      </p:sp>
      <p:sp>
        <p:nvSpPr>
          <p:cNvPr id="83" name="圆角矩形标注 82"/>
          <p:cNvSpPr/>
          <p:nvPr/>
        </p:nvSpPr>
        <p:spPr>
          <a:xfrm rot="21600000">
            <a:off x="6272229" y="3325956"/>
            <a:ext cx="1342626" cy="351918"/>
          </a:xfrm>
          <a:prstGeom prst="wedgeRoundRectCallout">
            <a:avLst>
              <a:gd name="adj1" fmla="val -21633"/>
              <a:gd name="adj2" fmla="val 78997"/>
              <a:gd name="adj3" fmla="val 16667"/>
            </a:avLst>
          </a:prstGeom>
          <a:solidFill>
            <a:schemeClr val="accent3"/>
          </a:solidFill>
          <a:ln>
            <a:noFill/>
          </a:ln>
          <a:effectLst>
            <a:outerShdw blurRad="177800" dist="139700" dir="5400000" sx="97000" sy="97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71" dirty="0" smtClean="0"/>
              <a:t>10</a:t>
            </a:r>
            <a:r>
              <a:rPr lang="zh-CN" altLang="en-US" sz="2471" dirty="0" smtClean="0"/>
              <a:t>万单</a:t>
            </a:r>
            <a:endParaRPr lang="zh-CN" altLang="en-US" sz="2471" dirty="0"/>
          </a:p>
        </p:txBody>
      </p:sp>
      <p:sp>
        <p:nvSpPr>
          <p:cNvPr id="84" name="圆角矩形标注 83"/>
          <p:cNvSpPr/>
          <p:nvPr/>
        </p:nvSpPr>
        <p:spPr>
          <a:xfrm rot="21600000">
            <a:off x="6272229" y="4486627"/>
            <a:ext cx="1342626" cy="351918"/>
          </a:xfrm>
          <a:prstGeom prst="wedgeRoundRectCallout">
            <a:avLst>
              <a:gd name="adj1" fmla="val -21633"/>
              <a:gd name="adj2" fmla="val 78997"/>
              <a:gd name="adj3" fmla="val 16667"/>
            </a:avLst>
          </a:prstGeom>
          <a:solidFill>
            <a:schemeClr val="accent4"/>
          </a:solidFill>
          <a:ln>
            <a:noFill/>
          </a:ln>
          <a:effectLst>
            <a:outerShdw blurRad="177800" dist="139700" dir="5400000" sx="97000" sy="97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60%</a:t>
            </a:r>
            <a:r>
              <a:rPr lang="zh-CN" altLang="en-US" sz="2000" dirty="0" smtClean="0"/>
              <a:t>以下</a:t>
            </a:r>
            <a:endParaRPr lang="zh-CN" altLang="en-US" sz="2000" dirty="0"/>
          </a:p>
        </p:txBody>
      </p:sp>
      <p:sp>
        <p:nvSpPr>
          <p:cNvPr id="86" name="左大括号 85"/>
          <p:cNvSpPr/>
          <p:nvPr/>
        </p:nvSpPr>
        <p:spPr>
          <a:xfrm>
            <a:off x="9018541" y="2333625"/>
            <a:ext cx="443550" cy="4657923"/>
          </a:xfrm>
          <a:prstGeom prst="leftBrace">
            <a:avLst>
              <a:gd name="adj1" fmla="val 19041"/>
              <a:gd name="adj2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818" tIns="70410" rIns="140818" bIns="70410" rtlCol="0" anchor="ctr"/>
          <a:lstStyle/>
          <a:p>
            <a:pPr algn="ctr"/>
            <a:endParaRPr lang="zh-CN" altLang="en-US" sz="2471">
              <a:solidFill>
                <a:schemeClr val="bg2"/>
              </a:solidFill>
            </a:endParaRPr>
          </a:p>
        </p:txBody>
      </p:sp>
      <p:sp>
        <p:nvSpPr>
          <p:cNvPr id="87" name="文本框 7"/>
          <p:cNvSpPr txBox="1">
            <a:spLocks noChangeArrowheads="1"/>
          </p:cNvSpPr>
          <p:nvPr/>
        </p:nvSpPr>
        <p:spPr bwMode="auto">
          <a:xfrm>
            <a:off x="9555274" y="1885398"/>
            <a:ext cx="3548794" cy="127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0818" tIns="70410" rIns="140818" bIns="70410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59" b="1" dirty="0" smtClean="0">
                <a:solidFill>
                  <a:schemeClr val="accent1"/>
                </a:solidFill>
                <a:latin typeface="微软雅黑" pitchFamily="34" charset="-122"/>
              </a:rPr>
              <a:t>同时在线人数</a:t>
            </a:r>
            <a:endParaRPr lang="en-US" altLang="zh-CN" sz="2059" b="1" dirty="0">
              <a:solidFill>
                <a:schemeClr val="accent1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用户打开</a:t>
            </a:r>
            <a:r>
              <a:rPr lang="en-US" altLang="zh-CN" sz="1647" dirty="0" smtClean="0">
                <a:solidFill>
                  <a:schemeClr val="bg2"/>
                </a:solidFill>
                <a:latin typeface="微软雅黑" pitchFamily="34" charset="-122"/>
              </a:rPr>
              <a:t>app</a:t>
            </a: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每小时在线人数</a:t>
            </a:r>
            <a:r>
              <a:rPr lang="en-US" altLang="zh-CN" sz="1647" dirty="0" smtClean="0">
                <a:solidFill>
                  <a:schemeClr val="bg2"/>
                </a:solidFill>
                <a:latin typeface="微软雅黑" pitchFamily="34" charset="-122"/>
              </a:rPr>
              <a:t>100</a:t>
            </a: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万人，平均每秒钟</a:t>
            </a:r>
            <a:r>
              <a:rPr lang="en-US" altLang="zh-CN" sz="1647" dirty="0" smtClean="0">
                <a:solidFill>
                  <a:schemeClr val="bg2"/>
                </a:solidFill>
                <a:latin typeface="微软雅黑" pitchFamily="34" charset="-122"/>
              </a:rPr>
              <a:t>280</a:t>
            </a: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次请求</a:t>
            </a:r>
            <a:endParaRPr lang="zh-CN" altLang="en-US" sz="1647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88" name="文本框 7"/>
          <p:cNvSpPr txBox="1">
            <a:spLocks noChangeArrowheads="1"/>
          </p:cNvSpPr>
          <p:nvPr/>
        </p:nvSpPr>
        <p:spPr bwMode="auto">
          <a:xfrm>
            <a:off x="9555274" y="4025883"/>
            <a:ext cx="3548794" cy="127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0818" tIns="70410" rIns="140818" bIns="70410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59" b="1" dirty="0" smtClean="0">
                <a:solidFill>
                  <a:schemeClr val="accent2"/>
                </a:solidFill>
                <a:latin typeface="微软雅黑" pitchFamily="34" charset="-122"/>
              </a:rPr>
              <a:t>用户下单</a:t>
            </a:r>
            <a:endParaRPr lang="en-US" altLang="zh-CN" sz="2059" b="1" dirty="0">
              <a:solidFill>
                <a:schemeClr val="accent2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用户每小时下单单量</a:t>
            </a:r>
            <a:r>
              <a:rPr lang="en-US" altLang="zh-CN" sz="1647" dirty="0" smtClean="0">
                <a:solidFill>
                  <a:schemeClr val="bg2"/>
                </a:solidFill>
                <a:latin typeface="微软雅黑" pitchFamily="34" charset="-122"/>
              </a:rPr>
              <a:t>10</a:t>
            </a: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万单，平均每秒钟</a:t>
            </a:r>
            <a:r>
              <a:rPr lang="en-US" altLang="zh-CN" sz="1647" dirty="0" smtClean="0">
                <a:solidFill>
                  <a:schemeClr val="bg2"/>
                </a:solidFill>
                <a:latin typeface="微软雅黑" pitchFamily="34" charset="-122"/>
              </a:rPr>
              <a:t>27</a:t>
            </a: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单</a:t>
            </a:r>
            <a:endParaRPr lang="zh-CN" altLang="en-US" sz="1647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89" name="文本框 7"/>
          <p:cNvSpPr txBox="1">
            <a:spLocks noChangeArrowheads="1"/>
          </p:cNvSpPr>
          <p:nvPr/>
        </p:nvSpPr>
        <p:spPr bwMode="auto">
          <a:xfrm>
            <a:off x="9705652" y="6049044"/>
            <a:ext cx="3548794" cy="127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0818" tIns="70410" rIns="140818" bIns="70410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59" b="1" dirty="0" smtClean="0">
                <a:solidFill>
                  <a:schemeClr val="accent3"/>
                </a:solidFill>
                <a:latin typeface="微软雅黑" pitchFamily="34" charset="-122"/>
              </a:rPr>
              <a:t>服务器负载</a:t>
            </a:r>
            <a:endParaRPr lang="en-US" altLang="zh-CN" sz="2059" b="1" dirty="0">
              <a:solidFill>
                <a:schemeClr val="accent3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47" dirty="0" err="1" smtClean="0">
                <a:solidFill>
                  <a:schemeClr val="bg2"/>
                </a:solidFill>
                <a:latin typeface="微软雅黑" pitchFamily="34" charset="-122"/>
              </a:rPr>
              <a:t>Cpu</a:t>
            </a: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使用率监控使用在</a:t>
            </a:r>
            <a:r>
              <a:rPr lang="en-US" altLang="zh-CN" sz="1647" dirty="0" smtClean="0">
                <a:solidFill>
                  <a:schemeClr val="bg2"/>
                </a:solidFill>
                <a:latin typeface="微软雅黑" pitchFamily="34" charset="-122"/>
              </a:rPr>
              <a:t>60%</a:t>
            </a: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提醒，内存</a:t>
            </a:r>
            <a:r>
              <a:rPr lang="en-US" altLang="zh-CN" sz="1647" dirty="0">
                <a:solidFill>
                  <a:schemeClr val="bg2"/>
                </a:solidFill>
                <a:latin typeface="微软雅黑" pitchFamily="34" charset="-122"/>
              </a:rPr>
              <a:t>8</a:t>
            </a:r>
            <a:r>
              <a:rPr lang="en-US" altLang="zh-CN" sz="1647" dirty="0" smtClean="0">
                <a:solidFill>
                  <a:schemeClr val="bg2"/>
                </a:solidFill>
                <a:latin typeface="微软雅黑" pitchFamily="34" charset="-122"/>
              </a:rPr>
              <a:t>0%,</a:t>
            </a: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硬盘</a:t>
            </a:r>
            <a:r>
              <a:rPr lang="en-US" altLang="zh-CN" sz="1647" dirty="0" smtClean="0">
                <a:solidFill>
                  <a:schemeClr val="bg2"/>
                </a:solidFill>
                <a:latin typeface="微软雅黑" pitchFamily="34" charset="-122"/>
              </a:rPr>
              <a:t>80%</a:t>
            </a:r>
            <a:r>
              <a:rPr lang="zh-CN" altLang="en-US" sz="1647" dirty="0" smtClean="0">
                <a:solidFill>
                  <a:schemeClr val="bg2"/>
                </a:solidFill>
                <a:latin typeface="微软雅黑" pitchFamily="34" charset="-122"/>
              </a:rPr>
              <a:t>。</a:t>
            </a:r>
            <a:endParaRPr lang="zh-CN" altLang="en-US" sz="1647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目标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8157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  <p:bldP spid="81" grpId="0"/>
      <p:bldP spid="82" grpId="0" animBg="1"/>
      <p:bldP spid="83" grpId="0" animBg="1"/>
      <p:bldP spid="84" grpId="0" animBg="1"/>
      <p:bldP spid="86" grpId="0" animBg="1"/>
      <p:bldP spid="87" grpId="0"/>
      <p:bldP spid="88" grpId="0"/>
      <p:bldP spid="89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" y="2439624"/>
            <a:ext cx="14082713" cy="149237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44" name="组合 43"/>
          <p:cNvGrpSpPr/>
          <p:nvPr/>
        </p:nvGrpSpPr>
        <p:grpSpPr>
          <a:xfrm>
            <a:off x="2696796" y="6227262"/>
            <a:ext cx="452009" cy="452172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47" name="矩形 46"/>
          <p:cNvSpPr/>
          <p:nvPr/>
        </p:nvSpPr>
        <p:spPr>
          <a:xfrm>
            <a:off x="-2499" y="7518665"/>
            <a:ext cx="14082713" cy="519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48" name="组合 47"/>
          <p:cNvGrpSpPr/>
          <p:nvPr/>
        </p:nvGrpSpPr>
        <p:grpSpPr>
          <a:xfrm>
            <a:off x="4230609" y="1922705"/>
            <a:ext cx="2268993" cy="2268993"/>
            <a:chOff x="4508674" y="2118116"/>
            <a:chExt cx="2204282" cy="2204282"/>
          </a:xfrm>
        </p:grpSpPr>
        <p:grpSp>
          <p:nvGrpSpPr>
            <p:cNvPr id="49" name="组合 48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71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7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044082" y="2653915"/>
              <a:ext cx="1133465" cy="113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794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完</a:t>
              </a:r>
              <a:endParaRPr lang="zh-CN" altLang="en-US" sz="6794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43361" y="5370105"/>
            <a:ext cx="655637" cy="655637"/>
            <a:chOff x="1517331" y="1125257"/>
            <a:chExt cx="2204282" cy="2204282"/>
          </a:xfrm>
        </p:grpSpPr>
        <p:sp>
          <p:nvSpPr>
            <p:cNvPr id="66" name="椭圆 65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67" name="椭圆 66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15542" y="6453348"/>
            <a:ext cx="655637" cy="655637"/>
            <a:chOff x="1517331" y="1125257"/>
            <a:chExt cx="2204282" cy="2204282"/>
          </a:xfrm>
        </p:grpSpPr>
        <p:sp>
          <p:nvSpPr>
            <p:cNvPr id="69" name="椭圆 68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70" name="椭圆 6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376527" y="6025742"/>
            <a:ext cx="535449" cy="535449"/>
            <a:chOff x="1517331" y="1125257"/>
            <a:chExt cx="2204282" cy="2204282"/>
          </a:xfrm>
        </p:grpSpPr>
        <p:sp>
          <p:nvSpPr>
            <p:cNvPr id="72" name="椭圆 71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73" name="椭圆 72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897896" y="2880302"/>
            <a:ext cx="3832314" cy="68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06" b="1" spc="-154" dirty="0">
                <a:solidFill>
                  <a:schemeClr val="accent4"/>
                </a:solidFill>
                <a:latin typeface="思源黑体 CN Bold" pitchFamily="34" charset="-122"/>
                <a:ea typeface="思源黑体 CN Bold" pitchFamily="34" charset="-122"/>
              </a:rPr>
              <a:t>谢谢</a:t>
            </a:r>
            <a:endParaRPr lang="zh-CN" altLang="en-US" sz="3706" b="1" spc="-154" dirty="0">
              <a:solidFill>
                <a:schemeClr val="accent4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2028831" y="120416"/>
            <a:ext cx="655637" cy="655637"/>
            <a:chOff x="1517331" y="1125257"/>
            <a:chExt cx="2204282" cy="2204282"/>
          </a:xfrm>
        </p:grpSpPr>
        <p:sp>
          <p:nvSpPr>
            <p:cNvPr id="76" name="椭圆 75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187539" y="204731"/>
            <a:ext cx="655637" cy="655637"/>
            <a:chOff x="1517331" y="1125257"/>
            <a:chExt cx="2204282" cy="2204282"/>
          </a:xfrm>
        </p:grpSpPr>
        <p:sp>
          <p:nvSpPr>
            <p:cNvPr id="79" name="椭圆 78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80" name="椭圆 7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2371064" y="769537"/>
            <a:ext cx="935391" cy="935391"/>
            <a:chOff x="1517331" y="1125257"/>
            <a:chExt cx="2204282" cy="2204282"/>
          </a:xfrm>
        </p:grpSpPr>
        <p:sp>
          <p:nvSpPr>
            <p:cNvPr id="84" name="椭圆 8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85" name="椭圆 84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1636917" y="1284982"/>
            <a:ext cx="452009" cy="452172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87" name="同心圆 8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</p:spTree>
    <p:extLst>
      <p:ext uri="{BB962C8B-B14F-4D97-AF65-F5344CB8AC3E}">
        <p14:creationId xmlns:p14="http://schemas.microsoft.com/office/powerpoint/2010/main" val="11754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2" accel="90000" fill="hold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90000" fill="hold" nodeType="withEffect" p14:presetBounceEnd="5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accel="90000" fill="hold" nodeType="withEffect" p14:presetBounceEnd="5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accel="90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90000" fill="hold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90000" fill="hold" nodeType="withEffect" p14:presetBounceEnd="5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90000" fill="hold" nodeType="withEffect" p14:presetBounceEnd="5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9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47" grpId="0" animBg="1"/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2" accel="9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9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accel="9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accel="9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9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9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9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9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47" grpId="0" animBg="1"/>
          <p:bldP spid="7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43364" y="3072318"/>
            <a:ext cx="1583045" cy="696698"/>
            <a:chOff x="2328257" y="4927865"/>
            <a:chExt cx="1537897" cy="676828"/>
          </a:xfrm>
        </p:grpSpPr>
        <p:sp>
          <p:nvSpPr>
            <p:cNvPr id="53" name="TextBox 52"/>
            <p:cNvSpPr txBox="1"/>
            <p:nvPr/>
          </p:nvSpPr>
          <p:spPr>
            <a:xfrm>
              <a:off x="2328257" y="4927865"/>
              <a:ext cx="1537897" cy="45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6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场景分析</a:t>
              </a:r>
              <a:endParaRPr lang="zh-CN" altLang="en-US" sz="2368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19470" y="5322308"/>
              <a:ext cx="1286284" cy="282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35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97386" y="4580002"/>
            <a:ext cx="1583045" cy="665650"/>
            <a:chOff x="4246958" y="2731461"/>
            <a:chExt cx="1537897" cy="646666"/>
          </a:xfrm>
        </p:grpSpPr>
        <p:sp>
          <p:nvSpPr>
            <p:cNvPr id="101" name="TextBox 100"/>
            <p:cNvSpPr txBox="1"/>
            <p:nvPr/>
          </p:nvSpPr>
          <p:spPr>
            <a:xfrm>
              <a:off x="4246958" y="2731461"/>
              <a:ext cx="1537897" cy="44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6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技术分析</a:t>
              </a:r>
              <a:endParaRPr lang="zh-CN" altLang="en-US" sz="2368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335082" y="3111579"/>
              <a:ext cx="1286284" cy="26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32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72802" y="2996634"/>
            <a:ext cx="1583045" cy="697025"/>
            <a:chOff x="5982927" y="4927865"/>
            <a:chExt cx="1537897" cy="677146"/>
          </a:xfrm>
        </p:grpSpPr>
        <p:sp>
          <p:nvSpPr>
            <p:cNvPr id="107" name="TextBox 106"/>
            <p:cNvSpPr txBox="1"/>
            <p:nvPr/>
          </p:nvSpPr>
          <p:spPr>
            <a:xfrm>
              <a:off x="5982927" y="4927865"/>
              <a:ext cx="1537897" cy="44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6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结论</a:t>
              </a:r>
              <a:endParaRPr lang="zh-CN" altLang="en-US" sz="2368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71050" y="5338463"/>
              <a:ext cx="1286284" cy="26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32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8622943" y="4492941"/>
            <a:ext cx="1583045" cy="47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6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架构设计</a:t>
            </a:r>
            <a:endParaRPr lang="zh-CN" altLang="en-US" sz="2368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93992" y="2972243"/>
            <a:ext cx="1583045" cy="644734"/>
            <a:chOff x="9752962" y="4978665"/>
            <a:chExt cx="1537897" cy="626346"/>
          </a:xfrm>
        </p:grpSpPr>
        <p:sp>
          <p:nvSpPr>
            <p:cNvPr id="111" name="TextBox 110"/>
            <p:cNvSpPr txBox="1"/>
            <p:nvPr/>
          </p:nvSpPr>
          <p:spPr>
            <a:xfrm>
              <a:off x="9752962" y="4978665"/>
              <a:ext cx="1537897" cy="45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68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最终目标</a:t>
              </a:r>
              <a:endParaRPr lang="zh-CN" altLang="en-US" sz="2368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841086" y="5338463"/>
              <a:ext cx="1286284" cy="26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32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WORKREPORT</a:t>
              </a:r>
              <a:endParaRPr lang="zh-CN" altLang="en-US" sz="1132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主目录</a:t>
            </a:r>
          </a:p>
        </p:txBody>
      </p:sp>
      <p:sp>
        <p:nvSpPr>
          <p:cNvPr id="54" name="任意多边形 53"/>
          <p:cNvSpPr/>
          <p:nvPr/>
        </p:nvSpPr>
        <p:spPr>
          <a:xfrm>
            <a:off x="2891109" y="3299971"/>
            <a:ext cx="8591339" cy="1559390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" fmla="*/ 0 w 7762075"/>
              <a:gd name="connsiteY0" fmla="*/ 1079512 h 1079512"/>
              <a:gd name="connsiteX1" fmla="*/ 1917700 w 7762075"/>
              <a:gd name="connsiteY1" fmla="*/ 12 h 1079512"/>
              <a:gd name="connsiteX2" fmla="*/ 3810000 w 7762075"/>
              <a:gd name="connsiteY2" fmla="*/ 1054112 h 1079512"/>
              <a:gd name="connsiteX3" fmla="*/ 7762075 w 7762075"/>
              <a:gd name="connsiteY3" fmla="*/ 887355 h 1079512"/>
              <a:gd name="connsiteX0" fmla="*/ 0 w 7762075"/>
              <a:gd name="connsiteY0" fmla="*/ 1258016 h 1258016"/>
              <a:gd name="connsiteX1" fmla="*/ 1917700 w 7762075"/>
              <a:gd name="connsiteY1" fmla="*/ 178516 h 1258016"/>
              <a:gd name="connsiteX2" fmla="*/ 3810000 w 7762075"/>
              <a:gd name="connsiteY2" fmla="*/ 1232616 h 1258016"/>
              <a:gd name="connsiteX3" fmla="*/ 6120167 w 7762075"/>
              <a:gd name="connsiteY3" fmla="*/ 511 h 1258016"/>
              <a:gd name="connsiteX4" fmla="*/ 7762075 w 7762075"/>
              <a:gd name="connsiteY4" fmla="*/ 1065859 h 1258016"/>
              <a:gd name="connsiteX0" fmla="*/ 0 w 7872948"/>
              <a:gd name="connsiteY0" fmla="*/ 1257930 h 1296609"/>
              <a:gd name="connsiteX1" fmla="*/ 1917700 w 7872948"/>
              <a:gd name="connsiteY1" fmla="*/ 178430 h 1296609"/>
              <a:gd name="connsiteX2" fmla="*/ 3810000 w 7872948"/>
              <a:gd name="connsiteY2" fmla="*/ 1232530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257930 h 1296609"/>
              <a:gd name="connsiteX1" fmla="*/ 1650430 w 7872948"/>
              <a:gd name="connsiteY1" fmla="*/ 263677 h 1296609"/>
              <a:gd name="connsiteX2" fmla="*/ 3810000 w 7872948"/>
              <a:gd name="connsiteY2" fmla="*/ 1232530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257930 h 1296609"/>
              <a:gd name="connsiteX1" fmla="*/ 1650430 w 7872948"/>
              <a:gd name="connsiteY1" fmla="*/ 263677 h 1296609"/>
              <a:gd name="connsiteX2" fmla="*/ 3430071 w 7872948"/>
              <a:gd name="connsiteY2" fmla="*/ 1226591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191562 h 1230254"/>
              <a:gd name="connsiteX1" fmla="*/ 1650430 w 7872948"/>
              <a:gd name="connsiteY1" fmla="*/ 197309 h 1230254"/>
              <a:gd name="connsiteX2" fmla="*/ 3430071 w 7872948"/>
              <a:gd name="connsiteY2" fmla="*/ 1160223 h 1230254"/>
              <a:gd name="connsiteX3" fmla="*/ 5639957 w 7872948"/>
              <a:gd name="connsiteY3" fmla="*/ 447 h 1230254"/>
              <a:gd name="connsiteX4" fmla="*/ 7872948 w 7872948"/>
              <a:gd name="connsiteY4" fmla="*/ 1229993 h 1230254"/>
              <a:gd name="connsiteX0" fmla="*/ 0 w 7681228"/>
              <a:gd name="connsiteY0" fmla="*/ 1191632 h 1191632"/>
              <a:gd name="connsiteX1" fmla="*/ 1650430 w 7681228"/>
              <a:gd name="connsiteY1" fmla="*/ 197379 h 1191632"/>
              <a:gd name="connsiteX2" fmla="*/ 3430071 w 7681228"/>
              <a:gd name="connsiteY2" fmla="*/ 1160293 h 1191632"/>
              <a:gd name="connsiteX3" fmla="*/ 5639957 w 7681228"/>
              <a:gd name="connsiteY3" fmla="*/ 517 h 1191632"/>
              <a:gd name="connsiteX4" fmla="*/ 7681228 w 7681228"/>
              <a:gd name="connsiteY4" fmla="*/ 1053214 h 1191632"/>
              <a:gd name="connsiteX0" fmla="*/ 0 w 7681228"/>
              <a:gd name="connsiteY0" fmla="*/ 1191576 h 1191576"/>
              <a:gd name="connsiteX1" fmla="*/ 1650430 w 7681228"/>
              <a:gd name="connsiteY1" fmla="*/ 197323 h 1191576"/>
              <a:gd name="connsiteX2" fmla="*/ 3430071 w 7681228"/>
              <a:gd name="connsiteY2" fmla="*/ 1160237 h 1191576"/>
              <a:gd name="connsiteX3" fmla="*/ 5639957 w 7681228"/>
              <a:gd name="connsiteY3" fmla="*/ 461 h 1191576"/>
              <a:gd name="connsiteX4" fmla="*/ 7681228 w 7681228"/>
              <a:gd name="connsiteY4" fmla="*/ 1053158 h 1191576"/>
              <a:gd name="connsiteX0" fmla="*/ 0 w 7826216"/>
              <a:gd name="connsiteY0" fmla="*/ 1191456 h 1508838"/>
              <a:gd name="connsiteX1" fmla="*/ 1650430 w 7826216"/>
              <a:gd name="connsiteY1" fmla="*/ 197203 h 1508838"/>
              <a:gd name="connsiteX2" fmla="*/ 3430071 w 7826216"/>
              <a:gd name="connsiteY2" fmla="*/ 1160117 h 1508838"/>
              <a:gd name="connsiteX3" fmla="*/ 5639957 w 7826216"/>
              <a:gd name="connsiteY3" fmla="*/ 341 h 1508838"/>
              <a:gd name="connsiteX4" fmla="*/ 7826216 w 7826216"/>
              <a:gd name="connsiteY4" fmla="*/ 1498311 h 1508838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430071 w 7826216"/>
              <a:gd name="connsiteY2" fmla="*/ 977278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994938 h 1314128"/>
              <a:gd name="connsiteX1" fmla="*/ 1650430 w 7826216"/>
              <a:gd name="connsiteY1" fmla="*/ 685 h 1314128"/>
              <a:gd name="connsiteX2" fmla="*/ 3737105 w 7826216"/>
              <a:gd name="connsiteY2" fmla="*/ 1122625 h 1314128"/>
              <a:gd name="connsiteX3" fmla="*/ 5946991 w 7826216"/>
              <a:gd name="connsiteY3" fmla="*/ 66216 h 1314128"/>
              <a:gd name="connsiteX4" fmla="*/ 7826216 w 7826216"/>
              <a:gd name="connsiteY4" fmla="*/ 1301793 h 1314128"/>
              <a:gd name="connsiteX0" fmla="*/ 0 w 7826216"/>
              <a:gd name="connsiteY0" fmla="*/ 929125 h 1248315"/>
              <a:gd name="connsiteX1" fmla="*/ 1641902 w 7826216"/>
              <a:gd name="connsiteY1" fmla="*/ 30287 h 1248315"/>
              <a:gd name="connsiteX2" fmla="*/ 3737105 w 7826216"/>
              <a:gd name="connsiteY2" fmla="*/ 1056812 h 1248315"/>
              <a:gd name="connsiteX3" fmla="*/ 5946991 w 7826216"/>
              <a:gd name="connsiteY3" fmla="*/ 403 h 1248315"/>
              <a:gd name="connsiteX4" fmla="*/ 7826216 w 7826216"/>
              <a:gd name="connsiteY4" fmla="*/ 1235980 h 1248315"/>
              <a:gd name="connsiteX0" fmla="*/ 0 w 7826216"/>
              <a:gd name="connsiteY0" fmla="*/ 929125 h 1248315"/>
              <a:gd name="connsiteX1" fmla="*/ 1641902 w 7826216"/>
              <a:gd name="connsiteY1" fmla="*/ 30287 h 1248315"/>
              <a:gd name="connsiteX2" fmla="*/ 3941795 w 7826216"/>
              <a:gd name="connsiteY2" fmla="*/ 1088617 h 1248315"/>
              <a:gd name="connsiteX3" fmla="*/ 5946991 w 7826216"/>
              <a:gd name="connsiteY3" fmla="*/ 403 h 1248315"/>
              <a:gd name="connsiteX4" fmla="*/ 7826216 w 7826216"/>
              <a:gd name="connsiteY4" fmla="*/ 1235980 h 1248315"/>
              <a:gd name="connsiteX0" fmla="*/ 0 w 7698285"/>
              <a:gd name="connsiteY0" fmla="*/ 929138 h 1201018"/>
              <a:gd name="connsiteX1" fmla="*/ 1641902 w 7698285"/>
              <a:gd name="connsiteY1" fmla="*/ 30300 h 1201018"/>
              <a:gd name="connsiteX2" fmla="*/ 3941795 w 7698285"/>
              <a:gd name="connsiteY2" fmla="*/ 1088630 h 1201018"/>
              <a:gd name="connsiteX3" fmla="*/ 5946991 w 7698285"/>
              <a:gd name="connsiteY3" fmla="*/ 416 h 1201018"/>
              <a:gd name="connsiteX4" fmla="*/ 7698285 w 7698285"/>
              <a:gd name="connsiteY4" fmla="*/ 1188285 h 1201018"/>
              <a:gd name="connsiteX0" fmla="*/ 0 w 7698285"/>
              <a:gd name="connsiteY0" fmla="*/ 929194 h 1188341"/>
              <a:gd name="connsiteX1" fmla="*/ 1641902 w 7698285"/>
              <a:gd name="connsiteY1" fmla="*/ 30356 h 1188341"/>
              <a:gd name="connsiteX2" fmla="*/ 3941795 w 7698285"/>
              <a:gd name="connsiteY2" fmla="*/ 1088686 h 1188341"/>
              <a:gd name="connsiteX3" fmla="*/ 5946991 w 7698285"/>
              <a:gd name="connsiteY3" fmla="*/ 472 h 1188341"/>
              <a:gd name="connsiteX4" fmla="*/ 7698285 w 7698285"/>
              <a:gd name="connsiteY4" fmla="*/ 1188341 h 1188341"/>
              <a:gd name="connsiteX0" fmla="*/ 0 w 7766515"/>
              <a:gd name="connsiteY0" fmla="*/ 1064367 h 1188341"/>
              <a:gd name="connsiteX1" fmla="*/ 1710132 w 7766515"/>
              <a:gd name="connsiteY1" fmla="*/ 30356 h 1188341"/>
              <a:gd name="connsiteX2" fmla="*/ 4010025 w 7766515"/>
              <a:gd name="connsiteY2" fmla="*/ 1088686 h 1188341"/>
              <a:gd name="connsiteX3" fmla="*/ 6015221 w 7766515"/>
              <a:gd name="connsiteY3" fmla="*/ 472 h 1188341"/>
              <a:gd name="connsiteX4" fmla="*/ 7766515 w 7766515"/>
              <a:gd name="connsiteY4" fmla="*/ 1188341 h 1188341"/>
              <a:gd name="connsiteX0" fmla="*/ 0 w 7809158"/>
              <a:gd name="connsiteY0" fmla="*/ 682705 h 1188341"/>
              <a:gd name="connsiteX1" fmla="*/ 1752775 w 7809158"/>
              <a:gd name="connsiteY1" fmla="*/ 30356 h 1188341"/>
              <a:gd name="connsiteX2" fmla="*/ 4052668 w 7809158"/>
              <a:gd name="connsiteY2" fmla="*/ 1088686 h 1188341"/>
              <a:gd name="connsiteX3" fmla="*/ 6057864 w 7809158"/>
              <a:gd name="connsiteY3" fmla="*/ 472 h 1188341"/>
              <a:gd name="connsiteX4" fmla="*/ 7809158 w 7809158"/>
              <a:gd name="connsiteY4" fmla="*/ 1188341 h 1188341"/>
              <a:gd name="connsiteX0" fmla="*/ 0 w 7809158"/>
              <a:gd name="connsiteY0" fmla="*/ 682705 h 1188341"/>
              <a:gd name="connsiteX1" fmla="*/ 1752775 w 7809158"/>
              <a:gd name="connsiteY1" fmla="*/ 30356 h 1188341"/>
              <a:gd name="connsiteX2" fmla="*/ 4052668 w 7809158"/>
              <a:gd name="connsiteY2" fmla="*/ 1088686 h 1188341"/>
              <a:gd name="connsiteX3" fmla="*/ 6057864 w 7809158"/>
              <a:gd name="connsiteY3" fmla="*/ 472 h 1188341"/>
              <a:gd name="connsiteX4" fmla="*/ 7809158 w 7809158"/>
              <a:gd name="connsiteY4" fmla="*/ 1188341 h 1188341"/>
              <a:gd name="connsiteX0" fmla="*/ 0 w 7800630"/>
              <a:gd name="connsiteY0" fmla="*/ 1104124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00630"/>
              <a:gd name="connsiteY0" fmla="*/ 1120027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00630"/>
              <a:gd name="connsiteY0" fmla="*/ 1120027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19555 h 1119555"/>
              <a:gd name="connsiteX1" fmla="*/ 1744247 w 7851801"/>
              <a:gd name="connsiteY1" fmla="*/ 29884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851801"/>
              <a:gd name="connsiteY0" fmla="*/ 1119555 h 1119555"/>
              <a:gd name="connsiteX1" fmla="*/ 1744247 w 7851801"/>
              <a:gd name="connsiteY1" fmla="*/ 29884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851801"/>
              <a:gd name="connsiteY0" fmla="*/ 1119555 h 1119555"/>
              <a:gd name="connsiteX1" fmla="*/ 2349784 w 7851801"/>
              <a:gd name="connsiteY1" fmla="*/ 13981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118332"/>
              <a:gd name="connsiteY0" fmla="*/ 1079799 h 1088237"/>
              <a:gd name="connsiteX1" fmla="*/ 1616315 w 7118332"/>
              <a:gd name="connsiteY1" fmla="*/ 13981 h 1088237"/>
              <a:gd name="connsiteX2" fmla="*/ 3310671 w 7118332"/>
              <a:gd name="connsiteY2" fmla="*/ 1088214 h 1088237"/>
              <a:gd name="connsiteX3" fmla="*/ 5315867 w 7118332"/>
              <a:gd name="connsiteY3" fmla="*/ 0 h 1088237"/>
              <a:gd name="connsiteX4" fmla="*/ 7118332 w 7118332"/>
              <a:gd name="connsiteY4" fmla="*/ 1060648 h 1088237"/>
              <a:gd name="connsiteX0" fmla="*/ 0 w 7118332"/>
              <a:gd name="connsiteY0" fmla="*/ 1079799 h 1088237"/>
              <a:gd name="connsiteX1" fmla="*/ 1616315 w 7118332"/>
              <a:gd name="connsiteY1" fmla="*/ 13981 h 1088237"/>
              <a:gd name="connsiteX2" fmla="*/ 3310671 w 7118332"/>
              <a:gd name="connsiteY2" fmla="*/ 1088214 h 1088237"/>
              <a:gd name="connsiteX3" fmla="*/ 5315867 w 7118332"/>
              <a:gd name="connsiteY3" fmla="*/ 0 h 1088237"/>
              <a:gd name="connsiteX4" fmla="*/ 7118332 w 7118332"/>
              <a:gd name="connsiteY4" fmla="*/ 1060648 h 1088237"/>
              <a:gd name="connsiteX0" fmla="*/ 0 w 7118332"/>
              <a:gd name="connsiteY0" fmla="*/ 1065820 h 1074258"/>
              <a:gd name="connsiteX1" fmla="*/ 1616315 w 7118332"/>
              <a:gd name="connsiteY1" fmla="*/ 2 h 1074258"/>
              <a:gd name="connsiteX2" fmla="*/ 3310671 w 7118332"/>
              <a:gd name="connsiteY2" fmla="*/ 1074235 h 1074258"/>
              <a:gd name="connsiteX3" fmla="*/ 4974720 w 7118332"/>
              <a:gd name="connsiteY3" fmla="*/ 1924 h 1074258"/>
              <a:gd name="connsiteX4" fmla="*/ 7118332 w 7118332"/>
              <a:gd name="connsiteY4" fmla="*/ 1046669 h 1074258"/>
              <a:gd name="connsiteX0" fmla="*/ 0 w 6623667"/>
              <a:gd name="connsiteY0" fmla="*/ 1065820 h 1074258"/>
              <a:gd name="connsiteX1" fmla="*/ 1616315 w 6623667"/>
              <a:gd name="connsiteY1" fmla="*/ 2 h 1074258"/>
              <a:gd name="connsiteX2" fmla="*/ 3310671 w 6623667"/>
              <a:gd name="connsiteY2" fmla="*/ 1074235 h 1074258"/>
              <a:gd name="connsiteX3" fmla="*/ 4974720 w 6623667"/>
              <a:gd name="connsiteY3" fmla="*/ 1924 h 1074258"/>
              <a:gd name="connsiteX4" fmla="*/ 6623667 w 6623667"/>
              <a:gd name="connsiteY4" fmla="*/ 1038718 h 1074258"/>
              <a:gd name="connsiteX0" fmla="*/ 0 w 6478679"/>
              <a:gd name="connsiteY0" fmla="*/ 1065820 h 1074258"/>
              <a:gd name="connsiteX1" fmla="*/ 1616315 w 6478679"/>
              <a:gd name="connsiteY1" fmla="*/ 2 h 1074258"/>
              <a:gd name="connsiteX2" fmla="*/ 3310671 w 6478679"/>
              <a:gd name="connsiteY2" fmla="*/ 1074235 h 1074258"/>
              <a:gd name="connsiteX3" fmla="*/ 4974720 w 6478679"/>
              <a:gd name="connsiteY3" fmla="*/ 1924 h 1074258"/>
              <a:gd name="connsiteX4" fmla="*/ 6478679 w 6478679"/>
              <a:gd name="connsiteY4" fmla="*/ 1070523 h 1074258"/>
              <a:gd name="connsiteX0" fmla="*/ 0 w 6700425"/>
              <a:gd name="connsiteY0" fmla="*/ 1065820 h 1074258"/>
              <a:gd name="connsiteX1" fmla="*/ 1616315 w 6700425"/>
              <a:gd name="connsiteY1" fmla="*/ 2 h 1074258"/>
              <a:gd name="connsiteX2" fmla="*/ 3310671 w 6700425"/>
              <a:gd name="connsiteY2" fmla="*/ 1074235 h 1074258"/>
              <a:gd name="connsiteX3" fmla="*/ 4974720 w 6700425"/>
              <a:gd name="connsiteY3" fmla="*/ 1924 h 1074258"/>
              <a:gd name="connsiteX4" fmla="*/ 6700425 w 6700425"/>
              <a:gd name="connsiteY4" fmla="*/ 1038717 h 1074258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22"/>
              <a:gd name="connsiteX1" fmla="*/ 1616315 w 6700425"/>
              <a:gd name="connsiteY1" fmla="*/ 61689 h 1135922"/>
              <a:gd name="connsiteX2" fmla="*/ 3310671 w 6700425"/>
              <a:gd name="connsiteY2" fmla="*/ 1135922 h 1135922"/>
              <a:gd name="connsiteX3" fmla="*/ 5034421 w 6700425"/>
              <a:gd name="connsiteY3" fmla="*/ 0 h 1135922"/>
              <a:gd name="connsiteX4" fmla="*/ 6700425 w 6700425"/>
              <a:gd name="connsiteY4" fmla="*/ 1100404 h 1135922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100406 h 1135924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100406 h 1135924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072905 h 1135924"/>
              <a:gd name="connsiteX0" fmla="*/ 0 w 6715173"/>
              <a:gd name="connsiteY0" fmla="*/ 1127509 h 1135924"/>
              <a:gd name="connsiteX1" fmla="*/ 1616315 w 6715173"/>
              <a:gd name="connsiteY1" fmla="*/ 61691 h 1135924"/>
              <a:gd name="connsiteX2" fmla="*/ 3310671 w 6715173"/>
              <a:gd name="connsiteY2" fmla="*/ 1135924 h 1135924"/>
              <a:gd name="connsiteX3" fmla="*/ 5034421 w 6715173"/>
              <a:gd name="connsiteY3" fmla="*/ 2 h 1135924"/>
              <a:gd name="connsiteX4" fmla="*/ 6715173 w 6715173"/>
              <a:gd name="connsiteY4" fmla="*/ 1059155 h 11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73" h="1135924">
                <a:moveTo>
                  <a:pt x="0" y="1127509"/>
                </a:moveTo>
                <a:cubicBezTo>
                  <a:pt x="507007" y="1133134"/>
                  <a:pt x="1064537" y="60289"/>
                  <a:pt x="1616315" y="61691"/>
                </a:cubicBezTo>
                <a:cubicBezTo>
                  <a:pt x="2168093" y="63093"/>
                  <a:pt x="2778719" y="1127987"/>
                  <a:pt x="3310671" y="1135924"/>
                </a:cubicBezTo>
                <a:cubicBezTo>
                  <a:pt x="3866607" y="1117437"/>
                  <a:pt x="4488155" y="10816"/>
                  <a:pt x="5034421" y="2"/>
                </a:cubicBezTo>
                <a:cubicBezTo>
                  <a:pt x="5562285" y="-1785"/>
                  <a:pt x="6713956" y="1071307"/>
                  <a:pt x="6715173" y="1059155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5496" tIns="62748" rIns="125496" bIns="62748" rtlCol="0" anchor="ctr"/>
          <a:lstStyle/>
          <a:p>
            <a:pPr algn="ctr"/>
            <a:endParaRPr lang="zh-CN" altLang="en-US" sz="2471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400577" y="2503399"/>
            <a:ext cx="1729831" cy="1729831"/>
            <a:chOff x="12529169" y="3967390"/>
            <a:chExt cx="1680496" cy="1680496"/>
          </a:xfrm>
        </p:grpSpPr>
        <p:grpSp>
          <p:nvGrpSpPr>
            <p:cNvPr id="21" name="组合 20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4124" tIns="47062" rIns="94124" bIns="4706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71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0660159" y="1235197"/>
                <a:ext cx="1390418" cy="1390418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4124" tIns="47062" rIns="94124" bIns="4706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71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12939992" y="4293819"/>
              <a:ext cx="1010287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559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04</a:t>
              </a:r>
              <a:endParaRPr lang="zh-CN" altLang="en-US" sz="5559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0698357" y="3911716"/>
            <a:ext cx="1729831" cy="1729831"/>
            <a:chOff x="12529169" y="3967390"/>
            <a:chExt cx="1680496" cy="1680496"/>
          </a:xfrm>
        </p:grpSpPr>
        <p:grpSp>
          <p:nvGrpSpPr>
            <p:cNvPr id="124" name="组合 123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4124" tIns="47062" rIns="94124" bIns="4706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71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0644507" y="1219545"/>
                <a:ext cx="1421722" cy="1421722"/>
              </a:xfrm>
              <a:prstGeom prst="ellipse">
                <a:avLst/>
              </a:prstGeom>
              <a:solidFill>
                <a:schemeClr val="accent5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4124" tIns="47062" rIns="94124" bIns="4706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71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12939992" y="4293819"/>
              <a:ext cx="1010287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559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05</a:t>
              </a:r>
              <a:endParaRPr lang="zh-CN" altLang="en-US" sz="5559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6251040" y="3911716"/>
            <a:ext cx="1729831" cy="1729831"/>
            <a:chOff x="12529169" y="3967390"/>
            <a:chExt cx="1680496" cy="1680496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131" name="椭圆 130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4124" tIns="47062" rIns="94124" bIns="4706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71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10648377" y="1223415"/>
                <a:ext cx="1413982" cy="1413982"/>
              </a:xfrm>
              <a:prstGeom prst="ellipse">
                <a:avLst/>
              </a:prstGeom>
              <a:solidFill>
                <a:schemeClr val="accent3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4124" tIns="47062" rIns="94124" bIns="4706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71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12939992" y="4293819"/>
              <a:ext cx="1010287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559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03</a:t>
              </a:r>
              <a:endParaRPr lang="zh-CN" altLang="en-US" sz="5559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4076478" y="2478373"/>
            <a:ext cx="1729831" cy="1729831"/>
            <a:chOff x="12529169" y="3967390"/>
            <a:chExt cx="1680496" cy="1680496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4124" tIns="47062" rIns="94124" bIns="4706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71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0650383" y="1225421"/>
                <a:ext cx="1409970" cy="1409970"/>
              </a:xfrm>
              <a:prstGeom prst="ellipse">
                <a:avLst/>
              </a:prstGeom>
              <a:solidFill>
                <a:schemeClr val="accent2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4124" tIns="47062" rIns="94124" bIns="4706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71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12939992" y="4293819"/>
              <a:ext cx="1010287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559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02</a:t>
              </a:r>
              <a:endParaRPr lang="zh-CN" altLang="en-US" sz="5559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001063" y="3960812"/>
            <a:ext cx="1729831" cy="1729831"/>
            <a:chOff x="12529169" y="3967390"/>
            <a:chExt cx="1680496" cy="1680496"/>
          </a:xfrm>
        </p:grpSpPr>
        <p:grpSp>
          <p:nvGrpSpPr>
            <p:cNvPr id="139" name="组合 138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4124" tIns="47062" rIns="94124" bIns="4706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71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10672509" y="1247547"/>
                <a:ext cx="1365718" cy="1365718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4124" tIns="47062" rIns="94124" bIns="4706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71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12939992" y="4293819"/>
              <a:ext cx="1010287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559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01</a:t>
              </a:r>
              <a:endParaRPr lang="zh-CN" altLang="en-US" sz="5559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07528114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2439624"/>
            <a:ext cx="14082713" cy="149237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59" name="组合 58"/>
          <p:cNvGrpSpPr/>
          <p:nvPr/>
        </p:nvGrpSpPr>
        <p:grpSpPr>
          <a:xfrm>
            <a:off x="2696796" y="6227262"/>
            <a:ext cx="452009" cy="452172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80" name="矩形 79"/>
          <p:cNvSpPr/>
          <p:nvPr/>
        </p:nvSpPr>
        <p:spPr>
          <a:xfrm>
            <a:off x="-2499" y="7518665"/>
            <a:ext cx="14082713" cy="519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7" name="组合 6"/>
          <p:cNvGrpSpPr/>
          <p:nvPr/>
        </p:nvGrpSpPr>
        <p:grpSpPr>
          <a:xfrm>
            <a:off x="4230609" y="1922705"/>
            <a:ext cx="2268993" cy="2268993"/>
            <a:chOff x="4508674" y="2118116"/>
            <a:chExt cx="2204282" cy="2204282"/>
          </a:xfrm>
        </p:grpSpPr>
        <p:grpSp>
          <p:nvGrpSpPr>
            <p:cNvPr id="38" name="组合 37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71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7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044082" y="2653915"/>
              <a:ext cx="1133465" cy="113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794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01</a:t>
              </a:r>
              <a:endParaRPr lang="zh-CN" altLang="en-US" sz="6794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3361" y="5370105"/>
            <a:ext cx="655637" cy="655637"/>
            <a:chOff x="1517331" y="1125257"/>
            <a:chExt cx="2204282" cy="2204282"/>
          </a:xfrm>
        </p:grpSpPr>
        <p:sp>
          <p:nvSpPr>
            <p:cNvPr id="52" name="椭圆 51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5542" y="6453348"/>
            <a:ext cx="655637" cy="655637"/>
            <a:chOff x="1517331" y="1125257"/>
            <a:chExt cx="2204282" cy="2204282"/>
          </a:xfrm>
        </p:grpSpPr>
        <p:sp>
          <p:nvSpPr>
            <p:cNvPr id="55" name="椭圆 54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56" name="椭圆 55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376527" y="6025742"/>
            <a:ext cx="535449" cy="535449"/>
            <a:chOff x="1517331" y="1125257"/>
            <a:chExt cx="2204282" cy="2204282"/>
          </a:xfrm>
        </p:grpSpPr>
        <p:sp>
          <p:nvSpPr>
            <p:cNvPr id="58" name="椭圆 57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60" name="椭圆 5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952695" y="2838601"/>
            <a:ext cx="4313612" cy="68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06" b="1" spc="-154" dirty="0" smtClean="0">
                <a:solidFill>
                  <a:schemeClr val="accent1"/>
                </a:solidFill>
                <a:latin typeface="思源黑体 CN Bold" pitchFamily="34" charset="-122"/>
                <a:ea typeface="思源黑体 CN Bold" pitchFamily="34" charset="-122"/>
              </a:rPr>
              <a:t>场景分析</a:t>
            </a:r>
            <a:endParaRPr lang="zh-CN" altLang="en-US" sz="3706" b="1" spc="-154" dirty="0">
              <a:solidFill>
                <a:schemeClr val="accent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028831" y="120416"/>
            <a:ext cx="655637" cy="655637"/>
            <a:chOff x="1517331" y="1125257"/>
            <a:chExt cx="2204282" cy="2204282"/>
          </a:xfrm>
        </p:grpSpPr>
        <p:sp>
          <p:nvSpPr>
            <p:cNvPr id="34" name="椭圆 3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36" name="椭圆 35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187539" y="204731"/>
            <a:ext cx="655637" cy="655637"/>
            <a:chOff x="1517331" y="1125257"/>
            <a:chExt cx="2204282" cy="2204282"/>
          </a:xfrm>
        </p:grpSpPr>
        <p:sp>
          <p:nvSpPr>
            <p:cNvPr id="41" name="椭圆 40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42" name="椭圆 41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2371064" y="769537"/>
            <a:ext cx="935391" cy="935391"/>
            <a:chOff x="1517331" y="1125257"/>
            <a:chExt cx="2204282" cy="2204282"/>
          </a:xfrm>
        </p:grpSpPr>
        <p:sp>
          <p:nvSpPr>
            <p:cNvPr id="44" name="椭圆 4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45" name="椭圆 44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636917" y="1284982"/>
            <a:ext cx="452009" cy="452172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01487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2" accel="90000" fill="hold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90000" fill="hold" nodeType="withEffect" p14:presetBounceEnd="5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accel="90000" fill="hold" nodeType="withEffect" p14:presetBounceEnd="5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accel="90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90000" fill="hold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90000" fill="hold" nodeType="withEffect" p14:presetBounceEnd="5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90000" fill="hold" nodeType="withEffect" p14:presetBounceEnd="5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9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80" grpId="0" animBg="1"/>
          <p:bldP spid="82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2" accel="9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9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accel="9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accel="9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9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9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9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9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80" grpId="0" animBg="1"/>
          <p:bldP spid="82" grpId="0"/>
          <p:bldP spid="4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58917" y="2107763"/>
            <a:ext cx="3335488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4124" tIns="47062" rIns="94124" bIns="47062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grpSp>
        <p:nvGrpSpPr>
          <p:cNvPr id="44" name="组合 43"/>
          <p:cNvGrpSpPr/>
          <p:nvPr/>
        </p:nvGrpSpPr>
        <p:grpSpPr>
          <a:xfrm>
            <a:off x="4348246" y="2302077"/>
            <a:ext cx="963348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47" name="椭圆 46"/>
          <p:cNvSpPr/>
          <p:nvPr/>
        </p:nvSpPr>
        <p:spPr>
          <a:xfrm>
            <a:off x="4465372" y="2422642"/>
            <a:ext cx="729101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 dirty="0"/>
          </a:p>
        </p:txBody>
      </p:sp>
      <p:grpSp>
        <p:nvGrpSpPr>
          <p:cNvPr id="48" name="组合 47"/>
          <p:cNvGrpSpPr/>
          <p:nvPr/>
        </p:nvGrpSpPr>
        <p:grpSpPr>
          <a:xfrm>
            <a:off x="4331046" y="3948191"/>
            <a:ext cx="963348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51" name="椭圆 50"/>
          <p:cNvSpPr/>
          <p:nvPr/>
        </p:nvSpPr>
        <p:spPr>
          <a:xfrm>
            <a:off x="4448171" y="4068756"/>
            <a:ext cx="729101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52" name="组合 51"/>
          <p:cNvGrpSpPr/>
          <p:nvPr/>
        </p:nvGrpSpPr>
        <p:grpSpPr>
          <a:xfrm>
            <a:off x="4331046" y="5517373"/>
            <a:ext cx="963348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55" name="椭圆 54"/>
          <p:cNvSpPr/>
          <p:nvPr/>
        </p:nvSpPr>
        <p:spPr>
          <a:xfrm>
            <a:off x="4448171" y="5637938"/>
            <a:ext cx="729101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56" name="组合 55"/>
          <p:cNvGrpSpPr/>
          <p:nvPr/>
        </p:nvGrpSpPr>
        <p:grpSpPr>
          <a:xfrm>
            <a:off x="9204259" y="2302077"/>
            <a:ext cx="963348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59" name="椭圆 58"/>
          <p:cNvSpPr/>
          <p:nvPr/>
        </p:nvSpPr>
        <p:spPr>
          <a:xfrm>
            <a:off x="9321383" y="2422642"/>
            <a:ext cx="729101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60" name="组合 59"/>
          <p:cNvGrpSpPr/>
          <p:nvPr/>
        </p:nvGrpSpPr>
        <p:grpSpPr>
          <a:xfrm>
            <a:off x="9187059" y="3948191"/>
            <a:ext cx="963348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63" name="椭圆 62"/>
          <p:cNvSpPr/>
          <p:nvPr/>
        </p:nvSpPr>
        <p:spPr>
          <a:xfrm>
            <a:off x="9304182" y="4068756"/>
            <a:ext cx="729101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64" name="组合 63"/>
          <p:cNvGrpSpPr/>
          <p:nvPr/>
        </p:nvGrpSpPr>
        <p:grpSpPr>
          <a:xfrm>
            <a:off x="9187059" y="5517373"/>
            <a:ext cx="963348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67" name="椭圆 66"/>
          <p:cNvSpPr/>
          <p:nvPr/>
        </p:nvSpPr>
        <p:spPr>
          <a:xfrm>
            <a:off x="9304182" y="5637938"/>
            <a:ext cx="729101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2049" name="组合 2048"/>
          <p:cNvGrpSpPr/>
          <p:nvPr/>
        </p:nvGrpSpPr>
        <p:grpSpPr>
          <a:xfrm>
            <a:off x="10360689" y="2132711"/>
            <a:ext cx="2610423" cy="4163610"/>
            <a:chOff x="6713191" y="1434186"/>
            <a:chExt cx="1311127" cy="2626328"/>
          </a:xfrm>
        </p:grpSpPr>
        <p:sp>
          <p:nvSpPr>
            <p:cNvPr id="80" name="TextBox 79"/>
            <p:cNvSpPr txBox="1"/>
            <p:nvPr/>
          </p:nvSpPr>
          <p:spPr>
            <a:xfrm>
              <a:off x="6713191" y="1749682"/>
              <a:ext cx="1311127" cy="215783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35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客户信息管理</a:t>
              </a:r>
              <a:endParaRPr lang="zh-CN" altLang="en-US" sz="1235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27615" y="1434186"/>
              <a:ext cx="1008112" cy="359766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13191" y="2804363"/>
              <a:ext cx="1311127" cy="215783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35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客户购买商品，团购码，充值</a:t>
              </a:r>
              <a:endParaRPr lang="zh-CN" altLang="en-US" sz="1235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725711" y="2468833"/>
              <a:ext cx="1008112" cy="359766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7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支付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13191" y="3844731"/>
              <a:ext cx="1311127" cy="215783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35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订单管理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27615" y="3536741"/>
              <a:ext cx="1008112" cy="359766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7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订单</a:t>
              </a:r>
            </a:p>
          </p:txBody>
        </p:sp>
      </p:grpSp>
      <p:grpSp>
        <p:nvGrpSpPr>
          <p:cNvPr id="2048" name="组合 2047"/>
          <p:cNvGrpSpPr/>
          <p:nvPr/>
        </p:nvGrpSpPr>
        <p:grpSpPr>
          <a:xfrm>
            <a:off x="1069276" y="2181886"/>
            <a:ext cx="2933080" cy="4411966"/>
            <a:chOff x="824932" y="1465204"/>
            <a:chExt cx="1519446" cy="2782988"/>
          </a:xfrm>
        </p:grpSpPr>
        <p:sp>
          <p:nvSpPr>
            <p:cNvPr id="86" name="TextBox 85"/>
            <p:cNvSpPr txBox="1"/>
            <p:nvPr/>
          </p:nvSpPr>
          <p:spPr>
            <a:xfrm>
              <a:off x="824932" y="1833186"/>
              <a:ext cx="1519446" cy="215783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35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团</a:t>
              </a:r>
              <a:r>
                <a:rPr lang="zh-CN" altLang="en-US" sz="1235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购优惠，秒杀</a:t>
              </a:r>
              <a:endParaRPr lang="zh-CN" altLang="en-US" sz="1235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31640" y="1465204"/>
              <a:ext cx="1008112" cy="317419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47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团购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96940" y="2805428"/>
              <a:ext cx="1447438" cy="215783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35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评论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31640" y="2482465"/>
              <a:ext cx="1008112" cy="317419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47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点评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00462" y="3867422"/>
              <a:ext cx="1343916" cy="380770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35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您的内容打在这里，或者通过您的内容打在这里，或者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31640" y="3529470"/>
              <a:ext cx="1008112" cy="317419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鱼塘管理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sp>
        <p:nvSpPr>
          <p:cNvPr id="2054" name="TextBox 2053"/>
          <p:cNvSpPr txBox="1"/>
          <p:nvPr/>
        </p:nvSpPr>
        <p:spPr>
          <a:xfrm>
            <a:off x="4469705" y="2496216"/>
            <a:ext cx="841889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3191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65369" y="4058148"/>
            <a:ext cx="729101" cy="634669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65372" y="5661779"/>
            <a:ext cx="729101" cy="634669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04181" y="5648013"/>
            <a:ext cx="729101" cy="634669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329660" y="4117053"/>
            <a:ext cx="729101" cy="634669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335639" y="2463063"/>
            <a:ext cx="729101" cy="634669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场景分析</a:t>
            </a:r>
            <a:endParaRPr lang="zh-CN" altLang="en-US" dirty="0"/>
          </a:p>
        </p:txBody>
      </p:sp>
      <p:sp>
        <p:nvSpPr>
          <p:cNvPr id="72" name="Freeform 11"/>
          <p:cNvSpPr>
            <a:spLocks/>
          </p:cNvSpPr>
          <p:nvPr/>
        </p:nvSpPr>
        <p:spPr bwMode="auto">
          <a:xfrm>
            <a:off x="5707161" y="2227142"/>
            <a:ext cx="1488782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73" name="Freeform 12"/>
          <p:cNvSpPr>
            <a:spLocks/>
          </p:cNvSpPr>
          <p:nvPr/>
        </p:nvSpPr>
        <p:spPr bwMode="auto">
          <a:xfrm>
            <a:off x="7281089" y="2227142"/>
            <a:ext cx="1487491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74" name="Freeform 13"/>
          <p:cNvSpPr>
            <a:spLocks/>
          </p:cNvSpPr>
          <p:nvPr/>
        </p:nvSpPr>
        <p:spPr bwMode="auto">
          <a:xfrm>
            <a:off x="7281089" y="4431137"/>
            <a:ext cx="1487491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75" name="Freeform 14"/>
          <p:cNvSpPr>
            <a:spLocks/>
          </p:cNvSpPr>
          <p:nvPr/>
        </p:nvSpPr>
        <p:spPr bwMode="auto">
          <a:xfrm>
            <a:off x="5707161" y="4431137"/>
            <a:ext cx="1488782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68" name="TextBox 67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37959" y="2079244"/>
            <a:ext cx="2007127" cy="503215"/>
          </a:xfrm>
          <a:prstGeom prst="rect">
            <a:avLst/>
          </a:prstGeom>
          <a:noFill/>
        </p:spPr>
        <p:txBody>
          <a:bodyPr wrap="square" lIns="94115" tIns="0" rIns="94115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7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客户管理</a:t>
            </a:r>
            <a:endParaRPr lang="zh-CN" altLang="en-US" sz="247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40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accel="80000" fill="hold" grpId="0" nodeType="after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80000" fill="hold" grpId="0" nodeType="withEffect" p14:presetBounceEnd="3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80000" fill="hold" grpId="0" nodeType="withEffect" p14:presetBounceEnd="3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80000" fill="hold" grpId="0" nodeType="withEffect" p14:presetBounceEnd="3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6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9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2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5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78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91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10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10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1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51" grpId="0" animBg="1"/>
          <p:bldP spid="55" grpId="0" animBg="1"/>
          <p:bldP spid="59" grpId="0" animBg="1"/>
          <p:bldP spid="63" grpId="0" animBg="1"/>
          <p:bldP spid="67" grpId="0" animBg="1"/>
          <p:bldP spid="2054" grpId="0"/>
          <p:bldP spid="101" grpId="0"/>
          <p:bldP spid="102" grpId="0"/>
          <p:bldP spid="103" grpId="0"/>
          <p:bldP spid="104" grpId="0"/>
          <p:bldP spid="105" grpId="0"/>
          <p:bldP spid="72" grpId="0" animBg="1"/>
          <p:bldP spid="73" grpId="0" animBg="1"/>
          <p:bldP spid="74" grpId="0" animBg="1"/>
          <p:bldP spid="75" grpId="0" animBg="1"/>
          <p:bldP spid="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accel="8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8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6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9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2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5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78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91" presetID="23" presetClass="entr" presetSubtype="27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10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10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1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51" grpId="0" animBg="1"/>
          <p:bldP spid="55" grpId="0" animBg="1"/>
          <p:bldP spid="59" grpId="0" animBg="1"/>
          <p:bldP spid="63" grpId="0" animBg="1"/>
          <p:bldP spid="67" grpId="0" animBg="1"/>
          <p:bldP spid="2054" grpId="0"/>
          <p:bldP spid="101" grpId="0"/>
          <p:bldP spid="102" grpId="0"/>
          <p:bldP spid="103" grpId="0"/>
          <p:bldP spid="104" grpId="0"/>
          <p:bldP spid="105" grpId="0"/>
          <p:bldP spid="72" grpId="0" animBg="1"/>
          <p:bldP spid="73" grpId="0" animBg="1"/>
          <p:bldP spid="74" grpId="0" animBg="1"/>
          <p:bldP spid="75" grpId="0" animBg="1"/>
          <p:bldP spid="6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7" descr="D:\360data\重要数据\桌面\233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1567" y="1854309"/>
            <a:ext cx="5023667" cy="9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:\360data\重要数据\桌面\未标题-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4235" y="699447"/>
            <a:ext cx="1844628" cy="155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0065327" y="1144178"/>
            <a:ext cx="1091543" cy="1211852"/>
          </a:xfrm>
          <a:prstGeom prst="rect">
            <a:avLst/>
          </a:prstGeom>
          <a:noFill/>
        </p:spPr>
        <p:txBody>
          <a:bodyPr wrap="none" lIns="70593" tIns="35297" rIns="70593" bIns="35297" rtlCol="0">
            <a:spAutoFit/>
          </a:bodyPr>
          <a:lstStyle/>
          <a:p>
            <a:pPr algn="ctr"/>
            <a:r>
              <a:rPr lang="zh-CN" altLang="en-US" sz="3706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sz="144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3706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ight Triangle 4"/>
          <p:cNvSpPr/>
          <p:nvPr/>
        </p:nvSpPr>
        <p:spPr>
          <a:xfrm rot="16200000">
            <a:off x="12822663" y="6605907"/>
            <a:ext cx="1055011" cy="1054980"/>
          </a:xfrm>
          <a:prstGeom prst="rtTriangl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/>
          </a:p>
        </p:txBody>
      </p:sp>
      <p:sp>
        <p:nvSpPr>
          <p:cNvPr id="45" name="Right Triangle 5"/>
          <p:cNvSpPr/>
          <p:nvPr/>
        </p:nvSpPr>
        <p:spPr>
          <a:xfrm rot="5400000">
            <a:off x="13427821" y="6195604"/>
            <a:ext cx="670328" cy="670309"/>
          </a:xfrm>
          <a:prstGeom prst="rtTriangle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/>
          </a:p>
        </p:txBody>
      </p:sp>
      <p:sp>
        <p:nvSpPr>
          <p:cNvPr id="46" name="Right Triangle 3"/>
          <p:cNvSpPr/>
          <p:nvPr/>
        </p:nvSpPr>
        <p:spPr>
          <a:xfrm rot="16200000">
            <a:off x="12187784" y="7454491"/>
            <a:ext cx="412831" cy="412820"/>
          </a:xfrm>
          <a:prstGeom prst="rtTriangl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474" y="-148136"/>
            <a:ext cx="7872172" cy="8221166"/>
          </a:xfrm>
          <a:prstGeom prst="rect">
            <a:avLst/>
          </a:prstGeom>
        </p:spPr>
      </p:pic>
      <p:pic>
        <p:nvPicPr>
          <p:cNvPr id="26" name="1" descr="D:\360data\重要数据\桌面\66666666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945" y="2362614"/>
            <a:ext cx="3053032" cy="3088745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2" descr="D:\360data\重要数据\桌面\555555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945" y="2362614"/>
            <a:ext cx="3053032" cy="3088745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3" descr="D:\360data\重要数据\桌面\4444444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945" y="2362614"/>
            <a:ext cx="3053032" cy="3088745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4" descr="D:\360data\重要数据\桌面\33333333333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945" y="2362614"/>
            <a:ext cx="3053032" cy="3088745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5" descr="D:\360data\重要数据\桌面\22222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945" y="2362614"/>
            <a:ext cx="3053032" cy="3088745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6" descr="D:\360data\重要数据\桌面\1111111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945" y="2362614"/>
            <a:ext cx="3053032" cy="3088745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/>
          <p:cNvSpPr/>
          <p:nvPr/>
        </p:nvSpPr>
        <p:spPr>
          <a:xfrm rot="20825088">
            <a:off x="6505929" y="-491620"/>
            <a:ext cx="329396" cy="9174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635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spcCol="0" rtlCol="0" anchor="ctr"/>
          <a:lstStyle/>
          <a:p>
            <a:pPr algn="ctr"/>
            <a:endParaRPr lang="zh-CN" altLang="en-US" sz="2471"/>
          </a:p>
        </p:txBody>
      </p:sp>
      <p:sp>
        <p:nvSpPr>
          <p:cNvPr id="2" name="矩形 1"/>
          <p:cNvSpPr/>
          <p:nvPr/>
        </p:nvSpPr>
        <p:spPr>
          <a:xfrm>
            <a:off x="7486088" y="2950123"/>
            <a:ext cx="6309002" cy="3779248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通过分析大场景，可以分析几个应用模块</a:t>
            </a:r>
            <a:endParaRPr lang="en-US" altLang="zh-CN" sz="175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支付模块</a:t>
            </a:r>
            <a:endParaRPr lang="en-US" altLang="zh-CN" sz="175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订单模块</a:t>
            </a:r>
            <a:endParaRPr lang="en-US" altLang="zh-CN" sz="175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团购模块</a:t>
            </a:r>
            <a:r>
              <a:rPr lang="en-US" altLang="zh-CN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或促销模块</a:t>
            </a:r>
            <a:endParaRPr lang="en-US" altLang="zh-CN" sz="175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点评模块</a:t>
            </a:r>
            <a:endParaRPr lang="en-US" altLang="zh-CN" sz="175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客户管理模块</a:t>
            </a:r>
            <a:endParaRPr lang="en-US" altLang="zh-CN" sz="175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鱼塘管理</a:t>
            </a:r>
            <a:endParaRPr lang="en-US" altLang="zh-CN" sz="175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en-US" altLang="zh-CN" sz="175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75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短信模块</a:t>
            </a:r>
            <a:endParaRPr lang="en-US" altLang="zh-CN" sz="175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4524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7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64800000">
                                      <p:cBhvr>
                                        <p:cTn id="2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3200000">
                                      <p:cBhvr>
                                        <p:cTn id="31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33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5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3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6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3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4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 animBg="1"/>
      <p:bldP spid="45" grpId="0" animBg="1"/>
      <p:bldP spid="46" grpId="0" animBg="1"/>
      <p:bldP spid="42" grpId="0" animBg="1"/>
      <p:bldP spid="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815183" y="2111277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11" name="椭圆 10"/>
          <p:cNvSpPr/>
          <p:nvPr/>
        </p:nvSpPr>
        <p:spPr>
          <a:xfrm>
            <a:off x="8925554" y="2224892"/>
            <a:ext cx="687067" cy="7072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797983" y="3371351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15" name="椭圆 14"/>
          <p:cNvSpPr/>
          <p:nvPr/>
        </p:nvSpPr>
        <p:spPr>
          <a:xfrm>
            <a:off x="8908354" y="3484965"/>
            <a:ext cx="687067" cy="7072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16" name="组合 15"/>
          <p:cNvGrpSpPr/>
          <p:nvPr/>
        </p:nvGrpSpPr>
        <p:grpSpPr>
          <a:xfrm>
            <a:off x="8797983" y="4631424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19" name="椭圆 18"/>
          <p:cNvSpPr/>
          <p:nvPr/>
        </p:nvSpPr>
        <p:spPr>
          <a:xfrm>
            <a:off x="8908354" y="4745037"/>
            <a:ext cx="687067" cy="7072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7" name="组合 6"/>
          <p:cNvGrpSpPr/>
          <p:nvPr/>
        </p:nvGrpSpPr>
        <p:grpSpPr>
          <a:xfrm>
            <a:off x="10043668" y="2048558"/>
            <a:ext cx="3090116" cy="807825"/>
            <a:chOff x="6084168" y="1189133"/>
            <a:chExt cx="1669538" cy="540738"/>
          </a:xfrm>
        </p:grpSpPr>
        <p:sp>
          <p:nvSpPr>
            <p:cNvPr id="21" name="TextBox 20"/>
            <p:cNvSpPr txBox="1"/>
            <p:nvPr/>
          </p:nvSpPr>
          <p:spPr>
            <a:xfrm>
              <a:off x="6084168" y="1514664"/>
              <a:ext cx="1669538" cy="215207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通过埋点，数据统计</a:t>
              </a: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09640" y="1189133"/>
              <a:ext cx="1153569" cy="381777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用户行为分析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043668" y="3309471"/>
            <a:ext cx="3090116" cy="730235"/>
            <a:chOff x="6084168" y="2476480"/>
            <a:chExt cx="1669538" cy="488801"/>
          </a:xfrm>
        </p:grpSpPr>
        <p:sp>
          <p:nvSpPr>
            <p:cNvPr id="23" name="TextBox 22"/>
            <p:cNvSpPr txBox="1"/>
            <p:nvPr/>
          </p:nvSpPr>
          <p:spPr>
            <a:xfrm>
              <a:off x="6084168" y="2764838"/>
              <a:ext cx="1669538" cy="200443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09640" y="2476480"/>
              <a:ext cx="1008112" cy="381777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7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短</a:t>
              </a:r>
              <a:r>
                <a:rPr lang="zh-CN" altLang="en-US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视频推荐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043668" y="4569555"/>
            <a:ext cx="3090116" cy="752178"/>
            <a:chOff x="6084168" y="3696503"/>
            <a:chExt cx="1669538" cy="503488"/>
          </a:xfrm>
        </p:grpSpPr>
        <p:sp>
          <p:nvSpPr>
            <p:cNvPr id="25" name="TextBox 24"/>
            <p:cNvSpPr txBox="1"/>
            <p:nvPr/>
          </p:nvSpPr>
          <p:spPr>
            <a:xfrm>
              <a:off x="6084168" y="3999548"/>
              <a:ext cx="1669538" cy="200443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4400" y="3696503"/>
              <a:ext cx="1008112" cy="336839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直播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925556" y="2242975"/>
            <a:ext cx="760766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1108" y="3503046"/>
            <a:ext cx="797437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01108" y="4745037"/>
            <a:ext cx="797437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111600" y="2384917"/>
            <a:ext cx="7047357" cy="4408291"/>
            <a:chOff x="857224" y="1876434"/>
            <a:chExt cx="3519051" cy="2124076"/>
          </a:xfrm>
        </p:grpSpPr>
        <p:grpSp>
          <p:nvGrpSpPr>
            <p:cNvPr id="98" name="Group 7"/>
            <p:cNvGrpSpPr/>
            <p:nvPr/>
          </p:nvGrpSpPr>
          <p:grpSpPr>
            <a:xfrm>
              <a:off x="857224" y="1876434"/>
              <a:ext cx="3519051" cy="2124076"/>
              <a:chOff x="4901105" y="2090748"/>
              <a:chExt cx="3519051" cy="2124076"/>
            </a:xfrm>
          </p:grpSpPr>
          <p:pic>
            <p:nvPicPr>
              <p:cNvPr id="100" name="Picture 53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901105" y="2090748"/>
                <a:ext cx="3519051" cy="2124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1" name="Rectangle 9"/>
              <p:cNvSpPr/>
              <p:nvPr/>
            </p:nvSpPr>
            <p:spPr>
              <a:xfrm>
                <a:off x="5330923" y="2195514"/>
                <a:ext cx="2675358" cy="1674094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71"/>
              </a:p>
            </p:txBody>
          </p:sp>
        </p:grp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287042" y="1981200"/>
              <a:ext cx="2675358" cy="1713148"/>
            </a:xfrm>
            <a:custGeom>
              <a:avLst/>
              <a:gdLst>
                <a:gd name="connsiteX0" fmla="*/ 0 w 6715140"/>
                <a:gd name="connsiteY0" fmla="*/ 0 h 3214710"/>
                <a:gd name="connsiteX1" fmla="*/ 6715140 w 6715140"/>
                <a:gd name="connsiteY1" fmla="*/ 0 h 3214710"/>
                <a:gd name="connsiteX2" fmla="*/ 6715140 w 6715140"/>
                <a:gd name="connsiteY2" fmla="*/ 3214710 h 3214710"/>
                <a:gd name="connsiteX3" fmla="*/ 0 w 6715140"/>
                <a:gd name="connsiteY3" fmla="*/ 3214710 h 32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40" h="3214710">
                  <a:moveTo>
                    <a:pt x="0" y="0"/>
                  </a:moveTo>
                  <a:lnTo>
                    <a:pt x="6715140" y="0"/>
                  </a:lnTo>
                  <a:lnTo>
                    <a:pt x="6715140" y="3214710"/>
                  </a:lnTo>
                  <a:lnTo>
                    <a:pt x="0" y="3214710"/>
                  </a:lnTo>
                  <a:close/>
                </a:path>
              </a:pathLst>
            </a:custGeom>
          </p:spPr>
        </p:pic>
      </p:grp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48228397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55421336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62626504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69819443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77014829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84219993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9827825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0547119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12676361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11987174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2706468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134269852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14832811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155523499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16272866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169921605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17711454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84319709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19838041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64" name="Rectangle 38"/>
          <p:cNvSpPr>
            <a:spLocks noChangeArrowheads="1"/>
          </p:cNvSpPr>
          <p:nvPr/>
        </p:nvSpPr>
        <p:spPr bwMode="auto">
          <a:xfrm>
            <a:off x="20557335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212778524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1997146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67" name="Rectangle 41"/>
          <p:cNvSpPr>
            <a:spLocks noChangeArrowheads="1"/>
          </p:cNvSpPr>
          <p:nvPr/>
        </p:nvSpPr>
        <p:spPr bwMode="auto">
          <a:xfrm>
            <a:off x="22716440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68" name="Rectangle 42"/>
          <p:cNvSpPr>
            <a:spLocks noChangeArrowheads="1"/>
          </p:cNvSpPr>
          <p:nvPr/>
        </p:nvSpPr>
        <p:spPr bwMode="auto">
          <a:xfrm>
            <a:off x="23436956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71" name="Rectangle 43"/>
          <p:cNvSpPr>
            <a:spLocks noChangeArrowheads="1"/>
          </p:cNvSpPr>
          <p:nvPr/>
        </p:nvSpPr>
        <p:spPr bwMode="auto">
          <a:xfrm>
            <a:off x="24843027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72" name="Rectangle 44"/>
          <p:cNvSpPr>
            <a:spLocks noChangeArrowheads="1"/>
          </p:cNvSpPr>
          <p:nvPr/>
        </p:nvSpPr>
        <p:spPr bwMode="auto">
          <a:xfrm>
            <a:off x="255623214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73" name="Rectangle 45"/>
          <p:cNvSpPr>
            <a:spLocks noChangeArrowheads="1"/>
          </p:cNvSpPr>
          <p:nvPr/>
        </p:nvSpPr>
        <p:spPr bwMode="auto">
          <a:xfrm>
            <a:off x="262828379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77" name="Rectangle 46"/>
          <p:cNvSpPr>
            <a:spLocks noChangeArrowheads="1"/>
          </p:cNvSpPr>
          <p:nvPr/>
        </p:nvSpPr>
        <p:spPr bwMode="auto">
          <a:xfrm>
            <a:off x="270021321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7214261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84" name="Rectangle 48"/>
          <p:cNvSpPr>
            <a:spLocks noChangeArrowheads="1"/>
          </p:cNvSpPr>
          <p:nvPr/>
        </p:nvSpPr>
        <p:spPr bwMode="auto">
          <a:xfrm>
            <a:off x="28441942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86" name="Line 50"/>
          <p:cNvSpPr>
            <a:spLocks noChangeShapeType="1"/>
          </p:cNvSpPr>
          <p:nvPr/>
        </p:nvSpPr>
        <p:spPr bwMode="auto">
          <a:xfrm flipV="1">
            <a:off x="36062502" y="34921027"/>
            <a:ext cx="270251142" cy="72986"/>
          </a:xfrm>
          <a:prstGeom prst="line">
            <a:avLst/>
          </a:prstGeom>
          <a:noFill/>
          <a:ln w="152400" cap="flat">
            <a:solidFill>
              <a:srgbClr val="2319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42249" tIns="71124" rIns="142249" bIns="71124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88" name="Freeform 51"/>
          <p:cNvSpPr>
            <a:spLocks/>
          </p:cNvSpPr>
          <p:nvPr/>
        </p:nvSpPr>
        <p:spPr bwMode="auto">
          <a:xfrm>
            <a:off x="113735015" y="67955534"/>
            <a:ext cx="202319173" cy="28383598"/>
          </a:xfrm>
          <a:custGeom>
            <a:avLst/>
            <a:gdLst>
              <a:gd name="T0" fmla="*/ 0 w 17241"/>
              <a:gd name="T1" fmla="*/ 0 h 2350"/>
              <a:gd name="T2" fmla="*/ 16165 w 17241"/>
              <a:gd name="T3" fmla="*/ 0 h 2350"/>
              <a:gd name="T4" fmla="*/ 17241 w 17241"/>
              <a:gd name="T5" fmla="*/ 2350 h 2350"/>
              <a:gd name="T6" fmla="*/ 0 w 17241"/>
              <a:gd name="T7" fmla="*/ 2350 h 2350"/>
              <a:gd name="T8" fmla="*/ 0 w 17241"/>
              <a:gd name="T9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41" h="2350">
                <a:moveTo>
                  <a:pt x="0" y="0"/>
                </a:moveTo>
                <a:lnTo>
                  <a:pt x="16165" y="0"/>
                </a:lnTo>
                <a:lnTo>
                  <a:pt x="17241" y="2350"/>
                </a:lnTo>
                <a:lnTo>
                  <a:pt x="0" y="2350"/>
                </a:lnTo>
                <a:lnTo>
                  <a:pt x="0" y="0"/>
                </a:lnTo>
                <a:close/>
              </a:path>
            </a:pathLst>
          </a:custGeom>
          <a:noFill/>
          <a:ln w="152400" cap="flat">
            <a:solidFill>
              <a:srgbClr val="2319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2249" tIns="71124" rIns="142249" bIns="71124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grpSp>
        <p:nvGrpSpPr>
          <p:cNvPr id="90" name="组合 89"/>
          <p:cNvGrpSpPr/>
          <p:nvPr/>
        </p:nvGrpSpPr>
        <p:grpSpPr>
          <a:xfrm>
            <a:off x="8797983" y="5760236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94" name="椭圆 93"/>
          <p:cNvSpPr/>
          <p:nvPr/>
        </p:nvSpPr>
        <p:spPr>
          <a:xfrm>
            <a:off x="8908354" y="5873850"/>
            <a:ext cx="687067" cy="70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95" name="组合 94"/>
          <p:cNvGrpSpPr/>
          <p:nvPr/>
        </p:nvGrpSpPr>
        <p:grpSpPr>
          <a:xfrm>
            <a:off x="10043668" y="5687310"/>
            <a:ext cx="3090116" cy="785293"/>
            <a:chOff x="6084168" y="3689101"/>
            <a:chExt cx="1669538" cy="525654"/>
          </a:xfrm>
        </p:grpSpPr>
        <p:sp>
          <p:nvSpPr>
            <p:cNvPr id="96" name="TextBox 95"/>
            <p:cNvSpPr txBox="1"/>
            <p:nvPr/>
          </p:nvSpPr>
          <p:spPr>
            <a:xfrm>
              <a:off x="6084168" y="3999548"/>
              <a:ext cx="1669538" cy="215207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器材，游轮等</a:t>
              </a: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084168" y="3689101"/>
              <a:ext cx="1008112" cy="381776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7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商城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8908353" y="5918631"/>
            <a:ext cx="814639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场景拓展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2599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  <p:bldP spid="27" grpId="0"/>
      <p:bldP spid="28" grpId="0"/>
      <p:bldP spid="29" grpId="0"/>
      <p:bldP spid="94" grpId="0" animBg="1"/>
      <p:bldP spid="10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" y="2439624"/>
            <a:ext cx="14082713" cy="149237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46" name="组合 45"/>
          <p:cNvGrpSpPr/>
          <p:nvPr/>
        </p:nvGrpSpPr>
        <p:grpSpPr>
          <a:xfrm>
            <a:off x="2696796" y="6227262"/>
            <a:ext cx="452009" cy="452172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49" name="矩形 48"/>
          <p:cNvSpPr/>
          <p:nvPr/>
        </p:nvSpPr>
        <p:spPr>
          <a:xfrm>
            <a:off x="-2499" y="7518665"/>
            <a:ext cx="14082713" cy="519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50" name="组合 49"/>
          <p:cNvGrpSpPr/>
          <p:nvPr/>
        </p:nvGrpSpPr>
        <p:grpSpPr>
          <a:xfrm>
            <a:off x="4230609" y="1922705"/>
            <a:ext cx="2268993" cy="2268993"/>
            <a:chOff x="4508674" y="2118116"/>
            <a:chExt cx="2204282" cy="2204282"/>
          </a:xfrm>
        </p:grpSpPr>
        <p:grpSp>
          <p:nvGrpSpPr>
            <p:cNvPr id="63" name="组合 62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71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7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044082" y="2653915"/>
              <a:ext cx="1133465" cy="113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794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02</a:t>
              </a:r>
              <a:endParaRPr lang="zh-CN" altLang="en-US" sz="6794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3361" y="5370105"/>
            <a:ext cx="655637" cy="655637"/>
            <a:chOff x="1517331" y="1125257"/>
            <a:chExt cx="2204282" cy="2204282"/>
          </a:xfrm>
        </p:grpSpPr>
        <p:sp>
          <p:nvSpPr>
            <p:cNvPr id="68" name="椭圆 67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69" name="椭圆 68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15542" y="6453348"/>
            <a:ext cx="655637" cy="655637"/>
            <a:chOff x="1517331" y="1125257"/>
            <a:chExt cx="2204282" cy="2204282"/>
          </a:xfrm>
        </p:grpSpPr>
        <p:sp>
          <p:nvSpPr>
            <p:cNvPr id="71" name="椭圆 70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72" name="椭圆 71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376527" y="6025742"/>
            <a:ext cx="535449" cy="535449"/>
            <a:chOff x="1517331" y="1125257"/>
            <a:chExt cx="2204282" cy="2204282"/>
          </a:xfrm>
        </p:grpSpPr>
        <p:sp>
          <p:nvSpPr>
            <p:cNvPr id="74" name="椭圆 7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75" name="椭圆 74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864894" y="2869200"/>
            <a:ext cx="3014526" cy="66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06" b="1" spc="-154" dirty="0" smtClean="0">
                <a:solidFill>
                  <a:schemeClr val="accent2"/>
                </a:solidFill>
                <a:latin typeface="思源黑体 CN Bold" pitchFamily="34" charset="-122"/>
                <a:ea typeface="思源黑体 CN Bold" pitchFamily="34" charset="-122"/>
              </a:rPr>
              <a:t>技术分析</a:t>
            </a:r>
            <a:endParaRPr lang="zh-CN" altLang="en-US" sz="3706" b="1" spc="-154" dirty="0">
              <a:solidFill>
                <a:schemeClr val="accent2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2028831" y="120416"/>
            <a:ext cx="655637" cy="655637"/>
            <a:chOff x="1517331" y="1125257"/>
            <a:chExt cx="2204282" cy="2204282"/>
          </a:xfrm>
        </p:grpSpPr>
        <p:sp>
          <p:nvSpPr>
            <p:cNvPr id="78" name="椭圆 77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79" name="椭圆 78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3187539" y="204731"/>
            <a:ext cx="655637" cy="655637"/>
            <a:chOff x="1517331" y="1125257"/>
            <a:chExt cx="2204282" cy="2204282"/>
          </a:xfrm>
        </p:grpSpPr>
        <p:sp>
          <p:nvSpPr>
            <p:cNvPr id="83" name="椭圆 82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84" name="椭圆 83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2371064" y="769537"/>
            <a:ext cx="935391" cy="935391"/>
            <a:chOff x="1517331" y="1125257"/>
            <a:chExt cx="2204282" cy="2204282"/>
          </a:xfrm>
        </p:grpSpPr>
        <p:sp>
          <p:nvSpPr>
            <p:cNvPr id="86" name="椭圆 85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  <p:sp>
          <p:nvSpPr>
            <p:cNvPr id="87" name="椭圆 86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1636917" y="1284982"/>
            <a:ext cx="452009" cy="452172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89" name="同心圆 8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0894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2" accel="90000" fill="hold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90000" fill="hold" nodeType="withEffect" p14:presetBounceEnd="5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accel="90000" fill="hold" nodeType="withEffect" p14:presetBounceEnd="5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accel="90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90000" fill="hold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90000" fill="hold" nodeType="withEffect" p14:presetBounceEnd="5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90000" fill="hold" nodeType="withEffect" p14:presetBounceEnd="5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9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9" grpId="0" animBg="1"/>
          <p:bldP spid="76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2" accel="9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9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accel="9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accel="9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9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9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9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9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9" grpId="0" animBg="1"/>
          <p:bldP spid="76" grpId="0"/>
          <p:bldP spid="5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890425" y="2177070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11" name="椭圆 10"/>
          <p:cNvSpPr/>
          <p:nvPr/>
        </p:nvSpPr>
        <p:spPr>
          <a:xfrm>
            <a:off x="2000796" y="2290685"/>
            <a:ext cx="687067" cy="7072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73225" y="3437144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15" name="椭圆 14"/>
          <p:cNvSpPr/>
          <p:nvPr/>
        </p:nvSpPr>
        <p:spPr>
          <a:xfrm>
            <a:off x="1983596" y="3550758"/>
            <a:ext cx="687067" cy="7072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16" name="组合 15"/>
          <p:cNvGrpSpPr/>
          <p:nvPr/>
        </p:nvGrpSpPr>
        <p:grpSpPr>
          <a:xfrm>
            <a:off x="1873225" y="4697217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19" name="椭圆 18"/>
          <p:cNvSpPr/>
          <p:nvPr/>
        </p:nvSpPr>
        <p:spPr>
          <a:xfrm>
            <a:off x="1983596" y="4810830"/>
            <a:ext cx="687067" cy="7072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7" name="组合 6"/>
          <p:cNvGrpSpPr/>
          <p:nvPr/>
        </p:nvGrpSpPr>
        <p:grpSpPr>
          <a:xfrm>
            <a:off x="3118910" y="2114355"/>
            <a:ext cx="3090116" cy="785770"/>
            <a:chOff x="6084168" y="1189133"/>
            <a:chExt cx="1669538" cy="525974"/>
          </a:xfrm>
        </p:grpSpPr>
        <p:sp>
          <p:nvSpPr>
            <p:cNvPr id="21" name="TextBox 20"/>
            <p:cNvSpPr txBox="1"/>
            <p:nvPr/>
          </p:nvSpPr>
          <p:spPr>
            <a:xfrm>
              <a:off x="6084168" y="1514664"/>
              <a:ext cx="1669538" cy="200443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支付系统</a:t>
              </a: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09640" y="1189133"/>
              <a:ext cx="1464806" cy="381777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Shark-payment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18910" y="3375262"/>
            <a:ext cx="3090116" cy="752291"/>
            <a:chOff x="6084168" y="2476480"/>
            <a:chExt cx="1669538" cy="503565"/>
          </a:xfrm>
        </p:grpSpPr>
        <p:sp>
          <p:nvSpPr>
            <p:cNvPr id="23" name="TextBox 22"/>
            <p:cNvSpPr txBox="1"/>
            <p:nvPr/>
          </p:nvSpPr>
          <p:spPr>
            <a:xfrm>
              <a:off x="6084168" y="2764838"/>
              <a:ext cx="1669538" cy="215207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订单系统</a:t>
              </a: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09640" y="2476480"/>
              <a:ext cx="1354570" cy="381778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Shark-order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118910" y="4635345"/>
            <a:ext cx="3090116" cy="774234"/>
            <a:chOff x="6084168" y="3696503"/>
            <a:chExt cx="1669538" cy="518252"/>
          </a:xfrm>
        </p:grpSpPr>
        <p:sp>
          <p:nvSpPr>
            <p:cNvPr id="25" name="TextBox 24"/>
            <p:cNvSpPr txBox="1"/>
            <p:nvPr/>
          </p:nvSpPr>
          <p:spPr>
            <a:xfrm>
              <a:off x="6084168" y="3999548"/>
              <a:ext cx="1669538" cy="215207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用户管理系统</a:t>
              </a: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4400" y="3696503"/>
              <a:ext cx="1480046" cy="381777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Shark-consumer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000798" y="2308768"/>
            <a:ext cx="760766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76350" y="3568839"/>
            <a:ext cx="797437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6350" y="4810830"/>
            <a:ext cx="797437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48228397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55421336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62626504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69819443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77014829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84219993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9827825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0547119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12676361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11987174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2706468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134269852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14832811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155523499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16272866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169921605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17711454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84319709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19838041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64" name="Rectangle 38"/>
          <p:cNvSpPr>
            <a:spLocks noChangeArrowheads="1"/>
          </p:cNvSpPr>
          <p:nvPr/>
        </p:nvSpPr>
        <p:spPr bwMode="auto">
          <a:xfrm>
            <a:off x="20557335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212778524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1997146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67" name="Rectangle 41"/>
          <p:cNvSpPr>
            <a:spLocks noChangeArrowheads="1"/>
          </p:cNvSpPr>
          <p:nvPr/>
        </p:nvSpPr>
        <p:spPr bwMode="auto">
          <a:xfrm>
            <a:off x="22716440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68" name="Rectangle 42"/>
          <p:cNvSpPr>
            <a:spLocks noChangeArrowheads="1"/>
          </p:cNvSpPr>
          <p:nvPr/>
        </p:nvSpPr>
        <p:spPr bwMode="auto">
          <a:xfrm>
            <a:off x="23436956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71" name="Rectangle 43"/>
          <p:cNvSpPr>
            <a:spLocks noChangeArrowheads="1"/>
          </p:cNvSpPr>
          <p:nvPr/>
        </p:nvSpPr>
        <p:spPr bwMode="auto">
          <a:xfrm>
            <a:off x="24843027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72" name="Rectangle 44"/>
          <p:cNvSpPr>
            <a:spLocks noChangeArrowheads="1"/>
          </p:cNvSpPr>
          <p:nvPr/>
        </p:nvSpPr>
        <p:spPr bwMode="auto">
          <a:xfrm>
            <a:off x="255623214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73" name="Rectangle 45"/>
          <p:cNvSpPr>
            <a:spLocks noChangeArrowheads="1"/>
          </p:cNvSpPr>
          <p:nvPr/>
        </p:nvSpPr>
        <p:spPr bwMode="auto">
          <a:xfrm>
            <a:off x="262828379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77" name="Rectangle 46"/>
          <p:cNvSpPr>
            <a:spLocks noChangeArrowheads="1"/>
          </p:cNvSpPr>
          <p:nvPr/>
        </p:nvSpPr>
        <p:spPr bwMode="auto">
          <a:xfrm>
            <a:off x="270021321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7214261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84" name="Rectangle 48"/>
          <p:cNvSpPr>
            <a:spLocks noChangeArrowheads="1"/>
          </p:cNvSpPr>
          <p:nvPr/>
        </p:nvSpPr>
        <p:spPr bwMode="auto">
          <a:xfrm>
            <a:off x="28441942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86" name="Line 50"/>
          <p:cNvSpPr>
            <a:spLocks noChangeShapeType="1"/>
          </p:cNvSpPr>
          <p:nvPr/>
        </p:nvSpPr>
        <p:spPr bwMode="auto">
          <a:xfrm flipV="1">
            <a:off x="36062502" y="34921027"/>
            <a:ext cx="270251142" cy="72986"/>
          </a:xfrm>
          <a:prstGeom prst="line">
            <a:avLst/>
          </a:prstGeom>
          <a:noFill/>
          <a:ln w="152400" cap="flat">
            <a:solidFill>
              <a:srgbClr val="2319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42249" tIns="71124" rIns="142249" bIns="71124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88" name="Freeform 51"/>
          <p:cNvSpPr>
            <a:spLocks/>
          </p:cNvSpPr>
          <p:nvPr/>
        </p:nvSpPr>
        <p:spPr bwMode="auto">
          <a:xfrm>
            <a:off x="113735015" y="67955534"/>
            <a:ext cx="202319173" cy="28383598"/>
          </a:xfrm>
          <a:custGeom>
            <a:avLst/>
            <a:gdLst>
              <a:gd name="T0" fmla="*/ 0 w 17241"/>
              <a:gd name="T1" fmla="*/ 0 h 2350"/>
              <a:gd name="T2" fmla="*/ 16165 w 17241"/>
              <a:gd name="T3" fmla="*/ 0 h 2350"/>
              <a:gd name="T4" fmla="*/ 17241 w 17241"/>
              <a:gd name="T5" fmla="*/ 2350 h 2350"/>
              <a:gd name="T6" fmla="*/ 0 w 17241"/>
              <a:gd name="T7" fmla="*/ 2350 h 2350"/>
              <a:gd name="T8" fmla="*/ 0 w 17241"/>
              <a:gd name="T9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41" h="2350">
                <a:moveTo>
                  <a:pt x="0" y="0"/>
                </a:moveTo>
                <a:lnTo>
                  <a:pt x="16165" y="0"/>
                </a:lnTo>
                <a:lnTo>
                  <a:pt x="17241" y="2350"/>
                </a:lnTo>
                <a:lnTo>
                  <a:pt x="0" y="2350"/>
                </a:lnTo>
                <a:lnTo>
                  <a:pt x="0" y="0"/>
                </a:lnTo>
                <a:close/>
              </a:path>
            </a:pathLst>
          </a:custGeom>
          <a:noFill/>
          <a:ln w="152400" cap="flat">
            <a:solidFill>
              <a:srgbClr val="2319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2249" tIns="71124" rIns="142249" bIns="71124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grpSp>
        <p:nvGrpSpPr>
          <p:cNvPr id="90" name="组合 89"/>
          <p:cNvGrpSpPr/>
          <p:nvPr/>
        </p:nvGrpSpPr>
        <p:grpSpPr>
          <a:xfrm>
            <a:off x="1873225" y="5826029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94" name="椭圆 93"/>
          <p:cNvSpPr/>
          <p:nvPr/>
        </p:nvSpPr>
        <p:spPr>
          <a:xfrm>
            <a:off x="1983596" y="5939643"/>
            <a:ext cx="687067" cy="70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95" name="组合 94"/>
          <p:cNvGrpSpPr/>
          <p:nvPr/>
        </p:nvGrpSpPr>
        <p:grpSpPr>
          <a:xfrm>
            <a:off x="3118910" y="5747176"/>
            <a:ext cx="3090116" cy="769163"/>
            <a:chOff x="6084168" y="3685134"/>
            <a:chExt cx="1669538" cy="514857"/>
          </a:xfrm>
        </p:grpSpPr>
        <p:sp>
          <p:nvSpPr>
            <p:cNvPr id="96" name="TextBox 95"/>
            <p:cNvSpPr txBox="1"/>
            <p:nvPr/>
          </p:nvSpPr>
          <p:spPr>
            <a:xfrm>
              <a:off x="6084168" y="3999548"/>
              <a:ext cx="1669538" cy="200443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促销服务</a:t>
              </a: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094400" y="3685134"/>
              <a:ext cx="1441142" cy="336839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Shark-prom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983595" y="5984424"/>
            <a:ext cx="814639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 smtClean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2693" y="1368524"/>
            <a:ext cx="6434807" cy="648072"/>
          </a:xfrm>
        </p:spPr>
        <p:txBody>
          <a:bodyPr/>
          <a:lstStyle/>
          <a:p>
            <a:pPr algn="l"/>
            <a:r>
              <a:rPr lang="zh-CN" altLang="en-US" dirty="0" smtClean="0"/>
              <a:t>应用场景分析得出以下应用工程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75" name="标题 1"/>
          <p:cNvSpPr txBox="1">
            <a:spLocks/>
          </p:cNvSpPr>
          <p:nvPr/>
        </p:nvSpPr>
        <p:spPr>
          <a:xfrm>
            <a:off x="2079341" y="432420"/>
            <a:ext cx="4892049" cy="576064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 algn="ctr" defTabSz="1270733" rtl="0" eaLnBrk="1" latinLnBrk="0" hangingPunct="1">
              <a:spcBef>
                <a:spcPct val="0"/>
              </a:spcBef>
              <a:buNone/>
              <a:defRPr lang="zh-CN" altLang="en-US" sz="2882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应用分析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)---</a:t>
            </a:r>
            <a:r>
              <a:rPr lang="zh-CN" altLang="en-US" dirty="0" smtClean="0"/>
              <a:t>业务系统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5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  <p:bldP spid="27" grpId="0"/>
      <p:bldP spid="28" grpId="0"/>
      <p:bldP spid="29" grpId="0"/>
      <p:bldP spid="94" grpId="0" animBg="1"/>
      <p:bldP spid="10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815183" y="2111277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11" name="椭圆 10"/>
          <p:cNvSpPr/>
          <p:nvPr/>
        </p:nvSpPr>
        <p:spPr>
          <a:xfrm>
            <a:off x="8925554" y="2224892"/>
            <a:ext cx="687067" cy="7072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797983" y="3371351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15" name="椭圆 14"/>
          <p:cNvSpPr/>
          <p:nvPr/>
        </p:nvSpPr>
        <p:spPr>
          <a:xfrm>
            <a:off x="8908354" y="3484965"/>
            <a:ext cx="687067" cy="7072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16" name="组合 15"/>
          <p:cNvGrpSpPr/>
          <p:nvPr/>
        </p:nvGrpSpPr>
        <p:grpSpPr>
          <a:xfrm>
            <a:off x="8797983" y="4631424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19" name="椭圆 18"/>
          <p:cNvSpPr/>
          <p:nvPr/>
        </p:nvSpPr>
        <p:spPr>
          <a:xfrm>
            <a:off x="8908354" y="4745037"/>
            <a:ext cx="687067" cy="7072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7" name="组合 6"/>
          <p:cNvGrpSpPr/>
          <p:nvPr/>
        </p:nvGrpSpPr>
        <p:grpSpPr>
          <a:xfrm>
            <a:off x="10043668" y="2048561"/>
            <a:ext cx="3090116" cy="807826"/>
            <a:chOff x="6084168" y="1189133"/>
            <a:chExt cx="1669538" cy="540738"/>
          </a:xfrm>
        </p:grpSpPr>
        <p:sp>
          <p:nvSpPr>
            <p:cNvPr id="21" name="TextBox 20"/>
            <p:cNvSpPr txBox="1"/>
            <p:nvPr/>
          </p:nvSpPr>
          <p:spPr>
            <a:xfrm>
              <a:off x="6084168" y="1514664"/>
              <a:ext cx="1669538" cy="215207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流量由小</a:t>
              </a: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变大，服务要支持水平扩展与承压</a:t>
              </a: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09640" y="1189133"/>
              <a:ext cx="1464806" cy="381777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7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业务服务水平</a:t>
              </a:r>
              <a:r>
                <a:rPr lang="zh-CN" altLang="en-US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扩展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043668" y="3309469"/>
            <a:ext cx="3090116" cy="752291"/>
            <a:chOff x="6084168" y="2476480"/>
            <a:chExt cx="1669538" cy="503565"/>
          </a:xfrm>
        </p:grpSpPr>
        <p:sp>
          <p:nvSpPr>
            <p:cNvPr id="23" name="TextBox 22"/>
            <p:cNvSpPr txBox="1"/>
            <p:nvPr/>
          </p:nvSpPr>
          <p:spPr>
            <a:xfrm>
              <a:off x="6084168" y="2764838"/>
              <a:ext cx="1669538" cy="215207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通过日志系统，方便排查线上问题，与统计</a:t>
              </a: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09640" y="2476480"/>
              <a:ext cx="1008112" cy="381777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日志系统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043668" y="4569552"/>
            <a:ext cx="3090116" cy="774234"/>
            <a:chOff x="6084168" y="3696503"/>
            <a:chExt cx="1669538" cy="518252"/>
          </a:xfrm>
        </p:grpSpPr>
        <p:sp>
          <p:nvSpPr>
            <p:cNvPr id="25" name="TextBox 24"/>
            <p:cNvSpPr txBox="1"/>
            <p:nvPr/>
          </p:nvSpPr>
          <p:spPr>
            <a:xfrm>
              <a:off x="6084168" y="3999548"/>
              <a:ext cx="1669538" cy="215207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通过监控系统发现服务器负载情况，上报告警</a:t>
              </a: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4400" y="3696503"/>
              <a:ext cx="1008112" cy="381777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监控系统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925556" y="2242975"/>
            <a:ext cx="760766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1108" y="3503046"/>
            <a:ext cx="797437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01108" y="4745037"/>
            <a:ext cx="797437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111600" y="2384917"/>
            <a:ext cx="7047357" cy="4408291"/>
            <a:chOff x="857224" y="1876434"/>
            <a:chExt cx="3519051" cy="2124076"/>
          </a:xfrm>
        </p:grpSpPr>
        <p:grpSp>
          <p:nvGrpSpPr>
            <p:cNvPr id="98" name="Group 7"/>
            <p:cNvGrpSpPr/>
            <p:nvPr/>
          </p:nvGrpSpPr>
          <p:grpSpPr>
            <a:xfrm>
              <a:off x="857224" y="1876434"/>
              <a:ext cx="3519051" cy="2124076"/>
              <a:chOff x="4901105" y="2090748"/>
              <a:chExt cx="3519051" cy="2124076"/>
            </a:xfrm>
          </p:grpSpPr>
          <p:pic>
            <p:nvPicPr>
              <p:cNvPr id="100" name="Picture 53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901105" y="2090748"/>
                <a:ext cx="3519051" cy="2124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1" name="Rectangle 9"/>
              <p:cNvSpPr/>
              <p:nvPr/>
            </p:nvSpPr>
            <p:spPr>
              <a:xfrm>
                <a:off x="5330923" y="2195514"/>
                <a:ext cx="2675358" cy="1674094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71"/>
              </a:p>
            </p:txBody>
          </p:sp>
        </p:grp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287042" y="1981200"/>
              <a:ext cx="2675358" cy="1713148"/>
            </a:xfrm>
            <a:custGeom>
              <a:avLst/>
              <a:gdLst>
                <a:gd name="connsiteX0" fmla="*/ 0 w 6715140"/>
                <a:gd name="connsiteY0" fmla="*/ 0 h 3214710"/>
                <a:gd name="connsiteX1" fmla="*/ 6715140 w 6715140"/>
                <a:gd name="connsiteY1" fmla="*/ 0 h 3214710"/>
                <a:gd name="connsiteX2" fmla="*/ 6715140 w 6715140"/>
                <a:gd name="connsiteY2" fmla="*/ 3214710 h 3214710"/>
                <a:gd name="connsiteX3" fmla="*/ 0 w 6715140"/>
                <a:gd name="connsiteY3" fmla="*/ 3214710 h 32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40" h="3214710">
                  <a:moveTo>
                    <a:pt x="0" y="0"/>
                  </a:moveTo>
                  <a:lnTo>
                    <a:pt x="6715140" y="0"/>
                  </a:lnTo>
                  <a:lnTo>
                    <a:pt x="6715140" y="3214710"/>
                  </a:lnTo>
                  <a:lnTo>
                    <a:pt x="0" y="3214710"/>
                  </a:lnTo>
                  <a:close/>
                </a:path>
              </a:pathLst>
            </a:custGeom>
          </p:spPr>
        </p:pic>
      </p:grp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48228397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55421336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62626504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69819443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77014829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84219993" y="12396360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9827825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0547119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12676361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11987174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2706468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134269852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14832811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155523499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16272866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169921605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17711454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84319709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19838041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64" name="Rectangle 38"/>
          <p:cNvSpPr>
            <a:spLocks noChangeArrowheads="1"/>
          </p:cNvSpPr>
          <p:nvPr/>
        </p:nvSpPr>
        <p:spPr bwMode="auto">
          <a:xfrm>
            <a:off x="20557335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212778524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1997146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67" name="Rectangle 41"/>
          <p:cNvSpPr>
            <a:spLocks noChangeArrowheads="1"/>
          </p:cNvSpPr>
          <p:nvPr/>
        </p:nvSpPr>
        <p:spPr bwMode="auto">
          <a:xfrm>
            <a:off x="22716440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68" name="Rectangle 42"/>
          <p:cNvSpPr>
            <a:spLocks noChangeArrowheads="1"/>
          </p:cNvSpPr>
          <p:nvPr/>
        </p:nvSpPr>
        <p:spPr bwMode="auto">
          <a:xfrm>
            <a:off x="234369567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71" name="Rectangle 43"/>
          <p:cNvSpPr>
            <a:spLocks noChangeArrowheads="1"/>
          </p:cNvSpPr>
          <p:nvPr/>
        </p:nvSpPr>
        <p:spPr bwMode="auto">
          <a:xfrm>
            <a:off x="248430273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2471"/>
          </a:p>
        </p:txBody>
      </p:sp>
      <p:sp>
        <p:nvSpPr>
          <p:cNvPr id="72" name="Rectangle 44"/>
          <p:cNvSpPr>
            <a:spLocks noChangeArrowheads="1"/>
          </p:cNvSpPr>
          <p:nvPr/>
        </p:nvSpPr>
        <p:spPr bwMode="auto">
          <a:xfrm>
            <a:off x="255623214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2471"/>
          </a:p>
        </p:txBody>
      </p:sp>
      <p:sp>
        <p:nvSpPr>
          <p:cNvPr id="73" name="Rectangle 45"/>
          <p:cNvSpPr>
            <a:spLocks noChangeArrowheads="1"/>
          </p:cNvSpPr>
          <p:nvPr/>
        </p:nvSpPr>
        <p:spPr bwMode="auto">
          <a:xfrm>
            <a:off x="262828379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2471"/>
          </a:p>
        </p:txBody>
      </p:sp>
      <p:sp>
        <p:nvSpPr>
          <p:cNvPr id="77" name="Rectangle 46"/>
          <p:cNvSpPr>
            <a:spLocks noChangeArrowheads="1"/>
          </p:cNvSpPr>
          <p:nvPr/>
        </p:nvSpPr>
        <p:spPr bwMode="auto">
          <a:xfrm>
            <a:off x="270021321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2471"/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7214261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2471"/>
          </a:p>
        </p:txBody>
      </p:sp>
      <p:sp>
        <p:nvSpPr>
          <p:cNvPr id="84" name="Rectangle 48"/>
          <p:cNvSpPr>
            <a:spLocks noChangeArrowheads="1"/>
          </p:cNvSpPr>
          <p:nvPr/>
        </p:nvSpPr>
        <p:spPr bwMode="auto">
          <a:xfrm>
            <a:off x="284419426" y="12627899"/>
            <a:ext cx="7228924" cy="86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54764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2471"/>
          </a:p>
        </p:txBody>
      </p:sp>
      <p:sp>
        <p:nvSpPr>
          <p:cNvPr id="86" name="Line 50"/>
          <p:cNvSpPr>
            <a:spLocks noChangeShapeType="1"/>
          </p:cNvSpPr>
          <p:nvPr/>
        </p:nvSpPr>
        <p:spPr bwMode="auto">
          <a:xfrm flipV="1">
            <a:off x="36062502" y="34921027"/>
            <a:ext cx="270251142" cy="72986"/>
          </a:xfrm>
          <a:prstGeom prst="line">
            <a:avLst/>
          </a:prstGeom>
          <a:noFill/>
          <a:ln w="152400" cap="flat">
            <a:solidFill>
              <a:srgbClr val="2319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42249" tIns="71124" rIns="142249" bIns="71124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88" name="Freeform 51"/>
          <p:cNvSpPr>
            <a:spLocks/>
          </p:cNvSpPr>
          <p:nvPr/>
        </p:nvSpPr>
        <p:spPr bwMode="auto">
          <a:xfrm>
            <a:off x="113735015" y="67955534"/>
            <a:ext cx="202319173" cy="28383598"/>
          </a:xfrm>
          <a:custGeom>
            <a:avLst/>
            <a:gdLst>
              <a:gd name="T0" fmla="*/ 0 w 17241"/>
              <a:gd name="T1" fmla="*/ 0 h 2350"/>
              <a:gd name="T2" fmla="*/ 16165 w 17241"/>
              <a:gd name="T3" fmla="*/ 0 h 2350"/>
              <a:gd name="T4" fmla="*/ 17241 w 17241"/>
              <a:gd name="T5" fmla="*/ 2350 h 2350"/>
              <a:gd name="T6" fmla="*/ 0 w 17241"/>
              <a:gd name="T7" fmla="*/ 2350 h 2350"/>
              <a:gd name="T8" fmla="*/ 0 w 17241"/>
              <a:gd name="T9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41" h="2350">
                <a:moveTo>
                  <a:pt x="0" y="0"/>
                </a:moveTo>
                <a:lnTo>
                  <a:pt x="16165" y="0"/>
                </a:lnTo>
                <a:lnTo>
                  <a:pt x="17241" y="2350"/>
                </a:lnTo>
                <a:lnTo>
                  <a:pt x="0" y="2350"/>
                </a:lnTo>
                <a:lnTo>
                  <a:pt x="0" y="0"/>
                </a:lnTo>
                <a:close/>
              </a:path>
            </a:pathLst>
          </a:custGeom>
          <a:noFill/>
          <a:ln w="152400" cap="flat">
            <a:solidFill>
              <a:srgbClr val="2319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2249" tIns="71124" rIns="142249" bIns="71124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grpSp>
        <p:nvGrpSpPr>
          <p:cNvPr id="90" name="组合 89"/>
          <p:cNvGrpSpPr/>
          <p:nvPr/>
        </p:nvGrpSpPr>
        <p:grpSpPr>
          <a:xfrm>
            <a:off x="8797983" y="5760236"/>
            <a:ext cx="907809" cy="93446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94" name="椭圆 93"/>
          <p:cNvSpPr/>
          <p:nvPr/>
        </p:nvSpPr>
        <p:spPr>
          <a:xfrm>
            <a:off x="8908354" y="5873850"/>
            <a:ext cx="687067" cy="70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49" tIns="71124" rIns="142249" bIns="71124" rtlCol="0" anchor="ctr"/>
          <a:lstStyle/>
          <a:p>
            <a:pPr algn="ctr"/>
            <a:endParaRPr lang="zh-CN" altLang="en-US" sz="2471"/>
          </a:p>
        </p:txBody>
      </p:sp>
      <p:grpSp>
        <p:nvGrpSpPr>
          <p:cNvPr id="95" name="组合 94"/>
          <p:cNvGrpSpPr/>
          <p:nvPr/>
        </p:nvGrpSpPr>
        <p:grpSpPr>
          <a:xfrm>
            <a:off x="10043668" y="5681380"/>
            <a:ext cx="3090116" cy="791219"/>
            <a:chOff x="6084168" y="3685134"/>
            <a:chExt cx="1669538" cy="529621"/>
          </a:xfrm>
        </p:grpSpPr>
        <p:sp>
          <p:nvSpPr>
            <p:cNvPr id="96" name="TextBox 95"/>
            <p:cNvSpPr txBox="1"/>
            <p:nvPr/>
          </p:nvSpPr>
          <p:spPr>
            <a:xfrm>
              <a:off x="6084168" y="3999548"/>
              <a:ext cx="1669538" cy="215207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32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图片，视频，统一规划存放</a:t>
              </a:r>
              <a:endParaRPr lang="zh-CN" altLang="en-US" sz="1132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094400" y="3685134"/>
              <a:ext cx="1441142" cy="336839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7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文件系统</a:t>
              </a:r>
              <a:endParaRPr lang="zh-CN" altLang="en-US" sz="247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8908353" y="5918631"/>
            <a:ext cx="814639" cy="649085"/>
          </a:xfrm>
          <a:prstGeom prst="rect">
            <a:avLst/>
          </a:prstGeom>
          <a:noFill/>
        </p:spPr>
        <p:txBody>
          <a:bodyPr wrap="square" lIns="142249" tIns="71124" rIns="142249" bIns="71124" rtlCol="0">
            <a:spAutoFit/>
          </a:bodyPr>
          <a:lstStyle/>
          <a:p>
            <a:r>
              <a:rPr lang="en-US" altLang="zh-CN" sz="3191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3191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系统分析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545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  <p:bldP spid="27" grpId="0"/>
      <p:bldP spid="28" grpId="0"/>
      <p:bldP spid="29" grpId="0"/>
      <p:bldP spid="94" grpId="0" animBg="1"/>
      <p:bldP spid="103" grpId="0"/>
      <p:bldP spid="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5231303-F8C4-4A6C-A5DC-35F34009B8F1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0202"/>
  <p:tag name="ISPRING_PLAYERS_CUSTOMIZATION" val="UEsDBBQAAgAIALAAeU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sAB5R1BQAwMSAwAAYQsAACcAAAB1bml2ZXJzYWwvZmxhc2hfcHVibGlzaGluZ19zZXR0aW5ncy54bWzVVt1OGkEUvucpJtN4KasWq5IF0wikpgpEaNUrM+wc2ImzM9udWRCv+jR9sD5Jz+wIQrRm1ZrUcAFz5pzv/H9MeHiTSDKFzAitGnS7ukUJqEhzoSYN+m3Y2dynxFimOJNaQYMqTclhsxKm+UgKEw/AWlQ1BGGUqae2QWNr03oQzGazqjBp5m61zC3im2qkkyDNwICykAWpZHP8svMUDG1WKoSEXnSqeS6BCI4hKOGiY7IjmYlp4NVGLLqeZDpX/EhLnZFsMmrQD7sH7rPQ8VAtkYByyZkmCp3Y1hnnwsXD5EDcAolBTGIMfK9GyUxwGzfoTs2hoHbwEKXA9jkwh3KkMRll7+ATsIwzy/zR+7NwY81C4EV8rlgioiHeEJd/g7aGV18u++2zk+Pu16thr3cyPO77IAqbYB0nDNYdhRiQzrMIln5CZi2LYowbbcZMGgiDVdFCbazVWnDuTEZaYu0LK5yHZAS8yxJY6cbgWqgOam5TMsZE5LxBP2eCSUqEZVJES2OTj4wVtuh/Z1WTIBbOGZDTAb1376sTxSwzsBrW4sa4mkfNc51LTuY6J1JcA7GaYP55gr9iIKvNIeNMJ4UUx8cSIwV6nAqYAT8sanoH+DdHl+giydESJzeVYL2HH7m4JSMY6wxxgU1xxlEujMevPgs4Zcbcg7JFjBuDk+NW++q422pfbLgEGZ8yFT0THBsOSWrfAp9h7kqjCyk1VnMFAisTsdxA0R8ueKFWJs3SvmM2LZruGlmAYrsFxuMx8SLC0RQqh7KAEVNEKzknLMIVMm6EpkLnBiV+WDy0eVGA3pQIVYQ6wQ1CZxmHrAza1vbOx9rup739g3o1+P3z1+aTRne00pfMefO8cvQksSzJ5eHOhYHjgsepwWb5/8kM/bP29zJ17bYvhqW62R6UguuV0ep9LaN15qmsv0JjZczOWaaQiN6Fahc5c+IJGllTikRY4P9yHV4w0q/6t/P78DYj/YY5v2aN303K/rR8OK29lMLg0aecu0mEEgkWwrH38v3X3K1t4dvr0atKBdHWn8XNyh9QSwMEFAACAAgAsAB5R8imj0G4AgAAVQoAACEAAAB1bml2ZXJzYWwvZmxhc2hfc2tpbl9zZXR0aW5ncy54bWyVVttu2zAMfd9XBNl73V26rIAaoE0zoEC3FmvRd9lmbCGyZEh0uvz9JFmOpSRO3BAFIvIckqJIpkSvmZh/mkxIJrlUL4DIRKGtptNNWH4zTRtEKS4yKRAEXgipKsqn88+/3IckDnmOJTegxnJWNIM+zMx9xlB8jKuZlSFCJquaiu2jLORFSrN1oWQj8rOpldsaFGdibZCX17PFcjAAZxofEKoop+VPK+MotQKtwab0Y2nlLIvTFHgX6dJ9RnL6UKdvv0fbMM3Q0W6/WBmi1bSAuMhX11aG8cJ4j19lZuU0AeEfGui3r1YGoZxuQX0oG1k39Ud6pFaysAWNOacfccfhkuZm/Azh/tLKWYK9kA109hV8eb7fWwlA/ms498SOq5L82dZ1byHYR085zFE1QJLu1Np0Kd+fGjTzAfMV5doAQlUPejZJP9NGd25iXY/7C+9M5KEvr+khb5I3FSzahAN3sb7HLxZ3bleETne6IEMFG68MUuyVPfKPqesBMlD2yBfOcngSfHuYwb6pJXWPfEf9c56uv7GCoOaYe2t36qw20qMdXR2k6hUdppI5zLVN55VVYN+NJE7XppQc5EQE3bCCIpPit8WlW3cZTZI9g++1451FkCGHYw3ncjRrOiyXO8f96K1xQ7Y/C/3l2vMEzRa/mVJEmpWV+VnS04nnmTExhZkmxxl2Txo4qAexkgHHxR4iVVStQb1KyceGERJBj3Uv2+EagpMkqAFJjleZeCfHyi+aKgW1NK/GQHdVjpUtsGRFyc0fvjF4h3yPMWBtqVgaf4KyXV8GCt8EQFVWdl3bHlpL1XBkHDbQDX+gcFceuhvRpkuHGu4WH2GFYct5zaie9Lui75V4hwT6I/g3k1bkeM8you2RptrdLJr8bg33uUSLuVtntvnCTebOvpcix8Z+WEGjtP9O/gdQSwMEFAACAAgAsAB5R62ZKxLoAgAAcgoAACYAAAB1bml2ZXJzYWwvaHRtbF9wdWJsaXNoaW5nX3NldHRpbmdzLnhtbNVWzU4bMRC+5yksVxzJAoXyo01QBUFE0CSCtMAJTdZO1sJrb21vQjj1afpgfZKO1wQSQaMFQdUqh8TjmW+++Y3j/dtMkjE3VmjVoOv1NUq4SjQTatSgX/tHqzuUWAeKgdSKN6jSlOw3a3FeDKSw6Tl3DlUtQRhl93LXoKlz+V4UTSaTurC58bdaFg7xbT3RWZQbbrly3ES5hCl+uWnOLW3WaoTEQfRFs0JyIhhSUMKzA3nsMkmjoDWA5GZkdKHYgZbaEDMaNOiHrV3/mekEpEORceVjs00UerHbA8aEpwPyXNxxknIxSpH39iYlE8Fc2qAbmx4FtaOnKCV2CAE8yoHGWJS7h8+4AwYOwjH4c/zW2ZkgiNhUQSaSPt4QH36DHvavj696rbPTdufkut/tnvbbvUCitIkWceJo0VGMhHRhEv7gJwbnIEmRN9oMQVoeR/OimdpQqwVy/kwGWmLqSytKhshUThv0sxEgKREOpEgebh2YEXdHQmIM3na9PlSOPgKGeJMUjOXzjmY31mcxaV7oQjIy1QWR4oYTpwlGVGT4K+VkPt1kaHRWSiVYR6wUjJOx4BPO9sss3QP+ydEVusgKtMRWzCV3wcP3QtyRAR9qg7gcxti0KBc24NdfBJyDtY+gMOO4cn7aPmxdtzuHrcsVHyCwMajkheBYQp7l7j3wAWNXGl1IqTGbcxCYmQQKy8v6MMFKtSphVvadwrgsui9kCYrlFsgnYOJFgq0lVMGrAiagiFZySiDBobC+hcZCFxYloVkCtH0VwWBKhCqpjnBBoTPDuKmCtra+8XFz69P2zu5ePfr14+fqUqP7RdGT4L2FTXGwdFU8rIunMxdHfkKfH3Znir81672z1rcqmeq0LvuV6tM6rwTXraLVPamidRaWU29uMVUxuwCjcLX8F6od3IKjsHJxD0qRCcfZWzb4K5p0+T9SaOE3atJ3jGLpqP27QYTTwwNk4cURR88+iWooX3wnNmu/AVBLAwQUAAIACACwAHlHiXhaupcBAAAfBgAAHwAAAHVuaXZlcnNhbC9odG1sX3NraW5fc2V0dGluZ3MuanONlE1vwjAMhu/8iiq7Toh9MMZu02DSJA6Txm3aIS2mVKRJlYQOhvjvq8uAJHUH8YW8PHkdu4q3nahaLGHRU7Stf9f7d39fa4Ca1Su49nXRoueoMyOyGUyzHEQmgQVIeTh6lHcngjJmsjaNNx9oaxw/pvCfORfGxQvCQhOaoQ6XBPhNaGvq8M9R7Dh17WtyGh2vrFWymyhpQdquVDrnNcOuXuvllhjAqgR9Bp3zBDzTQb3ayJNjf4DhconKCy43E5WqbsyTZarVSs7a8i82Bejqky/3QG84eBl7diIz9s1CHiYeP2K0k4UGY+Av78MYg4QFj0E4vr16/YN6xs2CArrMTGYP9PMNhksXPIVGl/pDDB+TlVejmwOMJmdhbffE3S2GRwi+AX1JSlWsigs+YKFVih1poM2eH1Gh+CyT6Z4b9TBIDi+Ltm3dOxV6P8Jg3hNSwRNaUM8vb5sdIWgI0Hpj6ZDXBHknlJ2gREnkUIRGTauSniM2nCO4/4wYt5Yni7waD9VwrNrA9RL0VClR3f7r3D3DXJ3dL1BLAwQUAAIACACwAHl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sAB5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sAB5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sAB5R+lu22TkAwAAdA4AAB0AAAAAAAAAAQAAAAAAAAAAAHVuaXZlcnNhbC9jb21tb25fbWVzc2FnZXMubG5nUEsBAgAAFAACAAgAsAB5R1BQAwMSAwAAYQsAACcAAAAAAAAAAQAAAAAAHwQAAHVuaXZlcnNhbC9mbGFzaF9wdWJsaXNoaW5nX3NldHRpbmdzLnhtbFBLAQIAABQAAgAIALAAeUfIpo9BuAIAAFUKAAAhAAAAAAAAAAEAAAAAAHYHAAB1bml2ZXJzYWwvZmxhc2hfc2tpbl9zZXR0aW5ncy54bWxQSwECAAAUAAIACACwAHlHrZkrEugCAAByCgAAJgAAAAAAAAABAAAAAABtCgAAdW5pdmVyc2FsL2h0bWxfcHVibGlzaGluZ19zZXR0aW5ncy54bWxQSwECAAAUAAIACACwAHlHiXhaupcBAAAfBgAAHwAAAAAAAAABAAAAAACZDQAAdW5pdmVyc2FsL2h0bWxfc2tpbl9zZXR0aW5ncy5qc1BLAQIAABQAAgAIALAAeUca2uo7qgAAAB8BAAAaAAAAAAAAAAEAAAAAAG0PAAB1bml2ZXJzYWwvaTE4bl9wcmVzZXRzLnhtbFBLAQIAABQAAgAIALAAeUew7V1XbgAAAHYAAAAcAAAAAAAAAAEAAAAAAE8QAAB1bml2ZXJzYWwvbG9jYWxfc2V0dGluZ3MueG1sUEsBAgAAFAACAAgAA3TLRM6CCTfsAgAAiAgAABQAAAAAAAAAAQAAAAAA9xAAAHVuaXZlcnNhbC9wbGF5ZXIueG1sUEsBAgAAFAACAAgAsAB5R1xY5FeMAgAAagcAACkAAAAAAAAAAQAAAAAAFRQAAHVuaXZlcnNhbC9za2luX2N1c3RvbWl6YXRpb25fc2V0dGluZ3MueG1sUEsBAgAAFAACAAgAirpzR4LIvt4RCgAA+B4AABcAAAAAAAAAAAAAAAAA6BYAAHVuaXZlcnNhbC91bml2ZXJzYWwucG5nUEsBAgAAFAACAAgAirpzR9IooFJKAAAAawAAABsAAAAAAAAAAQAAAAAALiEAAHVuaXZlcnNhbC91bml2ZXJzYWwucG5nLnhtbFBLBQYAAAAACwALAEkDAACxIQ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RESOURCE_PATHS_HASH_PRESENTER" val="52b545c5bfdb2caf134729f2c54556625f11277b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746</Words>
  <Application>Microsoft Office PowerPoint</Application>
  <PresentationFormat>自定义</PresentationFormat>
  <Paragraphs>305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PowerPoint 演示文稿</vt:lpstr>
      <vt:lpstr>主目录</vt:lpstr>
      <vt:lpstr>PowerPoint 演示文稿</vt:lpstr>
      <vt:lpstr>场景分析</vt:lpstr>
      <vt:lpstr>PowerPoint 演示文稿</vt:lpstr>
      <vt:lpstr>场景拓展</vt:lpstr>
      <vt:lpstr>PowerPoint 演示文稿</vt:lpstr>
      <vt:lpstr>应用场景分析得出以下应用工程</vt:lpstr>
      <vt:lpstr>系统分析</vt:lpstr>
      <vt:lpstr>服务设计总流程</vt:lpstr>
      <vt:lpstr>服务设计总流程</vt:lpstr>
      <vt:lpstr>文件服务器流程FTP</vt:lpstr>
      <vt:lpstr>服务器技术方案</vt:lpstr>
      <vt:lpstr>PowerPoint 演示文稿</vt:lpstr>
      <vt:lpstr>目标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cp:lastModifiedBy>ren</cp:lastModifiedBy>
  <cp:revision>212</cp:revision>
  <dcterms:created xsi:type="dcterms:W3CDTF">2015-11-21T04:10:56Z</dcterms:created>
  <dcterms:modified xsi:type="dcterms:W3CDTF">2019-06-29T09:55:04Z</dcterms:modified>
</cp:coreProperties>
</file>