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77" r:id="rId2"/>
    <p:sldId id="261" r:id="rId3"/>
    <p:sldId id="267" r:id="rId4"/>
    <p:sldId id="259" r:id="rId5"/>
    <p:sldId id="268" r:id="rId6"/>
    <p:sldId id="269" r:id="rId7"/>
    <p:sldId id="270" r:id="rId8"/>
    <p:sldId id="258" r:id="rId9"/>
    <p:sldId id="274" r:id="rId10"/>
    <p:sldId id="275" r:id="rId11"/>
    <p:sldId id="276" r:id="rId12"/>
    <p:sldId id="273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08"/>
    <p:restoredTop sz="94588"/>
  </p:normalViewPr>
  <p:slideViewPr>
    <p:cSldViewPr snapToGrid="0">
      <p:cViewPr varScale="1">
        <p:scale>
          <a:sx n="135" d="100"/>
          <a:sy n="135" d="100"/>
        </p:scale>
        <p:origin x="8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AC4BF-9C7E-304E-961B-1BC290C38CE4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149CB-A368-AC41-9EFB-338E8D07E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4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149CB-A368-AC41-9EFB-338E8D07EA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64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01E3F-6558-8578-AE54-D15F9BCA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009B7E-1060-949B-82C3-99EAD00053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51F26A-6D65-71E2-0F52-DFC3A919B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9A241-9982-509A-B4D7-DFC0FCA72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149CB-A368-AC41-9EFB-338E8D07EA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98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149CB-A368-AC41-9EFB-338E8D07EA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7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149CB-A368-AC41-9EFB-338E8D07EA9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149CB-A368-AC41-9EFB-338E8D07EA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61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149CB-A368-AC41-9EFB-338E8D07EA9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2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E378-8F01-6E2A-DC44-72D49C5BB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918F5-F24A-84FE-8E96-52F3C68D6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96FD-41B6-6387-7FE3-9F2BD4C7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475E-17C3-C0B4-5C01-E219D1CA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3ADEF-BDC8-7914-E9B1-7DAC6308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2830-6749-2CD7-2DAB-E905DC97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31CF1-C12F-5326-2202-F0BDABC66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4570-35E2-6394-209A-C98D1A40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E6EF-A5BA-8C7A-0D4B-C2420B4A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8A8B-7213-C6EB-A18F-454A9036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3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52C26-C871-3C9B-DADF-B7657A3C6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F6B61-561B-D66D-9495-BC1F5BC5A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C1B3F-618B-E514-3FDD-4EA2416B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77600-2EB7-7052-3B81-4B5ECC66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5CC1B-457E-2D6D-6F0D-34E5AEA5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9432-4F9B-3745-9C9A-DA4A850B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C4C8-2672-B851-C95A-0CA245F4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852A-3D39-812B-79C3-F79FEEB7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BAAB-4302-D4E6-C651-444CC5F2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FFFFF-088A-4A18-FB72-36596E5F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1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02D2-C05F-C62B-6E00-26467BE2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6F22C-5428-4707-5297-21263BE95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E561-1582-A480-C8DA-42F77AE9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8D052-19B3-0CB6-B974-2D1D6CB9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9CE1D-5D6B-145D-10B1-D7FAC7F1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0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1EF-B9ED-D0C3-1F7E-0BE4D62F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2BC8-288B-08D6-290A-53469066F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59F90-CE87-55DE-0A30-FAF1C79D6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E8CAF-A969-3616-5832-25653DB7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24F9-845F-92C6-3C5C-F9F35C42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0948A-EEB1-CE40-D140-A3C96645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4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ADAF-1063-AD08-7B16-EFB54F95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E6A28-AFEB-368D-FDFD-FB3FB5B3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FE2E8-E05F-897F-4629-169239D50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A6FDE-8E07-3617-ACF2-1E32E3CA7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F32F-12C1-2C5D-BF2A-2DCE3B5A2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2B894-F9AE-751A-58BA-3F06BB58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3A127-8BE8-F11C-40CB-19115B5B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73E94-2EE0-92F3-0D18-A552C304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9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5FE3-7735-5510-26EB-2C5FB096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45B8C-058C-9366-4AFE-EE207F30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3CDB6-7C35-3C04-0FB4-43BEB57C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D536B-D968-9BAC-1196-958B294C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4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A4538-FE95-53B8-9D7C-26A628EF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EBCD1-6685-5F70-711C-B221F695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2580F-BFB1-7F94-FA6B-16679109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DEA0-6F40-A4DA-ED9D-E3C074ED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2B18-AD66-4B97-7003-4B6791F6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46D0E-2F9C-6E78-887D-3063218A7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A90B7-AE7E-61C7-6DD4-A77F3B37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B800B-64B4-7C68-BE37-35D11892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944DD-A765-3120-A3B5-525CAD42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7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19ED-C596-6641-EA5C-941C9A1B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E0F0D-FB75-716A-BC10-A91395498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0BB1D-5913-E865-5518-ADE63C3B1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38000-94AE-28AA-8D10-B7758277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99538-55B8-BAE1-0C2B-84348E3D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06813-0E43-18E8-1D50-8B938CD4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BBE23-4FDE-7FAD-523A-E5D8A74F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EAE75-582E-B414-6137-6E2290509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4793F-D270-6AB5-042B-8631685B0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E2224-D1BC-F84E-9F59-35DF2B4970B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BAC62-9566-72FC-8EF2-1C32C377D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76C50-59AA-B53B-8933-D8E949F7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2FB0-A293-D974-1E72-EE2FF67D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To-do’s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meeting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90EF0-B69F-9014-76F4-1C7F2C90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Fit</a:t>
            </a:r>
            <a:r>
              <a:rPr lang="en-US" dirty="0"/>
              <a:t> loglogistic AFT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Extract the estimated surface from additive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Apply</a:t>
            </a:r>
            <a:r>
              <a:rPr lang="en-US" dirty="0"/>
              <a:t> method to real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FTTM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AOAS</a:t>
            </a:r>
            <a:r>
              <a:rPr lang="zh-CN" altLang="en-US" dirty="0"/>
              <a:t> </a:t>
            </a:r>
            <a:r>
              <a:rPr lang="en-US" altLang="zh-CN" dirty="0"/>
              <a:t>latex</a:t>
            </a:r>
            <a:r>
              <a:rPr lang="zh-CN" altLang="en-US" dirty="0"/>
              <a:t> </a:t>
            </a:r>
            <a:r>
              <a:rPr lang="en-US" altLang="zh-CN" dirty="0"/>
              <a:t>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9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F821B-510E-0557-567C-B4AC39124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4773-C75E-528F-99C9-83684D8C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Addictive</a:t>
            </a:r>
            <a:r>
              <a:rPr lang="zh-CN" altLang="en-US" dirty="0"/>
              <a:t> </a:t>
            </a: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AFT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691E-6EAE-6150-3610-A0B3F76F3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6B0F4-D7BA-BACF-5027-B87D98AC5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833" y="2165131"/>
            <a:ext cx="5099633" cy="3147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19BF5-BF65-3D6A-242C-80FF86D57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5131"/>
            <a:ext cx="5099633" cy="314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40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AD8F1-90A5-C210-11FD-38E1D0A64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A696-7831-5DCA-5F69-2D78BDBD8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Addictive</a:t>
            </a:r>
            <a:r>
              <a:rPr lang="zh-CN" altLang="en-US" dirty="0"/>
              <a:t> </a:t>
            </a: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AFT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F158-0286-E9AA-387A-22655DBD5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6F8F2-75C9-1864-7CFB-AE34F974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131"/>
            <a:ext cx="5099633" cy="3147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B78818-E21B-6A8F-7CF7-3FAA3A478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833" y="2165131"/>
            <a:ext cx="5099633" cy="314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4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1FF2A-9B9F-0A9B-6EE1-1FA617CC5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4226-FAAD-CF58-DB52-0EF557465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8FADC-D3FA-4363-8F86-51328285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335"/>
            <a:ext cx="10515600" cy="4351338"/>
          </a:xfrm>
        </p:spPr>
        <p:txBody>
          <a:bodyPr/>
          <a:lstStyle/>
          <a:p>
            <a:r>
              <a:rPr lang="en-US" dirty="0"/>
              <a:t>84 subjects, 401 time frames</a:t>
            </a:r>
          </a:p>
          <a:p>
            <a:r>
              <a:rPr lang="en-US" dirty="0"/>
              <a:t>Fitted with functional AFT (</a:t>
            </a:r>
            <a:r>
              <a:rPr lang="en-US" dirty="0" err="1"/>
              <a:t>cnorm</a:t>
            </a:r>
            <a:r>
              <a:rPr lang="en-US" dirty="0"/>
              <a:t>) and LFCM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707538-3222-E347-24A7-CA4D3AB1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58" y="2720264"/>
            <a:ext cx="4449011" cy="33788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59874B-B2BB-D0C9-4FB0-DE39CB7A3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27" y="2720264"/>
            <a:ext cx="4449011" cy="2428130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4C97B522-E8CF-CC64-B80A-967A55918714}"/>
              </a:ext>
            </a:extLst>
          </p:cNvPr>
          <p:cNvSpPr/>
          <p:nvPr/>
        </p:nvSpPr>
        <p:spPr>
          <a:xfrm>
            <a:off x="1139058" y="4883085"/>
            <a:ext cx="2749770" cy="382598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F337986E-2ACB-0BC9-D76C-7EFF55164E52}"/>
              </a:ext>
            </a:extLst>
          </p:cNvPr>
          <p:cNvSpPr/>
          <p:nvPr/>
        </p:nvSpPr>
        <p:spPr>
          <a:xfrm>
            <a:off x="5888927" y="3907620"/>
            <a:ext cx="2749770" cy="382598"/>
          </a:xfrm>
          <a:prstGeom prst="fram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noFill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818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CBF1-ED44-B9C0-9C0C-3240A06A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coefficient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5DBF-48D1-347C-EADB-084806FE1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33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CA3D4-02E7-0348-C523-01F38390A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4663"/>
            <a:ext cx="5494551" cy="3390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E7AEC8-AA55-98B2-4179-CE5F108B0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124" y="2284663"/>
            <a:ext cx="5494551" cy="339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67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E308F-82DF-A075-F5DC-5623E1C51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F1CA-0DB2-F743-EA9F-2CAEB7F8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survival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4A90-B363-A234-0BCC-BC58448B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335"/>
            <a:ext cx="5257800" cy="4165272"/>
          </a:xfrm>
        </p:spPr>
        <p:txBody>
          <a:bodyPr>
            <a:normAutofit/>
          </a:bodyPr>
          <a:lstStyle/>
          <a:p>
            <a:r>
              <a:rPr lang="en-US" sz="2400" dirty="0"/>
              <a:t>A subject from the user group: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76145-0BF8-209E-444F-A47513688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67" y="2077576"/>
            <a:ext cx="4943111" cy="305060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803DA6B-1558-AAA5-A906-538851B6A099}"/>
              </a:ext>
            </a:extLst>
          </p:cNvPr>
          <p:cNvSpPr txBox="1">
            <a:spLocks/>
          </p:cNvSpPr>
          <p:nvPr/>
        </p:nvSpPr>
        <p:spPr>
          <a:xfrm>
            <a:off x="6143467" y="1531335"/>
            <a:ext cx="56782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subject from the non-user group: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BEB2B0-96D4-20A5-BAED-83343FA14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468" y="2091219"/>
            <a:ext cx="4921004" cy="30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4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8B23-8521-1E1A-2273-BCE8BE37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User-defined functions</a:t>
            </a:r>
            <a:endParaRPr lang="en-US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030B-EE2D-BC6B-6670-CAF01409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optimize_AFT</a:t>
            </a:r>
            <a:r>
              <a:rPr lang="en-US" dirty="0"/>
              <a:t>(Y, delta, X, data, family, lambda, k = 30, se = FALSE)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Y: survival time variable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delta: censoring indicator variable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X: functional predictor variable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data: name of data frame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family: lognormal or loglogistic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k: number of spline basis to construct beta1(s)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lambda: smoothing parameter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se: whether to calculate standard error and CI for parameters</a:t>
            </a:r>
          </a:p>
          <a:p>
            <a:r>
              <a:rPr lang="en-US" dirty="0"/>
              <a:t>Will add Z (scalar variables)</a:t>
            </a:r>
          </a:p>
        </p:txBody>
      </p:sp>
    </p:spTree>
    <p:extLst>
      <p:ext uri="{BB962C8B-B14F-4D97-AF65-F5344CB8AC3E}">
        <p14:creationId xmlns:p14="http://schemas.microsoft.com/office/powerpoint/2010/main" val="195105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49F51-AF6F-216A-C3BE-49CE49FEE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D970-48F4-F370-D509-AC516F48D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User-defined functions</a:t>
            </a:r>
            <a:endParaRPr lang="en-US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FF9A-F670-7903-A546-266C93F1D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optimize_lambda</a:t>
            </a:r>
            <a:r>
              <a:rPr lang="en-US" dirty="0"/>
              <a:t> &lt;- function(Y, delta, X, data, family, </a:t>
            </a:r>
            <a:r>
              <a:rPr lang="en-US" dirty="0" err="1"/>
              <a:t>lambda_grid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Perform a grid search on </a:t>
            </a:r>
            <a:r>
              <a:rPr lang="en-US" dirty="0" err="1">
                <a:solidFill>
                  <a:srgbClr val="0070C0"/>
                </a:solidFill>
              </a:rPr>
              <a:t>lambda_grid</a:t>
            </a:r>
            <a:r>
              <a:rPr lang="en-US" dirty="0">
                <a:solidFill>
                  <a:srgbClr val="0070C0"/>
                </a:solidFill>
              </a:rPr>
              <a:t> to find the optimal lambda which minimizes the GCV value</a:t>
            </a:r>
          </a:p>
        </p:txBody>
      </p:sp>
    </p:spTree>
    <p:extLst>
      <p:ext uri="{BB962C8B-B14F-4D97-AF65-F5344CB8AC3E}">
        <p14:creationId xmlns:p14="http://schemas.microsoft.com/office/powerpoint/2010/main" val="252380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B43B-0BDD-7532-8EE1-16D51811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09"/>
            <a:ext cx="10515600" cy="1325563"/>
          </a:xfrm>
        </p:spPr>
        <p:txBody>
          <a:bodyPr/>
          <a:lstStyle/>
          <a:p>
            <a:r>
              <a:rPr lang="en-US" altLang="zh-CN" dirty="0"/>
              <a:t>Estimated coefficient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E3D1C-6E7C-D5CD-2C95-EE0E4ADA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True model is </a:t>
            </a:r>
            <a:r>
              <a:rPr lang="en-US" dirty="0">
                <a:solidFill>
                  <a:srgbClr val="FF0000"/>
                </a:solidFill>
              </a:rPr>
              <a:t>lognormal</a:t>
            </a:r>
            <a:r>
              <a:rPr lang="en-US" dirty="0"/>
              <a:t>; estimation model is </a:t>
            </a:r>
            <a:r>
              <a:rPr lang="en-US" dirty="0">
                <a:solidFill>
                  <a:srgbClr val="FF0000"/>
                </a:solidFill>
              </a:rPr>
              <a:t>lognormal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0810C3-FAF1-2D42-AE10-3EA3D2790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9427"/>
            <a:ext cx="6397043" cy="3947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78F2E5-4D08-7E28-7113-FD81CF695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957" y="1959428"/>
            <a:ext cx="6397043" cy="394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726D3-7419-9C71-EE07-8F31752F3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CED7-6371-D6E0-9757-6A42E49B0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09"/>
            <a:ext cx="10515600" cy="1325563"/>
          </a:xfrm>
        </p:spPr>
        <p:txBody>
          <a:bodyPr/>
          <a:lstStyle/>
          <a:p>
            <a:r>
              <a:rPr lang="en-US" altLang="zh-CN" dirty="0"/>
              <a:t>Estimated coefficient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3F27-EA2D-32DC-238C-5D9066B08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True model is </a:t>
            </a:r>
            <a:r>
              <a:rPr lang="en-US" dirty="0">
                <a:solidFill>
                  <a:srgbClr val="0070C0"/>
                </a:solidFill>
              </a:rPr>
              <a:t>loglogistic</a:t>
            </a:r>
            <a:r>
              <a:rPr lang="en-US" dirty="0"/>
              <a:t>; estimation model is </a:t>
            </a:r>
            <a:r>
              <a:rPr lang="en-US" dirty="0">
                <a:solidFill>
                  <a:srgbClr val="FF0000"/>
                </a:solidFill>
              </a:rPr>
              <a:t>lognormal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D171E-99E8-5178-9BC7-754B3D2B6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59428"/>
            <a:ext cx="6397039" cy="3947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76269D-62B9-ED34-2133-A99606A26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960" y="1959429"/>
            <a:ext cx="6397040" cy="394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3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6C038-BB92-CC8C-6346-FC4B222F9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B019-1B20-1730-BBD4-FADD6232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09"/>
            <a:ext cx="10515600" cy="1325563"/>
          </a:xfrm>
        </p:spPr>
        <p:txBody>
          <a:bodyPr/>
          <a:lstStyle/>
          <a:p>
            <a:r>
              <a:rPr lang="en-US" altLang="zh-CN" dirty="0"/>
              <a:t>Estimated coefficient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02600-56F1-F3A9-E165-0E541E01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True model is </a:t>
            </a:r>
            <a:r>
              <a:rPr lang="en-US" dirty="0">
                <a:solidFill>
                  <a:srgbClr val="0070C0"/>
                </a:solidFill>
              </a:rPr>
              <a:t>loglogistic</a:t>
            </a:r>
            <a:r>
              <a:rPr lang="en-US" dirty="0"/>
              <a:t>; estimation model is </a:t>
            </a:r>
            <a:r>
              <a:rPr lang="en-US" dirty="0">
                <a:solidFill>
                  <a:srgbClr val="0070C0"/>
                </a:solidFill>
              </a:rPr>
              <a:t>loglogistic</a:t>
            </a:r>
          </a:p>
          <a:p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troubleshoot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dirty="0"/>
              <a:t>gradient </a:t>
            </a:r>
            <a:r>
              <a:rPr lang="en-US" altLang="zh-CN" dirty="0"/>
              <a:t>function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91907-5309-CFF9-D9DA-A954F2C3B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44" y="2609582"/>
            <a:ext cx="4853151" cy="29950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DD3795-FE32-1C0A-F945-F01645226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673" y="2609582"/>
            <a:ext cx="4853151" cy="299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7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648A-51AF-2EA4-3A03-48156F25A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005"/>
            <a:ext cx="10515600" cy="6045757"/>
          </a:xfrm>
        </p:spPr>
        <p:txBody>
          <a:bodyPr>
            <a:normAutofit/>
          </a:bodyPr>
          <a:lstStyle/>
          <a:p>
            <a:r>
              <a:rPr lang="en-US" dirty="0"/>
              <a:t>Average MISE of coefficient function across 10 iterations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coverage of the 95% pointwise CI of coefficient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Potential</a:t>
            </a:r>
            <a:r>
              <a:rPr lang="zh-CN" altLang="en-US" dirty="0"/>
              <a:t> </a:t>
            </a:r>
            <a:r>
              <a:rPr lang="en-US" altLang="zh-CN" dirty="0"/>
              <a:t>reason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bias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FAFT: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sparse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lambda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grid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was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used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(100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grids),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and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model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is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highly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sensitive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to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lambda…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F12F5-808D-186D-1EDA-C20E2D629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571" y="1170026"/>
            <a:ext cx="8640490" cy="1243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764E86-F336-7B37-AF0A-D847FB3A2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570" y="3240566"/>
            <a:ext cx="8661643" cy="134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9E6FA-C85C-7941-156A-088C2D5EE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AC44-858C-D227-5B8C-F631114B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698"/>
            <a:ext cx="10515600" cy="4351338"/>
          </a:xfrm>
        </p:spPr>
        <p:txBody>
          <a:bodyPr/>
          <a:lstStyle/>
          <a:p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Brier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iterations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Average MISE of survival function across 10 iterations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C075D7-5995-7F9E-1271-D2A797E73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24" y="928012"/>
            <a:ext cx="8709906" cy="1451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C5A3B6-55B7-5240-8583-8048257C3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124" y="3552450"/>
            <a:ext cx="8850217" cy="12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06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4EFF-E758-595C-501F-B1993EB6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Addictive</a:t>
            </a:r>
            <a:r>
              <a:rPr lang="zh-CN" altLang="en-US" dirty="0"/>
              <a:t> </a:t>
            </a: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AFT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5E65-7977-6FE5-3E36-5AC982A6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5DE2F-5C81-A11E-C446-1FE935E31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833" y="2165131"/>
            <a:ext cx="5099633" cy="31472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22D92-EB7C-18CD-CD56-14CB35697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5131"/>
            <a:ext cx="5099633" cy="314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5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312</Words>
  <Application>Microsoft Macintosh PowerPoint</Application>
  <PresentationFormat>Widescreen</PresentationFormat>
  <Paragraphs>59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To-do’s from last meeting </vt:lpstr>
      <vt:lpstr>User-defined functions</vt:lpstr>
      <vt:lpstr>User-defined functions</vt:lpstr>
      <vt:lpstr>Estimated coefficient function</vt:lpstr>
      <vt:lpstr>Estimated coefficient function</vt:lpstr>
      <vt:lpstr>Estimated coefficient function</vt:lpstr>
      <vt:lpstr>PowerPoint Presentation</vt:lpstr>
      <vt:lpstr>PowerPoint Presentation</vt:lpstr>
      <vt:lpstr>Addictive functional AFT model </vt:lpstr>
      <vt:lpstr>Addictive functional AFT model </vt:lpstr>
      <vt:lpstr>Addictive functional AFT model </vt:lpstr>
      <vt:lpstr>Real data analysis</vt:lpstr>
      <vt:lpstr>Estimate coefficient functions</vt:lpstr>
      <vt:lpstr>Estimated survival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Weijia Qian</dc:creator>
  <cp:lastModifiedBy>Weijia Qian</cp:lastModifiedBy>
  <cp:revision>11</cp:revision>
  <dcterms:created xsi:type="dcterms:W3CDTF">2025-02-10T02:19:28Z</dcterms:created>
  <dcterms:modified xsi:type="dcterms:W3CDTF">2025-03-04T19:02:40Z</dcterms:modified>
</cp:coreProperties>
</file>