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7" r:id="rId2"/>
    <p:sldId id="266" r:id="rId3"/>
    <p:sldId id="269" r:id="rId4"/>
    <p:sldId id="270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/>
    <p:restoredTop sz="94779"/>
  </p:normalViewPr>
  <p:slideViewPr>
    <p:cSldViewPr snapToGrid="0">
      <p:cViewPr varScale="1">
        <p:scale>
          <a:sx n="135" d="100"/>
          <a:sy n="135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32E4-2BC8-4341-9A06-8763A3EC1C8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4E9B-19BB-394A-B892-3297C1EE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2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4E9B-19BB-394A-B892-3297C1EEB7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4E9B-19BB-394A-B892-3297C1EEB7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4E9B-19BB-394A-B892-3297C1EEB7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25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AA2C3-6D7B-2DAA-C2A1-FC00BB696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60CA51-9CAF-F6E2-1384-0F21C388C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FC259-DA37-649A-9121-A7F8E569A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D954D-1B91-0A7B-3B81-4CCC62460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4E9B-19BB-394A-B892-3297C1EEB7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92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4E9B-19BB-394A-B892-3297C1EEB7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8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DBDF-40E8-AF0A-C0BC-3345BB81B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CF688-DCD8-8E18-9A77-DE1381F1D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D6F4-BEC1-924B-9683-1CA568F7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E821-381F-E257-0D4E-2D5A4A0D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AA64-F265-FEC3-915E-6A7B2B9E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225E-CA8E-289C-506C-F6EB35A7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561B8-0A23-DE6A-580F-9BB98CFD3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5ED15-B32D-F706-BCD6-36EDB52F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4FF67-42A5-BB44-7C57-6E3FA9A3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527D-983E-AC6B-B417-C4D52319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7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AACE3-3B96-3564-31A4-321B98F32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905B2-31CA-6800-B078-A52379D4F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4EE6-8F31-5FF2-0F64-38F44CDD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AE09A-3F77-7D7E-5BC9-541F37E8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22E95-4C75-92F8-2C3A-99E201DE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1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1BEE-BCB4-4D59-C6C9-35FB0281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483FE-ED39-0A5A-58C5-58870B05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45055-8D5B-69B3-04FC-E1CB8C0A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3EFCD-0E3F-A5B6-6CB8-5599FA0E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1C2F3-945D-3D09-BD4C-25D7190B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5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666F-3574-865C-A59C-0AA66E53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83B7C-8D85-F199-5523-A68E302AD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697C-8465-FDC2-EF35-674923FD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F0C90-4C22-26A3-A22C-D4F864B7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27E3-1192-D38C-633C-AC79976E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3D65-C99C-8BA7-42DD-BAE76554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A99A-39B9-D65D-80BD-9DF752570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C9FAE-EF6C-55B3-7BF7-114DA1799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8B5E7-63E1-B3D4-0E08-0EE68D5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C7819-7087-6312-83E4-396D7813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FDF92-8D47-3A9C-0706-8DE3680B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0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DD41-7E28-3EC2-8754-D5741D56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3AB41-C44E-385A-E1E8-FF0CBF3F1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7F2EF-2D9D-7B25-3F06-667C9A451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A6278-9672-A16B-DAFE-655D310C9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92220-0C2E-2A95-28F9-03BCB42CD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9774E-89EC-DC6B-7A27-6D1A74D9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74CC3-84A6-88F7-CFAA-A5850ACC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52030-02EB-2CEF-1319-514C6DD8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5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FDB8-EB5F-08C8-B721-780804E0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CDB41-5A21-B13D-C26C-868090C0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A8A24-8D7B-1427-4368-C866BFA2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627C2-F325-9C6C-7C8A-93A967D9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F8B30-0860-0EF5-A592-8510DEAA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0AE02-6486-9536-21D8-FDA1AD1C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06C11-294C-B5BA-CF2F-F151EE34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5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C2CD-F77E-18C5-3ABD-F0789D72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F7BE-F43C-6C0C-5590-620721F68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133C6-6CC3-AA94-3C7F-4B8AD31FB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7DC78-F6D5-47F4-4922-7C372B5F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7070B-C308-7553-ADB5-E9EE0E72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04E14-2902-264A-5F67-860775BA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9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9AE5-DFB8-2440-1D3C-F150D9D3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8D677-3694-57A8-E269-8EEBC5CF3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2F7DD-7B18-38E0-B1F0-4CE6A3F0F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06CD5-B427-CBAA-F7B0-545100AA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6B4E9-2459-C640-42E2-8F977BDB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F5319-19DD-CE10-A515-38DAFA26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6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58C16-866E-346C-5C99-0F06CDDC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E24AD-68D9-9542-B914-541DE217B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FCC67-813B-3986-6C71-35F4DBE6B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83C4DA-0741-DE47-91DC-970A76AA8E2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55386-A27C-093B-AF87-E59CACC0B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573BD-4EC3-0801-63A0-358A4A3BE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750D-DF84-324B-E012-507E9658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3EF41B-EFC9-7295-62D8-CB3FB0D95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29868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2400" dirty="0"/>
                  <a:t>Y</a:t>
                </a:r>
                <a:r>
                  <a:rPr lang="en-US" altLang="zh-CN" sz="2400" baseline="-25000" dirty="0"/>
                  <a:t>i</a:t>
                </a:r>
                <a:r>
                  <a:rPr lang="en-US" altLang="zh-CN" sz="2400" dirty="0"/>
                  <a:t>: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cannabis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user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(1)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nonuser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(0)</a:t>
                </a:r>
              </a:p>
              <a:p>
                <a:r>
                  <a:rPr lang="en-US" altLang="zh-CN" sz="2400" dirty="0"/>
                  <a:t>X</a:t>
                </a:r>
                <a:r>
                  <a:rPr lang="en-US" altLang="zh-CN" sz="2400" baseline="-25000" dirty="0"/>
                  <a:t>i</a:t>
                </a:r>
                <a:r>
                  <a:rPr lang="en-US" altLang="zh-CN" sz="2400" dirty="0"/>
                  <a:t>(s):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pupil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light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response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curve</a:t>
                </a:r>
              </a:p>
              <a:p>
                <a:r>
                  <a:rPr lang="en-US" altLang="zh-CN" sz="2400" dirty="0"/>
                  <a:t>Z</a:t>
                </a:r>
                <a:r>
                  <a:rPr lang="en-US" altLang="zh-CN" sz="2400" baseline="-25000" dirty="0"/>
                  <a:t>i</a:t>
                </a:r>
                <a:r>
                  <a:rPr lang="en-US" altLang="zh-CN" sz="2400" dirty="0"/>
                  <a:t>: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age,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BMI</a:t>
                </a:r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altLang="zh-CN" sz="2400" dirty="0">
                    <a:solidFill>
                      <a:schemeClr val="accent2"/>
                    </a:solidFill>
                  </a:rPr>
                  <a:t>Less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pupil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constriction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(1.5-2.3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seconds)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is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associated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with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a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higher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probability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of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smoking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 </a:t>
                </a:r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3EF41B-EFC9-7295-62D8-CB3FB0D95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29868" cy="4351338"/>
              </a:xfrm>
              <a:blipFill>
                <a:blip r:embed="rId3"/>
                <a:stretch>
                  <a:fillRect l="-1552" t="-2616" r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9C8792D-B679-F16E-CF74-21F904B50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250" y="1573480"/>
            <a:ext cx="3710232" cy="22887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678345-BA6B-C011-FE8F-F59463E44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250" y="3888184"/>
            <a:ext cx="3710232" cy="22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0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9C43-8DC0-0F09-A21F-61604076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10-Fold</a:t>
            </a:r>
            <a:r>
              <a:rPr lang="zh-CN" altLang="en-US" dirty="0"/>
              <a:t> </a:t>
            </a:r>
            <a:r>
              <a:rPr lang="en-US" altLang="zh-CN" dirty="0"/>
              <a:t>Cross-Validated</a:t>
            </a:r>
            <a:r>
              <a:rPr lang="zh-CN" altLang="en-US" dirty="0"/>
              <a:t> </a:t>
            </a:r>
            <a:r>
              <a:rPr lang="en-US" altLang="zh-CN" dirty="0"/>
              <a:t>Brier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14425-DC20-AD1A-472C-0324352D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Functional</a:t>
            </a:r>
            <a:r>
              <a:rPr lang="zh-CN" altLang="en-US" sz="2600" dirty="0"/>
              <a:t> </a:t>
            </a:r>
            <a:r>
              <a:rPr lang="en-US" altLang="zh-CN" sz="2600" dirty="0"/>
              <a:t>AFT</a:t>
            </a:r>
            <a:r>
              <a:rPr lang="zh-CN" altLang="en-US" sz="2600" dirty="0"/>
              <a:t> </a:t>
            </a:r>
            <a:r>
              <a:rPr lang="en-US" altLang="zh-CN" sz="2600" dirty="0"/>
              <a:t>models</a:t>
            </a:r>
            <a:r>
              <a:rPr lang="zh-CN" altLang="en-US" sz="2600" dirty="0"/>
              <a:t> </a:t>
            </a:r>
            <a:r>
              <a:rPr lang="en-US" altLang="zh-CN" sz="2600" dirty="0"/>
              <a:t>have</a:t>
            </a:r>
            <a:r>
              <a:rPr lang="zh-CN" altLang="en-US" sz="2600" dirty="0"/>
              <a:t> </a:t>
            </a:r>
            <a:r>
              <a:rPr lang="en-US" altLang="zh-CN" sz="2600" dirty="0"/>
              <a:t>better</a:t>
            </a:r>
            <a:r>
              <a:rPr lang="zh-CN" altLang="en-US" sz="2600" dirty="0"/>
              <a:t> </a:t>
            </a:r>
            <a:r>
              <a:rPr lang="en-US" altLang="zh-CN" sz="2600" dirty="0"/>
              <a:t>prediction</a:t>
            </a:r>
            <a:r>
              <a:rPr lang="zh-CN" altLang="en-US" sz="2600" dirty="0"/>
              <a:t> </a:t>
            </a:r>
            <a:r>
              <a:rPr lang="en-US" altLang="zh-CN" sz="2600" dirty="0"/>
              <a:t>accuracy</a:t>
            </a:r>
            <a:r>
              <a:rPr lang="zh-CN" altLang="en-US" sz="2600" dirty="0"/>
              <a:t> </a:t>
            </a:r>
            <a:r>
              <a:rPr lang="en-US" altLang="zh-CN" sz="2600" dirty="0"/>
              <a:t>than</a:t>
            </a:r>
            <a:r>
              <a:rPr lang="zh-CN" altLang="en-US" sz="2600" dirty="0"/>
              <a:t> </a:t>
            </a:r>
            <a:r>
              <a:rPr lang="en-US" altLang="zh-CN" sz="2600" dirty="0"/>
              <a:t>functional</a:t>
            </a:r>
            <a:r>
              <a:rPr lang="zh-CN" altLang="en-US" sz="2600" dirty="0"/>
              <a:t> </a:t>
            </a:r>
            <a:r>
              <a:rPr lang="en-US" altLang="zh-CN" sz="2600" dirty="0"/>
              <a:t>Cox</a:t>
            </a:r>
            <a:r>
              <a:rPr lang="zh-CN" altLang="en-US" sz="2600" dirty="0"/>
              <a:t> </a:t>
            </a:r>
            <a:r>
              <a:rPr lang="en-US" altLang="zh-CN" sz="2600" dirty="0"/>
              <a:t>models</a:t>
            </a:r>
            <a:r>
              <a:rPr lang="zh-CN" altLang="en-US" sz="2600" dirty="0"/>
              <a:t> </a:t>
            </a:r>
            <a:r>
              <a:rPr lang="en-US" altLang="zh-CN" sz="2600" dirty="0"/>
              <a:t>and</a:t>
            </a:r>
            <a:r>
              <a:rPr lang="zh-CN" altLang="en-US" sz="2600" dirty="0"/>
              <a:t> </a:t>
            </a:r>
            <a:r>
              <a:rPr lang="en-US" altLang="zh-CN" sz="2600" dirty="0"/>
              <a:t>functional</a:t>
            </a:r>
            <a:r>
              <a:rPr lang="zh-CN" altLang="en-US" sz="2600" dirty="0"/>
              <a:t> </a:t>
            </a:r>
            <a:r>
              <a:rPr lang="en-US" altLang="zh-CN" sz="2600" dirty="0"/>
              <a:t>logistic</a:t>
            </a:r>
            <a:r>
              <a:rPr lang="zh-CN" altLang="en-US" sz="2600" dirty="0"/>
              <a:t> </a:t>
            </a:r>
            <a:r>
              <a:rPr lang="en-US" altLang="zh-CN" sz="2600" dirty="0"/>
              <a:t>regression</a:t>
            </a:r>
            <a:r>
              <a:rPr lang="zh-CN" altLang="en-US" sz="2600" dirty="0"/>
              <a:t> </a:t>
            </a:r>
            <a:r>
              <a:rPr lang="en-US" altLang="zh-CN" sz="2600" dirty="0"/>
              <a:t>model</a:t>
            </a:r>
            <a:endParaRPr lang="en-US" sz="2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6F1E70-ACE2-F750-6EDB-9C54E330E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6489"/>
              </p:ext>
            </p:extLst>
          </p:nvPr>
        </p:nvGraphicFramePr>
        <p:xfrm>
          <a:off x="3299382" y="2942272"/>
          <a:ext cx="5324670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18979">
                  <a:extLst>
                    <a:ext uri="{9D8B030D-6E8A-4147-A177-3AD203B41FA5}">
                      <a16:colId xmlns:a16="http://schemas.microsoft.com/office/drawing/2014/main" val="1103548102"/>
                    </a:ext>
                  </a:extLst>
                </a:gridCol>
                <a:gridCol w="2805691">
                  <a:extLst>
                    <a:ext uri="{9D8B030D-6E8A-4147-A177-3AD203B41FA5}">
                      <a16:colId xmlns:a16="http://schemas.microsoft.com/office/drawing/2014/main" val="1838860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Brier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Linear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functional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0.1231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4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Additive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functional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0.1227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47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LFCM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0.1426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2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AFCM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6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logistic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0.1645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34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31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C96B-0916-72E2-C628-79B70B1A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Time-Transformation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(FTTM)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0E70-97D2-1E79-7310-5CD2A839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Ghosal et al., 2025</a:t>
            </a:r>
          </a:p>
          <a:p>
            <a:r>
              <a:rPr lang="en-US" altLang="zh-CN" sz="2600" dirty="0"/>
              <a:t>Long</a:t>
            </a:r>
            <a:r>
              <a:rPr lang="zh-CN" altLang="en-US" sz="2600" dirty="0"/>
              <a:t> </a:t>
            </a:r>
            <a:r>
              <a:rPr lang="en-US" altLang="zh-CN" sz="2600" dirty="0"/>
              <a:t>computation</a:t>
            </a:r>
            <a:r>
              <a:rPr lang="zh-CN" altLang="en-US" sz="2600" dirty="0"/>
              <a:t> </a:t>
            </a:r>
            <a:r>
              <a:rPr lang="en-US" altLang="zh-CN" sz="2600" dirty="0"/>
              <a:t>time</a:t>
            </a:r>
            <a:r>
              <a:rPr lang="zh-CN" altLang="en-US" sz="2600" dirty="0"/>
              <a:t> </a:t>
            </a:r>
            <a:r>
              <a:rPr lang="en-US" altLang="zh-CN" sz="2600" dirty="0"/>
              <a:t>since</a:t>
            </a:r>
            <a:r>
              <a:rPr lang="zh-CN" altLang="en-US" sz="2600" dirty="0"/>
              <a:t> </a:t>
            </a:r>
            <a:r>
              <a:rPr lang="en-US" altLang="zh-CN" sz="2600" dirty="0"/>
              <a:t>it</a:t>
            </a:r>
            <a:r>
              <a:rPr lang="zh-CN" altLang="en-US" sz="2600" dirty="0"/>
              <a:t> </a:t>
            </a:r>
            <a:r>
              <a:rPr lang="en-US" altLang="zh-CN" sz="2600" dirty="0"/>
              <a:t>performs</a:t>
            </a:r>
            <a:r>
              <a:rPr lang="zh-CN" altLang="en-US" sz="2600" dirty="0"/>
              <a:t> </a:t>
            </a:r>
            <a:r>
              <a:rPr lang="en-US" altLang="zh-CN" sz="2600" dirty="0"/>
              <a:t>a</a:t>
            </a:r>
            <a:r>
              <a:rPr lang="zh-CN" altLang="en-US" sz="2600" dirty="0"/>
              <a:t> </a:t>
            </a:r>
            <a:r>
              <a:rPr lang="en-US" altLang="zh-CN" sz="2600" dirty="0"/>
              <a:t>grid</a:t>
            </a:r>
            <a:r>
              <a:rPr lang="zh-CN" altLang="en-US" sz="2600" dirty="0"/>
              <a:t> </a:t>
            </a:r>
            <a:r>
              <a:rPr lang="en-US" altLang="zh-CN" sz="2600" dirty="0"/>
              <a:t>search</a:t>
            </a:r>
            <a:r>
              <a:rPr lang="zh-CN" altLang="en-US" sz="2600" dirty="0"/>
              <a:t> </a:t>
            </a:r>
            <a:r>
              <a:rPr lang="en-US" altLang="zh-CN" sz="2600" dirty="0"/>
              <a:t>for</a:t>
            </a:r>
            <a:r>
              <a:rPr lang="zh-CN" altLang="en-US" sz="2600" dirty="0"/>
              <a:t> </a:t>
            </a:r>
            <a:r>
              <a:rPr lang="en-US" altLang="zh-CN" sz="2600" dirty="0"/>
              <a:t>N</a:t>
            </a:r>
            <a:r>
              <a:rPr lang="en-US" altLang="zh-CN" sz="2600" baseline="-25000" dirty="0"/>
              <a:t>0</a:t>
            </a:r>
            <a:r>
              <a:rPr lang="en-US" altLang="zh-CN" sz="2600" dirty="0"/>
              <a:t>,</a:t>
            </a:r>
            <a:r>
              <a:rPr lang="zh-CN" altLang="en-US" sz="2600" dirty="0"/>
              <a:t> </a:t>
            </a:r>
            <a:r>
              <a:rPr lang="en-US" altLang="zh-CN" sz="2600" dirty="0"/>
              <a:t>N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,</a:t>
            </a:r>
            <a:r>
              <a:rPr lang="zh-CN" altLang="en-US" sz="2600" dirty="0"/>
              <a:t> </a:t>
            </a:r>
            <a:r>
              <a:rPr lang="en-US" altLang="zh-CN" sz="2600" dirty="0"/>
              <a:t>and</a:t>
            </a:r>
            <a:r>
              <a:rPr lang="zh-CN" altLang="en-US" sz="2600" dirty="0"/>
              <a:t> </a:t>
            </a:r>
            <a:r>
              <a:rPr lang="en-US" altLang="zh-CN" sz="2600" dirty="0"/>
              <a:t>r</a:t>
            </a: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9B2F2-9952-C52D-EF0A-CA5938AC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9442"/>
            <a:ext cx="4314304" cy="3026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C98B9-5636-DCFC-C93B-98AB514C4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855" y="2969441"/>
            <a:ext cx="4314306" cy="302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6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D3DA2-8B40-4B61-EBF3-8D066D225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94B2-11E6-52A4-65BC-3FE5BF64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Time-Transformation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(FTTM)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BC965-E4D3-2F32-1422-A0C9C871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/>
              <a:t>For</a:t>
            </a:r>
            <a:r>
              <a:rPr lang="zh-CN" altLang="en-US" sz="2600" dirty="0"/>
              <a:t> </a:t>
            </a:r>
            <a:r>
              <a:rPr lang="en-US" altLang="zh-CN" sz="2600" dirty="0"/>
              <a:t>AFT</a:t>
            </a:r>
            <a:r>
              <a:rPr lang="zh-CN" altLang="en-US" sz="2600" dirty="0"/>
              <a:t> </a:t>
            </a:r>
            <a:r>
              <a:rPr lang="en-US" altLang="zh-CN" sz="2600" dirty="0"/>
              <a:t>models,</a:t>
            </a:r>
            <a:r>
              <a:rPr lang="zh-CN" altLang="en-US" sz="2600" dirty="0"/>
              <a:t> </a:t>
            </a:r>
            <a:r>
              <a:rPr lang="en-US" altLang="zh-CN" sz="2600" dirty="0"/>
              <a:t>true</a:t>
            </a:r>
            <a:r>
              <a:rPr lang="zh-CN" altLang="en-US" sz="2600" dirty="0"/>
              <a:t> </a:t>
            </a:r>
            <a:r>
              <a:rPr lang="en-US" altLang="zh-CN" sz="2600" dirty="0"/>
              <a:t>H(t)</a:t>
            </a:r>
            <a:r>
              <a:rPr lang="zh-CN" altLang="en-US" sz="2600" dirty="0"/>
              <a:t> </a:t>
            </a:r>
            <a:r>
              <a:rPr lang="en-US" altLang="zh-CN" sz="2600" dirty="0"/>
              <a:t>=</a:t>
            </a:r>
            <a:r>
              <a:rPr lang="zh-CN" altLang="en-US" sz="2600" dirty="0"/>
              <a:t> </a:t>
            </a:r>
            <a:r>
              <a:rPr lang="en-US" altLang="zh-CN" sz="2600" dirty="0"/>
              <a:t>log(t)</a:t>
            </a:r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2D0495-344F-4929-F26F-E1FB02F16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923" y="2326119"/>
            <a:ext cx="5282153" cy="37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2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6C47-806C-51C3-26D7-953358B8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Plan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0EE22-A527-2575-BF55-EA479075E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600" dirty="0"/>
                  <a:t>Simulations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to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compare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additive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functional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AFT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and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Cox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models</a:t>
                </a:r>
              </a:p>
              <a:p>
                <a:pPr lvl="1"/>
                <a:r>
                  <a:rPr lang="en-US" altLang="zh-CN" dirty="0"/>
                  <a:t>1)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scenario: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2)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Nonlinear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scenario: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sz="2600" dirty="0"/>
                  <a:t>Add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FTTM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to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compare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with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linear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functional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AFT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and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Cox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models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0EE22-A527-2575-BF55-EA479075E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75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189</Words>
  <Application>Microsoft Macintosh PowerPoint</Application>
  <PresentationFormat>Widescreen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Functional Logistic Regression</vt:lpstr>
      <vt:lpstr>10-Fold Cross-Validated Brier Score</vt:lpstr>
      <vt:lpstr>Functional Time-Transformation Model (FTTM)</vt:lpstr>
      <vt:lpstr>Functional Time-Transformation Model (FTTM)</vt:lpstr>
      <vt:lpstr>Simulation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Weijia Qian</dc:creator>
  <cp:lastModifiedBy>Weijia Qian</cp:lastModifiedBy>
  <cp:revision>15</cp:revision>
  <dcterms:created xsi:type="dcterms:W3CDTF">2025-03-18T16:31:30Z</dcterms:created>
  <dcterms:modified xsi:type="dcterms:W3CDTF">2025-04-29T18:09:30Z</dcterms:modified>
</cp:coreProperties>
</file>