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86" r:id="rId3"/>
    <p:sldId id="258" r:id="rId4"/>
    <p:sldId id="289" r:id="rId5"/>
    <p:sldId id="288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58"/>
  </p:normalViewPr>
  <p:slideViewPr>
    <p:cSldViewPr snapToGrid="0">
      <p:cViewPr varScale="1">
        <p:scale>
          <a:sx n="120" d="100"/>
          <a:sy n="12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C8425-E4D0-954B-88B7-76EC5FC7E67C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0F0B-E42F-3C4D-BE90-34D5E007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10F0B-E42F-3C4D-BE90-34D5E00718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10F0B-E42F-3C4D-BE90-34D5E0071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10F0B-E42F-3C4D-BE90-34D5E00718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4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9B1-BDBB-6F76-F512-AC6CDEE61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E660C-6CCC-A166-D1A3-FDAAE93C7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873D-FB12-7B7C-9C60-26EA2CCF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4DD3-0B63-BE8E-16D3-4879F9FA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1C12-3F62-6BFD-84ED-9F4DB337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7EEE-1B33-E067-4DF4-AD932FFF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16BA3-C527-53B1-1487-2B346E5F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B38A-A8C4-965C-852E-FA7F8073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E02D-A417-238F-AD80-2CD9AD47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6089-6740-966F-CE16-2B8BDA37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E178D-AEA6-1DAC-285F-8BCB42B01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3FB53-84A0-5635-0A66-6D9FCAD6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3691-7087-AFB9-C8BA-1E856CD3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E219-7BEA-459C-A0F6-7CEA650B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0A9D6-C90C-1BCD-BE20-5731262B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058-DA0B-B9F8-FBDE-33ABB677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BF4A-312D-8B8D-4F98-10C7CEF7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AC67-5E62-1A8B-5635-95CDD28A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66B5C-CEE1-0C22-2F15-52C66C8E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0E67-6AC9-5A1D-F750-BF87177A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46DA-A20C-5AA1-4B4F-EF399749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A466-984F-4B4E-FCAE-17BB52F3F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8B1A8-8BCB-740F-413F-E3F401D4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F124-D782-F974-0011-EDC7BA46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8C9E-9180-B35B-7B70-3DCA02EF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0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FBA8-EB3A-0C15-C6BB-C3FA731D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DA7E-7FD6-E2FF-C41D-6EE512356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62FA-4368-68D5-DF84-FB58B4C7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201B7-7ADE-09A5-63C8-AEF41521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FBC68-1389-93AA-F260-C3C91DC2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AF51-088D-F5C1-AB60-5765FDA3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4F21-B6F3-CF46-DD76-5428B056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6E515-17FC-0FC6-A80D-BC6C9600D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67099-81F5-8DD3-4F31-523AFB00A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8F318-4304-4F04-659C-44A56153A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4B853-0660-C0FD-D3AF-7034DCA64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1AFCC-71DC-D052-B278-3610FA03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B706B-EFCD-DD4B-7020-A1C76D0A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57C99-51CB-5C07-D182-FBC1A615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6883-F83E-1978-462F-DEBE2E11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60B24-2802-2439-1ED1-8FCF60FF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9C3CF-1AEA-41ED-9CE4-00C93D02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74D42-23A5-F795-6656-78FE376F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69FC6-E060-067B-AD9E-94E09DE8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8F3BE-0A2F-78E0-794F-814F032D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19ECE-3E40-B56A-AE6D-7DF93177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5736-53CA-1C24-1B8D-C4985FE2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3E60-A193-82C5-D59A-DD500059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09271-579F-A957-7FDC-3F2918043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6F2C-30A7-EC58-A9C0-55C12B03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D9F72-467D-6595-8CB4-443C9A13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33421-849E-12DD-6822-01E75903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9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0C6B-1D66-8F1E-7475-EFFDCD7F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C5AD7-AA0F-49AD-8A2E-3761769CC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C34E-E6BC-FE61-2E2D-DDE4A6CCB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1651-FA4E-0393-0268-16E2AFFF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99829-D222-D318-FECD-F515378F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34A49-1E98-87CA-00AC-1DC39B2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4DD44-157E-B1E3-E8E2-7645D1BF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FFBA2-5EB9-015A-F72F-CA6E4775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7F97-FDD3-56DF-FF0C-EF7CD9185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8DB663-4537-CD42-BCF0-C7D852359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BC59-D0C8-02DD-A8EC-262F7B1DD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669F-60FF-C16B-6405-F1DCF1026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11.0028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kmr-guide-iab-env-epi-c1e9f1201284eb8158cc30169fbc7e2f9058900a.gricad-pages.univ-grenoble-alpes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45F8-4E9A-6D3D-5531-76FB30D3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9E24-7644-18CE-FA7B-707639A72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Literature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review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environmental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mixture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study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using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simulations: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dirty="0"/>
                  <a:t>Simulate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outcome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(Y)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exposures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(X)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simultaneously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from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MVN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(Carrico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al.,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2014;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Czarnota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a;.,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2015;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Renzetti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al.,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2023)</a:t>
                </a:r>
              </a:p>
              <a:p>
                <a:pPr lvl="1"/>
                <a:r>
                  <a:rPr lang="en-US" altLang="zh-CN" sz="2000" dirty="0"/>
                  <a:t>Specify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bivariate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correlations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between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(i.e.,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r)</a:t>
                </a:r>
              </a:p>
              <a:p>
                <a:pPr lvl="1"/>
                <a:r>
                  <a:rPr lang="en-US" altLang="zh-CN" sz="2000" dirty="0"/>
                  <a:t>Continuous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exposures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dirty="0"/>
                  <a:t>Simulate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based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assumed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exposure-response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function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(Bobb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al.,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2015;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Keil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al.,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2020;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Hoskovec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al.,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2021;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Hamra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al.,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2021)</a:t>
                </a:r>
              </a:p>
              <a:p>
                <a:pPr lvl="1"/>
                <a:r>
                  <a:rPr lang="en-US" altLang="zh-CN" sz="2000" dirty="0"/>
                  <a:t>Specify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regression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coefficients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exposure-response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h</a:t>
                </a:r>
                <a:r>
                  <a:rPr lang="en-US" altLang="zh-CN" sz="2000" dirty="0"/>
                  <a:t>)</a:t>
                </a:r>
              </a:p>
              <a:p>
                <a:pPr lvl="1"/>
                <a:r>
                  <a:rPr lang="en-US" altLang="zh-CN" sz="2000" dirty="0"/>
                  <a:t>Continuous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quantized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exposures</a:t>
                </a:r>
              </a:p>
              <a:p>
                <a:r>
                  <a:rPr lang="en-US" altLang="zh-CN" sz="2400" dirty="0"/>
                  <a:t>Relationship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between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(when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exposures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standardized):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known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dirty="0"/>
                  <a:t>exposures</a:t>
                </a:r>
                <a:r>
                  <a:rPr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9E24-7644-18CE-FA7B-707639A72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453" r="-121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19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4D39-57C9-7828-A4C3-DF6C74A4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860AD-FC99-8109-DCD0-FFF121D19F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/>
                  <a:t>I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believe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current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method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(fixing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directly)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better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since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it’s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easier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compare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with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theoretical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models</a:t>
                </a:r>
              </a:p>
              <a:p>
                <a:r>
                  <a:rPr lang="en-US" altLang="zh-CN" sz="2400" dirty="0"/>
                  <a:t>Question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1: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I’m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considering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simulating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X1-X5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from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prespecified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correlation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structures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(e.g.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pairwise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correlations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0,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0.4,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0.75)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test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impact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multicollinearity.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you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think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necessary?</a:t>
                </a:r>
              </a:p>
              <a:p>
                <a:r>
                  <a:rPr lang="en-US" altLang="zh-CN" sz="2400" dirty="0"/>
                  <a:t>Question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simulate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based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continuous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quantized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exposures?</a:t>
                </a:r>
              </a:p>
              <a:p>
                <a:pPr lvl="1"/>
                <a:r>
                  <a:rPr lang="en-US" altLang="zh-CN" sz="2000" dirty="0"/>
                  <a:t>Generating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data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quantized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exposures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caters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WQS/QGCOMP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since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assume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constant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effect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between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quantiles</a:t>
                </a:r>
              </a:p>
              <a:p>
                <a:pPr lvl="1"/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ensure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fair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comparison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more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realistic?),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better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generate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continuous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exposures?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860AD-FC99-8109-DCD0-FFF121D1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19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30D2-EA2E-5913-A8C9-ED03E013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9323-8EAD-7106-331A-121B5800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Sensitivity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specificity</a:t>
            </a:r>
          </a:p>
          <a:p>
            <a:pPr lvl="1"/>
            <a:r>
              <a:rPr lang="en-US" dirty="0"/>
              <a:t>Carrico et al., 201</a:t>
            </a:r>
            <a:r>
              <a:rPr lang="en-US" altLang="zh-CN" dirty="0"/>
              <a:t>4;</a:t>
            </a:r>
            <a:r>
              <a:rPr lang="zh-CN" altLang="en-US" dirty="0"/>
              <a:t> </a:t>
            </a:r>
            <a:r>
              <a:rPr lang="en-US" altLang="zh-CN" dirty="0" err="1"/>
              <a:t>Czarnota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a;.,</a:t>
            </a:r>
            <a:r>
              <a:rPr lang="zh-CN" altLang="en-US" dirty="0"/>
              <a:t> </a:t>
            </a:r>
            <a:r>
              <a:rPr lang="en-US" altLang="zh-CN" dirty="0"/>
              <a:t>2015;</a:t>
            </a:r>
            <a:r>
              <a:rPr lang="zh-CN" altLang="en-US" dirty="0"/>
              <a:t> </a:t>
            </a:r>
            <a:r>
              <a:rPr lang="en-US" altLang="zh-CN" sz="2400" dirty="0" err="1"/>
              <a:t>Hoskovec</a:t>
            </a:r>
            <a:r>
              <a:rPr lang="zh-CN" altLang="en-US" sz="2400" dirty="0"/>
              <a:t> </a:t>
            </a:r>
            <a:r>
              <a:rPr lang="en-US" altLang="zh-CN" sz="2400" dirty="0"/>
              <a:t>et</a:t>
            </a:r>
            <a:r>
              <a:rPr lang="zh-CN" altLang="en-US" sz="2400" dirty="0"/>
              <a:t> </a:t>
            </a:r>
            <a:r>
              <a:rPr lang="en-US" altLang="zh-CN" sz="2400" dirty="0"/>
              <a:t>al.,</a:t>
            </a:r>
            <a:r>
              <a:rPr lang="zh-CN" altLang="en-US" sz="2400" dirty="0"/>
              <a:t> </a:t>
            </a:r>
            <a:r>
              <a:rPr lang="en-US" altLang="zh-CN" sz="2400" dirty="0"/>
              <a:t>2021;</a:t>
            </a:r>
            <a:r>
              <a:rPr lang="zh-CN" altLang="en-US" sz="2400" dirty="0"/>
              <a:t> </a:t>
            </a:r>
            <a:r>
              <a:rPr lang="en-US" altLang="zh-CN" dirty="0" err="1"/>
              <a:t>Renzetti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2023</a:t>
            </a:r>
          </a:p>
          <a:p>
            <a:r>
              <a:rPr lang="en-US" altLang="zh-CN" dirty="0"/>
              <a:t>Power/Type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</a:p>
          <a:p>
            <a:pPr lvl="1"/>
            <a:r>
              <a:rPr lang="en-US" dirty="0"/>
              <a:t>Carrico et al., 201</a:t>
            </a:r>
            <a:r>
              <a:rPr lang="en-US" altLang="zh-CN" dirty="0"/>
              <a:t>4;</a:t>
            </a:r>
            <a:r>
              <a:rPr lang="zh-CN" altLang="en-US" dirty="0"/>
              <a:t> </a:t>
            </a:r>
            <a:r>
              <a:rPr lang="en-US" altLang="zh-CN" dirty="0" err="1"/>
              <a:t>Czarnota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a;.,</a:t>
            </a:r>
            <a:r>
              <a:rPr lang="zh-CN" altLang="en-US" dirty="0"/>
              <a:t> </a:t>
            </a:r>
            <a:r>
              <a:rPr lang="en-US" altLang="zh-CN" dirty="0"/>
              <a:t>2015;</a:t>
            </a:r>
            <a:r>
              <a:rPr lang="zh-CN" altLang="en-US" dirty="0"/>
              <a:t> </a:t>
            </a:r>
            <a:r>
              <a:rPr lang="en-US" altLang="zh-CN" dirty="0"/>
              <a:t>Bobb et al., 2015; Keil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</a:p>
          <a:p>
            <a:r>
              <a:rPr lang="en-US" altLang="zh-CN" dirty="0"/>
              <a:t>Bias/MSE</a:t>
            </a:r>
          </a:p>
          <a:p>
            <a:pPr lvl="1"/>
            <a:r>
              <a:rPr lang="en-US" altLang="zh-CN" dirty="0"/>
              <a:t>Keil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2020;</a:t>
            </a:r>
            <a:r>
              <a:rPr lang="zh-CN" altLang="en-US" dirty="0"/>
              <a:t> </a:t>
            </a:r>
            <a:r>
              <a:rPr lang="en-US" altLang="zh-CN" dirty="0"/>
              <a:t>Hamra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2021;</a:t>
            </a:r>
            <a:r>
              <a:rPr lang="zh-CN" altLang="en-US" dirty="0"/>
              <a:t> </a:t>
            </a:r>
            <a:r>
              <a:rPr lang="en-US" altLang="zh-CN" sz="2400" dirty="0" err="1"/>
              <a:t>Hoskovec</a:t>
            </a:r>
            <a:r>
              <a:rPr lang="zh-CN" altLang="en-US" sz="2400" dirty="0"/>
              <a:t> </a:t>
            </a:r>
            <a:r>
              <a:rPr lang="en-US" altLang="zh-CN" sz="2400" dirty="0"/>
              <a:t>et</a:t>
            </a:r>
            <a:r>
              <a:rPr lang="zh-CN" altLang="en-US" sz="2400" dirty="0"/>
              <a:t> </a:t>
            </a:r>
            <a:r>
              <a:rPr lang="en-US" altLang="zh-CN" sz="2400" dirty="0"/>
              <a:t>al.,</a:t>
            </a:r>
            <a:r>
              <a:rPr lang="zh-CN" altLang="en-US" sz="2400" dirty="0"/>
              <a:t> </a:t>
            </a:r>
            <a:r>
              <a:rPr lang="en-US" altLang="zh-CN" sz="2400" dirty="0"/>
              <a:t>2021;</a:t>
            </a:r>
            <a:r>
              <a:rPr lang="zh-CN" altLang="en-US" sz="2400" dirty="0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Renzetti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2023;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Coverage</a:t>
            </a:r>
          </a:p>
          <a:p>
            <a:pPr lvl="1"/>
            <a:r>
              <a:rPr lang="en-US" altLang="zh-CN" dirty="0"/>
              <a:t>Bobb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2015;</a:t>
            </a:r>
            <a:r>
              <a:rPr lang="zh-CN" altLang="en-US" dirty="0"/>
              <a:t> </a:t>
            </a:r>
            <a:r>
              <a:rPr lang="en-US" altLang="zh-CN" dirty="0"/>
              <a:t>Keil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2020;</a:t>
            </a:r>
            <a:r>
              <a:rPr lang="zh-CN" altLang="en-US" dirty="0"/>
              <a:t> </a:t>
            </a:r>
            <a:r>
              <a:rPr lang="en-US" altLang="zh-CN" dirty="0"/>
              <a:t>Hamra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2021;</a:t>
            </a:r>
            <a:r>
              <a:rPr lang="zh-CN" altLang="en-US" dirty="0"/>
              <a:t> </a:t>
            </a:r>
            <a:r>
              <a:rPr lang="en-US" altLang="zh-CN" sz="2400" dirty="0" err="1"/>
              <a:t>Hoskovec</a:t>
            </a:r>
            <a:r>
              <a:rPr lang="zh-CN" altLang="en-US" sz="2400" dirty="0"/>
              <a:t> </a:t>
            </a:r>
            <a:r>
              <a:rPr lang="en-US" altLang="zh-CN" sz="2400" dirty="0"/>
              <a:t>et</a:t>
            </a:r>
            <a:r>
              <a:rPr lang="zh-CN" altLang="en-US" sz="2400" dirty="0"/>
              <a:t> </a:t>
            </a:r>
            <a:r>
              <a:rPr lang="en-US" altLang="zh-CN" sz="2400" dirty="0"/>
              <a:t>al.,</a:t>
            </a:r>
            <a:r>
              <a:rPr lang="zh-CN" altLang="en-US" sz="2400" dirty="0"/>
              <a:t> </a:t>
            </a:r>
            <a:r>
              <a:rPr lang="en-US" altLang="zh-CN" sz="2400" dirty="0"/>
              <a:t>2021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28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12E2F-93B9-70C2-BAA0-CEBEF3AA9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2F72-4F11-5121-369D-35275671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1000-4BEE-FBB3-80EF-CCBA4A51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Question:</a:t>
            </a:r>
          </a:p>
          <a:p>
            <a:r>
              <a:rPr lang="en-US" altLang="zh-CN" sz="2400" dirty="0"/>
              <a:t>Since</a:t>
            </a:r>
            <a:r>
              <a:rPr lang="zh-CN" altLang="en-US" sz="2400" dirty="0"/>
              <a:t> </a:t>
            </a:r>
            <a:r>
              <a:rPr lang="en-US" altLang="zh-CN" sz="2400" dirty="0"/>
              <a:t>our</a:t>
            </a:r>
            <a:r>
              <a:rPr lang="zh-CN" altLang="en-US" sz="2400" dirty="0"/>
              <a:t> </a:t>
            </a:r>
            <a:r>
              <a:rPr lang="en-US" altLang="zh-CN" sz="2400" dirty="0"/>
              <a:t>simulations</a:t>
            </a:r>
            <a:r>
              <a:rPr lang="zh-CN" altLang="en-US" sz="2400" dirty="0"/>
              <a:t> </a:t>
            </a:r>
            <a:r>
              <a:rPr lang="en-US" altLang="zh-CN" sz="2400" dirty="0"/>
              <a:t>involve</a:t>
            </a:r>
            <a:r>
              <a:rPr lang="zh-CN" altLang="en-US" sz="2400" dirty="0"/>
              <a:t> </a:t>
            </a:r>
            <a:r>
              <a:rPr lang="en-US" altLang="zh-CN" sz="2400" dirty="0"/>
              <a:t>quantile-based</a:t>
            </a:r>
            <a:r>
              <a:rPr lang="zh-CN" altLang="en-US" sz="2400" dirty="0"/>
              <a:t> </a:t>
            </a:r>
            <a:r>
              <a:rPr lang="en-US" altLang="zh-CN" sz="2400" dirty="0"/>
              <a:t>methods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misspecification,</a:t>
            </a:r>
            <a:r>
              <a:rPr lang="zh-CN" altLang="en-US" sz="2400" dirty="0"/>
              <a:t> </a:t>
            </a:r>
            <a:r>
              <a:rPr lang="en-US" altLang="zh-CN" sz="2400" dirty="0"/>
              <a:t>calculating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true</a:t>
            </a:r>
            <a:r>
              <a:rPr lang="zh-CN" altLang="en-US" sz="2400" dirty="0"/>
              <a:t> </a:t>
            </a:r>
            <a:r>
              <a:rPr lang="en-US" altLang="zh-CN" sz="2400" dirty="0"/>
              <a:t>mixture</a:t>
            </a:r>
            <a:r>
              <a:rPr lang="zh-CN" altLang="en-US" sz="2400" dirty="0"/>
              <a:t> </a:t>
            </a:r>
            <a:r>
              <a:rPr lang="en-US" altLang="zh-CN" sz="2400" dirty="0"/>
              <a:t>effect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challenging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may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meaningful.</a:t>
            </a:r>
            <a:r>
              <a:rPr lang="zh-CN" altLang="en-US" sz="2400" dirty="0"/>
              <a:t> </a:t>
            </a:r>
            <a:r>
              <a:rPr lang="en-US" altLang="zh-CN" sz="2400" dirty="0"/>
              <a:t>Would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reasonable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remove</a:t>
            </a:r>
            <a:r>
              <a:rPr lang="zh-CN" altLang="en-US" sz="2400" dirty="0"/>
              <a:t> </a:t>
            </a:r>
            <a:r>
              <a:rPr lang="en-US" altLang="zh-CN" sz="2400" dirty="0"/>
              <a:t>bias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coverage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focus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b="1" dirty="0"/>
              <a:t>power/type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error</a:t>
            </a:r>
            <a:r>
              <a:rPr lang="zh-CN" altLang="en-US" sz="2400" b="1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b="1" dirty="0"/>
              <a:t>sensitivity/specificity</a:t>
            </a:r>
            <a:r>
              <a:rPr lang="en-US" altLang="zh-CN" sz="2400" dirty="0"/>
              <a:t>?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so,</a:t>
            </a:r>
            <a:r>
              <a:rPr lang="zh-CN" altLang="en-US" sz="2400" dirty="0"/>
              <a:t> </a:t>
            </a:r>
            <a:r>
              <a:rPr lang="en-US" altLang="zh-CN" sz="2400" dirty="0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default</a:t>
            </a:r>
            <a:r>
              <a:rPr lang="zh-CN" altLang="en-US" sz="2400" dirty="0"/>
              <a:t> </a:t>
            </a:r>
            <a:r>
              <a:rPr lang="en-US" altLang="zh-CN" sz="2400" dirty="0"/>
              <a:t>WQS/QGCOMP</a:t>
            </a:r>
            <a:r>
              <a:rPr lang="zh-CN" altLang="en-US" sz="2400" dirty="0"/>
              <a:t> </a:t>
            </a:r>
            <a:r>
              <a:rPr lang="en-US" altLang="zh-CN" sz="2400" dirty="0"/>
              <a:t>settings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quantize</a:t>
            </a:r>
            <a:r>
              <a:rPr lang="zh-CN" altLang="en-US" sz="2400" dirty="0"/>
              <a:t> </a:t>
            </a:r>
            <a:r>
              <a:rPr lang="en-US" altLang="zh-CN" sz="2400" dirty="0"/>
              <a:t>exposures.</a:t>
            </a:r>
          </a:p>
          <a:p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24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FBDA-F0A6-BAF5-3940-5B0014FE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Log-transformation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6568-B894-4C79-9F4F-7EB9846F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DCHS</a:t>
            </a:r>
            <a:r>
              <a:rPr lang="zh-CN" altLang="en-US" sz="2400" dirty="0"/>
              <a:t> </a:t>
            </a:r>
            <a:r>
              <a:rPr lang="en-US" altLang="zh-CN" sz="2400" dirty="0"/>
              <a:t>analysis,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outcome</a:t>
            </a:r>
            <a:r>
              <a:rPr lang="zh-CN" altLang="en-US" sz="2400" dirty="0"/>
              <a:t> </a:t>
            </a:r>
            <a:r>
              <a:rPr lang="en-US" altLang="zh-CN" sz="2400" dirty="0"/>
              <a:t>variable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log-transformed</a:t>
            </a:r>
            <a:r>
              <a:rPr lang="zh-CN" altLang="en-US" sz="2400" dirty="0"/>
              <a:t> </a:t>
            </a:r>
            <a:r>
              <a:rPr lang="en-US" altLang="zh-CN" sz="2400" dirty="0"/>
              <a:t>before</a:t>
            </a:r>
            <a:r>
              <a:rPr lang="zh-CN" altLang="en-US" sz="2400" dirty="0"/>
              <a:t> </a:t>
            </a:r>
            <a:r>
              <a:rPr lang="en-US" altLang="zh-CN" sz="2400" dirty="0"/>
              <a:t>modelling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address</a:t>
            </a:r>
            <a:r>
              <a:rPr lang="zh-CN" altLang="en-US" sz="2400" dirty="0"/>
              <a:t> </a:t>
            </a:r>
            <a:r>
              <a:rPr lang="en-US" altLang="zh-CN" sz="2400" dirty="0"/>
              <a:t>right</a:t>
            </a:r>
            <a:r>
              <a:rPr lang="zh-CN" altLang="en-US" sz="2400" dirty="0"/>
              <a:t> </a:t>
            </a:r>
            <a:r>
              <a:rPr lang="en-US" altLang="zh-CN" sz="2400" dirty="0"/>
              <a:t>skewness</a:t>
            </a:r>
          </a:p>
          <a:p>
            <a:r>
              <a:rPr lang="en-US" altLang="zh-CN" sz="2400" dirty="0"/>
              <a:t>Question:</a:t>
            </a:r>
            <a:r>
              <a:rPr lang="zh-CN" altLang="en-US" sz="2400" dirty="0"/>
              <a:t> </a:t>
            </a:r>
            <a:r>
              <a:rPr lang="en-US" altLang="zh-CN" sz="2400" dirty="0"/>
              <a:t>Would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appropriate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fit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gamma/gaussian</a:t>
            </a:r>
            <a:r>
              <a:rPr lang="zh-CN" altLang="en-US" sz="2400" dirty="0"/>
              <a:t> </a:t>
            </a:r>
            <a:r>
              <a:rPr lang="en-US" altLang="zh-CN" sz="2400" dirty="0"/>
              <a:t>GLM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log</a:t>
            </a:r>
            <a:r>
              <a:rPr lang="zh-CN" altLang="en-US" sz="2400" dirty="0"/>
              <a:t> </a:t>
            </a:r>
            <a:r>
              <a:rPr lang="en-US" altLang="zh-CN" sz="2400" dirty="0"/>
              <a:t>link</a:t>
            </a:r>
            <a:r>
              <a:rPr lang="zh-CN" altLang="en-US" sz="2400" dirty="0"/>
              <a:t> </a:t>
            </a:r>
            <a:r>
              <a:rPr lang="en-US" altLang="zh-CN" sz="2400" dirty="0"/>
              <a:t>instead?</a:t>
            </a:r>
          </a:p>
          <a:p>
            <a:pPr lvl="1"/>
            <a:r>
              <a:rPr lang="en-US" altLang="zh-CN" sz="2000" dirty="0"/>
              <a:t>Suitable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continuous,</a:t>
            </a:r>
            <a:r>
              <a:rPr lang="zh-CN" altLang="en-US" sz="2000" dirty="0"/>
              <a:t> </a:t>
            </a:r>
            <a:r>
              <a:rPr lang="en-US" altLang="zh-CN" sz="2000" dirty="0"/>
              <a:t>positive,</a:t>
            </a:r>
            <a:r>
              <a:rPr lang="zh-CN" altLang="en-US" sz="2000" dirty="0"/>
              <a:t> </a:t>
            </a:r>
            <a:r>
              <a:rPr lang="en-US" altLang="zh-CN" sz="2000" dirty="0"/>
              <a:t>rights-skewed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</a:p>
          <a:p>
            <a:pPr lvl="1"/>
            <a:r>
              <a:rPr lang="en-US" altLang="zh-CN" sz="2000" dirty="0"/>
              <a:t>Addresses</a:t>
            </a:r>
            <a:r>
              <a:rPr lang="zh-CN" altLang="en-US" sz="2000" dirty="0"/>
              <a:t> </a:t>
            </a:r>
            <a:r>
              <a:rPr lang="en-US" altLang="zh-CN" sz="2000" dirty="0"/>
              <a:t>potential</a:t>
            </a:r>
            <a:r>
              <a:rPr lang="zh-CN" altLang="en-US" sz="2000" dirty="0"/>
              <a:t> </a:t>
            </a:r>
            <a:r>
              <a:rPr lang="en-US" altLang="zh-CN" sz="2000" dirty="0"/>
              <a:t>heteroskedasticity</a:t>
            </a:r>
          </a:p>
          <a:p>
            <a:pPr lvl="1"/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log-transformed</a:t>
            </a:r>
            <a:r>
              <a:rPr lang="zh-CN" altLang="en-US" sz="2000" dirty="0"/>
              <a:t> </a:t>
            </a:r>
            <a:r>
              <a:rPr lang="en-US" altLang="zh-CN" sz="2000" dirty="0"/>
              <a:t>outcome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lnCNCL_ext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left</a:t>
            </a:r>
            <a:r>
              <a:rPr lang="zh-CN" altLang="en-US" sz="2000" dirty="0"/>
              <a:t> </a:t>
            </a:r>
            <a:r>
              <a:rPr lang="en-US" altLang="zh-CN" sz="2000" dirty="0"/>
              <a:t>skewed,</a:t>
            </a:r>
            <a:r>
              <a:rPr lang="zh-CN" altLang="en-US" sz="2000" dirty="0"/>
              <a:t> </a:t>
            </a:r>
            <a:r>
              <a:rPr lang="en-US" altLang="zh-CN" sz="2000" dirty="0"/>
              <a:t>aligning</a:t>
            </a:r>
            <a:r>
              <a:rPr lang="zh-CN" altLang="en-US" sz="2000" dirty="0"/>
              <a:t> </a:t>
            </a:r>
            <a:r>
              <a:rPr lang="en-US" altLang="zh-CN" sz="2000" dirty="0"/>
              <a:t>with the</a:t>
            </a:r>
            <a:r>
              <a:rPr lang="zh-CN" altLang="en-US" sz="2000" dirty="0"/>
              <a:t> </a:t>
            </a:r>
            <a:r>
              <a:rPr lang="en-US" altLang="zh-CN" sz="2000" dirty="0"/>
              <a:t>distribution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gamma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log-scale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normal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</a:p>
          <a:p>
            <a:pPr lvl="1"/>
            <a:r>
              <a:rPr lang="en-US" altLang="zh-CN" sz="2000" dirty="0"/>
              <a:t>Supported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WQS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QGCOMP</a:t>
            </a:r>
            <a:r>
              <a:rPr lang="zh-CN" altLang="en-US" sz="2000" dirty="0"/>
              <a:t> </a:t>
            </a:r>
            <a:r>
              <a:rPr lang="en-US" altLang="zh-CN" sz="2000" dirty="0"/>
              <a:t>(family = Gamma(link = “log”)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/>
              <a:t>family = gaussian(link = "log")),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supported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BKMR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BWS</a:t>
            </a:r>
          </a:p>
          <a:p>
            <a:pPr lvl="1"/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mention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limitation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BKMR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BWS,</a:t>
            </a:r>
            <a:r>
              <a:rPr lang="zh-CN" altLang="en-US" sz="2000" dirty="0"/>
              <a:t> </a:t>
            </a:r>
            <a:r>
              <a:rPr lang="en-US" altLang="zh-CN" sz="2000" dirty="0"/>
              <a:t>especially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BKMR</a:t>
            </a:r>
            <a:r>
              <a:rPr lang="zh-CN" altLang="en-US" sz="2000" dirty="0"/>
              <a:t> </a:t>
            </a:r>
            <a:r>
              <a:rPr lang="en-US" altLang="zh-CN" sz="2000" dirty="0"/>
              <a:t>because</a:t>
            </a:r>
            <a:r>
              <a:rPr lang="zh-CN" altLang="en-US" sz="2000" dirty="0"/>
              <a:t> </a:t>
            </a:r>
            <a:r>
              <a:rPr lang="en-US" altLang="zh-CN" sz="2000" dirty="0"/>
              <a:t>it’s</a:t>
            </a:r>
            <a:r>
              <a:rPr lang="zh-CN" altLang="en-US" sz="2000" dirty="0"/>
              <a:t> </a:t>
            </a:r>
            <a:r>
              <a:rPr lang="en-US" altLang="zh-CN" sz="2000" dirty="0"/>
              <a:t>sensitive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distribution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hlinkClick r:id="rId3"/>
              </a:rPr>
              <a:t>https://arxiv.org/pdf/2411.00286</a:t>
            </a:r>
            <a:r>
              <a:rPr lang="en-US" altLang="zh-CN" sz="2000" dirty="0"/>
              <a:t>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7A339-1C40-D66E-0A36-1864EFA90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961" y="162912"/>
            <a:ext cx="2378733" cy="17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5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36D4-8581-4658-4901-048A173B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Confusing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2iWQS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4069-EC07-F134-9960-C8486C4C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995"/>
            <a:ext cx="10658194" cy="4351338"/>
          </a:xfrm>
        </p:spPr>
        <p:txBody>
          <a:bodyPr/>
          <a:lstStyle/>
          <a:p>
            <a:r>
              <a:rPr lang="en-US" sz="2400" dirty="0"/>
              <a:t>Significant positive joint effect in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negative</a:t>
            </a:r>
            <a:r>
              <a:rPr lang="zh-CN" altLang="en-US" sz="2400" dirty="0"/>
              <a:t> </a:t>
            </a:r>
            <a:r>
              <a:rPr lang="en-US" altLang="zh-CN" sz="2400" dirty="0"/>
              <a:t>direction!</a:t>
            </a:r>
            <a:r>
              <a:rPr lang="en-US" sz="2400" dirty="0"/>
              <a:t> </a:t>
            </a:r>
            <a:r>
              <a:rPr lang="en-US" altLang="zh-CN" sz="2400" dirty="0"/>
              <a:t>Even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sz="2400" dirty="0"/>
              <a:t>𝛽</a:t>
            </a:r>
            <a:r>
              <a:rPr lang="en-US" sz="2400" baseline="-25000" dirty="0" err="1"/>
              <a:t>nwqs</a:t>
            </a:r>
            <a:r>
              <a:rPr lang="zh-CN" altLang="en-US" sz="2400" baseline="-25000" dirty="0"/>
              <a:t> </a:t>
            </a:r>
            <a:r>
              <a:rPr lang="en-US" altLang="zh-CN" sz="2400" dirty="0"/>
              <a:t>should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negative</a:t>
            </a:r>
            <a:r>
              <a:rPr lang="zh-CN" altLang="en-US" sz="2400" dirty="0"/>
              <a:t> </a:t>
            </a:r>
            <a:r>
              <a:rPr lang="en-US" altLang="zh-CN" sz="2400" dirty="0"/>
              <a:t>constraint</a:t>
            </a:r>
            <a:endParaRPr lang="en-US" sz="2400" baseline="-25000" dirty="0"/>
          </a:p>
          <a:p>
            <a:pPr lvl="1"/>
            <a:r>
              <a:rPr lang="en-US" sz="2000" dirty="0"/>
              <a:t>𝛽</a:t>
            </a:r>
            <a:r>
              <a:rPr lang="en-US" altLang="zh-CN" sz="2000" baseline="-25000" dirty="0" err="1"/>
              <a:t>p</a:t>
            </a:r>
            <a:r>
              <a:rPr lang="en-US" sz="2000" baseline="-25000" dirty="0" err="1"/>
              <a:t>wqs</a:t>
            </a:r>
            <a:r>
              <a:rPr lang="en-US" sz="2000" dirty="0"/>
              <a:t>: 0.003; 95% CI: -0.102, 0.108</a:t>
            </a:r>
          </a:p>
          <a:p>
            <a:pPr lvl="1"/>
            <a:r>
              <a:rPr lang="en-US" sz="2000" dirty="0"/>
              <a:t>𝛽</a:t>
            </a:r>
            <a:r>
              <a:rPr lang="en-US" sz="2000" baseline="-25000" dirty="0" err="1"/>
              <a:t>nwqs</a:t>
            </a:r>
            <a:r>
              <a:rPr lang="en-US" sz="2000" dirty="0"/>
              <a:t>: 0.122; 95% CI: 0.031, 0.213</a:t>
            </a:r>
          </a:p>
          <a:p>
            <a:r>
              <a:rPr lang="en-US" altLang="zh-CN" sz="2400" dirty="0"/>
              <a:t>Hard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interpret</a:t>
            </a:r>
            <a:r>
              <a:rPr lang="zh-CN" altLang="en-US" sz="2400" dirty="0"/>
              <a:t> </a:t>
            </a:r>
            <a:r>
              <a:rPr lang="en-US" altLang="zh-CN" sz="2400" dirty="0"/>
              <a:t>positive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negative</a:t>
            </a:r>
            <a:r>
              <a:rPr lang="zh-CN" altLang="en-US" sz="2400" dirty="0"/>
              <a:t> </a:t>
            </a:r>
            <a:r>
              <a:rPr lang="en-US" altLang="zh-CN" sz="2400" dirty="0"/>
              <a:t>weights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case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8587D-CE7A-9F49-2A91-2A5F5D11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722" y="3501857"/>
            <a:ext cx="4846556" cy="299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4492-6A70-EAD6-A9D5-A6D9BCC8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BKMR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BA87-FFDB-1726-C998-EC5CF2D0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870" cy="4351338"/>
          </a:xfrm>
        </p:spPr>
        <p:txBody>
          <a:bodyPr/>
          <a:lstStyle/>
          <a:p>
            <a:r>
              <a:rPr lang="en-US" sz="2400" dirty="0"/>
              <a:t>“Approx” method</a:t>
            </a:r>
            <a:r>
              <a:rPr lang="zh-CN" altLang="en-US" sz="2400" dirty="0"/>
              <a:t> </a:t>
            </a:r>
            <a:r>
              <a:rPr lang="en-US" sz="2400" dirty="0"/>
              <a:t>can underestimate credible intervals</a:t>
            </a:r>
            <a:r>
              <a:rPr lang="zh-CN" altLang="en-US" sz="2400" dirty="0"/>
              <a:t> </a:t>
            </a:r>
            <a:r>
              <a:rPr lang="en-US" altLang="zh-CN" sz="2400" dirty="0"/>
              <a:t>(according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>
                <a:hlinkClick r:id="rId2"/>
              </a:rPr>
              <a:t>guide</a:t>
            </a:r>
            <a:r>
              <a:rPr lang="en-US" altLang="zh-CN" sz="2400" dirty="0"/>
              <a:t>)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A graph with black dots&#10;&#10;AI-generated content may be incorrect.">
            <a:extLst>
              <a:ext uri="{FF2B5EF4-FFF2-40B4-BE49-F238E27FC236}">
                <a16:creationId xmlns:a16="http://schemas.microsoft.com/office/drawing/2014/main" id="{DD540537-8DEB-50F5-7FA6-20AA0FCB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558" y="3262658"/>
            <a:ext cx="4722628" cy="29143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740ABC-39AF-7AF9-0132-9AA03EE8792A}"/>
              </a:ext>
            </a:extLst>
          </p:cNvPr>
          <p:cNvSpPr txBox="1">
            <a:spLocks/>
          </p:cNvSpPr>
          <p:nvPr/>
        </p:nvSpPr>
        <p:spPr>
          <a:xfrm>
            <a:off x="6441558" y="1825625"/>
            <a:ext cx="50628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applying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“exact”</a:t>
            </a:r>
            <a:r>
              <a:rPr lang="zh-CN" altLang="en-US" sz="2400" dirty="0"/>
              <a:t> </a:t>
            </a:r>
            <a:r>
              <a:rPr lang="en-US" altLang="zh-CN" sz="2400" dirty="0"/>
              <a:t>method,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overall</a:t>
            </a:r>
            <a:r>
              <a:rPr lang="zh-CN" altLang="en-US" sz="2400" dirty="0"/>
              <a:t> </a:t>
            </a:r>
            <a:r>
              <a:rPr lang="en-US" altLang="zh-CN" sz="2400" dirty="0"/>
              <a:t>effect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longer</a:t>
            </a:r>
            <a:r>
              <a:rPr lang="zh-CN" altLang="en-US" sz="2400" dirty="0"/>
              <a:t> </a:t>
            </a:r>
            <a:r>
              <a:rPr lang="en-US" altLang="zh-CN" sz="2400" dirty="0"/>
              <a:t>significant,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inconsistent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other</a:t>
            </a:r>
            <a:r>
              <a:rPr lang="zh-CN" altLang="en-US" sz="2400" dirty="0"/>
              <a:t> </a:t>
            </a:r>
            <a:r>
              <a:rPr lang="en-US" altLang="zh-CN" sz="2400" dirty="0"/>
              <a:t>three</a:t>
            </a:r>
            <a:r>
              <a:rPr lang="zh-CN" altLang="en-US" sz="2400" dirty="0"/>
              <a:t> </a:t>
            </a:r>
            <a:r>
              <a:rPr lang="en-US" altLang="zh-CN" sz="2400" dirty="0"/>
              <a:t>methods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1A20C-49F9-A054-A4DB-424816319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62658"/>
            <a:ext cx="4616302" cy="28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1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680</Words>
  <Application>Microsoft Macintosh PowerPoint</Application>
  <PresentationFormat>Widescreen</PresentationFormat>
  <Paragraphs>48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Simulation study design</vt:lpstr>
      <vt:lpstr>Simulation study design</vt:lpstr>
      <vt:lpstr>Simulation study evaluation metrics</vt:lpstr>
      <vt:lpstr>Simulation study evaluation metrics</vt:lpstr>
      <vt:lpstr>Log-transformation of outcome</vt:lpstr>
      <vt:lpstr>Confusing results from applying 2iWQS</vt:lpstr>
      <vt:lpstr>Updated BKMR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Weijia Qian</dc:creator>
  <cp:lastModifiedBy>Weijia Qian</cp:lastModifiedBy>
  <cp:revision>2</cp:revision>
  <dcterms:created xsi:type="dcterms:W3CDTF">2025-03-17T16:47:44Z</dcterms:created>
  <dcterms:modified xsi:type="dcterms:W3CDTF">2025-03-17T22:00:44Z</dcterms:modified>
</cp:coreProperties>
</file>