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97" r:id="rId2"/>
    <p:sldId id="295" r:id="rId3"/>
    <p:sldId id="296" r:id="rId4"/>
    <p:sldId id="290" r:id="rId5"/>
    <p:sldId id="291" r:id="rId6"/>
    <p:sldId id="292" r:id="rId7"/>
    <p:sldId id="285" r:id="rId8"/>
    <p:sldId id="293" r:id="rId9"/>
    <p:sldId id="294" r:id="rId10"/>
    <p:sldId id="29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98"/>
    <p:restoredTop sz="94690"/>
  </p:normalViewPr>
  <p:slideViewPr>
    <p:cSldViewPr snapToGrid="0">
      <p:cViewPr varScale="1">
        <p:scale>
          <a:sx n="111" d="100"/>
          <a:sy n="111" d="100"/>
        </p:scale>
        <p:origin x="5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C8425-E4D0-954B-88B7-76EC5FC7E67C}" type="datetimeFigureOut">
              <a:rPr lang="en-US" smtClean="0"/>
              <a:t>3/28/25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10F0B-E42F-3C4D-BE90-34D5E0071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4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10F0B-E42F-3C4D-BE90-34D5E007187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86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7A9B1-BDBB-6F76-F512-AC6CDEE61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1E660C-6CCC-A166-D1A3-FDAAE93C7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A873D-FB12-7B7C-9C60-26EA2CCF7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B663-4537-CD42-BCF0-C7D8523598CB}" type="datetimeFigureOut">
              <a:rPr lang="en-US" smtClean="0"/>
              <a:t>3/28/25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A4DD3-0B63-BE8E-16D3-4879F9FA2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B1C12-3F62-6BFD-84ED-9F4DB3373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F30B-42EF-9547-9552-8DDF3E551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51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7EEE-1B33-E067-4DF4-AD932FFFD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716BA3-C527-53B1-1487-2B346E5F9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6B38A-A8C4-965C-852E-FA7F80739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B663-4537-CD42-BCF0-C7D8523598CB}" type="datetimeFigureOut">
              <a:rPr lang="en-US" smtClean="0"/>
              <a:t>3/28/25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7E02D-A417-238F-AD80-2CD9AD474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06089-6740-966F-CE16-2B8BDA37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F30B-42EF-9547-9552-8DDF3E551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38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BE178D-AEA6-1DAC-285F-8BCB42B016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43FB53-84A0-5635-0A66-6D9FCAD6E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73691-7087-AFB9-C8BA-1E856CD3A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B663-4537-CD42-BCF0-C7D8523598CB}" type="datetimeFigureOut">
              <a:rPr lang="en-US" smtClean="0"/>
              <a:t>3/28/25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BE219-7BEA-459C-A0F6-7CEA650B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0A9D6-C90C-1BCD-BE20-5731262B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F30B-42EF-9547-9552-8DDF3E551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540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DB058-DA0B-B9F8-FBDE-33ABB6779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CBF4A-312D-8B8D-4F98-10C7CEF7C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CAC67-5E62-1A8B-5635-95CDD28AA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B663-4537-CD42-BCF0-C7D8523598CB}" type="datetimeFigureOut">
              <a:rPr lang="en-US" smtClean="0"/>
              <a:t>3/28/25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66B5C-CEE1-0C22-2F15-52C66C8EB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60E67-6AC9-5A1D-F750-BF87177AC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F30B-42EF-9547-9552-8DDF3E551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75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A46DA-A20C-5AA1-4B4F-EF3997490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4A466-984F-4B4E-FCAE-17BB52F3F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8B1A8-8BCB-740F-413F-E3F401D4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B663-4537-CD42-BCF0-C7D8523598CB}" type="datetimeFigureOut">
              <a:rPr lang="en-US" smtClean="0"/>
              <a:t>3/28/25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DF124-D782-F974-0011-EDC7BA465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08C9E-9180-B35B-7B70-3DCA02EF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F30B-42EF-9547-9552-8DDF3E551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0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8FBA8-EB3A-0C15-C6BB-C3FA731D5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6DA7E-7FD6-E2FF-C41D-6EE512356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C62FA-4368-68D5-DF84-FB58B4C78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201B7-7ADE-09A5-63C8-AEF415219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B663-4537-CD42-BCF0-C7D8523598CB}" type="datetimeFigureOut">
              <a:rPr lang="en-US" smtClean="0"/>
              <a:t>3/28/25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BFBC68-1389-93AA-F260-C3C91DC29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BAF51-088D-F5C1-AB60-5765FDA31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F30B-42EF-9547-9552-8DDF3E551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54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C4F21-B6F3-CF46-DD76-5428B056B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6E515-17FC-0FC6-A80D-BC6C9600D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767099-81F5-8DD3-4F31-523AFB00A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58F318-4304-4F04-659C-44A56153AF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54B853-0660-C0FD-D3AF-7034DCA64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51AFCC-71DC-D052-B278-3610FA03C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B663-4537-CD42-BCF0-C7D8523598CB}" type="datetimeFigureOut">
              <a:rPr lang="en-US" smtClean="0"/>
              <a:t>3/28/25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CB706B-EFCD-DD4B-7020-A1C76D0AB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857C99-51CB-5C07-D182-FBC1A6156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F30B-42EF-9547-9552-8DDF3E551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75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26883-F83E-1978-462F-DEBE2E11C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A60B24-2802-2439-1ED1-8FCF60FF1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B663-4537-CD42-BCF0-C7D8523598CB}" type="datetimeFigureOut">
              <a:rPr lang="en-US" smtClean="0"/>
              <a:t>3/28/25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F9C3CF-1AEA-41ED-9CE4-00C93D021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C74D42-23A5-F795-6656-78FE376F4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F30B-42EF-9547-9552-8DDF3E551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81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969FC6-E060-067B-AD9E-94E09DE81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B663-4537-CD42-BCF0-C7D8523598CB}" type="datetimeFigureOut">
              <a:rPr lang="en-US" smtClean="0"/>
              <a:t>3/28/25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88F3BE-0A2F-78E0-794F-814F032DA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19ECE-3E40-B56A-AE6D-7DF931776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F30B-42EF-9547-9552-8DDF3E551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99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65736-53CA-1C24-1B8D-C4985FE20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53E60-A193-82C5-D59A-DD500059D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09271-579F-A957-7FDC-3F2918043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86F2C-30A7-EC58-A9C0-55C12B03A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B663-4537-CD42-BCF0-C7D8523598CB}" type="datetimeFigureOut">
              <a:rPr lang="en-US" smtClean="0"/>
              <a:t>3/28/25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D9F72-467D-6595-8CB4-443C9A131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33421-849E-12DD-6822-01E75903A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F30B-42EF-9547-9552-8DDF3E551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96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C0C6B-1D66-8F1E-7475-EFFDCD7F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8C5AD7-AA0F-49AD-8A2E-3761769CC9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9C34E-E6BC-FE61-2E2D-DDE4A6CCB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31651-FA4E-0393-0268-16E2AFFFD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DB663-4537-CD42-BCF0-C7D8523598CB}" type="datetimeFigureOut">
              <a:rPr lang="en-US" smtClean="0"/>
              <a:t>3/28/25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99829-D222-D318-FECD-F515378F6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34A49-1E98-87CA-00AC-1DC39B2BF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DF30B-42EF-9547-9552-8DDF3E551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36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14DD44-157E-B1E3-E8E2-7645D1BFB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FFBA2-5EB9-015A-F72F-CA6E47757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77F97-FDD3-56DF-FF0C-EF7CD9185A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8DB663-4537-CD42-BCF0-C7D8523598CB}" type="datetimeFigureOut">
              <a:rPr lang="en-US" smtClean="0"/>
              <a:t>3/28/25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DBC59-D0C8-02DD-A8EC-262F7B1DD7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7669F-60FF-C16B-6405-F1DCF10261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9DF30B-42EF-9547-9552-8DDF3E551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62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bkmr-guide-iab-env-epi-c1e9f1201284eb8158cc30169fbc7e2f9058900a.gricad-pages.univ-grenoble-alpes.f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0F61F-E6A9-15AE-E726-6B40069E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Updated</a:t>
            </a:r>
            <a:r>
              <a:rPr lang="zh-CN" altLang="en-US" dirty="0"/>
              <a:t> </a:t>
            </a:r>
            <a:r>
              <a:rPr lang="en-US" altLang="zh-CN" dirty="0"/>
              <a:t>simulation</a:t>
            </a:r>
            <a:r>
              <a:rPr lang="zh-CN" altLang="en-US" dirty="0"/>
              <a:t> </a:t>
            </a:r>
            <a:r>
              <a:rPr lang="en-US" altLang="zh-CN" dirty="0"/>
              <a:t>design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A4ABA1-4352-26AE-4F2B-4985C9C2F9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2342"/>
                <a:ext cx="10515600" cy="4351338"/>
              </a:xfrm>
            </p:spPr>
            <p:txBody>
              <a:bodyPr>
                <a:normAutofit fontScale="92500" lnSpcReduction="20000"/>
              </a:bodyPr>
              <a:lstStyle/>
              <a:p>
                <a:pPr marL="342900" marR="0" lvl="0" indent="-342900">
                  <a:lnSpc>
                    <a:spcPct val="115000"/>
                  </a:lnSpc>
                  <a:buFont typeface="+mj-lt"/>
                  <a:buAutoNum type="arabicPeriod"/>
                </a:pPr>
                <a:r>
                  <a:rPr lang="en-US" sz="1800" b="1" kern="100" dirty="0">
                    <a:effectLst/>
                    <a:latin typeface="Arial" panose="020B06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Null: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= 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=0</m:t>
                    </m:r>
                  </m:oMath>
                </a14:m>
                <a:r>
                  <a:rPr lang="en-US" sz="1800" kern="100" dirty="0">
                    <a:effectLst/>
                    <a:latin typeface="Arial" panose="020B06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, i.e., none of exposures have any effect on the outcome.</a:t>
                </a:r>
                <a:endParaRPr lang="en-US" sz="1800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15000"/>
                  </a:lnSpc>
                  <a:buFont typeface="+mj-lt"/>
                  <a:buAutoNum type="arabicPeriod"/>
                </a:pPr>
                <a:r>
                  <a:rPr lang="en-US" sz="1800" b="1" kern="100" dirty="0">
                    <a:effectLst/>
                    <a:latin typeface="Arial" panose="020B06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Single effect: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1800" b="0" i="1" kern="10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0.25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,  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=0</m:t>
                    </m:r>
                  </m:oMath>
                </a14:m>
                <a:r>
                  <a:rPr lang="en-US" sz="1800" kern="100" dirty="0">
                    <a:effectLst/>
                    <a:latin typeface="Arial" panose="020B06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, i.e., only one exposure has a causal effect on the outcome.</a:t>
                </a:r>
                <a:endParaRPr lang="en-US" sz="1800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15000"/>
                  </a:lnSpc>
                  <a:buFont typeface="+mj-lt"/>
                  <a:buAutoNum type="arabicPeriod"/>
                </a:pPr>
                <a:r>
                  <a:rPr lang="en-US" sz="1800" b="1" kern="100" dirty="0">
                    <a:effectLst/>
                    <a:latin typeface="Arial" panose="020B06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Multiple, homogeneous effect: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=⋯=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4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=0.25</m:t>
                    </m:r>
                  </m:oMath>
                </a14:m>
                <a:r>
                  <a:rPr lang="en-US" sz="1800" kern="100" dirty="0">
                    <a:effectLst/>
                    <a:latin typeface="Arial" panose="020B06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, i.e., four exposures have causal effects in the same direction.</a:t>
                </a:r>
              </a:p>
              <a:p>
                <a:pPr marL="342900" marR="0" lvl="0" indent="-342900">
                  <a:lnSpc>
                    <a:spcPct val="115000"/>
                  </a:lnSpc>
                  <a:buFont typeface="+mj-lt"/>
                  <a:buAutoNum type="arabicPeriod"/>
                </a:pPr>
                <a:r>
                  <a:rPr lang="en-US" altLang="zh-CN" sz="1800" b="1" kern="100" dirty="0">
                    <a:latin typeface="Arial" panose="020B06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H</a:t>
                </a:r>
                <a:r>
                  <a:rPr lang="en-US" sz="1800" b="1" kern="100" dirty="0">
                    <a:effectLst/>
                    <a:latin typeface="Arial" panose="020B06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eterogeneous effect: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=0.</m:t>
                    </m:r>
                    <m:r>
                      <a:rPr lang="en-US" altLang="zh-CN" sz="1800" b="0" i="1" kern="10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25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,  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=−0.</m:t>
                    </m:r>
                    <m:r>
                      <a:rPr lang="en-US" altLang="zh-CN" sz="1800" b="0" i="1" kern="10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2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5</m:t>
                    </m:r>
                  </m:oMath>
                </a14:m>
                <a:r>
                  <a:rPr lang="en-US" sz="1800" kern="100" dirty="0">
                    <a:effectLst/>
                    <a:latin typeface="Arial" panose="020B06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. Two exposures are moderately correlated, with effects in opposite directions.</a:t>
                </a:r>
                <a:endParaRPr lang="en-US" sz="1800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15000"/>
                  </a:lnSpc>
                  <a:buFont typeface="+mj-lt"/>
                  <a:buAutoNum type="arabicPeriod"/>
                </a:pPr>
                <a:r>
                  <a:rPr lang="en-US" sz="1800" b="1" kern="100" dirty="0">
                    <a:effectLst/>
                    <a:latin typeface="Arial" panose="020B06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Confounding: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=0.</m:t>
                    </m:r>
                    <m:r>
                      <a:rPr lang="en-US" altLang="zh-CN" sz="1800" b="0" i="1" kern="10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2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5,  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=0,  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Arial" panose="020B060402020202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Arial" panose="020B0604020202020204" pitchFamily="34" charset="0"/>
                              </a:rPr>
                              <m:t>𝐶</m:t>
                            </m:r>
                          </m:sub>
                        </m:s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=0.</m:t>
                        </m:r>
                        <m:r>
                          <a:rPr lang="en-US" altLang="zh-CN" sz="1800" b="0" i="1" kern="100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5,  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𝜌</m:t>
                        </m:r>
                      </m:e>
                      <m:sub>
                        <m:sSub>
                          <m:sSub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,  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𝐶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=0.</m:t>
                    </m:r>
                    <m:r>
                      <a:rPr lang="en-US" altLang="zh-CN" sz="1800" b="0" i="1" kern="10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7</m:t>
                    </m:r>
                  </m:oMath>
                </a14:m>
                <a:r>
                  <a:rPr lang="en-US" altLang="zh-CN" sz="1800" kern="100" dirty="0">
                    <a:effectLst/>
                    <a:latin typeface="Arial" panose="020B06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.</a:t>
                </a:r>
                <a:endParaRPr lang="en-US" sz="1800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15000"/>
                  </a:lnSpc>
                  <a:buFont typeface="+mj-lt"/>
                  <a:buAutoNum type="arabicPeriod"/>
                </a:pPr>
                <a:r>
                  <a:rPr lang="en-US" sz="1800" b="1" kern="100" dirty="0">
                    <a:effectLst/>
                    <a:latin typeface="Arial" panose="020B06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Nonlinear effect: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1800" b="0" i="1" kern="10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0.25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,  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=0,  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Arial" panose="020B0604020202020204" pitchFamily="34" charset="0"/>
                              </a:rPr>
                              <m:t>𝛽</m:t>
                            </m:r>
                          </m:e>
                          <m:sub>
                            <m:sSubSup>
                              <m:sSubSup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Arial" panose="020B0604020202020204" pitchFamily="34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bSup>
                          </m:sub>
                        </m:s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=0.</m:t>
                        </m:r>
                        <m:r>
                          <a:rPr lang="en-US" altLang="zh-CN" sz="1800" b="0" i="1" kern="100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15</m:t>
                        </m:r>
                      </m:e>
                      <m:sub/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,</m:t>
                    </m:r>
                  </m:oMath>
                </a14:m>
                <a:r>
                  <a:rPr lang="en-US" sz="1800" kern="100" dirty="0">
                    <a:effectLst/>
                    <a:latin typeface="Arial" panose="020B06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ker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𝛽</m:t>
                        </m:r>
                      </m:e>
                      <m:sub>
                        <m:sSubSup>
                          <m:sSubSup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lang="en-US" sz="1800" i="1" kern="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 kern="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800" i="1" kern="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bSup>
                      </m:sub>
                    </m:sSub>
                  </m:oMath>
                </a14:m>
                <a:r>
                  <a:rPr lang="en-US" sz="1800" kern="100" dirty="0">
                    <a:effectLst/>
                    <a:latin typeface="Arial" panose="020B06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is the effect size of the quadratic term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1</m:t>
                        </m:r>
                      </m:sub>
                      <m:sup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800" kern="100" dirty="0">
                    <a:effectLst/>
                    <a:latin typeface="Arial" panose="020B06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.</a:t>
                </a:r>
                <a:endParaRPr lang="en-US" sz="1800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ct val="115000"/>
                  </a:lnSpc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en-US" sz="1800" b="1" kern="100" dirty="0">
                    <a:effectLst/>
                    <a:latin typeface="Arial" panose="020B06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Nonadditive effect: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zh-CN" sz="1800" b="0" i="1" kern="10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0.25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,  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=0</m:t>
                    </m:r>
                    <m:r>
                      <a:rPr lang="en-US" altLang="zh-CN" sz="1800" b="0" i="1" kern="10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.15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,  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Arial" panose="020B0604020202020204" pitchFamily="34" charset="0"/>
                              </a:rPr>
                              <m:t>𝛽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0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Arial" panose="020B0604020202020204" pitchFamily="34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800" i="1" kern="0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i="1" kern="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Arial" panose="020B0604020202020204" pitchFamily="34" charset="0"/>
                              </a:rPr>
                              <m:t>,  </m:t>
                            </m:r>
                            <m:sSub>
                              <m:sSubPr>
                                <m:ctrlPr>
                                  <a:rPr lang="en-US" sz="1800" i="1" kern="100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0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sz="1800" i="1" kern="0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Arial" panose="020B0604020202020204" pitchFamily="34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800" i="1" kern="0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=0.</m:t>
                        </m:r>
                        <m:r>
                          <a:rPr lang="en-US" altLang="zh-CN" sz="1800" b="0" i="1" kern="100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15</m:t>
                        </m:r>
                      </m:e>
                      <m:sub/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,</m:t>
                    </m:r>
                  </m:oMath>
                </a14:m>
                <a:r>
                  <a:rPr lang="en-US" sz="1800" kern="100" dirty="0">
                    <a:effectLst/>
                    <a:latin typeface="Arial" panose="020B06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 kern="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 ker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,  </m:t>
                        </m:r>
                        <m:sSub>
                          <m:sSub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kern="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1800" i="1" kern="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 kern="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kern="100" dirty="0">
                    <a:effectLst/>
                    <a:latin typeface="Arial" panose="020B06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is the effect size of the interaction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Arial" panose="020B0604020202020204" pitchFamily="34" charset="0"/>
                      </a:rPr>
                      <m:t>∙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kern="100" dirty="0">
                    <a:effectLst/>
                    <a:latin typeface="Arial" panose="020B0604020202020204" pitchFamily="34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.</a:t>
                </a:r>
                <a:endParaRPr lang="en-US" sz="1800" kern="100" dirty="0">
                  <a:effectLst/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each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setting,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X1-X5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generated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from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MVN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with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pairwise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correlation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0,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0.4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0.7,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resulting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total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21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scenarios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A4ABA1-4352-26AE-4F2B-4985C9C2F9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2342"/>
                <a:ext cx="10515600" cy="4351338"/>
              </a:xfrm>
              <a:blipFill>
                <a:blip r:embed="rId3"/>
                <a:stretch>
                  <a:fillRect l="-965" t="-1166" r="-724" b="-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5652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C1081-727C-2F71-BA4E-F39BE8B41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Next</a:t>
            </a:r>
            <a:r>
              <a:rPr lang="zh-CN" altLang="en-US" dirty="0"/>
              <a:t> </a:t>
            </a:r>
            <a:r>
              <a:rPr lang="en-US" altLang="zh-CN" dirty="0"/>
              <a:t>step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3B83A-DBEC-AD1E-1C6A-9C25D1E3E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/>
              <a:t>simulations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100</a:t>
            </a:r>
            <a:r>
              <a:rPr lang="zh-CN" altLang="en-US" dirty="0"/>
              <a:t> </a:t>
            </a:r>
            <a:r>
              <a:rPr lang="en-US" altLang="zh-CN" dirty="0"/>
              <a:t>iterations</a:t>
            </a:r>
            <a:r>
              <a:rPr lang="zh-CN" altLang="en-US" dirty="0"/>
              <a:t> </a:t>
            </a:r>
            <a:r>
              <a:rPr lang="en-US" altLang="zh-CN" dirty="0"/>
              <a:t>per</a:t>
            </a:r>
            <a:r>
              <a:rPr lang="zh-CN" altLang="en-US" dirty="0"/>
              <a:t> </a:t>
            </a:r>
            <a:r>
              <a:rPr lang="en-US" altLang="zh-CN" dirty="0"/>
              <a:t>scenario</a:t>
            </a:r>
          </a:p>
          <a:p>
            <a:r>
              <a:rPr lang="en-US" altLang="zh-CN" dirty="0"/>
              <a:t>Revise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results</a:t>
            </a:r>
            <a:r>
              <a:rPr lang="zh-CN" altLang="en-US" dirty="0"/>
              <a:t> </a:t>
            </a:r>
            <a:r>
              <a:rPr lang="en-US" altLang="zh-CN" dirty="0"/>
              <a:t>parts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41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65E8C-30A7-87F9-6355-BB3045816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Simulation:</a:t>
            </a:r>
            <a:r>
              <a:rPr lang="zh-CN" altLang="en-US" dirty="0"/>
              <a:t> </a:t>
            </a:r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error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0EE0F-C26F-902E-CB44-08B033818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Null</a:t>
            </a:r>
            <a:r>
              <a:rPr lang="zh-CN" altLang="en-US" dirty="0"/>
              <a:t> </a:t>
            </a:r>
            <a:r>
              <a:rPr lang="en-US" altLang="zh-CN" dirty="0"/>
              <a:t>effect</a:t>
            </a:r>
            <a:r>
              <a:rPr lang="zh-CN" altLang="en-US" dirty="0"/>
              <a:t> </a:t>
            </a:r>
            <a:r>
              <a:rPr lang="en-US" altLang="zh-CN" dirty="0"/>
              <a:t>scenario: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1985DF-B450-1415-A972-4D25920B8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256" y="2422408"/>
            <a:ext cx="9091881" cy="153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279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8EAC1-D7DC-95ED-08EE-42B84F27F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Simulation:</a:t>
            </a:r>
            <a:r>
              <a:rPr lang="zh-CN" altLang="en-US" dirty="0"/>
              <a:t> </a:t>
            </a:r>
            <a:r>
              <a:rPr lang="en-US" altLang="zh-CN" dirty="0"/>
              <a:t>power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78898C-4FA9-7FE7-B080-2FA98FA603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03715"/>
            <a:ext cx="9655834" cy="365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395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39686-9BF0-1CA7-FD79-01D4026E2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Real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WQS</a:t>
            </a:r>
            <a:r>
              <a:rPr lang="zh-CN" altLang="en-US" dirty="0"/>
              <a:t> </a:t>
            </a:r>
            <a:r>
              <a:rPr lang="en-US" altLang="zh-CN" dirty="0"/>
              <a:t>(q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4)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9923E-C11A-0459-E497-11233C7C1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WQS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single</a:t>
            </a:r>
            <a:r>
              <a:rPr lang="zh-CN" altLang="en-US" dirty="0"/>
              <a:t> </a:t>
            </a:r>
            <a:r>
              <a:rPr lang="en-US" altLang="zh-CN" dirty="0"/>
              <a:t>index</a:t>
            </a:r>
            <a:r>
              <a:rPr lang="zh-CN" altLang="en-US" dirty="0"/>
              <a:t> </a:t>
            </a:r>
            <a:r>
              <a:rPr lang="en-US" altLang="zh-CN" dirty="0"/>
              <a:t>(positive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negative)</a:t>
            </a:r>
            <a:r>
              <a:rPr lang="zh-CN" altLang="en-US" dirty="0"/>
              <a:t> </a:t>
            </a:r>
            <a:r>
              <a:rPr lang="en-US" altLang="zh-CN" dirty="0"/>
              <a:t>gives</a:t>
            </a:r>
            <a:r>
              <a:rPr lang="zh-CN" altLang="en-US" dirty="0"/>
              <a:t> </a:t>
            </a:r>
            <a:r>
              <a:rPr lang="en-US" altLang="zh-CN" dirty="0"/>
              <a:t>similar</a:t>
            </a:r>
            <a:r>
              <a:rPr lang="zh-CN" altLang="en-US" dirty="0"/>
              <a:t> </a:t>
            </a:r>
            <a:r>
              <a:rPr lang="en-US" altLang="zh-CN" dirty="0"/>
              <a:t>estimates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joint</a:t>
            </a:r>
            <a:r>
              <a:rPr lang="zh-CN" altLang="en-US" dirty="0"/>
              <a:t> </a:t>
            </a:r>
            <a:r>
              <a:rPr lang="en-US" altLang="zh-CN" dirty="0"/>
              <a:t>effect</a:t>
            </a:r>
          </a:p>
          <a:p>
            <a:r>
              <a:rPr lang="en-US" altLang="zh-CN" dirty="0"/>
              <a:t>WQS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indices</a:t>
            </a:r>
            <a:r>
              <a:rPr lang="zh-CN" altLang="en-US" dirty="0"/>
              <a:t> </a:t>
            </a:r>
            <a:r>
              <a:rPr lang="en-US" altLang="zh-CN" dirty="0"/>
              <a:t>(2iWQS)</a:t>
            </a:r>
            <a:r>
              <a:rPr lang="zh-CN" altLang="en-US" dirty="0"/>
              <a:t> </a:t>
            </a:r>
            <a:r>
              <a:rPr lang="en-US" altLang="zh-CN" dirty="0"/>
              <a:t>results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higher</a:t>
            </a:r>
            <a:r>
              <a:rPr lang="zh-CN" altLang="en-US" dirty="0"/>
              <a:t> </a:t>
            </a:r>
            <a:r>
              <a:rPr lang="en-US" altLang="zh-CN" dirty="0"/>
              <a:t>SE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hard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interpret</a:t>
            </a:r>
          </a:p>
          <a:p>
            <a:pPr lvl="1"/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case,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hardly</a:t>
            </a:r>
            <a:r>
              <a:rPr lang="zh-CN" altLang="en-US" dirty="0"/>
              <a:t> </a:t>
            </a:r>
            <a:r>
              <a:rPr lang="en-US" altLang="zh-CN" dirty="0"/>
              <a:t>assess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direction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joint</a:t>
            </a:r>
            <a:r>
              <a:rPr lang="zh-CN" altLang="en-US" dirty="0"/>
              <a:t> </a:t>
            </a:r>
            <a:r>
              <a:rPr lang="en-US" altLang="zh-CN" dirty="0"/>
              <a:t>effect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2iWQS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38BE61-CB00-29B4-0F39-0415CF704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258" y="4250723"/>
            <a:ext cx="7772400" cy="11053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BFC37A-A46B-E105-3F09-B3E2E0A19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258" y="5331655"/>
            <a:ext cx="7772400" cy="4127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9D5BBE-65B5-F9C5-2C67-A231840F64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6258" y="5720027"/>
            <a:ext cx="7772400" cy="772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360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3FA73-0B5D-81DD-B379-1A450BA6A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Real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WQS</a:t>
            </a:r>
            <a:r>
              <a:rPr lang="zh-CN" altLang="en-US" dirty="0"/>
              <a:t> </a:t>
            </a:r>
            <a:r>
              <a:rPr lang="en-US" altLang="zh-CN" dirty="0"/>
              <a:t>(q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4)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54ACD-7DB9-BBF2-3DE5-E4A976CFC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524142"/>
            <a:ext cx="4892749" cy="2737330"/>
          </a:xfrm>
        </p:spPr>
        <p:txBody>
          <a:bodyPr/>
          <a:lstStyle/>
          <a:p>
            <a:r>
              <a:rPr lang="en-US" altLang="zh-CN" dirty="0"/>
              <a:t>WQS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positive</a:t>
            </a:r>
            <a:r>
              <a:rPr lang="zh-CN" altLang="en-US" dirty="0"/>
              <a:t> </a:t>
            </a:r>
            <a:r>
              <a:rPr lang="en-US" altLang="zh-CN" dirty="0"/>
              <a:t>index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7C7BC8-34E4-FDAF-5181-15BE6D481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841" y="1984432"/>
            <a:ext cx="3175592" cy="195896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896038-1955-B726-0EE1-689889240E19}"/>
              </a:ext>
            </a:extLst>
          </p:cNvPr>
          <p:cNvSpPr txBox="1">
            <a:spLocks/>
          </p:cNvSpPr>
          <p:nvPr/>
        </p:nvSpPr>
        <p:spPr>
          <a:xfrm>
            <a:off x="838197" y="4120670"/>
            <a:ext cx="4892749" cy="2737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WQS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negative</a:t>
            </a:r>
            <a:r>
              <a:rPr lang="zh-CN" altLang="en-US" dirty="0"/>
              <a:t> </a:t>
            </a:r>
            <a:r>
              <a:rPr lang="en-US" altLang="zh-CN" dirty="0"/>
              <a:t>index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626AFB0-3DA5-1334-2D20-7620D8EF7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559" y="4598539"/>
            <a:ext cx="3175592" cy="1958969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189D5DB-7EF7-C172-68A5-2ED72439B9CC}"/>
              </a:ext>
            </a:extLst>
          </p:cNvPr>
          <p:cNvSpPr txBox="1">
            <a:spLocks/>
          </p:cNvSpPr>
          <p:nvPr/>
        </p:nvSpPr>
        <p:spPr>
          <a:xfrm>
            <a:off x="6294475" y="1524142"/>
            <a:ext cx="4892749" cy="2737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2iWQS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6E2CF1-DF90-5CDD-EA18-5056C16F7F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002011"/>
            <a:ext cx="4437356" cy="2737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324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1D5B6-5399-A225-4BB2-C2861CFE0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Real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 err="1"/>
              <a:t>qgcomp</a:t>
            </a:r>
            <a:r>
              <a:rPr lang="zh-CN" altLang="en-US" dirty="0"/>
              <a:t> </a:t>
            </a:r>
            <a:r>
              <a:rPr lang="en-US" altLang="zh-CN" dirty="0"/>
              <a:t>(q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4)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BA06EBC-FE44-716C-DB5F-F8465A0BF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59085"/>
            <a:ext cx="7010400" cy="2628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07C720-9FDE-1D4F-5B87-DA2C0F0FD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20321"/>
            <a:ext cx="4715988" cy="29092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A8D43C-D353-3255-C974-796967C206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5186" y="3854276"/>
            <a:ext cx="4715989" cy="290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231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34492-6A70-EAD6-A9D5-A6D9BCC80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Real data analysis using BKMR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6BA87-FFDB-1726-C998-EC5CF2D09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62870" cy="4351338"/>
          </a:xfrm>
        </p:spPr>
        <p:txBody>
          <a:bodyPr/>
          <a:lstStyle/>
          <a:p>
            <a:r>
              <a:rPr lang="en-US" sz="2400" dirty="0"/>
              <a:t>“Approx” method</a:t>
            </a:r>
            <a:r>
              <a:rPr lang="zh-CN" altLang="en-US" sz="2400" dirty="0"/>
              <a:t> </a:t>
            </a:r>
            <a:r>
              <a:rPr lang="en-US" sz="2400" dirty="0"/>
              <a:t>can underestimate credible intervals</a:t>
            </a:r>
            <a:r>
              <a:rPr lang="zh-CN" altLang="en-US" sz="2400" dirty="0"/>
              <a:t> </a:t>
            </a:r>
            <a:r>
              <a:rPr lang="en-US" altLang="zh-CN" sz="2400" dirty="0"/>
              <a:t>(according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this</a:t>
            </a:r>
            <a:r>
              <a:rPr lang="zh-CN" altLang="en-US" sz="2400" dirty="0"/>
              <a:t> </a:t>
            </a:r>
            <a:r>
              <a:rPr lang="en-US" altLang="zh-CN" sz="2400" dirty="0">
                <a:hlinkClick r:id="rId2"/>
              </a:rPr>
              <a:t>guide</a:t>
            </a:r>
            <a:r>
              <a:rPr lang="en-US" altLang="zh-CN" sz="2400" dirty="0"/>
              <a:t>)</a:t>
            </a:r>
            <a:endParaRPr lang="en-US" sz="2400" dirty="0"/>
          </a:p>
          <a:p>
            <a:endParaRPr lang="en-US" dirty="0"/>
          </a:p>
        </p:txBody>
      </p:sp>
      <p:pic>
        <p:nvPicPr>
          <p:cNvPr id="4" name="Picture 3" descr="A graph with black dots&#10;&#10;AI-generated content may be incorrect.">
            <a:extLst>
              <a:ext uri="{FF2B5EF4-FFF2-40B4-BE49-F238E27FC236}">
                <a16:creationId xmlns:a16="http://schemas.microsoft.com/office/drawing/2014/main" id="{DD540537-8DEB-50F5-7FA6-20AA0FCB0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558" y="3262658"/>
            <a:ext cx="4722628" cy="291430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740ABC-39AF-7AF9-0132-9AA03EE8792A}"/>
              </a:ext>
            </a:extLst>
          </p:cNvPr>
          <p:cNvSpPr txBox="1">
            <a:spLocks/>
          </p:cNvSpPr>
          <p:nvPr/>
        </p:nvSpPr>
        <p:spPr>
          <a:xfrm>
            <a:off x="6441558" y="1825625"/>
            <a:ext cx="50628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When</a:t>
            </a:r>
            <a:r>
              <a:rPr lang="zh-CN" altLang="en-US" sz="2400" dirty="0"/>
              <a:t> </a:t>
            </a:r>
            <a:r>
              <a:rPr lang="en-US" altLang="zh-CN" sz="2400" dirty="0"/>
              <a:t>applying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“exact”</a:t>
            </a:r>
            <a:r>
              <a:rPr lang="zh-CN" altLang="en-US" sz="2400" dirty="0"/>
              <a:t> </a:t>
            </a:r>
            <a:r>
              <a:rPr lang="en-US" altLang="zh-CN" sz="2400" dirty="0"/>
              <a:t>method,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overall</a:t>
            </a:r>
            <a:r>
              <a:rPr lang="zh-CN" altLang="en-US" sz="2400" dirty="0"/>
              <a:t> </a:t>
            </a:r>
            <a:r>
              <a:rPr lang="en-US" altLang="zh-CN" sz="2400" dirty="0"/>
              <a:t>effect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no</a:t>
            </a:r>
            <a:r>
              <a:rPr lang="zh-CN" altLang="en-US" sz="2400" dirty="0"/>
              <a:t> </a:t>
            </a:r>
            <a:r>
              <a:rPr lang="en-US" altLang="zh-CN" sz="2400" dirty="0"/>
              <a:t>longer</a:t>
            </a:r>
            <a:r>
              <a:rPr lang="zh-CN" altLang="en-US" sz="2400" dirty="0"/>
              <a:t> </a:t>
            </a:r>
            <a:r>
              <a:rPr lang="en-US" altLang="zh-CN" sz="2400" dirty="0"/>
              <a:t>significant,</a:t>
            </a:r>
            <a:r>
              <a:rPr lang="zh-CN" altLang="en-US" sz="2400" dirty="0"/>
              <a:t> </a:t>
            </a:r>
            <a:r>
              <a:rPr lang="en-US" altLang="zh-CN" sz="2400" dirty="0"/>
              <a:t>which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inconsistent</a:t>
            </a:r>
            <a:r>
              <a:rPr lang="zh-CN" altLang="en-US" sz="2400" dirty="0"/>
              <a:t> </a:t>
            </a:r>
            <a:r>
              <a:rPr lang="en-US" altLang="zh-CN" sz="2400" dirty="0"/>
              <a:t>with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other</a:t>
            </a:r>
            <a:r>
              <a:rPr lang="zh-CN" altLang="en-US" sz="2400" dirty="0"/>
              <a:t> </a:t>
            </a:r>
            <a:r>
              <a:rPr lang="en-US" altLang="zh-CN" sz="2400" dirty="0"/>
              <a:t>three</a:t>
            </a:r>
            <a:r>
              <a:rPr lang="zh-CN" altLang="en-US" sz="2400" dirty="0"/>
              <a:t> </a:t>
            </a:r>
            <a:r>
              <a:rPr lang="en-US" altLang="zh-CN" sz="2400" dirty="0"/>
              <a:t>methods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71A20C-49F9-A054-A4DB-424816319C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262658"/>
            <a:ext cx="4616302" cy="284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113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86AFD-8185-28A0-7E3D-D6A5EE7AE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Overall</a:t>
            </a:r>
            <a:r>
              <a:rPr lang="zh-CN" altLang="en-US" dirty="0"/>
              <a:t> </a:t>
            </a:r>
            <a:r>
              <a:rPr lang="en-US" altLang="zh-CN" dirty="0"/>
              <a:t>risk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BKMR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A0CFB1-BF35-CBFF-0719-1F92E484F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04787"/>
            <a:ext cx="8686800" cy="3606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D5AAE8-D90D-0A97-954F-ADE24071E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544687"/>
            <a:ext cx="8686799" cy="38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695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12A87-CF49-3BC7-85DE-40A57F2E9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Real data analysis using BWS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1386F8-A187-327A-DD22-FBC127E20978}"/>
              </a:ext>
            </a:extLst>
          </p:cNvPr>
          <p:cNvSpPr txBox="1"/>
          <p:nvPr/>
        </p:nvSpPr>
        <p:spPr>
          <a:xfrm>
            <a:off x="838198" y="1454949"/>
            <a:ext cx="10250913" cy="1219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ts val="10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altLang="zh-CN" sz="2400" b="0" kern="1200" dirty="0">
                <a:effectLst/>
                <a:ea typeface="+mn-ea"/>
                <a:cs typeface="+mn-cs"/>
              </a:rPr>
              <a:t>Significant</a:t>
            </a:r>
            <a:r>
              <a:rPr lang="zh-CN" altLang="en-US" sz="2400" b="0" kern="1200" dirty="0">
                <a:effectLst/>
                <a:ea typeface="+mn-ea"/>
                <a:cs typeface="+mn-cs"/>
              </a:rPr>
              <a:t> </a:t>
            </a:r>
            <a:r>
              <a:rPr lang="en-US" altLang="zh-CN" sz="2400" b="0" kern="1200" dirty="0">
                <a:effectLst/>
                <a:ea typeface="+mn-ea"/>
                <a:cs typeface="+mn-cs"/>
              </a:rPr>
              <a:t>joint</a:t>
            </a:r>
            <a:r>
              <a:rPr lang="zh-CN" altLang="en-US" sz="2400" b="0" kern="1200" dirty="0">
                <a:effectLst/>
                <a:ea typeface="+mn-ea"/>
                <a:cs typeface="+mn-cs"/>
              </a:rPr>
              <a:t> </a:t>
            </a:r>
            <a:r>
              <a:rPr lang="en-US" altLang="zh-CN" sz="2400" b="0" kern="1200" dirty="0">
                <a:effectLst/>
                <a:ea typeface="+mn-ea"/>
                <a:cs typeface="+mn-cs"/>
              </a:rPr>
              <a:t>effect</a:t>
            </a:r>
            <a:r>
              <a:rPr lang="zh-CN" altLang="en-US" sz="2400" b="0" kern="1200" dirty="0">
                <a:effectLst/>
                <a:ea typeface="+mn-ea"/>
                <a:cs typeface="+mn-cs"/>
              </a:rPr>
              <a:t> </a:t>
            </a:r>
            <a:r>
              <a:rPr lang="en-US" altLang="zh-CN" sz="2400" b="0" kern="1200" dirty="0">
                <a:effectLst/>
                <a:ea typeface="+mn-ea"/>
                <a:cs typeface="+mn-cs"/>
              </a:rPr>
              <a:t>(theta: 0.17; 95% CI: 0.04, 0.31) in the positive direction</a:t>
            </a:r>
          </a:p>
          <a:p>
            <a:pPr marL="285750" indent="-285750">
              <a:lnSpc>
                <a:spcPct val="90000"/>
              </a:lnSpc>
              <a:spcBef>
                <a:spcPts val="10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altLang="zh-CN" sz="2400" b="0" kern="1200" dirty="0">
                <a:effectLst/>
                <a:ea typeface="+mn-ea"/>
                <a:cs typeface="+mn-cs"/>
              </a:rPr>
              <a:t>PM10 is the largest contributor, followed by toluene and CO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EABD52-DAFB-66FC-E223-7A38F0213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504" y="2780512"/>
            <a:ext cx="6450299" cy="398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563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396</Words>
  <Application>Microsoft Macintosh PowerPoint</Application>
  <PresentationFormat>Widescreen</PresentationFormat>
  <Paragraphs>32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Cambria Math</vt:lpstr>
      <vt:lpstr>Office Theme</vt:lpstr>
      <vt:lpstr>Updated simulation design</vt:lpstr>
      <vt:lpstr>Simulation: type 1 error</vt:lpstr>
      <vt:lpstr>Simulation: power</vt:lpstr>
      <vt:lpstr>Real data analysis using WQS (q = 4)</vt:lpstr>
      <vt:lpstr>Real data analysis using WQS (q = 4)</vt:lpstr>
      <vt:lpstr>Real data analysis using qgcomp (q = 4)</vt:lpstr>
      <vt:lpstr>Real data analysis using BKMR</vt:lpstr>
      <vt:lpstr>Overall risk by BKMR</vt:lpstr>
      <vt:lpstr>Real data analysis using BWS</vt:lpstr>
      <vt:lpstr>Next step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Weijia Qian</dc:creator>
  <cp:lastModifiedBy>Weijia Qian</cp:lastModifiedBy>
  <cp:revision>4</cp:revision>
  <dcterms:created xsi:type="dcterms:W3CDTF">2025-03-17T16:47:44Z</dcterms:created>
  <dcterms:modified xsi:type="dcterms:W3CDTF">2025-03-29T01:01:20Z</dcterms:modified>
</cp:coreProperties>
</file>