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80" r:id="rId13"/>
    <p:sldId id="282" r:id="rId14"/>
    <p:sldId id="274" r:id="rId15"/>
    <p:sldId id="268" r:id="rId16"/>
    <p:sldId id="270" r:id="rId17"/>
    <p:sldId id="283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1" autoAdjust="0"/>
  </p:normalViewPr>
  <p:slideViewPr>
    <p:cSldViewPr snapToGrid="0" snapToObjects="1">
      <p:cViewPr varScale="1">
        <p:scale>
          <a:sx n="159" d="100"/>
          <a:sy n="159" d="100"/>
        </p:scale>
        <p:origin x="-5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0CC0-DE52-9C42-BC3B-F272383E8DFB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DC2D4-E4BC-864A-B9BE-DEB3D2CA8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DC2D4-E4BC-864A-B9BE-DEB3D2CA8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DC2D4-E4BC-864A-B9BE-DEB3D2CA8F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is to</a:t>
            </a:r>
            <a:r>
              <a:rPr lang="en-US" baseline="0" dirty="0" smtClean="0"/>
              <a:t> optimize ROI. But it is hard to directly do that, so  predict the possibility of default for each loan instead.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DC2D4-E4BC-864A-B9BE-DEB3D2CA8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a filter to end customer.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DC2D4-E4BC-864A-B9BE-DEB3D2CA8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3200" b="1" dirty="0"/>
              <a:t>Risk Analysis on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Lending </a:t>
            </a:r>
            <a:r>
              <a:rPr lang="en-US" sz="3200" b="1" dirty="0"/>
              <a:t>Club Loan Investments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628899"/>
            <a:ext cx="7255933" cy="1739901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5066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Exploration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3" y="1610695"/>
            <a:ext cx="4291146" cy="2931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09" y="1689375"/>
            <a:ext cx="4313873" cy="27356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5094" y="4475885"/>
            <a:ext cx="251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Employment length vs. </a:t>
            </a:r>
          </a:p>
          <a:p>
            <a:pPr algn="ctr"/>
            <a:r>
              <a:rPr lang="en-US" dirty="0" smtClean="0"/>
              <a:t>mean of loan status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9617" y="4497169"/>
            <a:ext cx="21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Income source vs. </a:t>
            </a:r>
          </a:p>
          <a:p>
            <a:pPr algn="ctr"/>
            <a:r>
              <a:rPr lang="en-US" dirty="0" smtClean="0"/>
              <a:t>mean of loan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3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Exploration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" y="2007881"/>
            <a:ext cx="9144000" cy="2469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2515" y="4466733"/>
            <a:ext cx="44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Address states vs. mean of loan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Exploration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321"/>
          <a:stretch/>
        </p:blipFill>
        <p:spPr>
          <a:xfrm>
            <a:off x="89909" y="1678137"/>
            <a:ext cx="3950893" cy="266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96" y="1655657"/>
            <a:ext cx="5384506" cy="2663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9394" y="4319225"/>
            <a:ext cx="21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Grade vs. </a:t>
            </a:r>
          </a:p>
          <a:p>
            <a:pPr algn="ctr"/>
            <a:r>
              <a:rPr lang="en-US" dirty="0" smtClean="0"/>
              <a:t>mean of loan 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8652" y="4322378"/>
            <a:ext cx="21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Subgrade vs. </a:t>
            </a:r>
          </a:p>
          <a:p>
            <a:pPr algn="ctr"/>
            <a:r>
              <a:rPr lang="en-US" dirty="0" smtClean="0"/>
              <a:t>mean of loan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only loans with term = 36 months </a:t>
            </a:r>
          </a:p>
          <a:p>
            <a:r>
              <a:rPr lang="en-US" dirty="0" smtClean="0"/>
              <a:t>Label data (feature of loan status)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Fully paid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0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Charged off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1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Late (301 - 120 days)</a:t>
            </a:r>
          </a:p>
          <a:p>
            <a:pPr lvl="1"/>
            <a:r>
              <a:rPr lang="en-US" dirty="0" smtClean="0"/>
              <a:t>In Grace Period</a:t>
            </a:r>
          </a:p>
          <a:p>
            <a:pPr lvl="1"/>
            <a:r>
              <a:rPr lang="en-US" dirty="0" smtClean="0"/>
              <a:t>Late (16 </a:t>
            </a:r>
            <a:r>
              <a:rPr lang="mr-IN" dirty="0" smtClean="0"/>
              <a:t>–</a:t>
            </a:r>
            <a:r>
              <a:rPr lang="en-US" dirty="0" smtClean="0"/>
              <a:t> 30 days)</a:t>
            </a:r>
          </a:p>
          <a:p>
            <a:pPr lvl="1"/>
            <a:r>
              <a:rPr lang="en-US" dirty="0" smtClean="0"/>
              <a:t>Default</a:t>
            </a:r>
          </a:p>
          <a:p>
            <a:r>
              <a:rPr lang="en-US" dirty="0" smtClean="0"/>
              <a:t>Historic data size after selection 161820</a:t>
            </a:r>
          </a:p>
          <a:p>
            <a:pPr lvl="1"/>
            <a:r>
              <a:rPr lang="en-US" dirty="0" smtClean="0"/>
              <a:t>Fully paid 139703, ~86%</a:t>
            </a:r>
          </a:p>
          <a:p>
            <a:pPr lvl="1"/>
            <a:r>
              <a:rPr lang="en-US" dirty="0" smtClean="0"/>
              <a:t>Charged off 22117, ~14%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4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‘</a:t>
            </a:r>
            <a:r>
              <a:rPr lang="en-US" dirty="0" err="1" smtClean="0"/>
              <a:t>emplength</a:t>
            </a:r>
            <a:r>
              <a:rPr lang="en-US" dirty="0" smtClean="0"/>
              <a:t>’ to numeric feature</a:t>
            </a:r>
          </a:p>
          <a:p>
            <a:r>
              <a:rPr lang="en-US" dirty="0"/>
              <a:t>Convert ‘</a:t>
            </a:r>
            <a:r>
              <a:rPr lang="en-US" dirty="0" err="1"/>
              <a:t>earliestcrline</a:t>
            </a:r>
            <a:r>
              <a:rPr lang="en-US" dirty="0"/>
              <a:t>’, which represents the beginning of credit line history, to number of months till Dec.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Ordinal feature encoding</a:t>
            </a:r>
          </a:p>
          <a:p>
            <a:pPr lvl="1"/>
            <a:r>
              <a:rPr lang="en-US" dirty="0" smtClean="0"/>
              <a:t>grade and subgrade</a:t>
            </a:r>
          </a:p>
          <a:p>
            <a:r>
              <a:rPr lang="en-US" dirty="0" smtClean="0"/>
              <a:t>Frequency encoding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, </a:t>
            </a:r>
            <a:r>
              <a:rPr lang="en-US" dirty="0" err="1" smtClean="0"/>
              <a:t>emptitle</a:t>
            </a:r>
            <a:r>
              <a:rPr lang="en-US" dirty="0" smtClean="0"/>
              <a:t>, </a:t>
            </a:r>
            <a:r>
              <a:rPr lang="en-US" dirty="0" err="1" smtClean="0"/>
              <a:t>addrstate</a:t>
            </a:r>
            <a:endParaRPr lang="en-US" dirty="0" smtClean="0"/>
          </a:p>
          <a:p>
            <a:r>
              <a:rPr lang="en-US" dirty="0" smtClean="0"/>
              <a:t>One-hot encoding</a:t>
            </a:r>
          </a:p>
          <a:p>
            <a:pPr lvl="1"/>
            <a:r>
              <a:rPr lang="en-US" dirty="0" smtClean="0"/>
              <a:t>homeownership, </a:t>
            </a:r>
            <a:r>
              <a:rPr lang="en-US" dirty="0" err="1" smtClean="0"/>
              <a:t>verificationstatus</a:t>
            </a:r>
            <a:r>
              <a:rPr lang="en-US" dirty="0" smtClean="0"/>
              <a:t>, purpose, </a:t>
            </a:r>
            <a:r>
              <a:rPr lang="en-US" dirty="0" err="1" smtClean="0"/>
              <a:t>initialliststatus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rgbClr val="3B3B4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37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splitting</a:t>
            </a:r>
          </a:p>
          <a:p>
            <a:pPr lvl="1"/>
            <a:r>
              <a:rPr lang="en-US" dirty="0" smtClean="0"/>
              <a:t>Training Jan. </a:t>
            </a:r>
            <a:r>
              <a:rPr lang="mr-IN" dirty="0" smtClean="0"/>
              <a:t>–</a:t>
            </a:r>
            <a:r>
              <a:rPr lang="en-US" dirty="0" smtClean="0"/>
              <a:t> Sept. 2014</a:t>
            </a:r>
            <a:r>
              <a:rPr lang="en-US" dirty="0"/>
              <a:t> </a:t>
            </a:r>
            <a:r>
              <a:rPr lang="en-US" dirty="0" smtClean="0"/>
              <a:t> (112533, ~70%)</a:t>
            </a:r>
          </a:p>
          <a:p>
            <a:pPr lvl="1"/>
            <a:r>
              <a:rPr lang="en-US" dirty="0" smtClean="0"/>
              <a:t>Testing Oct. </a:t>
            </a:r>
            <a:r>
              <a:rPr lang="mr-IN" dirty="0" smtClean="0"/>
              <a:t>–</a:t>
            </a:r>
            <a:r>
              <a:rPr lang="en-US" dirty="0" smtClean="0"/>
              <a:t> Dec. 2014 (49287, ~30%)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model with parameters </a:t>
            </a:r>
          </a:p>
          <a:p>
            <a:pPr lvl="1"/>
            <a:r>
              <a:rPr lang="en-US" dirty="0" err="1" smtClean="0"/>
              <a:t>Max_depth</a:t>
            </a:r>
            <a:r>
              <a:rPr lang="en-US" dirty="0" smtClean="0"/>
              <a:t> =  3</a:t>
            </a:r>
          </a:p>
          <a:p>
            <a:pPr lvl="1"/>
            <a:r>
              <a:rPr lang="en-US" dirty="0" err="1" smtClean="0"/>
              <a:t>Min_child_weight</a:t>
            </a:r>
            <a:r>
              <a:rPr lang="en-US" dirty="0" smtClean="0"/>
              <a:t> = 100</a:t>
            </a:r>
          </a:p>
          <a:p>
            <a:pPr lvl="1"/>
            <a:r>
              <a:rPr lang="en-US" dirty="0" err="1" smtClean="0"/>
              <a:t>Colsample_bytree</a:t>
            </a:r>
            <a:r>
              <a:rPr lang="en-US" dirty="0" smtClean="0"/>
              <a:t> = 0.5</a:t>
            </a:r>
          </a:p>
          <a:p>
            <a:pPr lvl="1"/>
            <a:r>
              <a:rPr lang="en-US" dirty="0" smtClean="0"/>
              <a:t>Gamma = 1.5</a:t>
            </a:r>
          </a:p>
          <a:p>
            <a:r>
              <a:rPr lang="en-US" dirty="0" smtClean="0"/>
              <a:t>Model trained on training dataset by cross validation and evaluate on testing dataset by AUC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494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Feature Importance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0" y="1143000"/>
            <a:ext cx="5979024" cy="38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21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Evaluation: AUC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1" t="1078" b="-1416"/>
          <a:stretch/>
        </p:blipFill>
        <p:spPr>
          <a:xfrm>
            <a:off x="1429810" y="1269203"/>
            <a:ext cx="5623392" cy="3665941"/>
          </a:xfrm>
        </p:spPr>
      </p:pic>
    </p:spTree>
    <p:extLst>
      <p:ext uri="{BB962C8B-B14F-4D97-AF65-F5344CB8AC3E}">
        <p14:creationId xmlns:p14="http://schemas.microsoft.com/office/powerpoint/2010/main" val="101543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FinTech</a:t>
            </a:r>
            <a:r>
              <a:rPr lang="en-US" dirty="0" smtClean="0"/>
              <a:t>-Intelligence </a:t>
            </a:r>
            <a:br>
              <a:rPr lang="en-US" dirty="0" smtClean="0"/>
            </a:br>
            <a:r>
              <a:rPr lang="en-US" dirty="0" smtClean="0"/>
              <a:t>Personal Investment Consultant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27" b="8077"/>
          <a:stretch/>
        </p:blipFill>
        <p:spPr>
          <a:xfrm>
            <a:off x="1125920" y="1486081"/>
            <a:ext cx="6814711" cy="3523037"/>
          </a:xfrm>
        </p:spPr>
      </p:pic>
    </p:spTree>
    <p:extLst>
      <p:ext uri="{BB962C8B-B14F-4D97-AF65-F5344CB8AC3E}">
        <p14:creationId xmlns:p14="http://schemas.microsoft.com/office/powerpoint/2010/main" val="162893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0146" y="1629938"/>
            <a:ext cx="1710266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Lending Club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0333" y="1787205"/>
            <a:ext cx="2146288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</a:t>
            </a:r>
          </a:p>
          <a:p>
            <a:pPr algn="ctr"/>
            <a:r>
              <a:rPr lang="en-US" sz="2400" dirty="0" smtClean="0"/>
              <a:t>Exploration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0332" y="2836777"/>
            <a:ext cx="2146289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Feature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096" y="3362699"/>
            <a:ext cx="3534834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Secondary </a:t>
            </a:r>
          </a:p>
          <a:p>
            <a:pPr algn="ctr"/>
            <a:r>
              <a:rPr lang="en-US" sz="3000" dirty="0" smtClean="0"/>
              <a:t>Credit Model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5630333" y="3865024"/>
            <a:ext cx="2146288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Model and</a:t>
            </a:r>
          </a:p>
          <a:p>
            <a:r>
              <a:rPr lang="en-US" sz="2400" dirty="0"/>
              <a:t>Evaluation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184400" y="2816379"/>
            <a:ext cx="355600" cy="4432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0332" y="748667"/>
            <a:ext cx="2146289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Lending Club</a:t>
            </a:r>
          </a:p>
          <a:p>
            <a:pPr algn="ctr"/>
            <a:r>
              <a:rPr lang="en-US" sz="2400" dirty="0"/>
              <a:t>D</a:t>
            </a:r>
            <a:r>
              <a:rPr lang="en-US" sz="2400" dirty="0" smtClean="0"/>
              <a:t>ata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421711" y="3666262"/>
            <a:ext cx="355600" cy="4432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/>
          <p:cNvSpPr/>
          <p:nvPr/>
        </p:nvSpPr>
        <p:spPr>
          <a:xfrm>
            <a:off x="5143500" y="539750"/>
            <a:ext cx="2952750" cy="4370917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4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332" y="1200150"/>
            <a:ext cx="6612467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to Peer (P2P) lending company</a:t>
            </a:r>
          </a:p>
          <a:p>
            <a:r>
              <a:rPr lang="en-US" dirty="0" smtClean="0"/>
              <a:t>Provide assessment of the credit risk of the corresponding loan</a:t>
            </a:r>
          </a:p>
          <a:p>
            <a:pPr lvl="1"/>
            <a:r>
              <a:rPr lang="en-US" dirty="0" smtClean="0"/>
              <a:t>Each loan has grade A (lower risk and interest) </a:t>
            </a:r>
            <a:r>
              <a:rPr lang="mr-IN" dirty="0" smtClean="0"/>
              <a:t>–</a:t>
            </a:r>
            <a:r>
              <a:rPr lang="en-US" dirty="0" smtClean="0"/>
              <a:t> E (higher risk and interest)</a:t>
            </a:r>
          </a:p>
          <a:p>
            <a:r>
              <a:rPr lang="en-US" dirty="0" smtClean="0"/>
              <a:t>Investment strategies</a:t>
            </a:r>
          </a:p>
          <a:p>
            <a:pPr lvl="1"/>
            <a:r>
              <a:rPr lang="en-US" dirty="0" smtClean="0"/>
              <a:t>Automated investing    </a:t>
            </a:r>
          </a:p>
          <a:p>
            <a:pPr lvl="2"/>
            <a:r>
              <a:rPr lang="en-US" dirty="0" smtClean="0"/>
              <a:t>Platform mix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Custom mix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546" y="2137769"/>
            <a:ext cx="1710266" cy="10156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Lending Club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07" y="3924188"/>
            <a:ext cx="2045195" cy="43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207" y="4618766"/>
            <a:ext cx="1759678" cy="416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8377" y="3329487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000" dirty="0"/>
              <a:t>Manual strategies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41" y="3712629"/>
            <a:ext cx="1625394" cy="13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Credit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888" y="2139696"/>
            <a:ext cx="2071407" cy="1477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Secondary </a:t>
            </a:r>
          </a:p>
          <a:p>
            <a:pPr algn="ctr"/>
            <a:r>
              <a:rPr lang="en-US" sz="3000" dirty="0" smtClean="0"/>
              <a:t>Credit Model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87732" y="1507554"/>
            <a:ext cx="5771626" cy="335019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secondary credit model/algorithm allows investors to instantly calculate the likely ROI (Return of Investment) of each available loan, identifying where there is an opportunity to earn above average returns. </a:t>
            </a:r>
          </a:p>
          <a:p>
            <a:pPr lvl="1"/>
            <a:r>
              <a:rPr lang="en-US" dirty="0" err="1" smtClean="0"/>
              <a:t>LendGuardian</a:t>
            </a:r>
            <a:r>
              <a:rPr lang="en-US" dirty="0" smtClean="0"/>
              <a:t> by Bryce Mason of P2P-Picks.com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 Graded Loans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6" y="1197900"/>
            <a:ext cx="5097423" cy="379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5778" y="1590161"/>
            <a:ext cx="3303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vertical axis is </a:t>
            </a:r>
            <a:r>
              <a:rPr lang="en-US" dirty="0" smtClean="0"/>
              <a:t>ROI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horizontal axis is the default rate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 A is the buy-line for an investor who is trying to minimize their risk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 B buy-line solely seeks to maximize returns, ignoring risk altogether)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5" y="1224884"/>
            <a:ext cx="8686800" cy="33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Lending Club Historic Data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0" t="283" b="892"/>
          <a:stretch/>
        </p:blipFill>
        <p:spPr>
          <a:xfrm>
            <a:off x="171451" y="1204880"/>
            <a:ext cx="5839882" cy="3711510"/>
          </a:xfrm>
        </p:spPr>
      </p:pic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rgbClr val="3B3B4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84667" y="2667000"/>
            <a:ext cx="2465916" cy="1820333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72662" y="2243671"/>
            <a:ext cx="33125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Lending club loans’ length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36 months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60 months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use 36 months for this project, so use 2014 data as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</a:t>
            </a:r>
            <a:r>
              <a:rPr lang="en-US" dirty="0" smtClean="0"/>
              <a:t>Current </a:t>
            </a:r>
            <a:r>
              <a:rPr lang="en-US" dirty="0"/>
              <a:t>Data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52" r="6225" b="11574"/>
          <a:stretch/>
        </p:blipFill>
        <p:spPr>
          <a:xfrm>
            <a:off x="1693334" y="1200150"/>
            <a:ext cx="5513454" cy="2010635"/>
          </a:xfrm>
        </p:spPr>
      </p:pic>
      <p:sp>
        <p:nvSpPr>
          <p:cNvPr id="5" name="TextBox 4"/>
          <p:cNvSpPr txBox="1"/>
          <p:nvPr/>
        </p:nvSpPr>
        <p:spPr>
          <a:xfrm>
            <a:off x="539750" y="2032000"/>
            <a:ext cx="6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API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83" y="3096767"/>
            <a:ext cx="6633247" cy="1475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131" y="3409463"/>
            <a:ext cx="1142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Python</a:t>
            </a:r>
          </a:p>
          <a:p>
            <a:pPr algn="ctr"/>
            <a:r>
              <a:rPr lang="en-US" sz="2400" dirty="0" smtClean="0"/>
              <a:t>code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rgbClr val="3B3B4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75223" y="4659294"/>
            <a:ext cx="8141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Loans are listed on the Lending Club platform at 6AM, 10AM, 2PM, and 6PM every day.</a:t>
            </a:r>
          </a:p>
        </p:txBody>
      </p:sp>
    </p:spTree>
    <p:extLst>
      <p:ext uri="{BB962C8B-B14F-4D97-AF65-F5344CB8AC3E}">
        <p14:creationId xmlns:p14="http://schemas.microsoft.com/office/powerpoint/2010/main" val="226812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size </a:t>
            </a:r>
          </a:p>
          <a:p>
            <a:pPr lvl="1"/>
            <a:r>
              <a:rPr lang="en-US" dirty="0" smtClean="0"/>
              <a:t>Historic (2014) data: (235631, 145)</a:t>
            </a:r>
          </a:p>
          <a:p>
            <a:pPr lvl="1"/>
            <a:r>
              <a:rPr lang="en-US" dirty="0" smtClean="0"/>
              <a:t>Current (02/24/2018 2-6pm) data: (4, 119)</a:t>
            </a:r>
          </a:p>
          <a:p>
            <a:r>
              <a:rPr lang="en-US" dirty="0" smtClean="0"/>
              <a:t>Format conversion of feature names</a:t>
            </a:r>
          </a:p>
          <a:p>
            <a:pPr lvl="1"/>
            <a:r>
              <a:rPr lang="en-US" dirty="0" smtClean="0"/>
              <a:t>Unify feature names</a:t>
            </a:r>
          </a:p>
          <a:p>
            <a:pPr lvl="2"/>
            <a:r>
              <a:rPr lang="en-US" dirty="0" err="1"/>
              <a:t>e</a:t>
            </a:r>
            <a:r>
              <a:rPr lang="en-US" dirty="0" err="1" smtClean="0"/>
              <a:t>mp_title</a:t>
            </a:r>
            <a:r>
              <a:rPr lang="en-US" dirty="0" smtClean="0"/>
              <a:t> vs. </a:t>
            </a:r>
            <a:r>
              <a:rPr lang="en-US" dirty="0" err="1" smtClean="0"/>
              <a:t>empTitle</a:t>
            </a:r>
            <a:endParaRPr lang="en-US" dirty="0" smtClean="0"/>
          </a:p>
          <a:p>
            <a:pPr lvl="2"/>
            <a:r>
              <a:rPr lang="en-US" dirty="0" err="1"/>
              <a:t>z</a:t>
            </a:r>
            <a:r>
              <a:rPr lang="en-US" dirty="0" err="1" smtClean="0"/>
              <a:t>ipcode</a:t>
            </a:r>
            <a:r>
              <a:rPr lang="en-US" dirty="0" smtClean="0"/>
              <a:t> vs. </a:t>
            </a:r>
            <a:r>
              <a:rPr lang="en-US" dirty="0" err="1" smtClean="0"/>
              <a:t>addrZip</a:t>
            </a:r>
            <a:endParaRPr lang="en-US" dirty="0" smtClean="0"/>
          </a:p>
          <a:p>
            <a:pPr lvl="1"/>
            <a:r>
              <a:rPr lang="en-US" dirty="0" smtClean="0"/>
              <a:t>Keep only common features</a:t>
            </a:r>
          </a:p>
          <a:p>
            <a:r>
              <a:rPr lang="en-US" dirty="0" smtClean="0"/>
              <a:t>Total 105 features after format conversion </a:t>
            </a:r>
          </a:p>
          <a:p>
            <a:pPr lvl="1"/>
            <a:r>
              <a:rPr lang="en-US" dirty="0" smtClean="0"/>
              <a:t>56 numeric and </a:t>
            </a:r>
            <a:r>
              <a:rPr lang="en-US" dirty="0"/>
              <a:t>19 </a:t>
            </a:r>
            <a:r>
              <a:rPr lang="en-US" dirty="0" smtClean="0"/>
              <a:t>categorical</a:t>
            </a:r>
          </a:p>
          <a:p>
            <a:pPr lvl="1"/>
            <a:r>
              <a:rPr lang="en-US" dirty="0" smtClean="0"/>
              <a:t>30 are all Nulls, another 30 have Nulls in historic data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2577" y="514259"/>
            <a:ext cx="1894418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576" y="897102"/>
            <a:ext cx="1894419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2577" y="1269203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/>
              <a:t>Model </a:t>
            </a:r>
            <a:r>
              <a:rPr lang="en-US" sz="1400" dirty="0" smtClean="0"/>
              <a:t>and Evaluation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2577" y="121284"/>
            <a:ext cx="1894418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Lending Club </a:t>
            </a:r>
            <a:r>
              <a:rPr lang="en-US" sz="1400" dirty="0"/>
              <a:t>D</a:t>
            </a:r>
            <a:r>
              <a:rPr lang="en-US" sz="1400" dirty="0" smtClean="0"/>
              <a:t>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634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4019</TotalTime>
  <Words>689</Words>
  <Application>Microsoft Macintosh PowerPoint</Application>
  <PresentationFormat>On-screen Show (16:9)</PresentationFormat>
  <Paragraphs>156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Risk Analysis on  Lending Club Loan Investments</vt:lpstr>
      <vt:lpstr>Overview </vt:lpstr>
      <vt:lpstr>Lending Club Basics</vt:lpstr>
      <vt:lpstr>Secondary Credit Model</vt:lpstr>
      <vt:lpstr>Lending Club Graded Loans  </vt:lpstr>
      <vt:lpstr>Traditional Filters</vt:lpstr>
      <vt:lpstr>Lending Club Historic Data </vt:lpstr>
      <vt:lpstr>Lending Club Current Data </vt:lpstr>
      <vt:lpstr>Input Data </vt:lpstr>
      <vt:lpstr>Feature Exploration</vt:lpstr>
      <vt:lpstr>Feature Exploration</vt:lpstr>
      <vt:lpstr>Feature Exploration</vt:lpstr>
      <vt:lpstr>Input Data Selection </vt:lpstr>
      <vt:lpstr>Feature Exploration</vt:lpstr>
      <vt:lpstr>Model: XGBoost</vt:lpstr>
      <vt:lpstr>XGBoost Feature Importance </vt:lpstr>
      <vt:lpstr>Model Evaluation: AUC</vt:lpstr>
      <vt:lpstr>FinTech-Intelligence  Personal Investment Consultant </vt:lpstr>
    </vt:vector>
  </TitlesOfParts>
  <Company>CGG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DART: Dropouts meet Multiple Additive Regression Trees   </dc:title>
  <dc:creator>Jia Wei</dc:creator>
  <cp:lastModifiedBy>Jia Wei</cp:lastModifiedBy>
  <cp:revision>87</cp:revision>
  <dcterms:created xsi:type="dcterms:W3CDTF">2018-01-14T03:11:05Z</dcterms:created>
  <dcterms:modified xsi:type="dcterms:W3CDTF">2018-02-26T19:16:16Z</dcterms:modified>
</cp:coreProperties>
</file>