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70" r:id="rId7"/>
    <p:sldId id="271" r:id="rId8"/>
    <p:sldId id="264" r:id="rId9"/>
    <p:sldId id="265" r:id="rId10"/>
    <p:sldId id="272" r:id="rId11"/>
    <p:sldId id="262" r:id="rId12"/>
    <p:sldId id="273" r:id="rId13"/>
    <p:sldId id="27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82C4-C5E3-41DD-AAB3-0F5CF816FFF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45D9-8875-4930-B453-C69B7D7B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Paraphrasing Arabic </a:t>
            </a:r>
            <a:br>
              <a:rPr lang="en-US" dirty="0" smtClean="0"/>
            </a:br>
            <a:r>
              <a:rPr lang="en-US" dirty="0" smtClean="0"/>
              <a:t>11-731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1752600"/>
          </a:xfrm>
        </p:spPr>
        <p:txBody>
          <a:bodyPr/>
          <a:lstStyle/>
          <a:p>
            <a:r>
              <a:rPr lang="en-US" dirty="0" smtClean="0"/>
              <a:t>Fatima Al-</a:t>
            </a:r>
            <a:r>
              <a:rPr lang="en-US" dirty="0" err="1" smtClean="0"/>
              <a:t>Raisi</a:t>
            </a:r>
            <a:r>
              <a:rPr lang="en-US" dirty="0" smtClean="0"/>
              <a:t>, </a:t>
            </a:r>
            <a:r>
              <a:rPr lang="en-US" dirty="0" err="1" smtClean="0"/>
              <a:t>Abdelwahab</a:t>
            </a:r>
            <a:r>
              <a:rPr lang="en-US" dirty="0" smtClean="0"/>
              <a:t> </a:t>
            </a:r>
            <a:r>
              <a:rPr lang="en-US" dirty="0" err="1" smtClean="0"/>
              <a:t>Bourai</a:t>
            </a:r>
            <a:r>
              <a:rPr lang="en-US" dirty="0" smtClean="0"/>
              <a:t>, </a:t>
            </a:r>
            <a:r>
              <a:rPr lang="en-US" dirty="0" err="1" smtClean="0"/>
              <a:t>Weijian</a:t>
            </a:r>
            <a:r>
              <a:rPr lang="en-US" dirty="0" smtClean="0"/>
              <a:t>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output as training data for a </a:t>
            </a:r>
            <a:r>
              <a:rPr lang="en-US" dirty="0" err="1" smtClean="0"/>
              <a:t>seq</a:t>
            </a:r>
            <a:r>
              <a:rPr lang="en-US" dirty="0" smtClean="0"/>
              <a:t>-to-</a:t>
            </a:r>
            <a:r>
              <a:rPr lang="en-US" dirty="0" err="1" smtClean="0"/>
              <a:t>seq</a:t>
            </a:r>
            <a:r>
              <a:rPr lang="en-US" dirty="0" smtClean="0"/>
              <a:t> model: bi-LSTM</a:t>
            </a:r>
          </a:p>
          <a:p>
            <a:r>
              <a:rPr lang="en-US" dirty="0" smtClean="0"/>
              <a:t>So far: over </a:t>
            </a:r>
            <a:r>
              <a:rPr lang="en-US" altLang="zh-CN" dirty="0" smtClean="0"/>
              <a:t>4</a:t>
            </a:r>
            <a:r>
              <a:rPr lang="en-US" dirty="0" smtClean="0"/>
              <a:t>00,000 </a:t>
            </a:r>
            <a:r>
              <a:rPr lang="en-US" dirty="0" smtClean="0"/>
              <a:t>sentence pairs (and counting </a:t>
            </a:r>
            <a:r>
              <a:rPr lang="en-US" dirty="0" smtClean="0">
                <a:sym typeface="Wingdings" panose="05000000000000000000" pitchFamily="2" charset="2"/>
              </a:rPr>
              <a:t> target O(1M)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dynet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assignment1,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tuning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6:3:1 train/valid/test</a:t>
            </a:r>
            <a:r>
              <a:rPr lang="zh-CN" alt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Sample output: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6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Automatic 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Competing Criteria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Semantic Similarity 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Surface Diversity</a:t>
            </a:r>
            <a:endParaRPr lang="en-US" dirty="0" smtClean="0"/>
          </a:p>
          <a:p>
            <a:r>
              <a:rPr lang="en-US" dirty="0" smtClean="0"/>
              <a:t>Proposed functions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Averaging over word </a:t>
            </a:r>
            <a:r>
              <a:rPr lang="en-US" dirty="0" err="1" smtClean="0">
                <a:solidFill>
                  <a:schemeClr val="tx2"/>
                </a:solidFill>
              </a:rPr>
              <a:t>embeddings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input words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Hamming distance </a:t>
            </a:r>
            <a:r>
              <a:rPr lang="en-US" dirty="0" smtClean="0"/>
              <a:t>(words or character level)  </a:t>
            </a:r>
          </a:p>
          <a:p>
            <a:r>
              <a:rPr lang="en-US" dirty="0" smtClean="0"/>
              <a:t>Combining both </a:t>
            </a:r>
          </a:p>
          <a:p>
            <a:pPr lvl="1"/>
            <a:r>
              <a:rPr lang="en-US" dirty="0" smtClean="0"/>
              <a:t>Harmonic mean </a:t>
            </a:r>
          </a:p>
          <a:p>
            <a:r>
              <a:rPr lang="en-US" dirty="0" smtClean="0"/>
              <a:t>Note: depending on the </a:t>
            </a:r>
            <a:r>
              <a:rPr lang="en-US" dirty="0" err="1" smtClean="0"/>
              <a:t>paraphrastic</a:t>
            </a:r>
            <a:r>
              <a:rPr lang="en-US" dirty="0" smtClean="0"/>
              <a:t> task, one may consider other criteria</a:t>
            </a:r>
          </a:p>
          <a:p>
            <a:pPr lvl="1"/>
            <a:r>
              <a:rPr lang="en-US" dirty="0" smtClean="0"/>
              <a:t>output complexity (text simplification)</a:t>
            </a:r>
          </a:p>
          <a:p>
            <a:pPr lvl="1"/>
            <a:r>
              <a:rPr lang="en-US" dirty="0" smtClean="0"/>
              <a:t>output length (summarization)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Automatic Evaluation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Two Competing Criteria </a:t>
                </a:r>
              </a:p>
              <a:p>
                <a:pPr lvl="1"/>
                <a:r>
                  <a:rPr lang="en-US" dirty="0" smtClean="0">
                    <a:solidFill>
                      <a:schemeClr val="tx2"/>
                    </a:solidFill>
                  </a:rPr>
                  <a:t>Capturing Semantics: </a:t>
                </a:r>
                <a:r>
                  <a:rPr lang="en-US" dirty="0">
                    <a:solidFill>
                      <a:schemeClr val="tx2"/>
                    </a:solidFill>
                  </a:rPr>
                  <a:t>word Averaging </a:t>
                </a:r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box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𝑒𝑚𝑏𝑒𝑑𝑑𝑖𝑛𝑔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osine similarity for sentence to sentence similarity </a:t>
                </a:r>
              </a:p>
              <a:p>
                <a:pPr lvl="1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Surface distance: hamming distance </a:t>
                </a:r>
                <a:r>
                  <a:rPr lang="en-US" dirty="0" smtClean="0"/>
                  <a:t>when input is mapped to a canonical vocab space of ~ 610,000 words </a:t>
                </a:r>
              </a:p>
              <a:p>
                <a:r>
                  <a:rPr lang="en-US" dirty="0" smtClean="0"/>
                  <a:t>Combining both </a:t>
                </a:r>
              </a:p>
              <a:p>
                <a:pPr lvl="1"/>
                <a:r>
                  <a:rPr lang="en-US" dirty="0" smtClean="0"/>
                  <a:t>Harmonic mean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47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77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Automatic 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on 198 sentence pairs:</a:t>
            </a:r>
          </a:p>
          <a:p>
            <a:pPr lvl="1"/>
            <a:r>
              <a:rPr lang="en-US" dirty="0" smtClean="0"/>
              <a:t>“Very good” Inter-annotator agreement:</a:t>
            </a:r>
          </a:p>
          <a:p>
            <a:pPr lvl="1"/>
            <a:r>
              <a:rPr lang="en-US" dirty="0" smtClean="0"/>
              <a:t> ICC = 0.77 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(ICC 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 5-point scale for quality judgement) </a:t>
            </a:r>
            <a:endParaRPr lang="en-US" sz="2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Association with evaluation metric </a:t>
            </a:r>
          </a:p>
          <a:p>
            <a:pPr lvl="1"/>
            <a:r>
              <a:rPr lang="en-US" dirty="0" err="1" smtClean="0"/>
              <a:t>Biserial</a:t>
            </a:r>
            <a:r>
              <a:rPr lang="en-US" dirty="0"/>
              <a:t> </a:t>
            </a:r>
            <a:r>
              <a:rPr lang="en-US" dirty="0" smtClean="0"/>
              <a:t>Correlation = 0.8112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20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Testing and improving grammaticality/fluency of the paraphrase output</a:t>
            </a:r>
          </a:p>
          <a:p>
            <a:pPr lvl="1"/>
            <a:r>
              <a:rPr lang="en-US" dirty="0" smtClean="0"/>
              <a:t>Word order variants</a:t>
            </a:r>
          </a:p>
          <a:p>
            <a:pPr lvl="1"/>
            <a:r>
              <a:rPr lang="en-US" dirty="0" smtClean="0"/>
              <a:t>Equivalent constructions  </a:t>
            </a:r>
          </a:p>
          <a:p>
            <a:pPr lvl="1"/>
            <a:r>
              <a:rPr lang="en-US" dirty="0" smtClean="0"/>
              <a:t>Morphology </a:t>
            </a:r>
          </a:p>
          <a:p>
            <a:r>
              <a:rPr lang="en-US" dirty="0" smtClean="0"/>
              <a:t>Applying evaluation metric at the character level </a:t>
            </a:r>
          </a:p>
          <a:p>
            <a:r>
              <a:rPr lang="en-US" dirty="0" smtClean="0"/>
              <a:t>Applying </a:t>
            </a:r>
            <a:r>
              <a:rPr lang="en-US" dirty="0"/>
              <a:t>human and automatic evaluation on system </a:t>
            </a:r>
            <a:r>
              <a:rPr lang="en-US" dirty="0" smtClean="0"/>
              <a:t>output  </a:t>
            </a:r>
          </a:p>
          <a:p>
            <a:r>
              <a:rPr lang="en-US" dirty="0" smtClean="0"/>
              <a:t>Error analysis </a:t>
            </a:r>
          </a:p>
          <a:p>
            <a:r>
              <a:rPr lang="en-US" dirty="0" smtClean="0"/>
              <a:t>Comparing output of different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tool for Arabic paraphrasing</a:t>
            </a:r>
          </a:p>
          <a:p>
            <a:r>
              <a:rPr lang="en-US" dirty="0" smtClean="0"/>
              <a:t>A paraphrase database for Arabic</a:t>
            </a:r>
          </a:p>
          <a:p>
            <a:r>
              <a:rPr lang="en-US" dirty="0" smtClean="0"/>
              <a:t>A large parallel (monolingual) corpus for Arabic</a:t>
            </a:r>
          </a:p>
          <a:p>
            <a:r>
              <a:rPr lang="en-US" dirty="0" smtClean="0"/>
              <a:t>An automatic evaluation metric for paraphrasing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3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tool for Arabic paraphrasing</a:t>
            </a:r>
          </a:p>
          <a:p>
            <a:r>
              <a:rPr lang="en-US" dirty="0" smtClean="0"/>
              <a:t>Two main challenges:</a:t>
            </a:r>
          </a:p>
          <a:p>
            <a:pPr lvl="1"/>
            <a:r>
              <a:rPr lang="en-US" dirty="0" smtClean="0"/>
              <a:t>Obtaining monolingual parallel data</a:t>
            </a:r>
          </a:p>
          <a:p>
            <a:pPr lvl="1"/>
            <a:r>
              <a:rPr lang="en-US" dirty="0" smtClean="0"/>
              <a:t>Evaluating system output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System for Paraphrasing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two</a:t>
            </a:r>
            <a:r>
              <a:rPr lang="en-US" dirty="0" smtClean="0"/>
              <a:t> languages 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three</a:t>
            </a:r>
            <a:r>
              <a:rPr lang="en-US" dirty="0" smtClean="0"/>
              <a:t> languages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1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Model for Paraphrasing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a </a:t>
            </a:r>
            <a:r>
              <a:rPr lang="en-US" dirty="0" err="1" smtClean="0"/>
              <a:t>seq</a:t>
            </a:r>
            <a:r>
              <a:rPr lang="en-US" dirty="0" smtClean="0"/>
              <a:t>-to-</a:t>
            </a:r>
            <a:r>
              <a:rPr lang="en-US" dirty="0" err="1" smtClean="0"/>
              <a:t>seq</a:t>
            </a:r>
            <a:r>
              <a:rPr lang="en-US" dirty="0" smtClean="0"/>
              <a:t> model on monolingual parallel data </a:t>
            </a:r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 smtClean="0"/>
          </a:p>
          <a:p>
            <a:r>
              <a:rPr lang="en-US" dirty="0" smtClean="0"/>
              <a:t>Use another language as a pivot/bridge 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</a:p>
          <a:p>
            <a:r>
              <a:rPr lang="en-US" dirty="0" smtClean="0"/>
              <a:t>Use two (reliable) MT systems with different source languages and Arabic as the target. Train on the output as parallel data </a:t>
            </a:r>
            <a:r>
              <a:rPr lang="en-US" dirty="0" smtClean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5978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Bilingual Pivoting/Bridging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OM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عشرون طالبا </a:t>
            </a:r>
            <a:r>
              <a:rPr lang="ar-OM" sz="2400" b="1" dirty="0" smtClean="0">
                <a:solidFill>
                  <a:srgbClr val="C00000"/>
                </a:solidFill>
              </a:rPr>
              <a:t>اجتاز </a:t>
            </a:r>
            <a:r>
              <a:rPr lang="ar-OM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اختبار</a:t>
            </a:r>
            <a:r>
              <a:rPr lang="ar-OM" sz="2400" b="1" dirty="0" smtClean="0">
                <a:solidFill>
                  <a:srgbClr val="C00000"/>
                </a:solidFill>
              </a:rPr>
              <a:t> الدخول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twenty</a:t>
            </a:r>
            <a:r>
              <a:rPr lang="ar-OM" sz="2400" b="1" dirty="0" smtClean="0"/>
              <a:t> </a:t>
            </a:r>
            <a:r>
              <a:rPr lang="en-US" sz="2400" b="1" dirty="0"/>
              <a:t>students</a:t>
            </a:r>
            <a:r>
              <a:rPr lang="en-US" sz="2400" b="1" dirty="0" smtClean="0"/>
              <a:t> passed the entry test</a:t>
            </a:r>
          </a:p>
          <a:p>
            <a:pPr marL="0" indent="0" algn="ctr">
              <a:buNone/>
            </a:pPr>
            <a:endParaRPr lang="ar-OM" sz="2400" b="1" dirty="0"/>
          </a:p>
          <a:p>
            <a:pPr marL="0" indent="0" algn="ctr">
              <a:buNone/>
            </a:pPr>
            <a:r>
              <a:rPr lang="en-US" sz="1500" b="1" dirty="0" smtClean="0"/>
              <a:t>The dean congratulated </a:t>
            </a:r>
            <a:r>
              <a:rPr lang="en-US" sz="2400" b="1" dirty="0" smtClean="0"/>
              <a:t>twenty students </a:t>
            </a:r>
            <a:r>
              <a:rPr lang="en-US" sz="2200" b="1" dirty="0" smtClean="0"/>
              <a:t>who</a:t>
            </a:r>
            <a:r>
              <a:rPr lang="en-US" sz="2400" b="1" dirty="0" smtClean="0"/>
              <a:t> ranked highest in the Putnam test</a:t>
            </a:r>
            <a:endParaRPr lang="ar-OM" sz="2400" b="1" dirty="0" smtClean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ar-OM" sz="1500" b="1" dirty="0" smtClean="0">
                <a:solidFill>
                  <a:srgbClr val="C00000"/>
                </a:solidFill>
              </a:rPr>
              <a:t>هنأ العميد </a:t>
            </a:r>
            <a:r>
              <a:rPr lang="ar-OM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 تلميذا </a:t>
            </a:r>
            <a:r>
              <a:rPr lang="ar-OM" sz="2400" b="1" dirty="0" smtClean="0">
                <a:solidFill>
                  <a:srgbClr val="C00000"/>
                </a:solidFill>
              </a:rPr>
              <a:t>أحرزوا أعلى المعدلات في </a:t>
            </a:r>
            <a:r>
              <a:rPr lang="ar-OM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امتحان</a:t>
            </a:r>
            <a:r>
              <a:rPr lang="ar-OM" sz="2400" b="1" dirty="0" smtClean="0">
                <a:solidFill>
                  <a:srgbClr val="C00000"/>
                </a:solidFill>
              </a:rPr>
              <a:t> البتنم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514600" y="1981200"/>
            <a:ext cx="327660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810000" y="1981200"/>
            <a:ext cx="1524000" cy="533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1981200"/>
            <a:ext cx="7620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543" y="1943100"/>
            <a:ext cx="2960914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0" y="1970314"/>
            <a:ext cx="2743200" cy="6204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6000" y="3733800"/>
            <a:ext cx="4528457" cy="533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81400" y="3733800"/>
            <a:ext cx="274320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667000" y="3733800"/>
            <a:ext cx="5943600" cy="533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981200" y="2590800"/>
            <a:ext cx="22860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6814457" y="2819400"/>
            <a:ext cx="1948543" cy="68580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52600" y="5181600"/>
                <a:ext cx="58674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dirty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5867400" cy="404213"/>
              </a:xfrm>
              <a:prstGeom prst="rect">
                <a:avLst/>
              </a:prstGeom>
              <a:blipFill rotWithShape="1">
                <a:blip r:embed="rId2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52598" y="5810668"/>
                <a:ext cx="586740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</a:rPr>
                          <m:t>|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,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𝒆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dirty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≈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ctrlPr>
                                          <a:rPr lang="en-US" b="1" i="1" dirty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𝒆</m:t>
                                        </m:r>
                                      </m:e>
                                    </m:d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𝒑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𝒆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  <a:ea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8" y="5810668"/>
                <a:ext cx="5867400" cy="404983"/>
              </a:xfrm>
              <a:prstGeom prst="rect">
                <a:avLst/>
              </a:prstGeom>
              <a:blipFill rotWithShape="1">
                <a:blip r:embed="rId3"/>
                <a:stretch>
                  <a:fillRect t="-102985" b="-164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8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Bilingual Pivoting/Bridging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Coverage: over 1M phrase pairs </a:t>
            </a:r>
          </a:p>
          <a:p>
            <a:r>
              <a:rPr lang="en-US" dirty="0" smtClean="0"/>
              <a:t>Use the paraphrase table to substitute phrases and produce new sentences </a:t>
            </a:r>
          </a:p>
          <a:p>
            <a:r>
              <a:rPr lang="en-US" dirty="0" smtClean="0"/>
              <a:t>Judge paraphrase quality:</a:t>
            </a:r>
          </a:p>
          <a:p>
            <a:pPr lvl="1"/>
            <a:r>
              <a:rPr lang="en-US" dirty="0" smtClean="0"/>
              <a:t>Correctness (semantic similarity)</a:t>
            </a:r>
          </a:p>
          <a:p>
            <a:pPr lvl="1"/>
            <a:r>
              <a:rPr lang="en-US" dirty="0" smtClean="0"/>
              <a:t>Grammaticality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4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r>
              <a:rPr lang="en-US" dirty="0" smtClean="0"/>
              <a:t>Start with two parallel data from another language </a:t>
            </a:r>
            <a:r>
              <a:rPr lang="en-US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europarl-v7.fr-en,</a:t>
            </a:r>
            <a:r>
              <a:rPr lang="zh-CN" altLang="en-US" dirty="0" smtClean="0"/>
              <a:t> </a:t>
            </a:r>
            <a:r>
              <a:rPr lang="en-US" altLang="zh-CN" dirty="0" smtClean="0"/>
              <a:t>2M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pairs)</a:t>
            </a:r>
            <a:endParaRPr lang="en-US" dirty="0" smtClean="0"/>
          </a:p>
          <a:p>
            <a:r>
              <a:rPr lang="en-US" dirty="0" smtClean="0"/>
              <a:t>Train on the output of 2 reliable MT systems: difference source languages and </a:t>
            </a:r>
          </a:p>
          <a:p>
            <a:pPr marL="0" indent="0">
              <a:buNone/>
            </a:pPr>
            <a:r>
              <a:rPr lang="en-US" dirty="0" smtClean="0"/>
              <a:t>    Arabic as target</a:t>
            </a:r>
          </a:p>
          <a:p>
            <a:r>
              <a:rPr lang="en-US" dirty="0" smtClean="0"/>
              <a:t>We used Google translate toolkit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1771"/>
            <a:ext cx="3510643" cy="1143000"/>
          </a:xfrm>
        </p:spPr>
        <p:txBody>
          <a:bodyPr>
            <a:normAutofit/>
          </a:bodyPr>
          <a:lstStyle/>
          <a:p>
            <a:r>
              <a:rPr lang="en-US" sz="3700" dirty="0" smtClean="0"/>
              <a:t>Model 3</a:t>
            </a:r>
            <a:endParaRPr lang="en-US" sz="3700" dirty="0"/>
          </a:p>
        </p:txBody>
      </p:sp>
      <p:sp>
        <p:nvSpPr>
          <p:cNvPr id="4" name="Rounded Rectangle 3"/>
          <p:cNvSpPr/>
          <p:nvPr/>
        </p:nvSpPr>
        <p:spPr>
          <a:xfrm>
            <a:off x="2155371" y="3418113"/>
            <a:ext cx="1295400" cy="838200"/>
          </a:xfrm>
          <a:prstGeom prst="roundRect">
            <a:avLst/>
          </a:prstGeom>
          <a:gradFill>
            <a:gsLst>
              <a:gs pos="44000">
                <a:schemeClr val="accent1">
                  <a:tint val="66000"/>
                  <a:satMod val="160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1"/>
                </a:solidFill>
              </a:rPr>
              <a:t>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08172" y="3377288"/>
            <a:ext cx="1295400" cy="838200"/>
          </a:xfrm>
          <a:prstGeom prst="roundRect">
            <a:avLst/>
          </a:prstGeom>
          <a:gradFill>
            <a:gsLst>
              <a:gs pos="44000">
                <a:schemeClr val="accent1">
                  <a:tint val="66000"/>
                  <a:satMod val="160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chemeClr val="tx1"/>
                </a:solidFill>
              </a:rPr>
              <a:t>Fr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4876800" y="1752599"/>
            <a:ext cx="533400" cy="1034143"/>
          </a:xfrm>
          <a:prstGeom prst="flowChartMultidocument">
            <a:avLst/>
          </a:prstGeom>
          <a:gradFill>
            <a:gsLst>
              <a:gs pos="0">
                <a:srgbClr val="FFEFD1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3510643" y="1763485"/>
            <a:ext cx="533400" cy="1034143"/>
          </a:xfrm>
          <a:prstGeom prst="flowChartMultidocument">
            <a:avLst/>
          </a:prstGeom>
          <a:gradFill>
            <a:gsLst>
              <a:gs pos="0">
                <a:srgbClr val="FFEFD1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4044043" y="2269670"/>
            <a:ext cx="832757" cy="16873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flipH="1" flipV="1">
            <a:off x="2705099" y="2315930"/>
            <a:ext cx="805544" cy="1083131"/>
          </a:xfrm>
          <a:prstGeom prst="bentUpArrow">
            <a:avLst>
              <a:gd name="adj1" fmla="val 11735"/>
              <a:gd name="adj2" fmla="val 8163"/>
              <a:gd name="adj3" fmla="val 26020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flipV="1">
            <a:off x="5410200" y="2280556"/>
            <a:ext cx="805543" cy="1083131"/>
          </a:xfrm>
          <a:prstGeom prst="bentUpArrow">
            <a:avLst>
              <a:gd name="adj1" fmla="val 11735"/>
              <a:gd name="adj2" fmla="val 8163"/>
              <a:gd name="adj3" fmla="val 26020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flipV="1">
            <a:off x="3461657" y="3837212"/>
            <a:ext cx="805543" cy="1083131"/>
          </a:xfrm>
          <a:prstGeom prst="bentUpArrow">
            <a:avLst>
              <a:gd name="adj1" fmla="val 11735"/>
              <a:gd name="adj2" fmla="val 8163"/>
              <a:gd name="adj3" fmla="val 26020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flipH="1" flipV="1">
            <a:off x="4702628" y="3837213"/>
            <a:ext cx="805544" cy="1083131"/>
          </a:xfrm>
          <a:prstGeom prst="bentUpArrow">
            <a:avLst>
              <a:gd name="adj1" fmla="val 11735"/>
              <a:gd name="adj2" fmla="val 8163"/>
              <a:gd name="adj3" fmla="val 26020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853542" y="4923064"/>
            <a:ext cx="1295400" cy="838200"/>
          </a:xfrm>
          <a:prstGeom prst="roundRect">
            <a:avLst/>
          </a:prstGeom>
          <a:gradFill>
            <a:gsLst>
              <a:gs pos="0">
                <a:srgbClr val="DDEBCF"/>
              </a:gs>
              <a:gs pos="94000">
                <a:srgbClr val="9CB86E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14303</TotalTime>
  <Words>537</Words>
  <Application>Microsoft Macintosh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宋体</vt:lpstr>
      <vt:lpstr>Office Theme</vt:lpstr>
      <vt:lpstr>Paraphrasing Arabic  11-731</vt:lpstr>
      <vt:lpstr>Main Contributions </vt:lpstr>
      <vt:lpstr>Problem</vt:lpstr>
      <vt:lpstr>Building a System for Paraphrasing </vt:lpstr>
      <vt:lpstr>Building a Model for Paraphrasing </vt:lpstr>
      <vt:lpstr>Bilingual Pivoting/Bridging </vt:lpstr>
      <vt:lpstr>Bilingual Pivoting/Bridging </vt:lpstr>
      <vt:lpstr>Novel Approach</vt:lpstr>
      <vt:lpstr>Model 3</vt:lpstr>
      <vt:lpstr>Model 3</vt:lpstr>
      <vt:lpstr>An Automatic Evaluation Metric</vt:lpstr>
      <vt:lpstr>An Automatic Evaluation Metric</vt:lpstr>
      <vt:lpstr>An Automatic Evaluation Metric</vt:lpstr>
      <vt:lpstr>Next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Paraphrasing</dc:title>
  <dc:creator>Fatima</dc:creator>
  <cp:lastModifiedBy>Weijian Lin</cp:lastModifiedBy>
  <cp:revision>16</cp:revision>
  <dcterms:created xsi:type="dcterms:W3CDTF">2017-04-24T16:05:05Z</dcterms:created>
  <dcterms:modified xsi:type="dcterms:W3CDTF">2017-05-04T15:06:05Z</dcterms:modified>
</cp:coreProperties>
</file>