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59" r:id="rId5"/>
    <p:sldId id="274" r:id="rId6"/>
    <p:sldId id="260" r:id="rId7"/>
    <p:sldId id="271" r:id="rId8"/>
    <p:sldId id="272" r:id="rId9"/>
    <p:sldId id="273" r:id="rId10"/>
    <p:sldId id="275" r:id="rId11"/>
    <p:sldId id="270" r:id="rId12"/>
    <p:sldId id="261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030306"/>
    <a:srgbClr val="030303"/>
    <a:srgbClr val="0033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B4B-18A3-4C6C-A194-5DF758D20A8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4BC2-0A19-497A-804D-A5BF79273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B4B-18A3-4C6C-A194-5DF758D20A8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4BC2-0A19-497A-804D-A5BF79273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71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B4B-18A3-4C6C-A194-5DF758D20A8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4BC2-0A19-497A-804D-A5BF79273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4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B4B-18A3-4C6C-A194-5DF758D20A8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4BC2-0A19-497A-804D-A5BF79273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1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B4B-18A3-4C6C-A194-5DF758D20A8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4BC2-0A19-497A-804D-A5BF79273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4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B4B-18A3-4C6C-A194-5DF758D20A8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4BC2-0A19-497A-804D-A5BF79273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9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B4B-18A3-4C6C-A194-5DF758D20A8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4BC2-0A19-497A-804D-A5BF79273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5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B4B-18A3-4C6C-A194-5DF758D20A8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4BC2-0A19-497A-804D-A5BF79273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4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B4B-18A3-4C6C-A194-5DF758D20A8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4BC2-0A19-497A-804D-A5BF79273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65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B4B-18A3-4C6C-A194-5DF758D20A8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4BC2-0A19-497A-804D-A5BF79273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02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B4B-18A3-4C6C-A194-5DF758D20A8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4BC2-0A19-497A-804D-A5BF79273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73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5B4B-18A3-4C6C-A194-5DF758D20A8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4BC2-0A19-497A-804D-A5BF79273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8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+mn-ea"/>
                <a:cs typeface="Segoe UI" panose="020B0502040204020203" pitchFamily="34" charset="0"/>
              </a:rPr>
              <a:t>EAST-</a:t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+mn-ea"/>
                <a:cs typeface="Segoe UI" panose="020B0502040204020203" pitchFamily="34" charset="0"/>
              </a:rPr>
            </a:br>
            <a:r>
              <a:rPr lang="en-US" altLang="zh-CN" sz="3600" dirty="0" smtClean="0"/>
              <a:t>An </a:t>
            </a:r>
            <a:r>
              <a:rPr lang="en-US" altLang="zh-CN" sz="3600" dirty="0"/>
              <a:t>Efficient and Accurate Scene Text Detector</a:t>
            </a:r>
            <a:endParaRPr lang="zh-CN" altLang="en-US" sz="3600" dirty="0">
              <a:latin typeface="Bell MT" panose="02020503060305020303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52880" y="4079558"/>
            <a:ext cx="9144000" cy="1655762"/>
          </a:xfrm>
        </p:spPr>
        <p:txBody>
          <a:bodyPr/>
          <a:lstStyle/>
          <a:p>
            <a:r>
              <a:rPr lang="en-US" altLang="zh-CN" dirty="0"/>
              <a:t>Scene Text </a:t>
            </a:r>
            <a:r>
              <a:rPr lang="en-US" altLang="zh-CN" dirty="0" smtClean="0"/>
              <a:t>Recognition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吴威佳   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1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Result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0632"/>
            <a:ext cx="4765431" cy="3798668"/>
          </a:xfrm>
        </p:spPr>
        <p:txBody>
          <a:bodyPr>
            <a:normAutofit/>
          </a:bodyPr>
          <a:lstStyle/>
          <a:p>
            <a:r>
              <a:rPr lang="en-US" altLang="zh-CN" sz="1400" dirty="0"/>
              <a:t>TP: </a:t>
            </a:r>
            <a:r>
              <a:rPr lang="en-US" altLang="zh-CN" sz="1400" dirty="0" smtClean="0"/>
              <a:t>Prediction </a:t>
            </a:r>
            <a:r>
              <a:rPr lang="en-US" altLang="zh-CN" sz="1400" dirty="0"/>
              <a:t>is positive, Truth is positive</a:t>
            </a:r>
          </a:p>
          <a:p>
            <a:r>
              <a:rPr lang="en-US" altLang="zh-CN" sz="1400" dirty="0"/>
              <a:t>TN: </a:t>
            </a:r>
            <a:r>
              <a:rPr lang="en-US" altLang="zh-CN" sz="1400" dirty="0" smtClean="0"/>
              <a:t>Prediction </a:t>
            </a:r>
            <a:r>
              <a:rPr lang="en-US" altLang="zh-CN" sz="1400" dirty="0"/>
              <a:t>is Negative , Truth is Negative </a:t>
            </a:r>
          </a:p>
          <a:p>
            <a:r>
              <a:rPr lang="en-US" altLang="zh-CN" sz="1400" dirty="0"/>
              <a:t>FP: </a:t>
            </a:r>
            <a:r>
              <a:rPr lang="en-US" altLang="zh-CN" sz="1400" dirty="0" smtClean="0"/>
              <a:t>Prediction </a:t>
            </a:r>
            <a:r>
              <a:rPr lang="en-US" altLang="zh-CN" sz="1400" dirty="0"/>
              <a:t>is positive, Truth is Negative </a:t>
            </a:r>
          </a:p>
          <a:p>
            <a:r>
              <a:rPr lang="en-US" altLang="zh-CN" sz="1400" dirty="0"/>
              <a:t>FN: </a:t>
            </a:r>
            <a:r>
              <a:rPr lang="en-US" altLang="zh-CN" sz="1400" dirty="0" smtClean="0"/>
              <a:t>Prediction </a:t>
            </a:r>
            <a:r>
              <a:rPr lang="en-US" altLang="zh-CN" sz="1400" dirty="0"/>
              <a:t>is </a:t>
            </a:r>
            <a:r>
              <a:rPr lang="en-US" altLang="zh-CN" sz="1400" dirty="0" smtClean="0"/>
              <a:t>Negative , Truth </a:t>
            </a:r>
            <a:r>
              <a:rPr lang="en-US" altLang="zh-CN" sz="1400" dirty="0"/>
              <a:t>is </a:t>
            </a:r>
            <a:r>
              <a:rPr lang="en-US" altLang="zh-CN" sz="1400" dirty="0" smtClean="0"/>
              <a:t>positive</a:t>
            </a:r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r>
              <a:rPr lang="en-US" altLang="zh-CN" sz="1600" b="1" dirty="0"/>
              <a:t>Accuracy</a:t>
            </a:r>
            <a:r>
              <a:rPr lang="en-US" altLang="zh-CN" sz="1600" dirty="0"/>
              <a:t> = (TP+TN)/(TP+TN+FP+FN)</a:t>
            </a:r>
          </a:p>
          <a:p>
            <a:r>
              <a:rPr lang="en-US" altLang="zh-CN" sz="1600" b="1" dirty="0"/>
              <a:t>Recall</a:t>
            </a:r>
            <a:r>
              <a:rPr lang="en-US" altLang="zh-CN" sz="1600" dirty="0"/>
              <a:t> = TP/(TP+FP</a:t>
            </a:r>
            <a:r>
              <a:rPr lang="en-US" altLang="zh-CN" sz="1600" dirty="0" smtClean="0"/>
              <a:t>)</a:t>
            </a:r>
          </a:p>
          <a:p>
            <a:pPr lvl="0"/>
            <a:r>
              <a:rPr lang="zh-CN" altLang="zh-CN" sz="1600" b="1" dirty="0"/>
              <a:t>F-score</a:t>
            </a:r>
            <a:r>
              <a:rPr lang="zh-CN" altLang="zh-CN" sz="1600" dirty="0"/>
              <a:t> = 2*(Precision*Recall)/(Precision+Recall)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400" dirty="0">
              <a:latin typeface="Arial" panose="020B0604020202020204" pitchFamily="34" charset="0"/>
            </a:endParaRPr>
          </a:p>
          <a:p>
            <a:endParaRPr lang="en-US" altLang="zh-CN" sz="1600" dirty="0" smtClean="0"/>
          </a:p>
          <a:p>
            <a:endParaRPr lang="en-US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61" y="1221061"/>
            <a:ext cx="5296639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Result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986671"/>
            <a:ext cx="9220200" cy="160059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Limitations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The </a:t>
            </a:r>
            <a:r>
              <a:rPr lang="en-US" altLang="zh-CN" sz="1800" dirty="0"/>
              <a:t>maximal size of text instances the detector can </a:t>
            </a:r>
            <a:r>
              <a:rPr lang="en-US" altLang="zh-CN" sz="1800" dirty="0" smtClean="0"/>
              <a:t>handle is </a:t>
            </a:r>
            <a:r>
              <a:rPr lang="en-US" altLang="zh-CN" sz="1800" dirty="0"/>
              <a:t>proportional to the receptive field of the network. </a:t>
            </a:r>
            <a:r>
              <a:rPr lang="en-US" altLang="zh-CN" sz="1800" dirty="0" smtClean="0"/>
              <a:t>This limits </a:t>
            </a:r>
            <a:r>
              <a:rPr lang="en-US" altLang="zh-CN" sz="1800" dirty="0"/>
              <a:t>the capability of the network to predict even </a:t>
            </a:r>
            <a:r>
              <a:rPr lang="en-US" altLang="zh-CN" sz="1800" dirty="0" smtClean="0"/>
              <a:t>longer text </a:t>
            </a:r>
            <a:r>
              <a:rPr lang="en-US" altLang="zh-CN" sz="1800" dirty="0"/>
              <a:t>regions like text lines running across the images.</a:t>
            </a:r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76" y="4027910"/>
            <a:ext cx="3132784" cy="234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936" y="4027910"/>
            <a:ext cx="3140045" cy="23495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02" y="4020591"/>
            <a:ext cx="3152598" cy="235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Bell MT" panose="02020503060305020303" pitchFamily="18" charset="0"/>
              </a:rPr>
              <a:t>Reference</a:t>
            </a:r>
            <a:r>
              <a:rPr lang="en-US" altLang="zh-CN" dirty="0">
                <a:latin typeface="Bell MT" panose="02020503060305020303" pitchFamily="18" charset="0"/>
              </a:rPr>
              <a:t> 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3887"/>
            <a:ext cx="10515600" cy="1541829"/>
          </a:xfrm>
        </p:spPr>
        <p:txBody>
          <a:bodyPr>
            <a:normAutofit/>
          </a:bodyPr>
          <a:lstStyle/>
          <a:p>
            <a:r>
              <a:rPr lang="en-US" altLang="zh-CN" sz="1400" dirty="0" smtClean="0"/>
              <a:t>[1] </a:t>
            </a:r>
            <a:r>
              <a:rPr lang="en-US" altLang="zh-CN" sz="1400" dirty="0"/>
              <a:t>S. </a:t>
            </a:r>
            <a:r>
              <a:rPr lang="en-US" altLang="zh-CN" sz="1400" dirty="0" err="1"/>
              <a:t>Xie</a:t>
            </a:r>
            <a:r>
              <a:rPr lang="en-US" altLang="zh-CN" sz="1400" dirty="0"/>
              <a:t> and Z. Tu. Holistically-nested edge detection. In </a:t>
            </a:r>
            <a:r>
              <a:rPr lang="en-US" altLang="zh-CN" sz="1400" dirty="0" smtClean="0"/>
              <a:t>Proceedings of </a:t>
            </a:r>
            <a:r>
              <a:rPr lang="en-US" altLang="zh-CN" sz="1400" dirty="0"/>
              <a:t>the IEEE International Conference on </a:t>
            </a:r>
            <a:r>
              <a:rPr lang="en-US" altLang="zh-CN" sz="1400" dirty="0" smtClean="0"/>
              <a:t>Computer Vision</a:t>
            </a:r>
            <a:r>
              <a:rPr lang="en-US" altLang="zh-CN" sz="1400" dirty="0"/>
              <a:t>, pages 1395–1403, 2015.</a:t>
            </a:r>
          </a:p>
          <a:p>
            <a:r>
              <a:rPr lang="en-US" altLang="zh-CN" sz="1400" dirty="0" smtClean="0"/>
              <a:t>[2] Z</a:t>
            </a:r>
            <a:r>
              <a:rPr lang="en-US" altLang="zh-CN" sz="1400" dirty="0"/>
              <a:t>. Tian, W. Huang, T. He, P. He, and Y. </a:t>
            </a:r>
            <a:r>
              <a:rPr lang="en-US" altLang="zh-CN" sz="1400" dirty="0" err="1"/>
              <a:t>Qiao</a:t>
            </a:r>
            <a:r>
              <a:rPr lang="en-US" altLang="zh-CN" sz="1400" dirty="0"/>
              <a:t>. Detecting </a:t>
            </a:r>
            <a:r>
              <a:rPr lang="en-US" altLang="zh-CN" sz="1400" dirty="0" smtClean="0"/>
              <a:t>text in </a:t>
            </a:r>
            <a:r>
              <a:rPr lang="en-US" altLang="zh-CN" sz="1400" dirty="0"/>
              <a:t>natural image with connectionist text proposal </a:t>
            </a:r>
            <a:r>
              <a:rPr lang="en-US" altLang="zh-CN" sz="1400" dirty="0" smtClean="0"/>
              <a:t>network. In </a:t>
            </a:r>
            <a:r>
              <a:rPr lang="en-US" altLang="zh-CN" sz="1400" dirty="0"/>
              <a:t>European Conference on Computer Vision, pages </a:t>
            </a:r>
            <a:r>
              <a:rPr lang="en-US" altLang="zh-CN" sz="1400" dirty="0" smtClean="0"/>
              <a:t>56–72. Springer</a:t>
            </a:r>
            <a:r>
              <a:rPr lang="en-US" altLang="zh-CN" sz="1400" dirty="0"/>
              <a:t>, 2016</a:t>
            </a:r>
            <a:r>
              <a:rPr lang="en-US" altLang="zh-CN" sz="1400" dirty="0" smtClean="0"/>
              <a:t>.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8386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303749" y="2983865"/>
            <a:ext cx="4588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altLang="zh-CN" sz="60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 YOU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0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utline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Bell MT" panose="02020503060305020303" pitchFamily="18" charset="0"/>
              <a:ea typeface="Segoe UI Symbol" panose="020B0502040204020203" pitchFamily="34" charset="0"/>
              <a:cs typeface="Segoe UI" panose="020B0502040204020203" pitchFamily="34" charset="0"/>
            </a:endParaRPr>
          </a:p>
          <a:p>
            <a:pPr marL="0">
              <a:lnSpc>
                <a:spcPct val="150000"/>
              </a:lnSpc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2. Network</a:t>
            </a:r>
          </a:p>
          <a:p>
            <a:pPr marL="0">
              <a:lnSpc>
                <a:spcPct val="150000"/>
              </a:lnSpc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3. Loss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Functions</a:t>
            </a:r>
          </a:p>
          <a:p>
            <a:pPr marL="0">
              <a:lnSpc>
                <a:spcPct val="150000"/>
              </a:lnSpc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ptimizer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Bell MT" panose="02020503060305020303" pitchFamily="18" charset="0"/>
              <a:ea typeface="Segoe UI Symbol" panose="020B0502040204020203" pitchFamily="34" charset="0"/>
              <a:cs typeface="Segoe UI" panose="020B0502040204020203" pitchFamily="34" charset="0"/>
            </a:endParaRPr>
          </a:p>
          <a:p>
            <a:pPr marL="0">
              <a:lnSpc>
                <a:spcPct val="150000"/>
              </a:lnSpc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5404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4640"/>
            <a:ext cx="10515600" cy="4612323"/>
          </a:xfrm>
        </p:spPr>
        <p:txBody>
          <a:bodyPr/>
          <a:lstStyle/>
          <a:p>
            <a:r>
              <a:rPr lang="en-US" altLang="zh-CN" b="1" dirty="0"/>
              <a:t>Scene text</a:t>
            </a:r>
            <a:r>
              <a:rPr lang="en-US" altLang="zh-CN" dirty="0"/>
              <a:t> is text that appears in an image captured by a camera in an outdoor environment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Challenge</a:t>
            </a:r>
          </a:p>
          <a:p>
            <a:pPr fontAlgn="ctr"/>
            <a:r>
              <a:rPr lang="en-US" altLang="zh-CN" sz="2400" dirty="0" smtClean="0"/>
              <a:t>Mixing </a:t>
            </a:r>
            <a:r>
              <a:rPr lang="en-US" altLang="zh-CN" sz="2400" dirty="0"/>
              <a:t>of multiple </a:t>
            </a:r>
            <a:r>
              <a:rPr lang="en-US" altLang="zh-CN" sz="2400" dirty="0" smtClean="0"/>
              <a:t>languages</a:t>
            </a:r>
          </a:p>
          <a:p>
            <a:pPr fontAlgn="ctr"/>
            <a:r>
              <a:rPr lang="en-US" altLang="zh-CN" sz="2400" dirty="0" smtClean="0"/>
              <a:t>Diverse </a:t>
            </a:r>
            <a:r>
              <a:rPr lang="en-US" altLang="zh-CN" sz="2400" dirty="0"/>
              <a:t>background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07" y="4003546"/>
            <a:ext cx="4224956" cy="23880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88" y="4003546"/>
            <a:ext cx="3114270" cy="23880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683" y="4003546"/>
            <a:ext cx="2964436" cy="238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Introduction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424" y="1794218"/>
            <a:ext cx="7420707" cy="4390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The contributions of this work are three-fold: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54" y="2841193"/>
            <a:ext cx="5027660" cy="2758230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571500" y="2455609"/>
            <a:ext cx="7420707" cy="771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/>
              <a:t>1. Two </a:t>
            </a:r>
            <a:r>
              <a:rPr lang="en-US" altLang="zh-CN" sz="1600" dirty="0"/>
              <a:t>stages:</a:t>
            </a:r>
          </a:p>
          <a:p>
            <a:pPr marL="0" indent="0">
              <a:buNone/>
            </a:pPr>
            <a:r>
              <a:rPr lang="en-US" altLang="zh-CN" sz="2000" dirty="0" smtClean="0"/>
              <a:t>          </a:t>
            </a:r>
            <a:r>
              <a:rPr lang="en-US" altLang="zh-CN" sz="1600" dirty="0" smtClean="0"/>
              <a:t>A Fully Convolutional Network and an NMS merging stage. 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71499" y="3449140"/>
            <a:ext cx="7420707" cy="771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en-US" altLang="zh-CN" sz="1600" dirty="0" smtClean="0"/>
              <a:t>Word </a:t>
            </a:r>
            <a:r>
              <a:rPr lang="en-US" altLang="zh-CN" sz="1600" dirty="0"/>
              <a:t>level or line level:</a:t>
            </a:r>
          </a:p>
          <a:p>
            <a:pPr marL="0" indent="0">
              <a:buNone/>
            </a:pPr>
            <a:r>
              <a:rPr lang="en-US" altLang="zh-CN" sz="2000" dirty="0" smtClean="0"/>
              <a:t>          </a:t>
            </a:r>
            <a:r>
              <a:rPr lang="en-US" altLang="zh-CN" sz="1600" dirty="0"/>
              <a:t>G</a:t>
            </a:r>
            <a:r>
              <a:rPr lang="en-US" altLang="zh-CN" sz="1600" dirty="0" smtClean="0"/>
              <a:t>eometric </a:t>
            </a:r>
            <a:r>
              <a:rPr lang="en-US" altLang="zh-CN" sz="1600" dirty="0"/>
              <a:t>shapes can </a:t>
            </a:r>
            <a:r>
              <a:rPr lang="en-US" altLang="zh-CN" sz="1600" dirty="0" smtClean="0"/>
              <a:t>be rotated boxes or quadrangles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571499" y="4565475"/>
            <a:ext cx="7420707" cy="771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/>
              <a:t>3. Accuracy </a:t>
            </a:r>
            <a:r>
              <a:rPr lang="en-US" altLang="zh-CN" sz="1600" dirty="0"/>
              <a:t>and speed :</a:t>
            </a:r>
          </a:p>
          <a:p>
            <a:pPr marL="0" indent="0">
              <a:buNone/>
            </a:pPr>
            <a:r>
              <a:rPr lang="en-US" altLang="zh-CN" sz="2000" dirty="0" smtClean="0"/>
              <a:t>          </a:t>
            </a:r>
            <a:r>
              <a:rPr lang="en-US" altLang="zh-CN" sz="1600" dirty="0"/>
              <a:t> The proposed algorithm signiﬁcantly outperforms </a:t>
            </a:r>
            <a:r>
              <a:rPr lang="en-US" altLang="zh-CN" sz="1600" dirty="0" smtClean="0"/>
              <a:t>state-of-the-art</a:t>
            </a:r>
          </a:p>
          <a:p>
            <a:pPr marL="0" indent="0">
              <a:buNone/>
            </a:pPr>
            <a:r>
              <a:rPr lang="en-US" altLang="zh-CN" sz="1600" dirty="0" smtClean="0"/>
              <a:t> </a:t>
            </a:r>
            <a:r>
              <a:rPr lang="en-US" altLang="zh-CN" sz="1600" dirty="0"/>
              <a:t>methods in both accuracy and speed.</a:t>
            </a:r>
          </a:p>
        </p:txBody>
      </p:sp>
    </p:spTree>
    <p:extLst>
      <p:ext uri="{BB962C8B-B14F-4D97-AF65-F5344CB8AC3E}">
        <p14:creationId xmlns:p14="http://schemas.microsoft.com/office/powerpoint/2010/main" val="149809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Introduction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7841"/>
            <a:ext cx="5368636" cy="1790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Two 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setps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 smtClean="0"/>
              <a:t>FCN(Fully </a:t>
            </a:r>
            <a:r>
              <a:rPr lang="en-US" altLang="zh-CN" dirty="0"/>
              <a:t>Convolutional Network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NMS </a:t>
            </a:r>
            <a:r>
              <a:rPr lang="en-US" altLang="zh-CN" dirty="0"/>
              <a:t>merging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05" y="3435839"/>
            <a:ext cx="9745435" cy="3199905"/>
          </a:xfrm>
          <a:prstGeom prst="rect">
            <a:avLst/>
          </a:prstGeom>
        </p:spPr>
      </p:pic>
      <p:sp>
        <p:nvSpPr>
          <p:cNvPr id="12" name="虚尾箭头 11"/>
          <p:cNvSpPr/>
          <p:nvPr/>
        </p:nvSpPr>
        <p:spPr>
          <a:xfrm>
            <a:off x="6763326" y="2502605"/>
            <a:ext cx="978408" cy="484632"/>
          </a:xfrm>
          <a:prstGeom prst="strip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7915563" y="2661052"/>
            <a:ext cx="3911600" cy="5504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Multi-orient text-line/word </a:t>
            </a:r>
            <a:r>
              <a:rPr lang="en-US" altLang="zh-CN" dirty="0"/>
              <a:t>boxes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Network</a:t>
            </a:r>
            <a:endParaRPr lang="zh-CN" altLang="en-US" sz="2800" dirty="0">
              <a:latin typeface="Bell MT" panose="02020503060305020303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70249" y="5825081"/>
            <a:ext cx="4195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B3838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Structure </a:t>
            </a:r>
            <a:r>
              <a:rPr lang="en-US" altLang="zh-CN" dirty="0">
                <a:solidFill>
                  <a:srgbClr val="3B3838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of our text detection </a:t>
            </a:r>
            <a:r>
              <a:rPr lang="en-US" altLang="zh-CN" dirty="0" smtClean="0">
                <a:solidFill>
                  <a:srgbClr val="3B3838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FCN</a:t>
            </a:r>
            <a:endParaRPr lang="zh-CN" altLang="en-US" dirty="0">
              <a:solidFill>
                <a:srgbClr val="3B3838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3450" y="1815626"/>
            <a:ext cx="552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PVANet</a:t>
            </a:r>
            <a:r>
              <a:rPr lang="en-US" altLang="zh-CN" dirty="0" smtClean="0"/>
              <a:t> 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r>
              <a:rPr lang="en-US" altLang="zh-CN" dirty="0" smtClean="0"/>
              <a:t>Use </a:t>
            </a:r>
            <a:r>
              <a:rPr lang="en-US" altLang="zh-CN" dirty="0"/>
              <a:t>features from f</a:t>
            </a:r>
            <a:r>
              <a:rPr lang="en-US" altLang="zh-CN" dirty="0" smtClean="0"/>
              <a:t>our </a:t>
            </a:r>
            <a:r>
              <a:rPr lang="en-US" altLang="zh-CN" dirty="0"/>
              <a:t>levels of feature maps</a:t>
            </a:r>
            <a:endParaRPr lang="en-US" altLang="zh-CN" sz="2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72" y="1690688"/>
            <a:ext cx="4020111" cy="40391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38200" y="2586895"/>
                <a:ext cx="55227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Feature-merging branch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/>
                  <a:t>is the merge </a:t>
                </a:r>
                <a:r>
                  <a:rPr lang="en-US" altLang="zh-CN" dirty="0" smtClean="0"/>
                  <a:t>base,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is the </a:t>
                </a:r>
                <a:r>
                  <a:rPr lang="en-US" altLang="zh-CN" dirty="0"/>
                  <a:t>merged </a:t>
                </a:r>
                <a:r>
                  <a:rPr lang="en-US" altLang="zh-CN" dirty="0" smtClean="0"/>
                  <a:t>feature map</a:t>
                </a:r>
                <a:endParaRPr lang="en-US" altLang="zh-CN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altLang="zh-CN" dirty="0"/>
                  <a:t>	</a:t>
                </a:r>
                <a:endParaRPr lang="en-US" altLang="zh-CN" sz="2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86895"/>
                <a:ext cx="5522768" cy="1200329"/>
              </a:xfrm>
              <a:prstGeom prst="rect">
                <a:avLst/>
              </a:prstGeom>
              <a:blipFill>
                <a:blip r:embed="rId3"/>
                <a:stretch>
                  <a:fillRect l="-994" t="-2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195" y="3351610"/>
            <a:ext cx="4261908" cy="12880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838200" y="4834398"/>
                <a:ext cx="55227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Output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layer</a:t>
                </a:r>
              </a:p>
              <a:p>
                <a:r>
                  <a:rPr lang="en-US" altLang="zh-CN" dirty="0" smtClean="0"/>
                  <a:t>          Use several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conv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operations to project 32 channels of </a:t>
                </a:r>
                <a:r>
                  <a:rPr lang="en-US" altLang="zh-CN" dirty="0" smtClean="0"/>
                  <a:t>feature maps </a:t>
                </a:r>
                <a:r>
                  <a:rPr lang="en-US" altLang="zh-CN" dirty="0"/>
                  <a:t>into 1 channel </a:t>
                </a:r>
                <a:r>
                  <a:rPr lang="en-US" altLang="zh-CN" dirty="0" smtClean="0"/>
                  <a:t>or </a:t>
                </a:r>
                <a:r>
                  <a:rPr lang="en-US" altLang="zh-CN" dirty="0"/>
                  <a:t>multi-channel</a:t>
                </a:r>
                <a:endParaRPr lang="en-US" altLang="zh-CN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34398"/>
                <a:ext cx="5522768" cy="923330"/>
              </a:xfrm>
              <a:prstGeom prst="rect">
                <a:avLst/>
              </a:prstGeom>
              <a:blipFill>
                <a:blip r:embed="rId5"/>
                <a:stretch>
                  <a:fillRect l="-994" t="-3289" r="-884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9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Loss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Functions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Bell MT" panose="02020503060305020303" pitchFamily="18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47340" y="5825081"/>
            <a:ext cx="4195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B3838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Label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3B3838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generation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3B3838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process</a:t>
            </a:r>
            <a:endParaRPr lang="zh-CN" altLang="en-US" dirty="0">
              <a:solidFill>
                <a:srgbClr val="3B3838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18" y="1831141"/>
            <a:ext cx="5410955" cy="378195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8200" y="2360572"/>
            <a:ext cx="552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loss can be formulated as</a:t>
            </a:r>
            <a:r>
              <a:rPr lang="en-US" altLang="zh-CN" dirty="0" smtClean="0"/>
              <a:t> 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1" y="2853226"/>
            <a:ext cx="2048161" cy="409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38200" y="3778354"/>
                <a:ext cx="5522768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represents the losses for the score map </a:t>
                </a:r>
                <a:r>
                  <a:rPr lang="en-US" altLang="zh-CN" dirty="0" smtClean="0"/>
                  <a:t>and the </a:t>
                </a:r>
                <a:r>
                  <a:rPr lang="en-US" altLang="zh-CN" dirty="0"/>
                  <a:t>geometry</a:t>
                </a:r>
                <a:endParaRPr lang="en-US" altLang="zh-CN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8354"/>
                <a:ext cx="5522768" cy="668901"/>
              </a:xfrm>
              <a:prstGeom prst="rect">
                <a:avLst/>
              </a:prstGeom>
              <a:blipFill>
                <a:blip r:embed="rId4"/>
                <a:stretch>
                  <a:fillRect l="-994" t="-4545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838200" y="4628300"/>
                <a:ext cx="5522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smtClean="0"/>
                      <m:t>         </m:t>
                    </m:r>
                    <m:r>
                      <m:rPr>
                        <m:nor/>
                      </m:rPr>
                      <a:rPr lang="el-GR" altLang="zh-CN"/>
                      <m:t>λ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baseline="-25000"/>
                          <m:t> 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 smtClean="0"/>
                  <a:t>weighs </a:t>
                </a:r>
                <a:r>
                  <a:rPr lang="en-US" altLang="zh-CN" dirty="0"/>
                  <a:t>the </a:t>
                </a:r>
                <a:r>
                  <a:rPr lang="en-US" altLang="zh-CN" dirty="0" smtClean="0"/>
                  <a:t>importance between </a:t>
                </a:r>
                <a:r>
                  <a:rPr lang="en-US" altLang="zh-CN" dirty="0"/>
                  <a:t>two </a:t>
                </a:r>
                <a:r>
                  <a:rPr lang="en-US" altLang="zh-CN" dirty="0" smtClean="0"/>
                  <a:t>losses</a:t>
                </a:r>
                <a:endParaRPr lang="en-US" altLang="zh-CN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28300"/>
                <a:ext cx="5522768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7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555" y="1540220"/>
            <a:ext cx="5043854" cy="566860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Loss</a:t>
            </a:r>
            <a:r>
              <a:rPr lang="en-US" altLang="zh-CN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n-US" altLang="zh-CN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Score</a:t>
            </a:r>
            <a:r>
              <a:rPr lang="en-US" altLang="zh-CN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Map</a:t>
            </a:r>
            <a:endParaRPr lang="zh-CN" altLang="en-US" sz="2800" dirty="0">
              <a:solidFill>
                <a:schemeClr val="accent4">
                  <a:lumMod val="50000"/>
                </a:schemeClr>
              </a:solidFill>
              <a:latin typeface="Bell MT" panose="02020503060305020303" pitchFamily="18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0555" y="2435771"/>
            <a:ext cx="552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Class-balanced cross-entropy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92850" y="4191591"/>
                <a:ext cx="55227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parameter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the balancing </a:t>
                </a:r>
                <a:r>
                  <a:rPr lang="en-US" altLang="zh-CN" dirty="0" smtClean="0"/>
                  <a:t>factor between </a:t>
                </a:r>
                <a:r>
                  <a:rPr lang="en-US" altLang="zh-CN" dirty="0"/>
                  <a:t>positive and negative samples, given </a:t>
                </a:r>
                <a:r>
                  <a:rPr lang="en-US" altLang="zh-CN" dirty="0" smtClean="0"/>
                  <a:t>by</a:t>
                </a:r>
                <a:endParaRPr lang="en-US" altLang="zh-CN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50" y="4191591"/>
                <a:ext cx="5522768" cy="646331"/>
              </a:xfrm>
              <a:prstGeom prst="rect">
                <a:avLst/>
              </a:prstGeom>
              <a:blipFill>
                <a:blip r:embed="rId2"/>
                <a:stretch>
                  <a:fillRect l="-993" t="-5660" r="-1545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39" y="3023863"/>
            <a:ext cx="4226412" cy="7550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39" y="4997751"/>
            <a:ext cx="3124636" cy="809738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720555" y="3459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Loss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Functions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Bell MT" panose="02020503060305020303" pitchFamily="18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6243098" y="1540220"/>
            <a:ext cx="5043854" cy="566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Loss</a:t>
            </a:r>
            <a:r>
              <a:rPr lang="en-US" altLang="zh-CN" sz="4000" dirty="0"/>
              <a:t> </a:t>
            </a:r>
            <a:r>
              <a:rPr lang="en-US" altLang="zh-CN" sz="2800" dirty="0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n-US" altLang="zh-CN" sz="4000" dirty="0"/>
              <a:t> </a:t>
            </a:r>
            <a:r>
              <a:rPr lang="en-US" altLang="zh-CN" sz="2800" dirty="0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Geometries</a:t>
            </a:r>
            <a:endParaRPr lang="zh-CN" altLang="en-US" sz="2800" dirty="0">
              <a:solidFill>
                <a:schemeClr val="accent4">
                  <a:lumMod val="50000"/>
                </a:schemeClr>
              </a:solidFill>
              <a:latin typeface="Bell MT" panose="02020503060305020303" pitchFamily="18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13662" y="2443124"/>
            <a:ext cx="552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</a:t>
            </a:r>
            <a:r>
              <a:rPr lang="en-US" altLang="zh-CN" dirty="0" err="1" smtClean="0"/>
              <a:t>oU</a:t>
            </a:r>
            <a:r>
              <a:rPr lang="en-US" altLang="zh-CN" dirty="0" smtClean="0"/>
              <a:t> loss in the AABB part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46" y="2984912"/>
            <a:ext cx="4213602" cy="78252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313662" y="4014278"/>
            <a:ext cx="552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oss </a:t>
            </a:r>
            <a:r>
              <a:rPr lang="en-US" altLang="zh-CN" dirty="0"/>
              <a:t>of rotation angle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46" y="4619016"/>
            <a:ext cx="2876951" cy="4572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13662" y="5217954"/>
            <a:ext cx="3669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Sum</a:t>
            </a:r>
            <a:r>
              <a:rPr lang="en-US" altLang="zh-CN" dirty="0" smtClean="0">
                <a:latin typeface="NimbusRomNo9L-Regu"/>
              </a:rPr>
              <a:t> </a:t>
            </a:r>
            <a:r>
              <a:rPr lang="en-US" altLang="zh-CN" dirty="0"/>
              <a:t>of</a:t>
            </a:r>
            <a:r>
              <a:rPr lang="en-US" altLang="zh-CN" dirty="0">
                <a:latin typeface="NimbusRomNo9L-Regu"/>
              </a:rPr>
              <a:t> </a:t>
            </a:r>
            <a:r>
              <a:rPr lang="en-US" altLang="zh-CN" dirty="0"/>
              <a:t>AABB</a:t>
            </a:r>
            <a:r>
              <a:rPr lang="en-US" altLang="zh-CN" dirty="0">
                <a:latin typeface="NimbusRomNo9L-Regu"/>
              </a:rPr>
              <a:t> </a:t>
            </a:r>
            <a:r>
              <a:rPr lang="en-US" altLang="zh-CN" dirty="0"/>
              <a:t>loss</a:t>
            </a:r>
            <a:r>
              <a:rPr lang="en-US" altLang="zh-CN" dirty="0">
                <a:latin typeface="NimbusRomNo9L-Regu"/>
              </a:rPr>
              <a:t> </a:t>
            </a:r>
            <a:r>
              <a:rPr lang="en-US" altLang="zh-CN" dirty="0"/>
              <a:t>and</a:t>
            </a:r>
            <a:r>
              <a:rPr lang="en-US" altLang="zh-CN" dirty="0">
                <a:latin typeface="NimbusRomNo9L-Regu"/>
              </a:rPr>
              <a:t> </a:t>
            </a:r>
            <a:r>
              <a:rPr lang="en-US" altLang="zh-CN" dirty="0"/>
              <a:t>angle</a:t>
            </a:r>
            <a:r>
              <a:rPr lang="en-US" altLang="zh-CN" dirty="0">
                <a:latin typeface="NimbusRomNo9L-Regu"/>
              </a:rPr>
              <a:t> </a:t>
            </a:r>
            <a:r>
              <a:rPr lang="en-US" altLang="zh-CN" dirty="0"/>
              <a:t>loss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46" y="5667702"/>
            <a:ext cx="2295845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720555" y="3459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Optimizer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Bell MT" panose="02020503060305020303" pitchFamily="18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6561578" y="1205727"/>
            <a:ext cx="5043854" cy="566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latin typeface="+mn-lt"/>
                <a:ea typeface="+mn-ea"/>
                <a:cs typeface="+mn-cs"/>
              </a:rPr>
              <a:t>Stochastic</a:t>
            </a:r>
            <a:r>
              <a:rPr lang="en-US" altLang="zh-CN" sz="4000" dirty="0"/>
              <a:t> </a:t>
            </a:r>
            <a:r>
              <a:rPr lang="en-US" altLang="zh-CN" sz="1800" dirty="0">
                <a:latin typeface="+mn-lt"/>
                <a:ea typeface="+mn-ea"/>
                <a:cs typeface="+mn-cs"/>
              </a:rPr>
              <a:t>gradient</a:t>
            </a:r>
            <a:r>
              <a:rPr lang="en-US" altLang="zh-CN" sz="4000" dirty="0"/>
              <a:t> </a:t>
            </a:r>
            <a:r>
              <a:rPr lang="en-US" altLang="zh-CN" sz="1800" dirty="0" smtClean="0">
                <a:latin typeface="+mn-lt"/>
                <a:ea typeface="+mn-ea"/>
                <a:cs typeface="+mn-cs"/>
              </a:rPr>
              <a:t>descent(SGD)</a:t>
            </a:r>
            <a:endParaRPr lang="en-US" altLang="zh-CN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1986198" y="1565459"/>
            <a:ext cx="1063340" cy="566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SGD</a:t>
            </a:r>
            <a:endParaRPr lang="zh-CN" altLang="en-US" sz="2800" dirty="0">
              <a:solidFill>
                <a:schemeClr val="accent4">
                  <a:lumMod val="50000"/>
                </a:schemeClr>
              </a:solidFill>
              <a:latin typeface="Bell MT" panose="02020503060305020303" pitchFamily="18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247449" y="3232936"/>
            <a:ext cx="1931838" cy="566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Momentum</a:t>
            </a:r>
            <a:endParaRPr lang="zh-CN" altLang="en-US" sz="2800" dirty="0">
              <a:solidFill>
                <a:schemeClr val="accent4">
                  <a:lumMod val="50000"/>
                </a:schemeClr>
              </a:solidFill>
              <a:latin typeface="Bell MT" panose="02020503060305020303" pitchFamily="18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2743971" y="3215326"/>
            <a:ext cx="2004138" cy="569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RMSProp</a:t>
            </a:r>
            <a:endParaRPr lang="zh-CN" altLang="en-US" sz="2800" dirty="0">
              <a:solidFill>
                <a:schemeClr val="accent4">
                  <a:lumMod val="50000"/>
                </a:schemeClr>
              </a:solidFill>
              <a:latin typeface="Bell MT" panose="02020503060305020303" pitchFamily="18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1894339" y="4847852"/>
            <a:ext cx="1063340" cy="566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cs typeface="Segoe UI" panose="020B0502040204020203" pitchFamily="34" charset="0"/>
              </a:rPr>
              <a:t>Adam</a:t>
            </a:r>
            <a:endParaRPr lang="zh-CN" altLang="en-US" sz="2800" dirty="0">
              <a:solidFill>
                <a:schemeClr val="accent4">
                  <a:lumMod val="50000"/>
                </a:schemeClr>
              </a:solidFill>
              <a:latin typeface="Bell MT" panose="02020503060305020303" pitchFamily="18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燕尾形箭头 20"/>
          <p:cNvSpPr/>
          <p:nvPr/>
        </p:nvSpPr>
        <p:spPr>
          <a:xfrm rot="7377094">
            <a:off x="1205374" y="2430456"/>
            <a:ext cx="1128062" cy="484632"/>
          </a:xfrm>
          <a:prstGeom prst="notched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上箭头 23"/>
          <p:cNvSpPr/>
          <p:nvPr/>
        </p:nvSpPr>
        <p:spPr>
          <a:xfrm rot="5400000">
            <a:off x="777822" y="4204771"/>
            <a:ext cx="1538679" cy="664015"/>
          </a:xfrm>
          <a:prstGeom prst="bentUp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燕尾形箭头 24"/>
          <p:cNvSpPr/>
          <p:nvPr/>
        </p:nvSpPr>
        <p:spPr>
          <a:xfrm rot="3555989">
            <a:off x="2505365" y="2426905"/>
            <a:ext cx="1128062" cy="484632"/>
          </a:xfrm>
          <a:prstGeom prst="notched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上箭头 25"/>
          <p:cNvSpPr/>
          <p:nvPr/>
        </p:nvSpPr>
        <p:spPr>
          <a:xfrm rot="5400000" flipV="1">
            <a:off x="2545666" y="4143679"/>
            <a:ext cx="1538679" cy="786197"/>
          </a:xfrm>
          <a:prstGeom prst="bentUp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42" y="1942750"/>
            <a:ext cx="2029108" cy="457264"/>
          </a:xfrm>
          <a:prstGeom prst="rect">
            <a:avLst/>
          </a:prstGeom>
        </p:spPr>
      </p:pic>
      <p:sp>
        <p:nvSpPr>
          <p:cNvPr id="28" name="标题 1"/>
          <p:cNvSpPr txBox="1">
            <a:spLocks/>
          </p:cNvSpPr>
          <p:nvPr/>
        </p:nvSpPr>
        <p:spPr>
          <a:xfrm>
            <a:off x="6561578" y="2400014"/>
            <a:ext cx="5043854" cy="12292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dirty="0" smtClean="0">
                <a:latin typeface="+mn-lt"/>
                <a:ea typeface="+mn-ea"/>
                <a:cs typeface="+mn-cs"/>
              </a:rPr>
              <a:t>Shortcoming:</a:t>
            </a:r>
          </a:p>
          <a:p>
            <a:endParaRPr lang="en-US" altLang="zh-CN" sz="1400" dirty="0" smtClean="0">
              <a:latin typeface="+mn-lt"/>
              <a:ea typeface="+mn-ea"/>
              <a:cs typeface="+mn-cs"/>
            </a:endParaRPr>
          </a:p>
          <a:p>
            <a:r>
              <a:rPr lang="en-US" altLang="zh-CN" sz="1100" dirty="0" smtClean="0">
                <a:latin typeface="+mn-lt"/>
                <a:ea typeface="+mn-ea"/>
                <a:cs typeface="+mn-cs"/>
              </a:rPr>
              <a:t>   1.Hard to choose the </a:t>
            </a:r>
            <a:r>
              <a:rPr lang="en-US" altLang="zh-CN" sz="1100" dirty="0" err="1" smtClean="0">
                <a:latin typeface="+mn-lt"/>
                <a:ea typeface="+mn-ea"/>
                <a:cs typeface="+mn-cs"/>
              </a:rPr>
              <a:t>Lr</a:t>
            </a:r>
            <a:endParaRPr lang="en-US" altLang="zh-CN" sz="1100" dirty="0" smtClean="0">
              <a:latin typeface="+mn-lt"/>
              <a:ea typeface="+mn-ea"/>
              <a:cs typeface="+mn-cs"/>
            </a:endParaRPr>
          </a:p>
          <a:p>
            <a:endParaRPr lang="en-US" altLang="zh-CN" sz="1100" dirty="0" smtClean="0">
              <a:latin typeface="+mn-lt"/>
              <a:ea typeface="+mn-ea"/>
              <a:cs typeface="+mn-cs"/>
            </a:endParaRPr>
          </a:p>
          <a:p>
            <a:r>
              <a:rPr lang="en-US" altLang="zh-CN" sz="11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1100" dirty="0" smtClean="0">
                <a:latin typeface="+mn-lt"/>
                <a:ea typeface="+mn-ea"/>
                <a:cs typeface="+mn-cs"/>
              </a:rPr>
              <a:t>  2.Choose random part of data set to calculate gradient</a:t>
            </a:r>
          </a:p>
          <a:p>
            <a:endParaRPr lang="en-US" altLang="zh-CN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标题 1"/>
          <p:cNvSpPr txBox="1">
            <a:spLocks/>
          </p:cNvSpPr>
          <p:nvPr/>
        </p:nvSpPr>
        <p:spPr>
          <a:xfrm>
            <a:off x="5093651" y="3691508"/>
            <a:ext cx="1538491" cy="45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latin typeface="+mn-lt"/>
                <a:ea typeface="+mn-ea"/>
                <a:cs typeface="+mn-cs"/>
              </a:rPr>
              <a:t>Momentum</a:t>
            </a:r>
            <a:endParaRPr lang="zh-CN" altLang="en-US" sz="1800" dirty="0">
              <a:latin typeface="+mn-lt"/>
              <a:ea typeface="+mn-ea"/>
              <a:cs typeface="+mn-cs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651" y="4256660"/>
            <a:ext cx="2162477" cy="876422"/>
          </a:xfrm>
          <a:prstGeom prst="rect">
            <a:avLst/>
          </a:prstGeom>
        </p:spPr>
      </p:pic>
      <p:sp>
        <p:nvSpPr>
          <p:cNvPr id="31" name="标题 1"/>
          <p:cNvSpPr txBox="1">
            <a:spLocks/>
          </p:cNvSpPr>
          <p:nvPr/>
        </p:nvSpPr>
        <p:spPr>
          <a:xfrm>
            <a:off x="4981895" y="5546528"/>
            <a:ext cx="2781713" cy="865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dirty="0">
                <a:latin typeface="+mn-lt"/>
                <a:ea typeface="+mn-ea"/>
                <a:cs typeface="+mn-cs"/>
              </a:rPr>
              <a:t>Consider velocity </a:t>
            </a:r>
          </a:p>
          <a:p>
            <a:endParaRPr lang="en-US" altLang="zh-CN" sz="1400" dirty="0" smtClean="0">
              <a:latin typeface="+mn-lt"/>
              <a:ea typeface="+mn-ea"/>
              <a:cs typeface="+mn-cs"/>
            </a:endParaRPr>
          </a:p>
          <a:p>
            <a:r>
              <a:rPr lang="en-US" altLang="zh-CN" sz="1100" dirty="0">
                <a:latin typeface="+mn-lt"/>
                <a:ea typeface="+mn-ea"/>
                <a:cs typeface="+mn-cs"/>
              </a:rPr>
              <a:t>Faster convergence and smaller oscillations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98" y="4233574"/>
            <a:ext cx="1724266" cy="590632"/>
          </a:xfrm>
          <a:prstGeom prst="rect">
            <a:avLst/>
          </a:prstGeom>
        </p:spPr>
      </p:pic>
      <p:sp>
        <p:nvSpPr>
          <p:cNvPr id="33" name="标题 1"/>
          <p:cNvSpPr txBox="1">
            <a:spLocks/>
          </p:cNvSpPr>
          <p:nvPr/>
        </p:nvSpPr>
        <p:spPr>
          <a:xfrm>
            <a:off x="8228436" y="3673431"/>
            <a:ext cx="1538491" cy="45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 err="1">
                <a:latin typeface="+mn-lt"/>
                <a:ea typeface="+mn-ea"/>
                <a:cs typeface="+mn-cs"/>
              </a:rPr>
              <a:t>RMSProp</a:t>
            </a:r>
            <a:endParaRPr lang="zh-CN" alt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8230910" y="5546528"/>
            <a:ext cx="3005245" cy="865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dirty="0">
                <a:latin typeface="+mn-lt"/>
                <a:ea typeface="+mn-ea"/>
                <a:cs typeface="+mn-cs"/>
              </a:rPr>
              <a:t>Consider </a:t>
            </a:r>
            <a:r>
              <a:rPr lang="en-US" altLang="zh-CN" sz="1400" dirty="0" smtClean="0">
                <a:latin typeface="+mn-lt"/>
                <a:ea typeface="+mn-ea"/>
                <a:cs typeface="+mn-cs"/>
              </a:rPr>
              <a:t>gradient per batch size </a:t>
            </a:r>
            <a:endParaRPr lang="en-US" altLang="zh-CN" sz="1400" dirty="0">
              <a:latin typeface="+mn-lt"/>
              <a:ea typeface="+mn-ea"/>
              <a:cs typeface="+mn-cs"/>
            </a:endParaRPr>
          </a:p>
          <a:p>
            <a:endParaRPr lang="en-US" altLang="zh-CN" sz="1400" dirty="0" smtClean="0">
              <a:latin typeface="+mn-lt"/>
              <a:ea typeface="+mn-ea"/>
              <a:cs typeface="+mn-cs"/>
            </a:endParaRPr>
          </a:p>
          <a:p>
            <a:r>
              <a:rPr lang="en-US" altLang="zh-CN" sz="1100" dirty="0" smtClean="0">
                <a:latin typeface="+mn-lt"/>
                <a:ea typeface="+mn-ea"/>
                <a:cs typeface="+mn-cs"/>
              </a:rPr>
              <a:t>Different gradient different learning rate</a:t>
            </a:r>
            <a:endParaRPr lang="en-US" altLang="zh-CN" sz="11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2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3730</TotalTime>
  <Words>408</Words>
  <Application>Microsoft Office PowerPoint</Application>
  <PresentationFormat>宽屏</PresentationFormat>
  <Paragraphs>89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 Unicode MS</vt:lpstr>
      <vt:lpstr>NimbusRomNo9L-Regu</vt:lpstr>
      <vt:lpstr>楷体</vt:lpstr>
      <vt:lpstr>宋体</vt:lpstr>
      <vt:lpstr>Arial</vt:lpstr>
      <vt:lpstr>Bell MT</vt:lpstr>
      <vt:lpstr>Calibri</vt:lpstr>
      <vt:lpstr>Calibri Light</vt:lpstr>
      <vt:lpstr>Cambria Math</vt:lpstr>
      <vt:lpstr>Microsoft Tai Le</vt:lpstr>
      <vt:lpstr>Segoe UI</vt:lpstr>
      <vt:lpstr>Segoe UI Black</vt:lpstr>
      <vt:lpstr>Segoe UI Symbol</vt:lpstr>
      <vt:lpstr>Office Theme</vt:lpstr>
      <vt:lpstr>EAST- An Efficient and Accurate Scene Text Detector</vt:lpstr>
      <vt:lpstr>Outline</vt:lpstr>
      <vt:lpstr>Introduction</vt:lpstr>
      <vt:lpstr>Introduction</vt:lpstr>
      <vt:lpstr>Introduction</vt:lpstr>
      <vt:lpstr>Network</vt:lpstr>
      <vt:lpstr>Loss Functions</vt:lpstr>
      <vt:lpstr>Loss for Score Map</vt:lpstr>
      <vt:lpstr>PowerPoint 演示文稿</vt:lpstr>
      <vt:lpstr>Result</vt:lpstr>
      <vt:lpstr>Result</vt:lpstr>
      <vt:lpstr>Reference 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lijuan.yang</dc:creator>
  <cp:lastModifiedBy>beilin</cp:lastModifiedBy>
  <cp:revision>76</cp:revision>
  <dcterms:created xsi:type="dcterms:W3CDTF">2018-06-19T03:04:13Z</dcterms:created>
  <dcterms:modified xsi:type="dcterms:W3CDTF">2018-11-15T06:39:37Z</dcterms:modified>
</cp:coreProperties>
</file>