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61" r:id="rId2"/>
    <p:sldId id="270" r:id="rId3"/>
    <p:sldId id="289" r:id="rId4"/>
    <p:sldId id="290" r:id="rId5"/>
    <p:sldId id="299" r:id="rId6"/>
    <p:sldId id="301" r:id="rId7"/>
    <p:sldId id="291" r:id="rId8"/>
    <p:sldId id="298" r:id="rId9"/>
    <p:sldId id="300" r:id="rId10"/>
    <p:sldId id="281" r:id="rId11"/>
    <p:sldId id="302" r:id="rId12"/>
    <p:sldId id="271" r:id="rId13"/>
    <p:sldId id="272" r:id="rId14"/>
    <p:sldId id="285"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Default Section" id="{DB0CF87E-FFF0-4B83-8CAA-C5F7B6BE93D6}">
          <p14:sldIdLst>
            <p14:sldId id="261"/>
            <p14:sldId id="270"/>
            <p14:sldId id="289"/>
            <p14:sldId id="290"/>
          </p14:sldIdLst>
        </p14:section>
        <p14:section name="Untitled Section" id="{11900172-9629-4C4A-B454-838F21C97840}">
          <p14:sldIdLst/>
        </p14:section>
        <p14:section name="Untitled Section" id="{7B47DA97-19BC-4AAF-B582-298C65DC4A1C}">
          <p14:sldIdLst>
            <p14:sldId id="299"/>
            <p14:sldId id="301"/>
            <p14:sldId id="291"/>
          </p14:sldIdLst>
        </p14:section>
        <p14:section name="Untitled Section" id="{5CA318FA-4BAE-4650-A57B-E1799DB12384}">
          <p14:sldIdLst>
            <p14:sldId id="298"/>
            <p14:sldId id="300"/>
            <p14:sldId id="281"/>
            <p14:sldId id="302"/>
            <p14:sldId id="271"/>
            <p14:sldId id="272"/>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A59"/>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13"/>
  </p:normalViewPr>
  <p:slideViewPr>
    <p:cSldViewPr snapToGrid="0" snapToObjects="1">
      <p:cViewPr varScale="1">
        <p:scale>
          <a:sx n="80" d="100"/>
          <a:sy n="80" d="100"/>
        </p:scale>
        <p:origin x="133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E41E5-1CF6-434F-A491-D5967242B74D}" type="datetimeFigureOut">
              <a:rPr lang="en-US" smtClean="0"/>
              <a:t>5/8/2017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4BC9E-BD52-7D48-BAE0-5DE1E297688C}" type="slidenum">
              <a:rPr lang="en-US" smtClean="0"/>
              <a:t>‹#›</a:t>
            </a:fld>
            <a:endParaRPr lang="en-US"/>
          </a:p>
        </p:txBody>
      </p:sp>
    </p:spTree>
    <p:extLst>
      <p:ext uri="{BB962C8B-B14F-4D97-AF65-F5344CB8AC3E}">
        <p14:creationId xmlns:p14="http://schemas.microsoft.com/office/powerpoint/2010/main" val="213052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23A59"/>
        </a:solidFill>
        <a:effectLst/>
      </p:bgPr>
    </p:bg>
    <p:spTree>
      <p:nvGrpSpPr>
        <p:cNvPr id="1" name=""/>
        <p:cNvGrpSpPr/>
        <p:nvPr/>
      </p:nvGrpSpPr>
      <p:grpSpPr>
        <a:xfrm>
          <a:off x="0" y="0"/>
          <a:ext cx="0" cy="0"/>
          <a:chOff x="0" y="0"/>
          <a:chExt cx="0" cy="0"/>
        </a:xfrm>
      </p:grpSpPr>
      <p:pic>
        <p:nvPicPr>
          <p:cNvPr id="2" name="Picture 11"/>
          <p:cNvPicPr>
            <a:picLocks noChangeAspect="1"/>
          </p:cNvPicPr>
          <p:nvPr userDrawn="1"/>
        </p:nvPicPr>
        <p:blipFill>
          <a:blip r:embed="rId2"/>
          <a:srcRect/>
          <a:stretch>
            <a:fillRect/>
          </a:stretch>
        </p:blipFill>
        <p:spPr bwMode="auto">
          <a:xfrm>
            <a:off x="546100" y="666750"/>
            <a:ext cx="7759700" cy="48133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33680" y="815598"/>
            <a:ext cx="82296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lvl1pPr>
          </a:lstStyle>
          <a:p>
            <a:pPr lvl="0"/>
            <a:r>
              <a:rPr lang="en-US" dirty="0"/>
              <a:t>Click to edit Master title style</a:t>
            </a:r>
          </a:p>
        </p:txBody>
      </p:sp>
      <p:sp>
        <p:nvSpPr>
          <p:cNvPr id="3" name="Text Placeholder 2"/>
          <p:cNvSpPr>
            <a:spLocks noGrp="1"/>
          </p:cNvSpPr>
          <p:nvPr>
            <p:ph idx="1" hasCustomPrompt="1"/>
          </p:nvPr>
        </p:nvSpPr>
        <p:spPr bwMode="auto">
          <a:xfrm>
            <a:off x="889000" y="2211851"/>
            <a:ext cx="7774280"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rgbClr val="6A6A6A"/>
                </a:solidFill>
                <a:latin typeface="TitilliumMaps26L 500 w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a:t>
            </a:r>
            <a:r>
              <a:rPr lang="en-US" dirty="0" smtClean="0"/>
              <a:t>styles</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123A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660820"/>
            <a:ext cx="7772400" cy="4108156"/>
          </a:xfrm>
          <a:prstGeom prst="rect">
            <a:avLst/>
          </a:prstGeom>
        </p:spPr>
        <p:txBody>
          <a:bodyPr anchor="t"/>
          <a:lstStyle>
            <a:lvl1pPr algn="ctr">
              <a:defRPr sz="4000" b="1" cap="all">
                <a:solidFill>
                  <a:schemeClr val="bg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5817996"/>
            <a:ext cx="9144000" cy="1040004"/>
          </a:xfrm>
          <a:prstGeom prst="rect">
            <a:avLst/>
          </a:prstGeom>
          <a:solidFill>
            <a:srgbClr val="123A59"/>
          </a:solidFill>
          <a:ln w="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6A6A6A"/>
              </a:solidFill>
            </a:endParaRPr>
          </a:p>
        </p:txBody>
      </p:sp>
      <p:pic>
        <p:nvPicPr>
          <p:cNvPr id="12" name="Picture 6" descr="cwru formal logo white-rev tag.wmf"/>
          <p:cNvPicPr>
            <a:picLocks noChangeAspect="1"/>
          </p:cNvPicPr>
          <p:nvPr userDrawn="1"/>
        </p:nvPicPr>
        <p:blipFill>
          <a:blip r:embed="rId8"/>
          <a:srcRect/>
          <a:stretch>
            <a:fillRect/>
          </a:stretch>
        </p:blipFill>
        <p:spPr bwMode="auto">
          <a:xfrm>
            <a:off x="485810" y="6033992"/>
            <a:ext cx="2565400" cy="608012"/>
          </a:xfrm>
          <a:prstGeom prst="rect">
            <a:avLst/>
          </a:prstGeom>
          <a:noFill/>
          <a:ln w="9525">
            <a:noFill/>
            <a:miter lim="800000"/>
            <a:headEnd/>
            <a:tailEnd/>
          </a:ln>
        </p:spPr>
      </p:pic>
      <p:sp>
        <p:nvSpPr>
          <p:cNvPr id="2" name="TextBox 1"/>
          <p:cNvSpPr txBox="1"/>
          <p:nvPr userDrawn="1"/>
        </p:nvSpPr>
        <p:spPr>
          <a:xfrm>
            <a:off x="3227294" y="6018213"/>
            <a:ext cx="5846368" cy="477054"/>
          </a:xfrm>
          <a:prstGeom prst="rect">
            <a:avLst/>
          </a:prstGeom>
          <a:noFill/>
        </p:spPr>
        <p:txBody>
          <a:bodyPr wrap="square" rtlCol="0">
            <a:spAutoFit/>
          </a:bodyPr>
          <a:lstStyle/>
          <a:p>
            <a:pPr algn="r"/>
            <a:r>
              <a:rPr lang="en-US" altLang="zh-CN" sz="1100" b="0" dirty="0" smtClean="0">
                <a:solidFill>
                  <a:schemeClr val="bg1"/>
                </a:solidFill>
              </a:rPr>
              <a:t>EECS</a:t>
            </a:r>
            <a:r>
              <a:rPr lang="zh-CN" altLang="en-US" sz="1100" b="0" dirty="0" smtClean="0">
                <a:solidFill>
                  <a:schemeClr val="bg1"/>
                </a:solidFill>
              </a:rPr>
              <a:t> </a:t>
            </a:r>
            <a:r>
              <a:rPr lang="en-US" altLang="zh-CN" sz="1100" b="0" dirty="0" smtClean="0">
                <a:solidFill>
                  <a:schemeClr val="bg1"/>
                </a:solidFill>
              </a:rPr>
              <a:t>499</a:t>
            </a:r>
            <a:r>
              <a:rPr lang="zh-CN" altLang="en-US" sz="1100" b="0" dirty="0" smtClean="0">
                <a:solidFill>
                  <a:schemeClr val="bg1"/>
                </a:solidFill>
              </a:rPr>
              <a:t> </a:t>
            </a:r>
            <a:r>
              <a:rPr lang="en-US" altLang="zh-CN" sz="1100" b="0" dirty="0" smtClean="0">
                <a:solidFill>
                  <a:schemeClr val="bg1"/>
                </a:solidFill>
              </a:rPr>
              <a:t>Algorithmic </a:t>
            </a:r>
            <a:r>
              <a:rPr lang="en-US" altLang="zh-CN" sz="1100" b="0" dirty="0" smtClean="0">
                <a:solidFill>
                  <a:schemeClr val="bg1"/>
                </a:solidFill>
              </a:rPr>
              <a:t>Robotics Project</a:t>
            </a:r>
            <a:r>
              <a:rPr lang="en-US" altLang="zh-CN" sz="1100" b="0" baseline="0" dirty="0" smtClean="0">
                <a:solidFill>
                  <a:schemeClr val="bg1"/>
                </a:solidFill>
              </a:rPr>
              <a:t> 2</a:t>
            </a:r>
            <a:endParaRPr lang="zh-CN" altLang="en-US" sz="1100" b="0" dirty="0" smtClean="0">
              <a:solidFill>
                <a:schemeClr val="bg1"/>
              </a:solidFill>
            </a:endParaRPr>
          </a:p>
          <a:p>
            <a:pPr algn="r"/>
            <a:r>
              <a:rPr lang="en-US" altLang="zh-CN" sz="1400" b="0" baseline="0" dirty="0" smtClean="0">
                <a:solidFill>
                  <a:schemeClr val="bg1"/>
                </a:solidFill>
              </a:rPr>
              <a:t>Cell Decomposition and Roadmap Method in Robot Motion Planning</a:t>
            </a:r>
            <a:endParaRPr lang="en-US" altLang="zh-CN" sz="1400" b="0" baseline="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34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Tx/>
        <a:buNone/>
        <a:defRPr sz="1800" kern="1200">
          <a:solidFill>
            <a:srgbClr val="6A6A6A"/>
          </a:solidFill>
          <a:latin typeface="TitilliumMaps26L 500 wt"/>
          <a:ea typeface="ＭＳ Ｐゴシック" charset="-128"/>
          <a:cs typeface="ＭＳ Ｐゴシック" charset="-128"/>
        </a:defRPr>
      </a:lvl1pPr>
      <a:lvl2pPr marL="742950" indent="-285750" algn="l" defTabSz="457200" rtl="0" eaLnBrk="0" fontAlgn="base" hangingPunct="0">
        <a:spcBef>
          <a:spcPct val="20000"/>
        </a:spcBef>
        <a:spcAft>
          <a:spcPct val="0"/>
        </a:spcAft>
        <a:buFontTx/>
        <a:buNone/>
        <a:defRPr sz="1600" kern="1200">
          <a:solidFill>
            <a:srgbClr val="6A6A6A"/>
          </a:solidFill>
          <a:latin typeface="TitilliumMaps26L 500 wt"/>
          <a:ea typeface="ＭＳ Ｐゴシック" charset="-128"/>
          <a:cs typeface="+mn-cs"/>
        </a:defRPr>
      </a:lvl2pPr>
      <a:lvl3pPr marL="1143000" indent="-228600" algn="l" defTabSz="457200" rtl="0" eaLnBrk="0" fontAlgn="base" hangingPunct="0">
        <a:spcBef>
          <a:spcPct val="20000"/>
        </a:spcBef>
        <a:spcAft>
          <a:spcPct val="0"/>
        </a:spcAft>
        <a:buFontTx/>
        <a:buNone/>
        <a:defRPr sz="1400" kern="1200">
          <a:solidFill>
            <a:srgbClr val="6A6A6A"/>
          </a:solidFill>
          <a:latin typeface="TitilliumMaps26L 500 wt"/>
          <a:ea typeface="ＭＳ Ｐゴシック" charset="-128"/>
          <a:cs typeface="+mn-cs"/>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ZeehoUgLBtc"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g_1hdeKEOh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791" y="1011219"/>
            <a:ext cx="7390505" cy="1200329"/>
          </a:xfrm>
          <a:prstGeom prst="rect">
            <a:avLst/>
          </a:prstGeom>
          <a:noFill/>
        </p:spPr>
        <p:txBody>
          <a:bodyPr wrap="square" rtlCol="0">
            <a:spAutoFit/>
          </a:bodyPr>
          <a:lstStyle/>
          <a:p>
            <a:r>
              <a:rPr lang="en-US" sz="3600" dirty="0" smtClean="0">
                <a:solidFill>
                  <a:schemeClr val="bg1"/>
                </a:solidFill>
              </a:rPr>
              <a:t>Cell </a:t>
            </a:r>
            <a:r>
              <a:rPr lang="en-US" sz="3600" dirty="0" smtClean="0">
                <a:solidFill>
                  <a:schemeClr val="bg1"/>
                </a:solidFill>
              </a:rPr>
              <a:t>Decomposition </a:t>
            </a:r>
            <a:r>
              <a:rPr lang="en-US" sz="3600" dirty="0" smtClean="0">
                <a:solidFill>
                  <a:schemeClr val="bg1"/>
                </a:solidFill>
              </a:rPr>
              <a:t>and </a:t>
            </a:r>
            <a:r>
              <a:rPr lang="en-US" sz="3600" dirty="0" smtClean="0">
                <a:solidFill>
                  <a:schemeClr val="bg1"/>
                </a:solidFill>
              </a:rPr>
              <a:t>Roadmap Method </a:t>
            </a:r>
            <a:r>
              <a:rPr lang="en-US" sz="3600" dirty="0" smtClean="0">
                <a:solidFill>
                  <a:schemeClr val="bg1"/>
                </a:solidFill>
              </a:rPr>
              <a:t>in </a:t>
            </a:r>
            <a:r>
              <a:rPr lang="en-US" sz="3600" dirty="0" smtClean="0">
                <a:solidFill>
                  <a:schemeClr val="bg1"/>
                </a:solidFill>
              </a:rPr>
              <a:t>Robot Motion Planning</a:t>
            </a:r>
            <a:endParaRPr lang="en-US" sz="3600" dirty="0">
              <a:solidFill>
                <a:schemeClr val="bg1"/>
              </a:solidFill>
            </a:endParaRPr>
          </a:p>
        </p:txBody>
      </p:sp>
      <p:sp>
        <p:nvSpPr>
          <p:cNvPr id="3" name="TextBox 2"/>
          <p:cNvSpPr txBox="1"/>
          <p:nvPr/>
        </p:nvSpPr>
        <p:spPr>
          <a:xfrm>
            <a:off x="4109420" y="4571999"/>
            <a:ext cx="4044876" cy="369332"/>
          </a:xfrm>
          <a:prstGeom prst="rect">
            <a:avLst/>
          </a:prstGeom>
          <a:noFill/>
        </p:spPr>
        <p:txBody>
          <a:bodyPr wrap="square" rtlCol="0">
            <a:spAutoFit/>
          </a:bodyPr>
          <a:lstStyle/>
          <a:p>
            <a:pPr algn="r"/>
            <a:r>
              <a:rPr lang="en-US" altLang="zh-CN" dirty="0" smtClean="0">
                <a:solidFill>
                  <a:schemeClr val="bg1"/>
                </a:solidFill>
              </a:rPr>
              <a:t>Team</a:t>
            </a:r>
            <a:r>
              <a:rPr lang="zh-CN" altLang="en-US" dirty="0" smtClean="0">
                <a:solidFill>
                  <a:schemeClr val="bg1"/>
                </a:solidFill>
              </a:rPr>
              <a:t> </a:t>
            </a:r>
            <a:r>
              <a:rPr lang="en-US" altLang="zh-CN" dirty="0" smtClean="0">
                <a:solidFill>
                  <a:schemeClr val="bg1"/>
                </a:solidFill>
              </a:rPr>
              <a:t>Member:</a:t>
            </a:r>
            <a:r>
              <a:rPr lang="zh-CN" altLang="en-US" dirty="0" smtClean="0">
                <a:solidFill>
                  <a:schemeClr val="bg1"/>
                </a:solidFill>
              </a:rPr>
              <a:t> </a:t>
            </a:r>
            <a:r>
              <a:rPr lang="en-US" altLang="zh-CN" dirty="0" err="1" smtClean="0">
                <a:solidFill>
                  <a:schemeClr val="bg1"/>
                </a:solidFill>
              </a:rPr>
              <a:t>Weijia</a:t>
            </a:r>
            <a:r>
              <a:rPr lang="en-US" altLang="zh-CN" dirty="0" smtClean="0">
                <a:solidFill>
                  <a:schemeClr val="bg1"/>
                </a:solidFill>
              </a:rPr>
              <a:t> Ye,</a:t>
            </a:r>
            <a:r>
              <a:rPr lang="zh-CN" altLang="en-US" dirty="0" smtClean="0">
                <a:solidFill>
                  <a:schemeClr val="bg1"/>
                </a:solidFill>
              </a:rPr>
              <a:t> </a:t>
            </a:r>
            <a:r>
              <a:rPr lang="en-US" altLang="zh-CN" dirty="0" err="1" smtClean="0">
                <a:solidFill>
                  <a:schemeClr val="bg1"/>
                </a:solidFill>
              </a:rPr>
              <a:t>Zifei</a:t>
            </a:r>
            <a:r>
              <a:rPr lang="zh-CN" altLang="en-US" dirty="0" smtClean="0">
                <a:solidFill>
                  <a:schemeClr val="bg1"/>
                </a:solidFill>
              </a:rPr>
              <a:t> </a:t>
            </a:r>
            <a:r>
              <a:rPr lang="en-US" altLang="zh-CN" dirty="0" smtClean="0">
                <a:solidFill>
                  <a:schemeClr val="bg1"/>
                </a:solidFill>
              </a:rPr>
              <a:t>Yu</a:t>
            </a:r>
            <a:endParaRPr lang="en-US" dirty="0">
              <a:solidFill>
                <a:schemeClr val="bg1"/>
              </a:solidFill>
            </a:endParaRPr>
          </a:p>
        </p:txBody>
      </p:sp>
    </p:spTree>
    <p:extLst>
      <p:ext uri="{BB962C8B-B14F-4D97-AF65-F5344CB8AC3E}">
        <p14:creationId xmlns:p14="http://schemas.microsoft.com/office/powerpoint/2010/main" val="85078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679441" y="331128"/>
            <a:ext cx="4063016"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200" b="1" dirty="0" smtClean="0"/>
              <a:t>Best path</a:t>
            </a:r>
            <a:endParaRPr lang="en-US" sz="3200" b="1" dirty="0"/>
          </a:p>
        </p:txBody>
      </p:sp>
      <p:sp>
        <p:nvSpPr>
          <p:cNvPr id="51" name="TextBox 50"/>
          <p:cNvSpPr txBox="1"/>
          <p:nvPr/>
        </p:nvSpPr>
        <p:spPr>
          <a:xfrm>
            <a:off x="679440" y="1115730"/>
            <a:ext cx="7550159" cy="4893647"/>
          </a:xfrm>
          <a:prstGeom prst="rect">
            <a:avLst/>
          </a:prstGeom>
          <a:noFill/>
        </p:spPr>
        <p:txBody>
          <a:bodyPr wrap="square" rtlCol="0">
            <a:spAutoFit/>
          </a:bodyPr>
          <a:lstStyle/>
          <a:p>
            <a:pPr marL="285750" indent="-285750">
              <a:lnSpc>
                <a:spcPct val="200000"/>
              </a:lnSpc>
              <a:buFont typeface="Arial" charset="0"/>
              <a:buChar char="•"/>
            </a:pPr>
            <a:endParaRPr lang="en-US" altLang="zh-CN" sz="800" b="1" dirty="0" smtClean="0">
              <a:solidFill>
                <a:schemeClr val="tx1">
                  <a:lumMod val="65000"/>
                  <a:lumOff val="35000"/>
                </a:schemeClr>
              </a:solidFill>
            </a:endParaRPr>
          </a:p>
          <a:p>
            <a:pPr marL="285750" indent="-285750">
              <a:lnSpc>
                <a:spcPct val="200000"/>
              </a:lnSpc>
              <a:buFont typeface="Arial" charset="0"/>
              <a:buChar char="•"/>
            </a:pPr>
            <a:r>
              <a:rPr lang="en-US" altLang="zh-CN" sz="1600" b="1" dirty="0" smtClean="0">
                <a:solidFill>
                  <a:schemeClr val="tx1">
                    <a:lumMod val="65000"/>
                    <a:lumOff val="35000"/>
                  </a:schemeClr>
                </a:solidFill>
              </a:rPr>
              <a:t>Algorithm</a:t>
            </a:r>
          </a:p>
          <a:p>
            <a:pPr>
              <a:lnSpc>
                <a:spcPct val="200000"/>
              </a:lnSpc>
            </a:pPr>
            <a:r>
              <a:rPr lang="en-US" sz="1600" b="1" dirty="0" smtClean="0">
                <a:solidFill>
                  <a:schemeClr val="tx1">
                    <a:lumMod val="65000"/>
                    <a:lumOff val="35000"/>
                  </a:schemeClr>
                </a:solidFill>
              </a:rPr>
              <a:t>    </a:t>
            </a:r>
            <a:r>
              <a:rPr lang="en-US" dirty="0" smtClean="0"/>
              <a:t>List </a:t>
            </a:r>
            <a:r>
              <a:rPr lang="en-US" dirty="0"/>
              <a:t>all the possible routes with no more than 5 path points, choose routes according to the length of the route.</a:t>
            </a:r>
          </a:p>
          <a:p>
            <a:pPr marL="285750" indent="-285750">
              <a:lnSpc>
                <a:spcPct val="200000"/>
              </a:lnSpc>
              <a:buFont typeface="Arial" charset="0"/>
              <a:buChar char="•"/>
            </a:pPr>
            <a:endParaRPr lang="en-US" altLang="zh-CN" sz="1600" b="1" dirty="0" smtClean="0">
              <a:solidFill>
                <a:schemeClr val="tx1">
                  <a:lumMod val="65000"/>
                  <a:lumOff val="35000"/>
                </a:schemeClr>
              </a:solidFill>
            </a:endParaRPr>
          </a:p>
          <a:p>
            <a:pPr marL="285750" indent="-285750">
              <a:lnSpc>
                <a:spcPct val="200000"/>
              </a:lnSpc>
              <a:buFont typeface="Arial" charset="0"/>
              <a:buChar char="•"/>
            </a:pPr>
            <a:endParaRPr lang="en-US" altLang="zh-CN" sz="1600" b="1" dirty="0">
              <a:solidFill>
                <a:schemeClr val="tx1">
                  <a:lumMod val="65000"/>
                  <a:lumOff val="35000"/>
                </a:schemeClr>
              </a:solidFill>
            </a:endParaRPr>
          </a:p>
          <a:p>
            <a:pPr marL="285750" indent="-285750">
              <a:lnSpc>
                <a:spcPct val="200000"/>
              </a:lnSpc>
              <a:buFont typeface="Arial" charset="0"/>
              <a:buChar char="•"/>
            </a:pPr>
            <a:endParaRPr lang="en-US" altLang="zh-CN" sz="1600" b="1" dirty="0" smtClean="0">
              <a:solidFill>
                <a:schemeClr val="tx1">
                  <a:lumMod val="65000"/>
                  <a:lumOff val="35000"/>
                </a:schemeClr>
              </a:solidFill>
            </a:endParaRPr>
          </a:p>
          <a:p>
            <a:pPr marL="285750" indent="-285750">
              <a:lnSpc>
                <a:spcPct val="200000"/>
              </a:lnSpc>
              <a:buFont typeface="Arial" charset="0"/>
              <a:buChar char="•"/>
            </a:pPr>
            <a:endParaRPr lang="en-US" altLang="zh-CN" sz="1600" b="1" dirty="0" smtClean="0">
              <a:solidFill>
                <a:schemeClr val="tx1">
                  <a:lumMod val="65000"/>
                  <a:lumOff val="35000"/>
                </a:schemeClr>
              </a:solidFill>
            </a:endParaRPr>
          </a:p>
          <a:p>
            <a:pPr marL="285750" indent="-285750">
              <a:lnSpc>
                <a:spcPct val="200000"/>
              </a:lnSpc>
              <a:buFont typeface="Arial" charset="0"/>
              <a:buChar char="•"/>
            </a:pPr>
            <a:endParaRPr lang="en-US" altLang="zh-CN" sz="1600" b="1" dirty="0">
              <a:solidFill>
                <a:schemeClr val="tx1">
                  <a:lumMod val="65000"/>
                  <a:lumOff val="35000"/>
                </a:schemeClr>
              </a:solidFill>
            </a:endParaRPr>
          </a:p>
          <a:p>
            <a:pPr>
              <a:lnSpc>
                <a:spcPct val="200000"/>
              </a:lnSpc>
            </a:pPr>
            <a:r>
              <a:rPr lang="en-US" altLang="zh-CN" sz="1600" b="1" dirty="0" smtClean="0">
                <a:solidFill>
                  <a:schemeClr val="tx1">
                    <a:lumMod val="65000"/>
                    <a:lumOff val="35000"/>
                  </a:schemeClr>
                </a:solidFill>
              </a:rPr>
              <a:t> </a:t>
            </a:r>
          </a:p>
        </p:txBody>
      </p:sp>
    </p:spTree>
    <p:extLst>
      <p:ext uri="{BB962C8B-B14F-4D97-AF65-F5344CB8AC3E}">
        <p14:creationId xmlns:p14="http://schemas.microsoft.com/office/powerpoint/2010/main" val="169750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best path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537" y="1725613"/>
            <a:ext cx="4438926" cy="3406775"/>
          </a:xfrm>
        </p:spPr>
      </p:pic>
    </p:spTree>
    <p:extLst>
      <p:ext uri="{BB962C8B-B14F-4D97-AF65-F5344CB8AC3E}">
        <p14:creationId xmlns:p14="http://schemas.microsoft.com/office/powerpoint/2010/main" val="84802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679441" y="331128"/>
            <a:ext cx="4063016"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altLang="zh-CN" sz="3200" b="1" dirty="0" smtClean="0"/>
              <a:t>Show Video </a:t>
            </a:r>
            <a:endParaRPr lang="en-US" sz="3200" b="1" dirty="0"/>
          </a:p>
        </p:txBody>
      </p:sp>
      <p:sp>
        <p:nvSpPr>
          <p:cNvPr id="7" name="TextBox 6"/>
          <p:cNvSpPr txBox="1"/>
          <p:nvPr/>
        </p:nvSpPr>
        <p:spPr>
          <a:xfrm>
            <a:off x="679441" y="1667942"/>
            <a:ext cx="7550159" cy="369332"/>
          </a:xfrm>
          <a:prstGeom prst="rect">
            <a:avLst/>
          </a:prstGeom>
          <a:noFill/>
        </p:spPr>
        <p:txBody>
          <a:bodyPr wrap="square" rtlCol="0">
            <a:spAutoFit/>
          </a:bodyPr>
          <a:lstStyle/>
          <a:p>
            <a:pPr marL="285750" indent="-285750">
              <a:buFont typeface="Arial" charset="0"/>
              <a:buChar char="•"/>
            </a:pPr>
            <a:r>
              <a:rPr lang="en-US" b="1" dirty="0" smtClean="0">
                <a:solidFill>
                  <a:schemeClr val="tx1">
                    <a:lumMod val="65000"/>
                    <a:lumOff val="35000"/>
                  </a:schemeClr>
                </a:solidFill>
              </a:rPr>
              <a:t>Create cell </a:t>
            </a:r>
          </a:p>
        </p:txBody>
      </p:sp>
      <p:pic>
        <p:nvPicPr>
          <p:cNvPr id="5" name="ZeehoUgLBtc"/>
          <p:cNvPicPr>
            <a:picLocks noGrp="1" noRot="1" noChangeAspect="1"/>
          </p:cNvPicPr>
          <p:nvPr>
            <p:ph idx="1"/>
            <a:videoFile r:link="rId1"/>
          </p:nvPr>
        </p:nvPicPr>
        <p:blipFill>
          <a:blip r:embed="rId3"/>
          <a:stretch>
            <a:fillRect/>
          </a:stretch>
        </p:blipFill>
        <p:spPr>
          <a:xfrm>
            <a:off x="2163097" y="2320413"/>
            <a:ext cx="5584722" cy="2890684"/>
          </a:xfrm>
          <a:prstGeom prst="rect">
            <a:avLst/>
          </a:prstGeom>
        </p:spPr>
      </p:pic>
    </p:spTree>
    <p:extLst>
      <p:ext uri="{BB962C8B-B14F-4D97-AF65-F5344CB8AC3E}">
        <p14:creationId xmlns:p14="http://schemas.microsoft.com/office/powerpoint/2010/main" val="1077409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9441" y="857595"/>
            <a:ext cx="7550159" cy="369332"/>
          </a:xfrm>
          <a:prstGeom prst="rect">
            <a:avLst/>
          </a:prstGeom>
          <a:noFill/>
        </p:spPr>
        <p:txBody>
          <a:bodyPr wrap="square" rtlCol="0">
            <a:spAutoFit/>
          </a:bodyPr>
          <a:lstStyle/>
          <a:p>
            <a:pPr marL="285750" indent="-285750">
              <a:buFont typeface="Arial" charset="0"/>
              <a:buChar char="•"/>
            </a:pPr>
            <a:r>
              <a:rPr lang="en-US" altLang="zh-CN" dirty="0" smtClean="0"/>
              <a:t>Avoid obstacle</a:t>
            </a:r>
            <a:endParaRPr lang="en-US" b="1" dirty="0">
              <a:solidFill>
                <a:schemeClr val="tx1">
                  <a:lumMod val="65000"/>
                  <a:lumOff val="35000"/>
                </a:schemeClr>
              </a:solidFill>
            </a:endParaRPr>
          </a:p>
        </p:txBody>
      </p:sp>
      <p:pic>
        <p:nvPicPr>
          <p:cNvPr id="5" name="g_1hdeKEOhM"/>
          <p:cNvPicPr>
            <a:picLocks noGrp="1" noRot="1" noChangeAspect="1"/>
          </p:cNvPicPr>
          <p:nvPr>
            <p:ph idx="1"/>
            <a:videoFile r:link="rId1"/>
          </p:nvPr>
        </p:nvPicPr>
        <p:blipFill>
          <a:blip r:embed="rId3"/>
          <a:stretch>
            <a:fillRect/>
          </a:stretch>
        </p:blipFill>
        <p:spPr>
          <a:xfrm>
            <a:off x="1828800" y="2064774"/>
            <a:ext cx="5663381" cy="2851355"/>
          </a:xfrm>
          <a:prstGeom prst="rect">
            <a:avLst/>
          </a:prstGeom>
        </p:spPr>
      </p:pic>
    </p:spTree>
    <p:extLst>
      <p:ext uri="{BB962C8B-B14F-4D97-AF65-F5344CB8AC3E}">
        <p14:creationId xmlns:p14="http://schemas.microsoft.com/office/powerpoint/2010/main" val="1142993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518535" y="2310534"/>
            <a:ext cx="6280757" cy="128251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4000" b="1" dirty="0" smtClean="0"/>
              <a:t>THANK</a:t>
            </a:r>
            <a:r>
              <a:rPr lang="zh-CN" altLang="en-US" sz="4000" b="1" dirty="0" smtClean="0"/>
              <a:t> </a:t>
            </a:r>
            <a:r>
              <a:rPr lang="en-US" altLang="zh-CN" sz="4000" b="1" dirty="0" smtClean="0"/>
              <a:t>YOU</a:t>
            </a:r>
            <a:endParaRPr lang="en-US" sz="4000" b="1" dirty="0"/>
          </a:p>
        </p:txBody>
      </p:sp>
    </p:spTree>
    <p:extLst>
      <p:ext uri="{BB962C8B-B14F-4D97-AF65-F5344CB8AC3E}">
        <p14:creationId xmlns:p14="http://schemas.microsoft.com/office/powerpoint/2010/main" val="83191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679441" y="331128"/>
            <a:ext cx="4063016"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altLang="zh-CN" sz="3200" b="1" dirty="0" smtClean="0"/>
              <a:t>OUTLINE</a:t>
            </a:r>
            <a:endParaRPr lang="en-US" sz="3200" b="1" dirty="0"/>
          </a:p>
        </p:txBody>
      </p:sp>
      <p:sp>
        <p:nvSpPr>
          <p:cNvPr id="7" name="TextBox 6"/>
          <p:cNvSpPr txBox="1"/>
          <p:nvPr/>
        </p:nvSpPr>
        <p:spPr>
          <a:xfrm>
            <a:off x="679441" y="1763430"/>
            <a:ext cx="7550159" cy="1938992"/>
          </a:xfrm>
          <a:prstGeom prst="rect">
            <a:avLst/>
          </a:prstGeom>
          <a:noFill/>
        </p:spPr>
        <p:txBody>
          <a:bodyPr wrap="square" rtlCol="0">
            <a:spAutoFit/>
          </a:bodyPr>
          <a:lstStyle/>
          <a:p>
            <a:pPr marL="285750" indent="-285750">
              <a:lnSpc>
                <a:spcPct val="200000"/>
              </a:lnSpc>
              <a:buFont typeface="Arial" charset="0"/>
              <a:buChar char="•"/>
            </a:pPr>
            <a:r>
              <a:rPr lang="en-US" altLang="zh-CN" sz="2000" b="1" dirty="0" smtClean="0">
                <a:solidFill>
                  <a:schemeClr val="tx1">
                    <a:lumMod val="65000"/>
                    <a:lumOff val="35000"/>
                  </a:schemeClr>
                </a:solidFill>
              </a:rPr>
              <a:t>Cell </a:t>
            </a:r>
            <a:r>
              <a:rPr lang="en-US" altLang="zh-CN" sz="2000" b="1" dirty="0" smtClean="0">
                <a:solidFill>
                  <a:schemeClr val="tx1">
                    <a:lumMod val="65000"/>
                    <a:lumOff val="35000"/>
                  </a:schemeClr>
                </a:solidFill>
              </a:rPr>
              <a:t>D</a:t>
            </a:r>
            <a:r>
              <a:rPr lang="en-US" altLang="zh-CN" sz="2000" b="1" dirty="0" smtClean="0">
                <a:solidFill>
                  <a:schemeClr val="tx1">
                    <a:lumMod val="65000"/>
                    <a:lumOff val="35000"/>
                  </a:schemeClr>
                </a:solidFill>
              </a:rPr>
              <a:t>ecomposition: </a:t>
            </a:r>
            <a:r>
              <a:rPr lang="en-US" altLang="zh-CN" sz="2000" b="1" dirty="0" err="1" smtClean="0">
                <a:solidFill>
                  <a:schemeClr val="tx1">
                    <a:lumMod val="65000"/>
                    <a:lumOff val="35000"/>
                  </a:schemeClr>
                </a:solidFill>
              </a:rPr>
              <a:t>Tra</a:t>
            </a:r>
            <a:r>
              <a:rPr lang="en-US" altLang="zh-CN" sz="2000" b="1" dirty="0" err="1" smtClean="0">
                <a:solidFill>
                  <a:schemeClr val="tx1">
                    <a:lumMod val="65000"/>
                    <a:lumOff val="35000"/>
                  </a:schemeClr>
                </a:solidFill>
              </a:rPr>
              <a:t>pezodial</a:t>
            </a:r>
            <a:r>
              <a:rPr lang="en-US" altLang="zh-CN" sz="2000" b="1" dirty="0" smtClean="0">
                <a:solidFill>
                  <a:schemeClr val="tx1">
                    <a:lumMod val="65000"/>
                    <a:lumOff val="35000"/>
                  </a:schemeClr>
                </a:solidFill>
              </a:rPr>
              <a:t> Decomposition</a:t>
            </a:r>
            <a:r>
              <a:rPr lang="en-US" altLang="zh-CN" sz="2000" b="1" dirty="0" smtClean="0">
                <a:solidFill>
                  <a:schemeClr val="tx1">
                    <a:lumMod val="65000"/>
                    <a:lumOff val="35000"/>
                  </a:schemeClr>
                </a:solidFill>
              </a:rPr>
              <a:t> </a:t>
            </a:r>
            <a:endParaRPr lang="en-US" altLang="zh-CN" sz="2000" b="1" dirty="0" smtClean="0">
              <a:solidFill>
                <a:schemeClr val="tx1">
                  <a:lumMod val="65000"/>
                  <a:lumOff val="35000"/>
                </a:schemeClr>
              </a:solidFill>
            </a:endParaRPr>
          </a:p>
          <a:p>
            <a:pPr marL="285750" indent="-285750">
              <a:lnSpc>
                <a:spcPct val="200000"/>
              </a:lnSpc>
              <a:buFont typeface="Arial" charset="0"/>
              <a:buChar char="•"/>
            </a:pPr>
            <a:r>
              <a:rPr lang="en-US" altLang="zh-CN" sz="2000" b="1" dirty="0" smtClean="0">
                <a:solidFill>
                  <a:schemeClr val="tx1">
                    <a:lumMod val="65000"/>
                    <a:lumOff val="35000"/>
                  </a:schemeClr>
                </a:solidFill>
              </a:rPr>
              <a:t>R</a:t>
            </a:r>
            <a:r>
              <a:rPr lang="en-US" altLang="zh-CN" sz="2000" b="1" dirty="0" smtClean="0">
                <a:solidFill>
                  <a:schemeClr val="tx1">
                    <a:lumMod val="65000"/>
                    <a:lumOff val="35000"/>
                  </a:schemeClr>
                </a:solidFill>
              </a:rPr>
              <a:t>oadmap Method: Visibility Graph Method </a:t>
            </a:r>
            <a:endParaRPr lang="en-US" altLang="zh-CN" sz="2000" b="1" dirty="0" smtClean="0">
              <a:solidFill>
                <a:schemeClr val="tx1">
                  <a:lumMod val="65000"/>
                  <a:lumOff val="35000"/>
                </a:schemeClr>
              </a:solidFill>
            </a:endParaRPr>
          </a:p>
          <a:p>
            <a:pPr>
              <a:lnSpc>
                <a:spcPct val="200000"/>
              </a:lnSpc>
            </a:pPr>
            <a:endParaRPr lang="en-US" altLang="zh-CN" sz="2000" b="1" dirty="0" smtClean="0">
              <a:solidFill>
                <a:schemeClr val="tx1">
                  <a:lumMod val="65000"/>
                  <a:lumOff val="35000"/>
                </a:schemeClr>
              </a:solidFill>
            </a:endParaRPr>
          </a:p>
        </p:txBody>
      </p:sp>
    </p:spTree>
    <p:extLst>
      <p:ext uri="{BB962C8B-B14F-4D97-AF65-F5344CB8AC3E}">
        <p14:creationId xmlns:p14="http://schemas.microsoft.com/office/powerpoint/2010/main" val="331040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540051" y="2310534"/>
            <a:ext cx="6280757" cy="128251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4000" b="1" dirty="0" smtClean="0"/>
              <a:t>Cell </a:t>
            </a:r>
            <a:r>
              <a:rPr lang="en-US" sz="4000" b="1" dirty="0" smtClean="0"/>
              <a:t>Decomposition</a:t>
            </a:r>
            <a:endParaRPr lang="en-US" sz="4000" b="1" dirty="0"/>
          </a:p>
        </p:txBody>
      </p:sp>
    </p:spTree>
    <p:extLst>
      <p:ext uri="{BB962C8B-B14F-4D97-AF65-F5344CB8AC3E}">
        <p14:creationId xmlns:p14="http://schemas.microsoft.com/office/powerpoint/2010/main" val="1623161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679441" y="331128"/>
            <a:ext cx="4063016"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200" b="1" dirty="0" smtClean="0"/>
              <a:t>Cell </a:t>
            </a:r>
            <a:r>
              <a:rPr lang="en-US" sz="3200" b="1" dirty="0" smtClean="0"/>
              <a:t>Decomposition</a:t>
            </a:r>
            <a:endParaRPr lang="en-US" sz="3200" b="1" dirty="0"/>
          </a:p>
        </p:txBody>
      </p:sp>
      <p:sp>
        <p:nvSpPr>
          <p:cNvPr id="7" name="TextBox 6"/>
          <p:cNvSpPr txBox="1"/>
          <p:nvPr/>
        </p:nvSpPr>
        <p:spPr>
          <a:xfrm>
            <a:off x="679441" y="1115730"/>
            <a:ext cx="7550159" cy="3970318"/>
          </a:xfrm>
          <a:prstGeom prst="rect">
            <a:avLst/>
          </a:prstGeom>
          <a:noFill/>
        </p:spPr>
        <p:txBody>
          <a:bodyPr wrap="square" rtlCol="0">
            <a:spAutoFit/>
          </a:bodyPr>
          <a:lstStyle/>
          <a:p>
            <a:pPr marL="285750" indent="-285750">
              <a:buFont typeface="Arial" charset="0"/>
              <a:buChar char="•"/>
            </a:pPr>
            <a:r>
              <a:rPr lang="en-US" dirty="0" smtClean="0"/>
              <a:t>Create </a:t>
            </a:r>
            <a:r>
              <a:rPr lang="en-US" dirty="0" smtClean="0"/>
              <a:t>map with obstacles, </a:t>
            </a:r>
            <a:r>
              <a:rPr lang="en-US" dirty="0" smtClean="0"/>
              <a:t>start location and goal location.</a:t>
            </a:r>
          </a:p>
          <a:p>
            <a:pPr marL="285750" indent="-285750">
              <a:buFont typeface="Arial" charset="0"/>
              <a:buChar char="•"/>
            </a:pPr>
            <a:endParaRPr lang="en-US" dirty="0" smtClean="0"/>
          </a:p>
          <a:p>
            <a:pPr marL="285750" indent="-285750">
              <a:buFont typeface="Arial" charset="0"/>
              <a:buChar char="•"/>
            </a:pPr>
            <a:r>
              <a:rPr lang="en-US" dirty="0" smtClean="0"/>
              <a:t>Determine the </a:t>
            </a:r>
            <a:r>
              <a:rPr lang="en-US" dirty="0" smtClean="0"/>
              <a:t>type </a:t>
            </a:r>
            <a:r>
              <a:rPr lang="en-US" dirty="0" smtClean="0"/>
              <a:t>of obstacle </a:t>
            </a:r>
            <a:r>
              <a:rPr lang="en-US" dirty="0" smtClean="0"/>
              <a:t>points. </a:t>
            </a:r>
            <a:r>
              <a:rPr lang="en-US" dirty="0"/>
              <a:t>T</a:t>
            </a:r>
            <a:r>
              <a:rPr lang="en-US" dirty="0" smtClean="0"/>
              <a:t>he </a:t>
            </a:r>
            <a:r>
              <a:rPr lang="en-US" dirty="0" smtClean="0"/>
              <a:t>points can be </a:t>
            </a:r>
            <a:r>
              <a:rPr lang="en-US" dirty="0" smtClean="0"/>
              <a:t>classified </a:t>
            </a:r>
            <a:r>
              <a:rPr lang="en-US" dirty="0" smtClean="0"/>
              <a:t>to six </a:t>
            </a:r>
            <a:r>
              <a:rPr lang="en-US" dirty="0" smtClean="0"/>
              <a:t>types, including </a:t>
            </a:r>
            <a:r>
              <a:rPr lang="en-US" dirty="0" smtClean="0"/>
              <a:t>left, right, up, down, right-hollow and left-hollow.</a:t>
            </a:r>
          </a:p>
          <a:p>
            <a:pPr marL="285750" indent="-285750">
              <a:buFont typeface="Arial" charset="0"/>
              <a:buChar char="•"/>
            </a:pPr>
            <a:endParaRPr lang="en-US" dirty="0"/>
          </a:p>
          <a:p>
            <a:pPr marL="285750" indent="-285750">
              <a:buFont typeface="Arial" charset="0"/>
              <a:buChar char="•"/>
            </a:pPr>
            <a:r>
              <a:rPr lang="en-US" altLang="zh-CN" dirty="0"/>
              <a:t>According to each point type, </a:t>
            </a:r>
            <a:r>
              <a:rPr lang="en-US" altLang="zh-CN" dirty="0" smtClean="0"/>
              <a:t>c</a:t>
            </a:r>
            <a:r>
              <a:rPr lang="en-US" dirty="0" smtClean="0"/>
              <a:t>reate cells with current sweep location and dynamic matrices with information of current upper and lower bounds.</a:t>
            </a:r>
          </a:p>
          <a:p>
            <a:pPr marL="285750" indent="-285750">
              <a:buFont typeface="Arial" charset="0"/>
              <a:buChar char="•"/>
            </a:pPr>
            <a:endParaRPr lang="en-US" dirty="0" smtClean="0"/>
          </a:p>
          <a:p>
            <a:pPr marL="285750" indent="-285750">
              <a:buFont typeface="Arial" charset="0"/>
              <a:buChar char="•"/>
            </a:pPr>
            <a:r>
              <a:rPr lang="en-US" dirty="0" smtClean="0"/>
              <a:t>Finally, </a:t>
            </a:r>
            <a:r>
              <a:rPr lang="en-US" dirty="0" smtClean="0"/>
              <a:t>pick middle point of </a:t>
            </a:r>
            <a:r>
              <a:rPr lang="en-US" dirty="0" smtClean="0"/>
              <a:t>bounds between cells</a:t>
            </a:r>
            <a:r>
              <a:rPr lang="en-US" dirty="0" smtClean="0"/>
              <a:t>. Additional points are picked in </a:t>
            </a:r>
            <a:r>
              <a:rPr lang="en-US" dirty="0" smtClean="0"/>
              <a:t>order </a:t>
            </a:r>
            <a:r>
              <a:rPr lang="en-US" dirty="0" smtClean="0"/>
              <a:t>to help us to </a:t>
            </a:r>
            <a:r>
              <a:rPr lang="en-US" dirty="0" smtClean="0"/>
              <a:t>find the best </a:t>
            </a:r>
            <a:r>
              <a:rPr lang="en-US" dirty="0" smtClean="0"/>
              <a:t>way with limited amount of points.</a:t>
            </a:r>
            <a:endParaRPr lang="en-US" dirty="0" smtClean="0"/>
          </a:p>
          <a:p>
            <a:endParaRPr lang="en-US" dirty="0" smtClean="0"/>
          </a:p>
          <a:p>
            <a:endParaRPr lang="en-US" dirty="0" smtClean="0"/>
          </a:p>
        </p:txBody>
      </p:sp>
    </p:spTree>
    <p:extLst>
      <p:ext uri="{BB962C8B-B14F-4D97-AF65-F5344CB8AC3E}">
        <p14:creationId xmlns:p14="http://schemas.microsoft.com/office/powerpoint/2010/main" val="9926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660" y="423297"/>
            <a:ext cx="8229600" cy="784602"/>
          </a:xfrm>
        </p:spPr>
        <p:txBody>
          <a:bodyPr/>
          <a:lstStyle/>
          <a:p>
            <a:r>
              <a:rPr lang="en-US" dirty="0" smtClean="0"/>
              <a:t>Create </a:t>
            </a:r>
            <a:r>
              <a:rPr lang="en-US" dirty="0" smtClean="0"/>
              <a:t>Cells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799" y="1207899"/>
            <a:ext cx="5486401" cy="3687539"/>
          </a:xfrm>
        </p:spPr>
      </p:pic>
    </p:spTree>
    <p:extLst>
      <p:ext uri="{BB962C8B-B14F-4D97-AF65-F5344CB8AC3E}">
        <p14:creationId xmlns:p14="http://schemas.microsoft.com/office/powerpoint/2010/main" val="294679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431621" y="2015566"/>
            <a:ext cx="6280757" cy="128251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4000" b="1" dirty="0" smtClean="0"/>
              <a:t>Roadmap Method</a:t>
            </a:r>
            <a:endParaRPr lang="en-US" sz="4000" b="1" dirty="0"/>
          </a:p>
        </p:txBody>
      </p:sp>
    </p:spTree>
    <p:extLst>
      <p:ext uri="{BB962C8B-B14F-4D97-AF65-F5344CB8AC3E}">
        <p14:creationId xmlns:p14="http://schemas.microsoft.com/office/powerpoint/2010/main" val="1087986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679440" y="331128"/>
            <a:ext cx="6478443"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200" b="1" dirty="0" smtClean="0"/>
              <a:t>Roadmap Method</a:t>
            </a:r>
            <a:endParaRPr lang="en-US" sz="3200" b="1" dirty="0"/>
          </a:p>
        </p:txBody>
      </p:sp>
      <p:sp>
        <p:nvSpPr>
          <p:cNvPr id="7" name="TextBox 6"/>
          <p:cNvSpPr txBox="1"/>
          <p:nvPr/>
        </p:nvSpPr>
        <p:spPr>
          <a:xfrm>
            <a:off x="679441" y="1115730"/>
            <a:ext cx="7550159" cy="4924425"/>
          </a:xfrm>
          <a:prstGeom prst="rect">
            <a:avLst/>
          </a:prstGeom>
          <a:noFill/>
        </p:spPr>
        <p:txBody>
          <a:bodyPr wrap="square" rtlCol="0">
            <a:spAutoFit/>
          </a:bodyPr>
          <a:lstStyle/>
          <a:p>
            <a:r>
              <a:rPr lang="en-US" dirty="0" smtClean="0"/>
              <a:t>Visibility </a:t>
            </a:r>
            <a:r>
              <a:rPr lang="en-US" dirty="0"/>
              <a:t>roadmap </a:t>
            </a:r>
            <a:r>
              <a:rPr lang="en-US" dirty="0" smtClean="0"/>
              <a:t>are </a:t>
            </a:r>
            <a:r>
              <a:rPr lang="en-US" dirty="0"/>
              <a:t>used in path planning in the following way</a:t>
            </a:r>
            <a:r>
              <a:rPr lang="en-US" dirty="0" smtClean="0"/>
              <a:t>:</a:t>
            </a:r>
          </a:p>
          <a:p>
            <a:endParaRPr lang="en-US" dirty="0"/>
          </a:p>
          <a:p>
            <a:r>
              <a:rPr lang="en-US" dirty="0"/>
              <a:t>Because based on the result of cell decomposition, we have no need to create the new polygonal obstacles, and all the cell can be used as new obstacle’s node</a:t>
            </a:r>
            <a:r>
              <a:rPr lang="en-US" dirty="0" smtClean="0"/>
              <a:t>.</a:t>
            </a:r>
          </a:p>
          <a:p>
            <a:endParaRPr lang="en-US" dirty="0"/>
          </a:p>
          <a:p>
            <a:pPr lvl="0"/>
            <a:r>
              <a:rPr lang="en-US" dirty="0"/>
              <a:t>Node are connected if they are already connected by each cell and the line segment joining them is in free </a:t>
            </a:r>
            <a:r>
              <a:rPr lang="en-US" dirty="0" smtClean="0"/>
              <a:t>space</a:t>
            </a:r>
          </a:p>
          <a:p>
            <a:pPr lvl="0"/>
            <a:endParaRPr lang="en-US" dirty="0"/>
          </a:p>
          <a:p>
            <a:pPr lvl="0"/>
            <a:r>
              <a:rPr lang="en-US" dirty="0"/>
              <a:t>Not only is there a path on this roadmap, but it is the shortest </a:t>
            </a:r>
            <a:r>
              <a:rPr lang="en-US" dirty="0" smtClean="0"/>
              <a:t>path</a:t>
            </a:r>
          </a:p>
          <a:p>
            <a:pPr lvl="0"/>
            <a:endParaRPr lang="en-US" dirty="0"/>
          </a:p>
          <a:p>
            <a:pPr lvl="0"/>
            <a:r>
              <a:rPr lang="en-US" dirty="0"/>
              <a:t>If we include the start and goal nodes, they are automatically connected</a:t>
            </a:r>
          </a:p>
          <a:p>
            <a:pPr lvl="0"/>
            <a:r>
              <a:rPr lang="en-US" dirty="0"/>
              <a:t>Algorithms for constructing them can be efficient</a:t>
            </a:r>
          </a:p>
          <a:p>
            <a:pPr>
              <a:lnSpc>
                <a:spcPct val="200000"/>
              </a:lnSpc>
            </a:pPr>
            <a:r>
              <a:rPr lang="en-US" altLang="zh-CN" sz="2000" b="1" dirty="0" smtClean="0">
                <a:solidFill>
                  <a:schemeClr val="tx1">
                    <a:lumMod val="65000"/>
                    <a:lumOff val="35000"/>
                  </a:schemeClr>
                </a:solidFill>
              </a:rPr>
              <a:t> </a:t>
            </a:r>
          </a:p>
          <a:p>
            <a:pPr marL="285750" indent="-285750">
              <a:lnSpc>
                <a:spcPct val="200000"/>
              </a:lnSpc>
              <a:buFont typeface="Arial" charset="0"/>
              <a:buChar char="•"/>
            </a:pPr>
            <a:endParaRPr lang="en-US" altLang="zh-CN" sz="2000" b="1" dirty="0" smtClean="0">
              <a:solidFill>
                <a:schemeClr val="tx1">
                  <a:lumMod val="65000"/>
                  <a:lumOff val="35000"/>
                </a:schemeClr>
              </a:solidFill>
            </a:endParaRPr>
          </a:p>
        </p:txBody>
      </p:sp>
    </p:spTree>
    <p:extLst>
      <p:ext uri="{BB962C8B-B14F-4D97-AF65-F5344CB8AC3E}">
        <p14:creationId xmlns:p14="http://schemas.microsoft.com/office/powerpoint/2010/main" val="204304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500"/>
                                        <p:tgtEl>
                                          <p:spTgt spid="7">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500"/>
                                        <p:tgtEl>
                                          <p:spTgt spid="7">
                                            <p:txEl>
                                              <p:pRg st="6" end="6"/>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fade">
                                      <p:cBhvr>
                                        <p:cTn id="23" dur="500"/>
                                        <p:tgtEl>
                                          <p:spTgt spid="7">
                                            <p:txEl>
                                              <p:pRg st="8" end="8"/>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fade">
                                      <p:cBhvr>
                                        <p:cTn id="27" dur="500"/>
                                        <p:tgtEl>
                                          <p:spTgt spid="7">
                                            <p:txEl>
                                              <p:pRg st="9" end="9"/>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895751" y="470849"/>
            <a:ext cx="6911062"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200" b="1" dirty="0" smtClean="0"/>
              <a:t>Avoid </a:t>
            </a:r>
            <a:r>
              <a:rPr lang="en-US" sz="3200" b="1" dirty="0" smtClean="0"/>
              <a:t>Obstacles</a:t>
            </a:r>
            <a:endParaRPr lang="en-US" sz="3200" b="1" dirty="0"/>
          </a:p>
        </p:txBody>
      </p:sp>
      <p:sp>
        <p:nvSpPr>
          <p:cNvPr id="7" name="TextBox 6"/>
          <p:cNvSpPr txBox="1"/>
          <p:nvPr/>
        </p:nvSpPr>
        <p:spPr>
          <a:xfrm>
            <a:off x="796920" y="1440160"/>
            <a:ext cx="7550159" cy="2246769"/>
          </a:xfrm>
          <a:prstGeom prst="rect">
            <a:avLst/>
          </a:prstGeom>
          <a:noFill/>
        </p:spPr>
        <p:txBody>
          <a:bodyPr wrap="square" rtlCol="0">
            <a:spAutoFit/>
          </a:bodyPr>
          <a:lstStyle/>
          <a:p>
            <a:pPr marL="285750" indent="-285750">
              <a:lnSpc>
                <a:spcPct val="200000"/>
              </a:lnSpc>
              <a:buFont typeface="Arial" charset="0"/>
              <a:buChar char="•"/>
            </a:pPr>
            <a:r>
              <a:rPr lang="en-US" dirty="0" smtClean="0"/>
              <a:t>Using the method of vector cross product to determine which cell’s line segment cross the obstacle’s boundaries. If two line segments are cross, then, the cells of line segment not show in fig.2</a:t>
            </a:r>
          </a:p>
          <a:p>
            <a:pPr marL="285750" indent="-285750">
              <a:lnSpc>
                <a:spcPct val="200000"/>
              </a:lnSpc>
              <a:buFont typeface="Arial" charset="0"/>
              <a:buChar char="•"/>
            </a:pPr>
            <a:endParaRPr lang="en-US" altLang="zh-CN" sz="1600" b="1" dirty="0" smtClean="0">
              <a:solidFill>
                <a:schemeClr val="tx1">
                  <a:lumMod val="65000"/>
                  <a:lumOff val="35000"/>
                </a:schemeClr>
              </a:solidFill>
            </a:endParaRPr>
          </a:p>
        </p:txBody>
      </p:sp>
      <p:cxnSp>
        <p:nvCxnSpPr>
          <p:cNvPr id="1026" name="AutoShape 2"/>
          <p:cNvCxnSpPr>
            <a:cxnSpLocks noChangeShapeType="1"/>
          </p:cNvCxnSpPr>
          <p:nvPr/>
        </p:nvCxnSpPr>
        <p:spPr bwMode="auto">
          <a:xfrm>
            <a:off x="17463" y="55563"/>
            <a:ext cx="1270000" cy="12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 name="Rectangle 13"/>
          <p:cNvSpPr>
            <a:spLocks noChangeArrowheads="1"/>
          </p:cNvSpPr>
          <p:nvPr/>
        </p:nvSpPr>
        <p:spPr bwMode="auto">
          <a:xfrm>
            <a:off x="3318387" y="34452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3"/>
          <p:cNvGrpSpPr>
            <a:grpSpLocks noChangeAspect="1"/>
          </p:cNvGrpSpPr>
          <p:nvPr/>
        </p:nvGrpSpPr>
        <p:grpSpPr bwMode="auto">
          <a:xfrm>
            <a:off x="3008671" y="3445216"/>
            <a:ext cx="2930013" cy="1874036"/>
            <a:chOff x="3340" y="9005"/>
            <a:chExt cx="5069" cy="2976"/>
          </a:xfrm>
        </p:grpSpPr>
        <p:sp>
          <p:nvSpPr>
            <p:cNvPr id="8" name="AutoShape 12"/>
            <p:cNvSpPr>
              <a:spLocks noChangeAspect="1" noChangeArrowheads="1" noTextEdit="1"/>
            </p:cNvSpPr>
            <p:nvPr/>
          </p:nvSpPr>
          <p:spPr bwMode="auto">
            <a:xfrm>
              <a:off x="3340" y="9005"/>
              <a:ext cx="5069" cy="2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p:cNvSpPr>
              <a:spLocks noChangeShapeType="1"/>
            </p:cNvSpPr>
            <p:nvPr/>
          </p:nvSpPr>
          <p:spPr bwMode="auto">
            <a:xfrm>
              <a:off x="5229" y="9349"/>
              <a:ext cx="2203" cy="17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p:cNvSpPr>
              <a:spLocks noChangeShapeType="1"/>
            </p:cNvSpPr>
            <p:nvPr/>
          </p:nvSpPr>
          <p:spPr bwMode="auto">
            <a:xfrm flipV="1">
              <a:off x="4456" y="9263"/>
              <a:ext cx="3462" cy="18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p:cNvSpPr>
              <a:spLocks noChangeShapeType="1"/>
            </p:cNvSpPr>
            <p:nvPr/>
          </p:nvSpPr>
          <p:spPr bwMode="auto">
            <a:xfrm>
              <a:off x="4485" y="11065"/>
              <a:ext cx="2861" cy="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ShapeType="1"/>
            </p:cNvSpPr>
            <p:nvPr/>
          </p:nvSpPr>
          <p:spPr bwMode="auto">
            <a:xfrm flipV="1">
              <a:off x="4485" y="9349"/>
              <a:ext cx="687" cy="163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7"/>
            <p:cNvSpPr>
              <a:spLocks noChangeShapeType="1"/>
            </p:cNvSpPr>
            <p:nvPr/>
          </p:nvSpPr>
          <p:spPr bwMode="auto">
            <a:xfrm flipV="1">
              <a:off x="4542" y="9006"/>
              <a:ext cx="3777" cy="203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 Box 6"/>
            <p:cNvSpPr txBox="1">
              <a:spLocks noChangeArrowheads="1"/>
            </p:cNvSpPr>
            <p:nvPr/>
          </p:nvSpPr>
          <p:spPr bwMode="auto">
            <a:xfrm>
              <a:off x="5172" y="11380"/>
              <a:ext cx="858" cy="6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Text Box 5"/>
            <p:cNvSpPr txBox="1">
              <a:spLocks noChangeArrowheads="1"/>
            </p:cNvSpPr>
            <p:nvPr/>
          </p:nvSpPr>
          <p:spPr bwMode="auto">
            <a:xfrm>
              <a:off x="3340" y="9835"/>
              <a:ext cx="1173" cy="5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Text Box 4"/>
            <p:cNvSpPr txBox="1">
              <a:spLocks noChangeArrowheads="1"/>
            </p:cNvSpPr>
            <p:nvPr/>
          </p:nvSpPr>
          <p:spPr bwMode="auto">
            <a:xfrm>
              <a:off x="6802" y="9320"/>
              <a:ext cx="100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15827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985"/>
            <a:ext cx="8229600" cy="784602"/>
          </a:xfrm>
        </p:spPr>
        <p:txBody>
          <a:bodyPr/>
          <a:lstStyle/>
          <a:p>
            <a:r>
              <a:rPr lang="en-US" dirty="0" smtClean="0"/>
              <a:t>Avoid </a:t>
            </a:r>
            <a:r>
              <a:rPr lang="en-US" dirty="0" smtClean="0"/>
              <a:t>Obstacle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647" y="1440912"/>
            <a:ext cx="5370705" cy="3976176"/>
          </a:xfrm>
        </p:spPr>
      </p:pic>
    </p:spTree>
    <p:extLst>
      <p:ext uri="{BB962C8B-B14F-4D97-AF65-F5344CB8AC3E}">
        <p14:creationId xmlns:p14="http://schemas.microsoft.com/office/powerpoint/2010/main" val="67334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ase Option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6628</TotalTime>
  <Words>318</Words>
  <Application>Microsoft Office PowerPoint</Application>
  <PresentationFormat>全屏显示(4:3)</PresentationFormat>
  <Paragraphs>49</Paragraphs>
  <Slides>14</Slides>
  <Notes>0</Notes>
  <HiddenSlides>0</HiddenSlides>
  <MMClips>2</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ＭＳ Ｐゴシック</vt:lpstr>
      <vt:lpstr>TitilliumMaps26L 500 wt</vt:lpstr>
      <vt:lpstr>TitilliumMaps26L 999 wt</vt:lpstr>
      <vt:lpstr>SimSun</vt:lpstr>
      <vt:lpstr>헤드라인A</vt:lpstr>
      <vt:lpstr>Arial</vt:lpstr>
      <vt:lpstr>Calibri</vt:lpstr>
      <vt:lpstr>Times New Roman</vt:lpstr>
      <vt:lpstr>Case Option 1</vt:lpstr>
      <vt:lpstr>PowerPoint 演示文稿</vt:lpstr>
      <vt:lpstr>PowerPoint 演示文稿</vt:lpstr>
      <vt:lpstr>PowerPoint 演示文稿</vt:lpstr>
      <vt:lpstr>PowerPoint 演示文稿</vt:lpstr>
      <vt:lpstr>Create Cells</vt:lpstr>
      <vt:lpstr>PowerPoint 演示文稿</vt:lpstr>
      <vt:lpstr>PowerPoint 演示文稿</vt:lpstr>
      <vt:lpstr>PowerPoint 演示文稿</vt:lpstr>
      <vt:lpstr>Avoid Obstacle</vt:lpstr>
      <vt:lpstr>PowerPoint 演示文稿</vt:lpstr>
      <vt:lpstr>Find the best path</vt:lpstr>
      <vt:lpstr>PowerPoint 演示文稿</vt:lpstr>
      <vt:lpstr>PowerPoint 演示文稿</vt:lpstr>
      <vt:lpstr>PowerPoint 演示文稿</vt:lpstr>
    </vt:vector>
  </TitlesOfParts>
  <Company>L.A. graphics,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Tia A</dc:creator>
  <cp:lastModifiedBy>China</cp:lastModifiedBy>
  <cp:revision>118</cp:revision>
  <dcterms:created xsi:type="dcterms:W3CDTF">2010-10-04T02:05:57Z</dcterms:created>
  <dcterms:modified xsi:type="dcterms:W3CDTF">2017-05-08T14:54:57Z</dcterms:modified>
</cp:coreProperties>
</file>