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6" r:id="rId2"/>
  </p:sldMasterIdLst>
  <p:notesMasterIdLst>
    <p:notesMasterId r:id="rId18"/>
  </p:notesMasterIdLst>
  <p:sldIdLst>
    <p:sldId id="898" r:id="rId3"/>
    <p:sldId id="1089" r:id="rId4"/>
    <p:sldId id="1090" r:id="rId5"/>
    <p:sldId id="1091" r:id="rId6"/>
    <p:sldId id="1104" r:id="rId7"/>
    <p:sldId id="1092" r:id="rId8"/>
    <p:sldId id="1095" r:id="rId9"/>
    <p:sldId id="1098" r:id="rId10"/>
    <p:sldId id="1096" r:id="rId11"/>
    <p:sldId id="1093" r:id="rId12"/>
    <p:sldId id="1102" r:id="rId13"/>
    <p:sldId id="1103" r:id="rId14"/>
    <p:sldId id="337" r:id="rId15"/>
    <p:sldId id="1097" r:id="rId16"/>
    <p:sldId id="109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B212C49-7B33-49EB-A339-63BC80079E3F}">
          <p14:sldIdLst>
            <p14:sldId id="898"/>
            <p14:sldId id="1089"/>
            <p14:sldId id="1090"/>
            <p14:sldId id="1091"/>
            <p14:sldId id="1104"/>
            <p14:sldId id="1092"/>
            <p14:sldId id="1095"/>
            <p14:sldId id="1098"/>
            <p14:sldId id="1096"/>
            <p14:sldId id="1093"/>
            <p14:sldId id="1102"/>
            <p14:sldId id="1103"/>
            <p14:sldId id="337"/>
            <p14:sldId id="1097"/>
            <p14:sldId id="10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FF"/>
    <a:srgbClr val="548235"/>
    <a:srgbClr val="2E75B6"/>
    <a:srgbClr val="FD00FF"/>
    <a:srgbClr val="FF0001"/>
    <a:srgbClr val="99CDFF"/>
    <a:srgbClr val="00FF01"/>
    <a:srgbClr val="00700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03" autoAdjust="0"/>
    <p:restoredTop sz="90919" autoAdjust="0"/>
  </p:normalViewPr>
  <p:slideViewPr>
    <p:cSldViewPr snapToGrid="0">
      <p:cViewPr varScale="1">
        <p:scale>
          <a:sx n="109" d="100"/>
          <a:sy n="109" d="100"/>
        </p:scale>
        <p:origin x="12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AF46E-A3EC-4D9F-948F-E45EF1FE90E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9E554-627D-4E6D-A444-D4A71FF4F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1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FD1D6-51EB-40A3-81AF-5B4EFB2249F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12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D83B-5D42-4334-B9FF-8DCF5EAA548C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NoC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D83B-5D42-4334-B9FF-8DCF5EAA548C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43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9E554-627D-4E6D-A444-D4A71FF4F0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29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D83B-5D42-4334-B9FF-8DCF5EAA548C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77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D83B-5D42-4334-B9FF-8DCF5EAA548C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60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D83B-5D42-4334-B9FF-8DCF5EAA548C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7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NoC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D83B-5D42-4334-B9FF-8DCF5EAA548C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7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核心，在</a:t>
            </a:r>
            <a:r>
              <a:rPr lang="en-US" altLang="zh-CN" dirty="0"/>
              <a:t>180</a:t>
            </a:r>
            <a:r>
              <a:rPr lang="zh-CN" altLang="en-US" dirty="0"/>
              <a:t>工艺下流片频率</a:t>
            </a:r>
            <a:r>
              <a:rPr lang="en-US" altLang="zh-CN" dirty="0"/>
              <a:t>100MHz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D83B-5D42-4334-B9FF-8DCF5EAA548C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6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9E554-627D-4E6D-A444-D4A71FF4F0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6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D83B-5D42-4334-B9FF-8DCF5EAA548C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5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D83B-5D42-4334-B9FF-8DCF5EAA548C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37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需要说明为什么用</a:t>
            </a:r>
            <a:r>
              <a:rPr lang="en-US" altLang="zh-CN" dirty="0"/>
              <a:t>2T1R</a:t>
            </a:r>
            <a:r>
              <a:rPr lang="zh-CN" altLang="en-US" dirty="0"/>
              <a:t>的结构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D83B-5D42-4334-B9FF-8DCF5EAA548C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2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7287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D83B-5D42-4334-B9FF-8DCF5EAA548C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8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6018-CA51-4C7C-BF82-61E8EA97F34F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264-8511-4215-9267-B3154E32A6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892089"/>
            <a:ext cx="9144000" cy="0"/>
          </a:xfrm>
          <a:prstGeom prst="line">
            <a:avLst/>
          </a:prstGeom>
          <a:ln w="127000">
            <a:gradFill>
              <a:gsLst>
                <a:gs pos="0">
                  <a:schemeClr val="accent1">
                    <a:lumMod val="7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76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CF2-2B89-4F78-89F0-0EB9789E1A0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2C-E4BF-406D-9844-EB6A7E42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CF2-2B89-4F78-89F0-0EB9789E1A0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2C-E4BF-406D-9844-EB6A7E42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4AA-53DD-4CB8-814D-9F2A4D150D3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C098-87D2-4613-914A-89BD82A1E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9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4AA-53DD-4CB8-814D-9F2A4D150D3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C098-87D2-4613-914A-89BD82A1E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4AA-53DD-4CB8-814D-9F2A4D150D3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C098-87D2-4613-914A-89BD82A1E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10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4AA-53DD-4CB8-814D-9F2A4D150D3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C098-87D2-4613-914A-89BD82A1E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91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4AA-53DD-4CB8-814D-9F2A4D150D3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C098-87D2-4613-914A-89BD82A1E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12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4AA-53DD-4CB8-814D-9F2A4D150D3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C098-87D2-4613-914A-89BD82A1E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92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4AA-53DD-4CB8-814D-9F2A4D150D3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C098-87D2-4613-914A-89BD82A1E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437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4AA-53DD-4CB8-814D-9F2A4D150D3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C098-87D2-4613-914A-89BD82A1E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7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CF2-2B89-4F78-89F0-0EB9789E1A0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2C-E4BF-406D-9844-EB6A7E42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2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4AA-53DD-4CB8-814D-9F2A4D150D3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C098-87D2-4613-914A-89BD82A1E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83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4AA-53DD-4CB8-814D-9F2A4D150D3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C098-87D2-4613-914A-89BD82A1E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98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4AA-53DD-4CB8-814D-9F2A4D150D3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C098-87D2-4613-914A-89BD82A1E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2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CF2-2B89-4F78-89F0-0EB9789E1A0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2C-E4BF-406D-9844-EB6A7E42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6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CF2-2B89-4F78-89F0-0EB9789E1A0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2C-E4BF-406D-9844-EB6A7E42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CF2-2B89-4F78-89F0-0EB9789E1A0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2C-E4BF-406D-9844-EB6A7E42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7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CF2-2B89-4F78-89F0-0EB9789E1A0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2C-E4BF-406D-9844-EB6A7E42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6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CF2-2B89-4F78-89F0-0EB9789E1A0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2C-E4BF-406D-9844-EB6A7E42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8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CF2-2B89-4F78-89F0-0EB9789E1A0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2C-E4BF-406D-9844-EB6A7E42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6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CF2-2B89-4F78-89F0-0EB9789E1A0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A82C-E4BF-406D-9844-EB6A7E42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2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3CF2-2B89-4F78-89F0-0EB9789E1A09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A82C-E4BF-406D-9844-EB6A7E426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7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264AA-53DD-4CB8-814D-9F2A4D150D3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C098-87D2-4613-914A-89BD82A1E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3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179512" y="1849468"/>
            <a:ext cx="88924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900"/>
              </a:spcBef>
            </a:pP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组会报告</a:t>
            </a:r>
            <a:endParaRPr lang="en-US" altLang="zh-CN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">
          <a:xfrm>
            <a:off x="53752" y="3807042"/>
            <a:ext cx="9036496" cy="178219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itchFamily="18" charset="2"/>
              </a:rPr>
              <a:t>卢吉凯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itchFamily="18" charset="2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 2" pitchFamily="18" charset="2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fld id="{632C876C-D93A-4AF4-84A5-CF00E68AF149}" type="datetime2">
              <a:rPr lang="zh-CN" altLang="zh-CN" sz="2400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 2" pitchFamily="18" charset="2"/>
              </a:rPr>
              <a:t>2020年9月22日, Tuesday</a:t>
            </a:fld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 2" pitchFamily="18" charset="2"/>
            </a:endParaRPr>
          </a:p>
        </p:txBody>
      </p:sp>
      <p:pic>
        <p:nvPicPr>
          <p:cNvPr id="9" name="Picture 2" descr="C:\Documents and Settings\Administrator\桌面\sy_top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71"/>
            <a:ext cx="9144000" cy="69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80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495" y="141083"/>
            <a:ext cx="8507288" cy="64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数据流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E6CD70-AEC8-4C78-8C6F-A3A991FC0D9C}"/>
              </a:ext>
            </a:extLst>
          </p:cNvPr>
          <p:cNvCxnSpPr/>
          <p:nvPr/>
        </p:nvCxnSpPr>
        <p:spPr>
          <a:xfrm>
            <a:off x="0" y="940731"/>
            <a:ext cx="9144000" cy="0"/>
          </a:xfrm>
          <a:prstGeom prst="line">
            <a:avLst/>
          </a:prstGeom>
          <a:ln w="63500" cmpd="thickThin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584A33E-EE06-4CB1-8A5C-CAD8F92A52F2}"/>
              </a:ext>
            </a:extLst>
          </p:cNvPr>
          <p:cNvSpPr txBox="1"/>
          <p:nvPr/>
        </p:nvSpPr>
        <p:spPr>
          <a:xfrm>
            <a:off x="5566703" y="1792674"/>
            <a:ext cx="3637928" cy="378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①烧写运行程序，</a:t>
            </a:r>
            <a:r>
              <a:rPr lang="en-US" altLang="zh-CN" b="1" dirty="0">
                <a:solidFill>
                  <a:srgbClr val="0070C0"/>
                </a:solidFill>
              </a:rPr>
              <a:t>SNN</a:t>
            </a:r>
            <a:r>
              <a:rPr lang="zh-CN" altLang="en-US" b="1" dirty="0">
                <a:solidFill>
                  <a:srgbClr val="0070C0"/>
                </a:solidFill>
              </a:rPr>
              <a:t>网络配置及脉冲序列到</a:t>
            </a:r>
            <a:r>
              <a:rPr lang="en-US" altLang="zh-CN" b="1" dirty="0">
                <a:solidFill>
                  <a:srgbClr val="0070C0"/>
                </a:solidFill>
              </a:rPr>
              <a:t>FLASH</a:t>
            </a:r>
            <a:r>
              <a:rPr lang="zh-CN" altLang="en-US" b="1" dirty="0">
                <a:solidFill>
                  <a:srgbClr val="0070C0"/>
                </a:solidFill>
              </a:rPr>
              <a:t>中；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②搬运网络配置或数据脉冲到片上存储，</a:t>
            </a:r>
            <a:r>
              <a:rPr lang="en-US" altLang="zh-CN" b="1" dirty="0">
                <a:solidFill>
                  <a:srgbClr val="0070C0"/>
                </a:solidFill>
              </a:rPr>
              <a:t>DMA</a:t>
            </a:r>
            <a:r>
              <a:rPr lang="zh-CN" altLang="en-US" b="1" dirty="0">
                <a:solidFill>
                  <a:srgbClr val="0070C0"/>
                </a:solidFill>
              </a:rPr>
              <a:t>读出数据包通过</a:t>
            </a:r>
            <a:r>
              <a:rPr lang="en-US" altLang="zh-CN" b="1" dirty="0" err="1">
                <a:solidFill>
                  <a:srgbClr val="0070C0"/>
                </a:solidFill>
              </a:rPr>
              <a:t>NoC</a:t>
            </a:r>
            <a:r>
              <a:rPr lang="zh-CN" altLang="en-US" b="1" dirty="0">
                <a:solidFill>
                  <a:srgbClr val="0070C0"/>
                </a:solidFill>
              </a:rPr>
              <a:t>接口发送到</a:t>
            </a:r>
            <a:r>
              <a:rPr lang="en-US" altLang="zh-CN" b="1" dirty="0" err="1">
                <a:solidFill>
                  <a:srgbClr val="0070C0"/>
                </a:solidFill>
              </a:rPr>
              <a:t>NoC</a:t>
            </a:r>
            <a:r>
              <a:rPr lang="zh-CN" altLang="en-US" b="1" dirty="0">
                <a:solidFill>
                  <a:srgbClr val="0070C0"/>
                </a:solidFill>
              </a:rPr>
              <a:t>网络中；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③</a:t>
            </a:r>
            <a:r>
              <a:rPr lang="en-US" altLang="zh-CN" b="1" dirty="0">
                <a:solidFill>
                  <a:srgbClr val="0070C0"/>
                </a:solidFill>
              </a:rPr>
              <a:t>DMA</a:t>
            </a:r>
            <a:r>
              <a:rPr lang="zh-CN" altLang="en-US" b="1" dirty="0">
                <a:solidFill>
                  <a:srgbClr val="0070C0"/>
                </a:solidFill>
              </a:rPr>
              <a:t>从</a:t>
            </a:r>
            <a:r>
              <a:rPr lang="en-US" altLang="zh-CN" b="1" dirty="0" err="1">
                <a:solidFill>
                  <a:srgbClr val="0070C0"/>
                </a:solidFill>
              </a:rPr>
              <a:t>NoC</a:t>
            </a:r>
            <a:r>
              <a:rPr lang="zh-CN" altLang="en-US" b="1" dirty="0">
                <a:solidFill>
                  <a:srgbClr val="0070C0"/>
                </a:solidFill>
              </a:rPr>
              <a:t>中读取输出脉冲，写入片上存储；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④通过总线写入到</a:t>
            </a:r>
            <a:r>
              <a:rPr lang="en-US" altLang="zh-CN" b="1" dirty="0">
                <a:solidFill>
                  <a:srgbClr val="0070C0"/>
                </a:solidFill>
              </a:rPr>
              <a:t>FLASH</a:t>
            </a:r>
            <a:r>
              <a:rPr lang="zh-CN" altLang="en-US" b="1" dirty="0">
                <a:solidFill>
                  <a:srgbClr val="0070C0"/>
                </a:solidFill>
              </a:rPr>
              <a:t>，通过</a:t>
            </a:r>
            <a:r>
              <a:rPr lang="en-US" altLang="zh-CN" b="1" dirty="0">
                <a:solidFill>
                  <a:srgbClr val="0070C0"/>
                </a:solidFill>
              </a:rPr>
              <a:t>UART</a:t>
            </a:r>
            <a:r>
              <a:rPr lang="zh-CN" altLang="en-US" b="1" dirty="0">
                <a:solidFill>
                  <a:srgbClr val="0070C0"/>
                </a:solidFill>
              </a:rPr>
              <a:t>显示调试信息。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29E96A-9E79-467B-A7F4-B052DCC386FF}"/>
              </a:ext>
            </a:extLst>
          </p:cNvPr>
          <p:cNvGrpSpPr/>
          <p:nvPr/>
        </p:nvGrpSpPr>
        <p:grpSpPr>
          <a:xfrm>
            <a:off x="7495" y="1409303"/>
            <a:ext cx="5611722" cy="4507966"/>
            <a:chOff x="537882" y="152505"/>
            <a:chExt cx="7607634" cy="6387580"/>
          </a:xfrm>
        </p:grpSpPr>
        <p:sp>
          <p:nvSpPr>
            <p:cNvPr id="39" name="箭头: 上下 38">
              <a:extLst>
                <a:ext uri="{FF2B5EF4-FFF2-40B4-BE49-F238E27FC236}">
                  <a16:creationId xmlns:a16="http://schemas.microsoft.com/office/drawing/2014/main" id="{8AB1F0A2-F935-4880-AE44-5BADC51D74D3}"/>
                </a:ext>
              </a:extLst>
            </p:cNvPr>
            <p:cNvSpPr/>
            <p:nvPr/>
          </p:nvSpPr>
          <p:spPr>
            <a:xfrm rot="16200000">
              <a:off x="4994234" y="3644400"/>
              <a:ext cx="462455" cy="615147"/>
            </a:xfrm>
            <a:prstGeom prst="upDownArrow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流程图: 过程 45">
              <a:extLst>
                <a:ext uri="{FF2B5EF4-FFF2-40B4-BE49-F238E27FC236}">
                  <a16:creationId xmlns:a16="http://schemas.microsoft.com/office/drawing/2014/main" id="{3EF4EC84-17F6-458A-AAB3-26D1F2547C29}"/>
                </a:ext>
              </a:extLst>
            </p:cNvPr>
            <p:cNvSpPr/>
            <p:nvPr/>
          </p:nvSpPr>
          <p:spPr>
            <a:xfrm>
              <a:off x="537882" y="2598631"/>
              <a:ext cx="7607634" cy="515317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ICB BUS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流程图: 过程 86">
              <a:extLst>
                <a:ext uri="{FF2B5EF4-FFF2-40B4-BE49-F238E27FC236}">
                  <a16:creationId xmlns:a16="http://schemas.microsoft.com/office/drawing/2014/main" id="{C43DAD0F-A98C-4427-AA27-4EE42E214D0C}"/>
                </a:ext>
              </a:extLst>
            </p:cNvPr>
            <p:cNvSpPr/>
            <p:nvPr/>
          </p:nvSpPr>
          <p:spPr>
            <a:xfrm>
              <a:off x="6128443" y="152505"/>
              <a:ext cx="1734203" cy="90267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程序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网络配置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脉冲序列</a:t>
              </a:r>
            </a:p>
          </p:txBody>
        </p:sp>
        <p:sp>
          <p:nvSpPr>
            <p:cNvPr id="88" name="流程图: 过程 87">
              <a:extLst>
                <a:ext uri="{FF2B5EF4-FFF2-40B4-BE49-F238E27FC236}">
                  <a16:creationId xmlns:a16="http://schemas.microsoft.com/office/drawing/2014/main" id="{81A74BBF-BF6B-4EAB-B757-2923A4BCC6F4}"/>
                </a:ext>
              </a:extLst>
            </p:cNvPr>
            <p:cNvSpPr/>
            <p:nvPr/>
          </p:nvSpPr>
          <p:spPr>
            <a:xfrm>
              <a:off x="3655820" y="1578409"/>
              <a:ext cx="1734203" cy="515317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FLASH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流程图: 过程 88">
              <a:extLst>
                <a:ext uri="{FF2B5EF4-FFF2-40B4-BE49-F238E27FC236}">
                  <a16:creationId xmlns:a16="http://schemas.microsoft.com/office/drawing/2014/main" id="{AA3CDA3C-7548-4DC7-847A-33D3A9C8C583}"/>
                </a:ext>
              </a:extLst>
            </p:cNvPr>
            <p:cNvSpPr/>
            <p:nvPr/>
          </p:nvSpPr>
          <p:spPr>
            <a:xfrm>
              <a:off x="5549460" y="3619728"/>
              <a:ext cx="913327" cy="674245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DTCM</a:t>
              </a:r>
            </a:p>
          </p:txBody>
        </p:sp>
        <p:sp>
          <p:nvSpPr>
            <p:cNvPr id="90" name="流程图: 过程 89">
              <a:extLst>
                <a:ext uri="{FF2B5EF4-FFF2-40B4-BE49-F238E27FC236}">
                  <a16:creationId xmlns:a16="http://schemas.microsoft.com/office/drawing/2014/main" id="{CDC25410-EDB8-4DA2-8A5E-AC750F96A7B3}"/>
                </a:ext>
              </a:extLst>
            </p:cNvPr>
            <p:cNvSpPr/>
            <p:nvPr/>
          </p:nvSpPr>
          <p:spPr>
            <a:xfrm>
              <a:off x="7110783" y="3619728"/>
              <a:ext cx="913327" cy="67023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ITCM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流程图: 过程 91">
              <a:extLst>
                <a:ext uri="{FF2B5EF4-FFF2-40B4-BE49-F238E27FC236}">
                  <a16:creationId xmlns:a16="http://schemas.microsoft.com/office/drawing/2014/main" id="{9CA31CFD-252B-44E4-9A7D-E92172CC5610}"/>
                </a:ext>
              </a:extLst>
            </p:cNvPr>
            <p:cNvSpPr/>
            <p:nvPr/>
          </p:nvSpPr>
          <p:spPr>
            <a:xfrm>
              <a:off x="2378220" y="3619728"/>
              <a:ext cx="2523244" cy="67023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DMA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流程图: 过程 92">
              <a:extLst>
                <a:ext uri="{FF2B5EF4-FFF2-40B4-BE49-F238E27FC236}">
                  <a16:creationId xmlns:a16="http://schemas.microsoft.com/office/drawing/2014/main" id="{38831B96-FC26-4B1C-B7D8-C7F89B49D974}"/>
                </a:ext>
              </a:extLst>
            </p:cNvPr>
            <p:cNvSpPr/>
            <p:nvPr/>
          </p:nvSpPr>
          <p:spPr>
            <a:xfrm>
              <a:off x="2163636" y="4830182"/>
              <a:ext cx="2996944" cy="515317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CPU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NoC</a:t>
              </a:r>
              <a:r>
                <a:rPr lang="en-US" altLang="zh-CN" sz="1400" dirty="0">
                  <a:solidFill>
                    <a:schemeClr val="tx1"/>
                  </a:solidFill>
                </a:rPr>
                <a:t> Interface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流程图: 过程 93">
              <a:extLst>
                <a:ext uri="{FF2B5EF4-FFF2-40B4-BE49-F238E27FC236}">
                  <a16:creationId xmlns:a16="http://schemas.microsoft.com/office/drawing/2014/main" id="{145AF4CF-46A3-455E-8B9D-AE916D13AC5B}"/>
                </a:ext>
              </a:extLst>
            </p:cNvPr>
            <p:cNvSpPr/>
            <p:nvPr/>
          </p:nvSpPr>
          <p:spPr>
            <a:xfrm>
              <a:off x="6390291" y="1574656"/>
              <a:ext cx="1143837" cy="515317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JTAG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C94F20EA-F737-4BAB-940B-531A76CC25E9}"/>
                </a:ext>
              </a:extLst>
            </p:cNvPr>
            <p:cNvSpPr/>
            <p:nvPr/>
          </p:nvSpPr>
          <p:spPr>
            <a:xfrm>
              <a:off x="1927860" y="5865841"/>
              <a:ext cx="3462164" cy="6742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NoC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箭头: 上下 95">
              <a:extLst>
                <a:ext uri="{FF2B5EF4-FFF2-40B4-BE49-F238E27FC236}">
                  <a16:creationId xmlns:a16="http://schemas.microsoft.com/office/drawing/2014/main" id="{CCC93B86-31E1-4C7D-8C73-31DE7C28391D}"/>
                </a:ext>
              </a:extLst>
            </p:cNvPr>
            <p:cNvSpPr/>
            <p:nvPr/>
          </p:nvSpPr>
          <p:spPr>
            <a:xfrm>
              <a:off x="3267644" y="5293918"/>
              <a:ext cx="462455" cy="615147"/>
            </a:xfrm>
            <a:prstGeom prst="upDownArrow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箭头: 上下 96">
              <a:extLst>
                <a:ext uri="{FF2B5EF4-FFF2-40B4-BE49-F238E27FC236}">
                  <a16:creationId xmlns:a16="http://schemas.microsoft.com/office/drawing/2014/main" id="{61AA7A73-790E-4182-B02E-068F13CA68FF}"/>
                </a:ext>
              </a:extLst>
            </p:cNvPr>
            <p:cNvSpPr/>
            <p:nvPr/>
          </p:nvSpPr>
          <p:spPr>
            <a:xfrm>
              <a:off x="5774895" y="3051461"/>
              <a:ext cx="462455" cy="615147"/>
            </a:xfrm>
            <a:prstGeom prst="upDownArrow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8" name="箭头: 上下 97">
              <a:extLst>
                <a:ext uri="{FF2B5EF4-FFF2-40B4-BE49-F238E27FC236}">
                  <a16:creationId xmlns:a16="http://schemas.microsoft.com/office/drawing/2014/main" id="{DE590408-B022-45C8-8CE4-14EEFC62F355}"/>
                </a:ext>
              </a:extLst>
            </p:cNvPr>
            <p:cNvSpPr/>
            <p:nvPr/>
          </p:nvSpPr>
          <p:spPr>
            <a:xfrm>
              <a:off x="7336218" y="3056042"/>
              <a:ext cx="462455" cy="615147"/>
            </a:xfrm>
            <a:prstGeom prst="upDownArrow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箭头: 上下 98">
              <a:extLst>
                <a:ext uri="{FF2B5EF4-FFF2-40B4-BE49-F238E27FC236}">
                  <a16:creationId xmlns:a16="http://schemas.microsoft.com/office/drawing/2014/main" id="{9FAB89E2-0F93-4C10-826F-74BA506565E3}"/>
                </a:ext>
              </a:extLst>
            </p:cNvPr>
            <p:cNvSpPr/>
            <p:nvPr/>
          </p:nvSpPr>
          <p:spPr>
            <a:xfrm>
              <a:off x="6730981" y="2034999"/>
              <a:ext cx="462455" cy="615147"/>
            </a:xfrm>
            <a:prstGeom prst="upDownArrow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箭头: 上下 99">
              <a:extLst>
                <a:ext uri="{FF2B5EF4-FFF2-40B4-BE49-F238E27FC236}">
                  <a16:creationId xmlns:a16="http://schemas.microsoft.com/office/drawing/2014/main" id="{FD1C8C2B-1ECB-481D-A29C-D89ECF647395}"/>
                </a:ext>
              </a:extLst>
            </p:cNvPr>
            <p:cNvSpPr/>
            <p:nvPr/>
          </p:nvSpPr>
          <p:spPr>
            <a:xfrm>
              <a:off x="6730980" y="999908"/>
              <a:ext cx="462455" cy="615147"/>
            </a:xfrm>
            <a:prstGeom prst="upDownArrow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箭头: 上下 103">
              <a:extLst>
                <a:ext uri="{FF2B5EF4-FFF2-40B4-BE49-F238E27FC236}">
                  <a16:creationId xmlns:a16="http://schemas.microsoft.com/office/drawing/2014/main" id="{8AB2B459-B46E-4509-A1FC-A9E13FD5983D}"/>
                </a:ext>
              </a:extLst>
            </p:cNvPr>
            <p:cNvSpPr/>
            <p:nvPr/>
          </p:nvSpPr>
          <p:spPr>
            <a:xfrm>
              <a:off x="4291693" y="2038168"/>
              <a:ext cx="462455" cy="615147"/>
            </a:xfrm>
            <a:prstGeom prst="upDownArrow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BFE75E7A-4C37-44AD-B7B4-1B2E63A655E2}"/>
                </a:ext>
              </a:extLst>
            </p:cNvPr>
            <p:cNvSpPr/>
            <p:nvPr/>
          </p:nvSpPr>
          <p:spPr>
            <a:xfrm>
              <a:off x="4990645" y="915320"/>
              <a:ext cx="1998748" cy="2020591"/>
            </a:xfrm>
            <a:custGeom>
              <a:avLst/>
              <a:gdLst>
                <a:gd name="connsiteX0" fmla="*/ 2427890 w 2427890"/>
                <a:gd name="connsiteY0" fmla="*/ 0 h 1784954"/>
                <a:gd name="connsiteX1" fmla="*/ 1660634 w 2427890"/>
                <a:gd name="connsiteY1" fmla="*/ 1776248 h 1784954"/>
                <a:gd name="connsiteX2" fmla="*/ 0 w 2427890"/>
                <a:gd name="connsiteY2" fmla="*/ 672662 h 1784954"/>
                <a:gd name="connsiteX0" fmla="*/ 2295132 w 2295132"/>
                <a:gd name="connsiteY0" fmla="*/ 0 h 1789817"/>
                <a:gd name="connsiteX1" fmla="*/ 1527876 w 2295132"/>
                <a:gd name="connsiteY1" fmla="*/ 1776248 h 1789817"/>
                <a:gd name="connsiteX2" fmla="*/ 0 w 2295132"/>
                <a:gd name="connsiteY2" fmla="*/ 803001 h 178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5132" h="1789817">
                  <a:moveTo>
                    <a:pt x="2295132" y="0"/>
                  </a:moveTo>
                  <a:cubicBezTo>
                    <a:pt x="2113828" y="832069"/>
                    <a:pt x="1910398" y="1642415"/>
                    <a:pt x="1527876" y="1776248"/>
                  </a:cubicBezTo>
                  <a:cubicBezTo>
                    <a:pt x="1145354" y="1910082"/>
                    <a:pt x="203200" y="1014960"/>
                    <a:pt x="0" y="803001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39FA606F-0B84-49B4-A5B5-9A1CF212A443}"/>
                </a:ext>
              </a:extLst>
            </p:cNvPr>
            <p:cNvSpPr/>
            <p:nvPr/>
          </p:nvSpPr>
          <p:spPr>
            <a:xfrm>
              <a:off x="3862090" y="1912883"/>
              <a:ext cx="2150894" cy="4382813"/>
            </a:xfrm>
            <a:custGeom>
              <a:avLst/>
              <a:gdLst>
                <a:gd name="connsiteX0" fmla="*/ 1124607 w 2439466"/>
                <a:gd name="connsiteY0" fmla="*/ 0 h 4687613"/>
                <a:gd name="connsiteX1" fmla="*/ 1240220 w 2439466"/>
                <a:gd name="connsiteY1" fmla="*/ 157655 h 4687613"/>
                <a:gd name="connsiteX2" fmla="*/ 2438400 w 2439466"/>
                <a:gd name="connsiteY2" fmla="*/ 1734207 h 4687613"/>
                <a:gd name="connsiteX3" fmla="*/ 1008993 w 2439466"/>
                <a:gd name="connsiteY3" fmla="*/ 2291255 h 4687613"/>
                <a:gd name="connsiteX4" fmla="*/ 357351 w 2439466"/>
                <a:gd name="connsiteY4" fmla="*/ 3226676 h 4687613"/>
                <a:gd name="connsiteX5" fmla="*/ 0 w 2439466"/>
                <a:gd name="connsiteY5" fmla="*/ 4687613 h 4687613"/>
                <a:gd name="connsiteX0" fmla="*/ 811308 w 2126167"/>
                <a:gd name="connsiteY0" fmla="*/ 0 h 4382813"/>
                <a:gd name="connsiteX1" fmla="*/ 926921 w 2126167"/>
                <a:gd name="connsiteY1" fmla="*/ 157655 h 4382813"/>
                <a:gd name="connsiteX2" fmla="*/ 2125101 w 2126167"/>
                <a:gd name="connsiteY2" fmla="*/ 1734207 h 4382813"/>
                <a:gd name="connsiteX3" fmla="*/ 695694 w 2126167"/>
                <a:gd name="connsiteY3" fmla="*/ 2291255 h 4382813"/>
                <a:gd name="connsiteX4" fmla="*/ 44052 w 2126167"/>
                <a:gd name="connsiteY4" fmla="*/ 3226676 h 4382813"/>
                <a:gd name="connsiteX5" fmla="*/ 23032 w 2126167"/>
                <a:gd name="connsiteY5" fmla="*/ 4382813 h 4382813"/>
                <a:gd name="connsiteX0" fmla="*/ 836035 w 2150894"/>
                <a:gd name="connsiteY0" fmla="*/ 0 h 4382813"/>
                <a:gd name="connsiteX1" fmla="*/ 951648 w 2150894"/>
                <a:gd name="connsiteY1" fmla="*/ 157655 h 4382813"/>
                <a:gd name="connsiteX2" fmla="*/ 2149828 w 2150894"/>
                <a:gd name="connsiteY2" fmla="*/ 1734207 h 4382813"/>
                <a:gd name="connsiteX3" fmla="*/ 720421 w 2150894"/>
                <a:gd name="connsiteY3" fmla="*/ 2291255 h 4382813"/>
                <a:gd name="connsiteX4" fmla="*/ 68779 w 2150894"/>
                <a:gd name="connsiteY4" fmla="*/ 3226676 h 4382813"/>
                <a:gd name="connsiteX5" fmla="*/ 47759 w 2150894"/>
                <a:gd name="connsiteY5" fmla="*/ 4382813 h 438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0894" h="4382813">
                  <a:moveTo>
                    <a:pt x="836035" y="0"/>
                  </a:moveTo>
                  <a:lnTo>
                    <a:pt x="951648" y="157655"/>
                  </a:lnTo>
                  <a:cubicBezTo>
                    <a:pt x="1170613" y="446689"/>
                    <a:pt x="2188366" y="1378607"/>
                    <a:pt x="2149828" y="1734207"/>
                  </a:cubicBezTo>
                  <a:cubicBezTo>
                    <a:pt x="2111290" y="2089807"/>
                    <a:pt x="1067262" y="2042510"/>
                    <a:pt x="720421" y="2291255"/>
                  </a:cubicBezTo>
                  <a:cubicBezTo>
                    <a:pt x="373580" y="2540000"/>
                    <a:pt x="180889" y="2878083"/>
                    <a:pt x="68779" y="3226676"/>
                  </a:cubicBezTo>
                  <a:cubicBezTo>
                    <a:pt x="-43331" y="3575269"/>
                    <a:pt x="5718" y="4067502"/>
                    <a:pt x="47759" y="4382813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7" name="流程图: 过程 106">
              <a:extLst>
                <a:ext uri="{FF2B5EF4-FFF2-40B4-BE49-F238E27FC236}">
                  <a16:creationId xmlns:a16="http://schemas.microsoft.com/office/drawing/2014/main" id="{22BF5D83-44A4-4180-8EF5-23E2A9BCA576}"/>
                </a:ext>
              </a:extLst>
            </p:cNvPr>
            <p:cNvSpPr/>
            <p:nvPr/>
          </p:nvSpPr>
          <p:spPr>
            <a:xfrm>
              <a:off x="2163636" y="1578409"/>
              <a:ext cx="1151491" cy="515317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UART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箭头: 上下 107">
              <a:extLst>
                <a:ext uri="{FF2B5EF4-FFF2-40B4-BE49-F238E27FC236}">
                  <a16:creationId xmlns:a16="http://schemas.microsoft.com/office/drawing/2014/main" id="{409021BA-CA0B-4D03-89F3-6671E67413AD}"/>
                </a:ext>
              </a:extLst>
            </p:cNvPr>
            <p:cNvSpPr/>
            <p:nvPr/>
          </p:nvSpPr>
          <p:spPr>
            <a:xfrm>
              <a:off x="2509455" y="2046324"/>
              <a:ext cx="462455" cy="615147"/>
            </a:xfrm>
            <a:prstGeom prst="upDownArrow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241288B0-4B5E-4D6B-A3B8-5F4EF68D71EA}"/>
                </a:ext>
              </a:extLst>
            </p:cNvPr>
            <p:cNvSpPr/>
            <p:nvPr/>
          </p:nvSpPr>
          <p:spPr>
            <a:xfrm>
              <a:off x="4309242" y="2017986"/>
              <a:ext cx="1587062" cy="1681655"/>
            </a:xfrm>
            <a:custGeom>
              <a:avLst/>
              <a:gdLst>
                <a:gd name="connsiteX0" fmla="*/ 1587062 w 1587062"/>
                <a:gd name="connsiteY0" fmla="*/ 1681655 h 1681655"/>
                <a:gd name="connsiteX1" fmla="*/ 630621 w 1587062"/>
                <a:gd name="connsiteY1" fmla="*/ 872359 h 1681655"/>
                <a:gd name="connsiteX2" fmla="*/ 0 w 1587062"/>
                <a:gd name="connsiteY2" fmla="*/ 0 h 168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7062" h="1681655">
                  <a:moveTo>
                    <a:pt x="1587062" y="1681655"/>
                  </a:moveTo>
                  <a:cubicBezTo>
                    <a:pt x="1241096" y="1417145"/>
                    <a:pt x="895131" y="1152635"/>
                    <a:pt x="630621" y="872359"/>
                  </a:cubicBezTo>
                  <a:cubicBezTo>
                    <a:pt x="366111" y="592083"/>
                    <a:pt x="183055" y="296041"/>
                    <a:pt x="0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CBB1152E-5B72-4F31-9699-77964B81C646}"/>
                </a:ext>
              </a:extLst>
            </p:cNvPr>
            <p:cNvSpPr/>
            <p:nvPr/>
          </p:nvSpPr>
          <p:spPr>
            <a:xfrm>
              <a:off x="2406869" y="1933903"/>
              <a:ext cx="2743200" cy="1156138"/>
            </a:xfrm>
            <a:custGeom>
              <a:avLst/>
              <a:gdLst>
                <a:gd name="connsiteX0" fmla="*/ 2743200 w 2743200"/>
                <a:gd name="connsiteY0" fmla="*/ 1156138 h 1156138"/>
                <a:gd name="connsiteX1" fmla="*/ 704194 w 2743200"/>
                <a:gd name="connsiteY1" fmla="*/ 578069 h 1156138"/>
                <a:gd name="connsiteX2" fmla="*/ 0 w 2743200"/>
                <a:gd name="connsiteY2" fmla="*/ 0 h 1156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3200" h="1156138">
                  <a:moveTo>
                    <a:pt x="2743200" y="1156138"/>
                  </a:moveTo>
                  <a:cubicBezTo>
                    <a:pt x="1952297" y="963448"/>
                    <a:pt x="1161394" y="770759"/>
                    <a:pt x="704194" y="578069"/>
                  </a:cubicBezTo>
                  <a:cubicBezTo>
                    <a:pt x="246994" y="385379"/>
                    <a:pt x="123497" y="192689"/>
                    <a:pt x="0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D2A88F9-DFC1-40C7-A051-8FF6018F0489}"/>
                </a:ext>
              </a:extLst>
            </p:cNvPr>
            <p:cNvSpPr txBox="1"/>
            <p:nvPr/>
          </p:nvSpPr>
          <p:spPr>
            <a:xfrm>
              <a:off x="6252387" y="2191840"/>
              <a:ext cx="493737" cy="436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70C0"/>
                  </a:solidFill>
                </a:rPr>
                <a:t>①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936BD4A-DED0-43B6-8369-4BDA9349252E}"/>
                </a:ext>
              </a:extLst>
            </p:cNvPr>
            <p:cNvSpPr txBox="1"/>
            <p:nvPr/>
          </p:nvSpPr>
          <p:spPr>
            <a:xfrm>
              <a:off x="4203100" y="4466306"/>
              <a:ext cx="493737" cy="436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70C0"/>
                  </a:solidFill>
                </a:rPr>
                <a:t>②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A85E8C5-86C1-429E-ABDA-4F0F5FE9257F}"/>
                </a:ext>
              </a:extLst>
            </p:cNvPr>
            <p:cNvSpPr txBox="1"/>
            <p:nvPr/>
          </p:nvSpPr>
          <p:spPr>
            <a:xfrm>
              <a:off x="2911438" y="3856534"/>
              <a:ext cx="493737" cy="436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70C0"/>
                  </a:solidFill>
                </a:rPr>
                <a:t>③</a:t>
              </a: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859829E-17F2-48D5-A8B4-C30F6D4C3D58}"/>
                </a:ext>
              </a:extLst>
            </p:cNvPr>
            <p:cNvSpPr txBox="1"/>
            <p:nvPr/>
          </p:nvSpPr>
          <p:spPr>
            <a:xfrm>
              <a:off x="5270476" y="3087612"/>
              <a:ext cx="493737" cy="436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70C0"/>
                  </a:solidFill>
                </a:rPr>
                <a:t>④</a:t>
              </a:r>
            </a:p>
          </p:txBody>
        </p:sp>
        <p:sp>
          <p:nvSpPr>
            <p:cNvPr id="115" name="流程图: 过程 114">
              <a:extLst>
                <a:ext uri="{FF2B5EF4-FFF2-40B4-BE49-F238E27FC236}">
                  <a16:creationId xmlns:a16="http://schemas.microsoft.com/office/drawing/2014/main" id="{FEB542C1-8047-4329-8032-C367A714FDFC}"/>
                </a:ext>
              </a:extLst>
            </p:cNvPr>
            <p:cNvSpPr/>
            <p:nvPr/>
          </p:nvSpPr>
          <p:spPr>
            <a:xfrm>
              <a:off x="640911" y="1134111"/>
              <a:ext cx="1151491" cy="95586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CPU CORE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箭头: 上下 115">
              <a:extLst>
                <a:ext uri="{FF2B5EF4-FFF2-40B4-BE49-F238E27FC236}">
                  <a16:creationId xmlns:a16="http://schemas.microsoft.com/office/drawing/2014/main" id="{1D44892B-9B7F-4AAC-8714-C8BD51BC56F6}"/>
                </a:ext>
              </a:extLst>
            </p:cNvPr>
            <p:cNvSpPr/>
            <p:nvPr/>
          </p:nvSpPr>
          <p:spPr>
            <a:xfrm>
              <a:off x="985428" y="2038168"/>
              <a:ext cx="462455" cy="615147"/>
            </a:xfrm>
            <a:prstGeom prst="upDownArrow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E6865BBD-8870-44AB-AFA9-FA6AF998CD68}"/>
                </a:ext>
              </a:extLst>
            </p:cNvPr>
            <p:cNvSpPr/>
            <p:nvPr/>
          </p:nvSpPr>
          <p:spPr>
            <a:xfrm>
              <a:off x="2831149" y="3743783"/>
              <a:ext cx="2921088" cy="2428843"/>
            </a:xfrm>
            <a:custGeom>
              <a:avLst/>
              <a:gdLst>
                <a:gd name="connsiteX0" fmla="*/ 0 w 3069021"/>
                <a:gd name="connsiteY0" fmla="*/ 3311879 h 3311879"/>
                <a:gd name="connsiteX1" fmla="*/ 641131 w 3069021"/>
                <a:gd name="connsiteY1" fmla="*/ 2271355 h 3311879"/>
                <a:gd name="connsiteX2" fmla="*/ 231228 w 3069021"/>
                <a:gd name="connsiteY2" fmla="*/ 684293 h 3311879"/>
                <a:gd name="connsiteX3" fmla="*/ 1019504 w 3069021"/>
                <a:gd name="connsiteY3" fmla="*/ 1120 h 3311879"/>
                <a:gd name="connsiteX4" fmla="*/ 3069021 w 3069021"/>
                <a:gd name="connsiteY4" fmla="*/ 820927 h 3311879"/>
                <a:gd name="connsiteX0" fmla="*/ 0 w 3069021"/>
                <a:gd name="connsiteY0" fmla="*/ 3311869 h 3311869"/>
                <a:gd name="connsiteX1" fmla="*/ 493986 w 3069021"/>
                <a:gd name="connsiteY1" fmla="*/ 2250324 h 3311869"/>
                <a:gd name="connsiteX2" fmla="*/ 231228 w 3069021"/>
                <a:gd name="connsiteY2" fmla="*/ 684283 h 3311869"/>
                <a:gd name="connsiteX3" fmla="*/ 1019504 w 3069021"/>
                <a:gd name="connsiteY3" fmla="*/ 1110 h 3311869"/>
                <a:gd name="connsiteX4" fmla="*/ 3069021 w 3069021"/>
                <a:gd name="connsiteY4" fmla="*/ 820917 h 3311869"/>
                <a:gd name="connsiteX0" fmla="*/ 0 w 2974428"/>
                <a:gd name="connsiteY0" fmla="*/ 3311869 h 3311869"/>
                <a:gd name="connsiteX1" fmla="*/ 399393 w 2974428"/>
                <a:gd name="connsiteY1" fmla="*/ 2250324 h 3311869"/>
                <a:gd name="connsiteX2" fmla="*/ 136635 w 2974428"/>
                <a:gd name="connsiteY2" fmla="*/ 684283 h 3311869"/>
                <a:gd name="connsiteX3" fmla="*/ 924911 w 2974428"/>
                <a:gd name="connsiteY3" fmla="*/ 1110 h 3311869"/>
                <a:gd name="connsiteX4" fmla="*/ 2974428 w 2974428"/>
                <a:gd name="connsiteY4" fmla="*/ 820917 h 3311869"/>
                <a:gd name="connsiteX0" fmla="*/ 0 w 2974428"/>
                <a:gd name="connsiteY0" fmla="*/ 3311869 h 3311869"/>
                <a:gd name="connsiteX1" fmla="*/ 399393 w 2974428"/>
                <a:gd name="connsiteY1" fmla="*/ 2250324 h 3311869"/>
                <a:gd name="connsiteX2" fmla="*/ 136635 w 2974428"/>
                <a:gd name="connsiteY2" fmla="*/ 684283 h 3311869"/>
                <a:gd name="connsiteX3" fmla="*/ 924911 w 2974428"/>
                <a:gd name="connsiteY3" fmla="*/ 1110 h 3311869"/>
                <a:gd name="connsiteX4" fmla="*/ 2974428 w 2974428"/>
                <a:gd name="connsiteY4" fmla="*/ 820917 h 3311869"/>
                <a:gd name="connsiteX0" fmla="*/ 0 w 2974428"/>
                <a:gd name="connsiteY0" fmla="*/ 2673294 h 2673294"/>
                <a:gd name="connsiteX1" fmla="*/ 399393 w 2974428"/>
                <a:gd name="connsiteY1" fmla="*/ 1611749 h 2673294"/>
                <a:gd name="connsiteX2" fmla="*/ 136635 w 2974428"/>
                <a:gd name="connsiteY2" fmla="*/ 45708 h 2673294"/>
                <a:gd name="connsiteX3" fmla="*/ 1267811 w 2974428"/>
                <a:gd name="connsiteY3" fmla="*/ 398855 h 2673294"/>
                <a:gd name="connsiteX4" fmla="*/ 2974428 w 2974428"/>
                <a:gd name="connsiteY4" fmla="*/ 182342 h 2673294"/>
                <a:gd name="connsiteX0" fmla="*/ 0 w 2921088"/>
                <a:gd name="connsiteY0" fmla="*/ 2673294 h 2673294"/>
                <a:gd name="connsiteX1" fmla="*/ 399393 w 2921088"/>
                <a:gd name="connsiteY1" fmla="*/ 1611749 h 2673294"/>
                <a:gd name="connsiteX2" fmla="*/ 136635 w 2921088"/>
                <a:gd name="connsiteY2" fmla="*/ 45708 h 2673294"/>
                <a:gd name="connsiteX3" fmla="*/ 1267811 w 2921088"/>
                <a:gd name="connsiteY3" fmla="*/ 398855 h 2673294"/>
                <a:gd name="connsiteX4" fmla="*/ 2921088 w 2921088"/>
                <a:gd name="connsiteY4" fmla="*/ 273782 h 2673294"/>
                <a:gd name="connsiteX0" fmla="*/ 0 w 2921088"/>
                <a:gd name="connsiteY0" fmla="*/ 2673294 h 2673294"/>
                <a:gd name="connsiteX1" fmla="*/ 399393 w 2921088"/>
                <a:gd name="connsiteY1" fmla="*/ 1611749 h 2673294"/>
                <a:gd name="connsiteX2" fmla="*/ 136635 w 2921088"/>
                <a:gd name="connsiteY2" fmla="*/ 45708 h 2673294"/>
                <a:gd name="connsiteX3" fmla="*/ 1267811 w 2921088"/>
                <a:gd name="connsiteY3" fmla="*/ 398855 h 2673294"/>
                <a:gd name="connsiteX4" fmla="*/ 2921088 w 2921088"/>
                <a:gd name="connsiteY4" fmla="*/ 273782 h 2673294"/>
                <a:gd name="connsiteX0" fmla="*/ 0 w 2921088"/>
                <a:gd name="connsiteY0" fmla="*/ 2426571 h 2426571"/>
                <a:gd name="connsiteX1" fmla="*/ 399393 w 2921088"/>
                <a:gd name="connsiteY1" fmla="*/ 1365026 h 2426571"/>
                <a:gd name="connsiteX2" fmla="*/ 281415 w 2921088"/>
                <a:gd name="connsiteY2" fmla="*/ 187605 h 2426571"/>
                <a:gd name="connsiteX3" fmla="*/ 1267811 w 2921088"/>
                <a:gd name="connsiteY3" fmla="*/ 152132 h 2426571"/>
                <a:gd name="connsiteX4" fmla="*/ 2921088 w 2921088"/>
                <a:gd name="connsiteY4" fmla="*/ 27059 h 2426571"/>
                <a:gd name="connsiteX0" fmla="*/ 0 w 2921088"/>
                <a:gd name="connsiteY0" fmla="*/ 2426571 h 2426571"/>
                <a:gd name="connsiteX1" fmla="*/ 399393 w 2921088"/>
                <a:gd name="connsiteY1" fmla="*/ 1365026 h 2426571"/>
                <a:gd name="connsiteX2" fmla="*/ 631935 w 2921088"/>
                <a:gd name="connsiteY2" fmla="*/ 301905 h 2426571"/>
                <a:gd name="connsiteX3" fmla="*/ 1267811 w 2921088"/>
                <a:gd name="connsiteY3" fmla="*/ 152132 h 2426571"/>
                <a:gd name="connsiteX4" fmla="*/ 2921088 w 2921088"/>
                <a:gd name="connsiteY4" fmla="*/ 27059 h 2426571"/>
                <a:gd name="connsiteX0" fmla="*/ 0 w 2921088"/>
                <a:gd name="connsiteY0" fmla="*/ 2429338 h 2429338"/>
                <a:gd name="connsiteX1" fmla="*/ 399393 w 2921088"/>
                <a:gd name="connsiteY1" fmla="*/ 1367793 h 2429338"/>
                <a:gd name="connsiteX2" fmla="*/ 631935 w 2921088"/>
                <a:gd name="connsiteY2" fmla="*/ 304672 h 2429338"/>
                <a:gd name="connsiteX3" fmla="*/ 1267811 w 2921088"/>
                <a:gd name="connsiteY3" fmla="*/ 124419 h 2429338"/>
                <a:gd name="connsiteX4" fmla="*/ 2921088 w 2921088"/>
                <a:gd name="connsiteY4" fmla="*/ 29826 h 2429338"/>
                <a:gd name="connsiteX0" fmla="*/ 0 w 2921088"/>
                <a:gd name="connsiteY0" fmla="*/ 2439356 h 2439356"/>
                <a:gd name="connsiteX1" fmla="*/ 399393 w 2921088"/>
                <a:gd name="connsiteY1" fmla="*/ 1377811 h 2439356"/>
                <a:gd name="connsiteX2" fmla="*/ 631935 w 2921088"/>
                <a:gd name="connsiteY2" fmla="*/ 314690 h 2439356"/>
                <a:gd name="connsiteX3" fmla="*/ 1267811 w 2921088"/>
                <a:gd name="connsiteY3" fmla="*/ 134437 h 2439356"/>
                <a:gd name="connsiteX4" fmla="*/ 2921088 w 2921088"/>
                <a:gd name="connsiteY4" fmla="*/ 39844 h 2439356"/>
                <a:gd name="connsiteX0" fmla="*/ 0 w 2921088"/>
                <a:gd name="connsiteY0" fmla="*/ 2399512 h 2399512"/>
                <a:gd name="connsiteX1" fmla="*/ 399393 w 2921088"/>
                <a:gd name="connsiteY1" fmla="*/ 1337967 h 2399512"/>
                <a:gd name="connsiteX2" fmla="*/ 631935 w 2921088"/>
                <a:gd name="connsiteY2" fmla="*/ 274846 h 2399512"/>
                <a:gd name="connsiteX3" fmla="*/ 2921088 w 2921088"/>
                <a:gd name="connsiteY3" fmla="*/ 0 h 2399512"/>
                <a:gd name="connsiteX0" fmla="*/ 0 w 2921088"/>
                <a:gd name="connsiteY0" fmla="*/ 2429960 h 2429960"/>
                <a:gd name="connsiteX1" fmla="*/ 399393 w 2921088"/>
                <a:gd name="connsiteY1" fmla="*/ 1368415 h 2429960"/>
                <a:gd name="connsiteX2" fmla="*/ 654795 w 2921088"/>
                <a:gd name="connsiteY2" fmla="*/ 107174 h 2429960"/>
                <a:gd name="connsiteX3" fmla="*/ 2921088 w 2921088"/>
                <a:gd name="connsiteY3" fmla="*/ 30448 h 2429960"/>
                <a:gd name="connsiteX0" fmla="*/ 0 w 2921088"/>
                <a:gd name="connsiteY0" fmla="*/ 2429403 h 2429403"/>
                <a:gd name="connsiteX1" fmla="*/ 353673 w 2921088"/>
                <a:gd name="connsiteY1" fmla="*/ 1360238 h 2429403"/>
                <a:gd name="connsiteX2" fmla="*/ 654795 w 2921088"/>
                <a:gd name="connsiteY2" fmla="*/ 106617 h 2429403"/>
                <a:gd name="connsiteX3" fmla="*/ 2921088 w 2921088"/>
                <a:gd name="connsiteY3" fmla="*/ 29891 h 2429403"/>
                <a:gd name="connsiteX0" fmla="*/ 0 w 2921088"/>
                <a:gd name="connsiteY0" fmla="*/ 2428286 h 2428286"/>
                <a:gd name="connsiteX1" fmla="*/ 307953 w 2921088"/>
                <a:gd name="connsiteY1" fmla="*/ 1343881 h 2428286"/>
                <a:gd name="connsiteX2" fmla="*/ 654795 w 2921088"/>
                <a:gd name="connsiteY2" fmla="*/ 105500 h 2428286"/>
                <a:gd name="connsiteX3" fmla="*/ 2921088 w 2921088"/>
                <a:gd name="connsiteY3" fmla="*/ 28774 h 2428286"/>
                <a:gd name="connsiteX0" fmla="*/ 0 w 2921088"/>
                <a:gd name="connsiteY0" fmla="*/ 2428286 h 2428286"/>
                <a:gd name="connsiteX1" fmla="*/ 307953 w 2921088"/>
                <a:gd name="connsiteY1" fmla="*/ 1343881 h 2428286"/>
                <a:gd name="connsiteX2" fmla="*/ 654795 w 2921088"/>
                <a:gd name="connsiteY2" fmla="*/ 105500 h 2428286"/>
                <a:gd name="connsiteX3" fmla="*/ 2921088 w 2921088"/>
                <a:gd name="connsiteY3" fmla="*/ 28774 h 2428286"/>
                <a:gd name="connsiteX0" fmla="*/ 0 w 2921088"/>
                <a:gd name="connsiteY0" fmla="*/ 2428843 h 2428843"/>
                <a:gd name="connsiteX1" fmla="*/ 384153 w 2921088"/>
                <a:gd name="connsiteY1" fmla="*/ 1352058 h 2428843"/>
                <a:gd name="connsiteX2" fmla="*/ 654795 w 2921088"/>
                <a:gd name="connsiteY2" fmla="*/ 106057 h 2428843"/>
                <a:gd name="connsiteX3" fmla="*/ 2921088 w 2921088"/>
                <a:gd name="connsiteY3" fmla="*/ 29331 h 2428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88" h="2428843">
                  <a:moveTo>
                    <a:pt x="0" y="2428843"/>
                  </a:moveTo>
                  <a:cubicBezTo>
                    <a:pt x="185683" y="2096015"/>
                    <a:pt x="343601" y="1762049"/>
                    <a:pt x="384153" y="1352058"/>
                  </a:cubicBezTo>
                  <a:cubicBezTo>
                    <a:pt x="424705" y="942067"/>
                    <a:pt x="231973" y="326511"/>
                    <a:pt x="654795" y="106057"/>
                  </a:cubicBezTo>
                  <a:cubicBezTo>
                    <a:pt x="1077617" y="-114397"/>
                    <a:pt x="2444181" y="86591"/>
                    <a:pt x="2921088" y="29331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9" name="箭头: 上下 118">
              <a:extLst>
                <a:ext uri="{FF2B5EF4-FFF2-40B4-BE49-F238E27FC236}">
                  <a16:creationId xmlns:a16="http://schemas.microsoft.com/office/drawing/2014/main" id="{E4C4DDBF-B286-43D2-BEC2-D23772361D93}"/>
                </a:ext>
              </a:extLst>
            </p:cNvPr>
            <p:cNvSpPr/>
            <p:nvPr/>
          </p:nvSpPr>
          <p:spPr>
            <a:xfrm>
              <a:off x="4203099" y="3069291"/>
              <a:ext cx="462455" cy="615147"/>
            </a:xfrm>
            <a:prstGeom prst="upDownArrow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箭头: 上下 37">
              <a:extLst>
                <a:ext uri="{FF2B5EF4-FFF2-40B4-BE49-F238E27FC236}">
                  <a16:creationId xmlns:a16="http://schemas.microsoft.com/office/drawing/2014/main" id="{C5C1FB90-A6E8-40EB-8172-444A55D9DD30}"/>
                </a:ext>
              </a:extLst>
            </p:cNvPr>
            <p:cNvSpPr/>
            <p:nvPr/>
          </p:nvSpPr>
          <p:spPr>
            <a:xfrm>
              <a:off x="3481246" y="4225866"/>
              <a:ext cx="462455" cy="615147"/>
            </a:xfrm>
            <a:prstGeom prst="upDownArrow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9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495" y="141083"/>
            <a:ext cx="8507288" cy="64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数据流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E6CD70-AEC8-4C78-8C6F-A3A991FC0D9C}"/>
              </a:ext>
            </a:extLst>
          </p:cNvPr>
          <p:cNvCxnSpPr/>
          <p:nvPr/>
        </p:nvCxnSpPr>
        <p:spPr>
          <a:xfrm>
            <a:off x="0" y="940731"/>
            <a:ext cx="9144000" cy="0"/>
          </a:xfrm>
          <a:prstGeom prst="line">
            <a:avLst/>
          </a:prstGeom>
          <a:ln w="63500" cmpd="thickThin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8" name="图片 297">
            <a:extLst>
              <a:ext uri="{FF2B5EF4-FFF2-40B4-BE49-F238E27FC236}">
                <a16:creationId xmlns:a16="http://schemas.microsoft.com/office/drawing/2014/main" id="{AD1B0A72-79EE-479D-AC78-11BFF7A1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65" y="1198447"/>
            <a:ext cx="6378371" cy="49925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AC0BC8-E239-4059-AF08-ACC637CBA10D}"/>
              </a:ext>
            </a:extLst>
          </p:cNvPr>
          <p:cNvSpPr txBox="1"/>
          <p:nvPr/>
        </p:nvSpPr>
        <p:spPr>
          <a:xfrm>
            <a:off x="6727373" y="1469571"/>
            <a:ext cx="2416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NoC</a:t>
            </a:r>
            <a:r>
              <a:rPr lang="en-US" altLang="zh-CN" dirty="0"/>
              <a:t> </a:t>
            </a:r>
            <a:r>
              <a:rPr lang="zh-CN" altLang="en-US" dirty="0"/>
              <a:t>路由数据包到目标核心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mesh</a:t>
            </a:r>
            <a:r>
              <a:rPr lang="zh-CN" altLang="en-US" dirty="0"/>
              <a:t>网络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XY</a:t>
            </a:r>
            <a:r>
              <a:rPr lang="zh-CN" altLang="en-US" dirty="0"/>
              <a:t>路由算法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全局同步</a:t>
            </a:r>
          </a:p>
        </p:txBody>
      </p:sp>
    </p:spTree>
    <p:extLst>
      <p:ext uri="{BB962C8B-B14F-4D97-AF65-F5344CB8AC3E}">
        <p14:creationId xmlns:p14="http://schemas.microsoft.com/office/powerpoint/2010/main" val="397752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F06FD5-704B-4AF6-8F74-68B17C4E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6" y="2129177"/>
            <a:ext cx="5393055" cy="310134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C07F8D1-FE1E-4F8D-BB5C-3432BF2B96E1}"/>
              </a:ext>
            </a:extLst>
          </p:cNvPr>
          <p:cNvSpPr txBox="1">
            <a:spLocks/>
          </p:cNvSpPr>
          <p:nvPr/>
        </p:nvSpPr>
        <p:spPr>
          <a:xfrm>
            <a:off x="7495" y="141083"/>
            <a:ext cx="8507288" cy="64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数据流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8C91574-67EA-40EB-B12F-6D9D305F86D4}"/>
              </a:ext>
            </a:extLst>
          </p:cNvPr>
          <p:cNvCxnSpPr/>
          <p:nvPr/>
        </p:nvCxnSpPr>
        <p:spPr>
          <a:xfrm>
            <a:off x="0" y="940731"/>
            <a:ext cx="9144000" cy="0"/>
          </a:xfrm>
          <a:prstGeom prst="line">
            <a:avLst/>
          </a:prstGeom>
          <a:ln w="63500" cmpd="thickThin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B216F0B-EB34-4A93-9B10-F3D63F047ED3}"/>
              </a:ext>
            </a:extLst>
          </p:cNvPr>
          <p:cNvSpPr txBox="1"/>
          <p:nvPr/>
        </p:nvSpPr>
        <p:spPr>
          <a:xfrm>
            <a:off x="5772150" y="1461407"/>
            <a:ext cx="32975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Rx</a:t>
            </a:r>
            <a:r>
              <a:rPr lang="zh-CN" altLang="en-US" dirty="0"/>
              <a:t>接收数据包，进行解码；</a:t>
            </a:r>
            <a:endParaRPr lang="en-US" altLang="zh-CN" dirty="0"/>
          </a:p>
          <a:p>
            <a:r>
              <a:rPr lang="zh-CN" altLang="en-US" dirty="0"/>
              <a:t>配置数据包，写神经元连接</a:t>
            </a:r>
            <a:endParaRPr lang="en-US" altLang="zh-CN" dirty="0"/>
          </a:p>
          <a:p>
            <a:r>
              <a:rPr lang="zh-CN" altLang="en-US" dirty="0"/>
              <a:t>到</a:t>
            </a:r>
            <a:r>
              <a:rPr lang="en-US" altLang="zh-CN" dirty="0"/>
              <a:t>SRAM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脉冲参数，神经元不应期等</a:t>
            </a:r>
            <a:endParaRPr lang="en-US" altLang="zh-CN" dirty="0"/>
          </a:p>
          <a:p>
            <a:r>
              <a:rPr lang="zh-CN" altLang="en-US" dirty="0"/>
              <a:t>写到</a:t>
            </a:r>
            <a:r>
              <a:rPr lang="en-US" altLang="zh-CN" dirty="0" err="1"/>
              <a:t>Reg_List</a:t>
            </a:r>
            <a:r>
              <a:rPr lang="zh-CN" altLang="en-US" dirty="0"/>
              <a:t>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Spike_Gen</a:t>
            </a:r>
            <a:r>
              <a:rPr lang="zh-CN" altLang="en-US" dirty="0"/>
              <a:t>模块根据脉冲数据包产生脉冲输入到</a:t>
            </a:r>
            <a:r>
              <a:rPr lang="en-US" altLang="zh-CN" dirty="0"/>
              <a:t>RRAM</a:t>
            </a:r>
            <a:r>
              <a:rPr lang="zh-CN" altLang="en-US" dirty="0"/>
              <a:t>阵列。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AER</a:t>
            </a:r>
            <a:r>
              <a:rPr lang="zh-CN" altLang="en-US" dirty="0"/>
              <a:t>转换模拟神经元输出脉冲。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Tx</a:t>
            </a:r>
            <a:r>
              <a:rPr lang="zh-CN" altLang="en-US" dirty="0"/>
              <a:t>根据神经元的连接关系，编码脉冲数据包发送到</a:t>
            </a:r>
            <a:r>
              <a:rPr lang="en-US" altLang="zh-CN" dirty="0" err="1"/>
              <a:t>NoC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Control</a:t>
            </a:r>
            <a:r>
              <a:rPr lang="zh-CN" altLang="en-US" dirty="0"/>
              <a:t>模块做全局同步。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Timer</a:t>
            </a:r>
            <a:r>
              <a:rPr lang="zh-CN" altLang="en-US" dirty="0"/>
              <a:t>脉冲计时。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6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3" descr="neuron">
            <a:extLst>
              <a:ext uri="{FF2B5EF4-FFF2-40B4-BE49-F238E27FC236}">
                <a16:creationId xmlns:a16="http://schemas.microsoft.com/office/drawing/2014/main" id="{31B1B79B-0D1E-447C-A403-A079F6DB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5" y="1561251"/>
            <a:ext cx="3696530" cy="373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neuron">
            <a:extLst>
              <a:ext uri="{FF2B5EF4-FFF2-40B4-BE49-F238E27FC236}">
                <a16:creationId xmlns:a16="http://schemas.microsoft.com/office/drawing/2014/main" id="{6AC8293F-BD9A-4205-85EE-9698C5F5D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7"/>
          <a:stretch/>
        </p:blipFill>
        <p:spPr bwMode="auto">
          <a:xfrm>
            <a:off x="4396381" y="1670446"/>
            <a:ext cx="4348264" cy="3517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AEC64E5-F07C-4955-9B08-D5B94047E853}"/>
              </a:ext>
            </a:extLst>
          </p:cNvPr>
          <p:cNvSpPr txBox="1">
            <a:spLocks/>
          </p:cNvSpPr>
          <p:nvPr/>
        </p:nvSpPr>
        <p:spPr>
          <a:xfrm>
            <a:off x="7495" y="141083"/>
            <a:ext cx="8507288" cy="64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LIF neuron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04FF9C0-3E89-4120-859E-0D686AAD5DF7}"/>
              </a:ext>
            </a:extLst>
          </p:cNvPr>
          <p:cNvCxnSpPr/>
          <p:nvPr/>
        </p:nvCxnSpPr>
        <p:spPr>
          <a:xfrm>
            <a:off x="0" y="940731"/>
            <a:ext cx="9144000" cy="0"/>
          </a:xfrm>
          <a:prstGeom prst="line">
            <a:avLst/>
          </a:prstGeom>
          <a:ln w="63500" cmpd="thickThin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EA211D6-2D06-4CC9-A148-317B753BF642}"/>
              </a:ext>
            </a:extLst>
          </p:cNvPr>
          <p:cNvSpPr txBox="1"/>
          <p:nvPr/>
        </p:nvSpPr>
        <p:spPr>
          <a:xfrm>
            <a:off x="738554" y="554793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亚阈值区，减小神经元功耗，减小电容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495" y="141083"/>
            <a:ext cx="8507288" cy="64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仿真流程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E6CD70-AEC8-4C78-8C6F-A3A991FC0D9C}"/>
              </a:ext>
            </a:extLst>
          </p:cNvPr>
          <p:cNvCxnSpPr/>
          <p:nvPr/>
        </p:nvCxnSpPr>
        <p:spPr>
          <a:xfrm>
            <a:off x="0" y="940731"/>
            <a:ext cx="9144000" cy="0"/>
          </a:xfrm>
          <a:prstGeom prst="line">
            <a:avLst/>
          </a:prstGeom>
          <a:ln w="63500" cmpd="thickThin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81C9077-C05C-47E6-AE59-8F1E404A2784}"/>
              </a:ext>
            </a:extLst>
          </p:cNvPr>
          <p:cNvSpPr txBox="1"/>
          <p:nvPr/>
        </p:nvSpPr>
        <p:spPr>
          <a:xfrm>
            <a:off x="631832" y="1796085"/>
            <a:ext cx="8019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算法生成网络模型和参数的</a:t>
            </a:r>
            <a:r>
              <a:rPr lang="en-US" altLang="zh-CN" dirty="0"/>
              <a:t>json</a:t>
            </a:r>
            <a:r>
              <a:rPr lang="zh-CN" altLang="en-US" dirty="0"/>
              <a:t>文件。包括，网络的结构，神经元的连接关系，权重，神经元的参数，以及生成的脉冲数据包。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json </a:t>
            </a:r>
            <a:r>
              <a:rPr lang="zh-CN" altLang="en-US" dirty="0"/>
              <a:t>解释器，将神经元的连接关系的</a:t>
            </a:r>
            <a:r>
              <a:rPr lang="en-US" altLang="zh-CN" dirty="0"/>
              <a:t>json</a:t>
            </a:r>
            <a:r>
              <a:rPr lang="zh-CN" altLang="en-US" dirty="0"/>
              <a:t>文件转换为配置数据包。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嵌入式程序设定控制流程以及交互。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</a:t>
            </a:r>
            <a:r>
              <a:rPr lang="zh-CN" altLang="en-US" dirty="0"/>
              <a:t>程序编译为二进制文件。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将嵌入式二进制文件以及产生的配置数据文件和脉冲数据文件链接。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写入</a:t>
            </a:r>
            <a:r>
              <a:rPr lang="en-US" altLang="zh-CN" dirty="0"/>
              <a:t>flash</a:t>
            </a:r>
            <a:r>
              <a:rPr lang="zh-CN" altLang="en-US" dirty="0"/>
              <a:t>仿真模型中。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RRAM</a:t>
            </a:r>
            <a:r>
              <a:rPr lang="zh-CN" altLang="en-US" dirty="0"/>
              <a:t>阵列进行权重的读写</a:t>
            </a:r>
            <a:r>
              <a:rPr lang="en-US" altLang="zh-CN" dirty="0"/>
              <a:t>mapping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执行网络的配置过程。发送配置数据包。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执行网络的运行过程，逐时间步发送脉冲数据包。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同时接收产生的输出脉冲数据包。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串口输出结果，与算法结果比较。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927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495" y="141083"/>
            <a:ext cx="8507288" cy="64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仿真使用的工具链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E6CD70-AEC8-4C78-8C6F-A3A991FC0D9C}"/>
              </a:ext>
            </a:extLst>
          </p:cNvPr>
          <p:cNvCxnSpPr/>
          <p:nvPr/>
        </p:nvCxnSpPr>
        <p:spPr>
          <a:xfrm>
            <a:off x="0" y="940731"/>
            <a:ext cx="9144000" cy="0"/>
          </a:xfrm>
          <a:prstGeom prst="line">
            <a:avLst/>
          </a:prstGeom>
          <a:ln w="63500" cmpd="thickThin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81C9077-C05C-47E6-AE59-8F1E404A2784}"/>
              </a:ext>
            </a:extLst>
          </p:cNvPr>
          <p:cNvSpPr txBox="1"/>
          <p:nvPr/>
        </p:nvSpPr>
        <p:spPr>
          <a:xfrm>
            <a:off x="631832" y="1796085"/>
            <a:ext cx="8019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python/</a:t>
            </a:r>
            <a:r>
              <a:rPr lang="en-US" altLang="zh-CN" dirty="0" err="1"/>
              <a:t>matlab</a:t>
            </a:r>
            <a:r>
              <a:rPr lang="en-US" altLang="zh-CN" dirty="0"/>
              <a:t> 	</a:t>
            </a:r>
            <a:r>
              <a:rPr lang="zh-CN" altLang="en-US" dirty="0"/>
              <a:t>低比特量化算法，</a:t>
            </a:r>
            <a:r>
              <a:rPr lang="en-US" altLang="zh-CN" dirty="0"/>
              <a:t>SNN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systemC</a:t>
            </a:r>
            <a:r>
              <a:rPr lang="en-US" altLang="zh-CN" dirty="0"/>
              <a:t> 	</a:t>
            </a:r>
            <a:r>
              <a:rPr lang="zh-CN" altLang="en-US" dirty="0"/>
              <a:t>系统级周期精确仿真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Verilog 	</a:t>
            </a:r>
            <a:r>
              <a:rPr lang="zh-CN" altLang="en-US" dirty="0"/>
              <a:t>硬件语言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VerilogA</a:t>
            </a:r>
            <a:r>
              <a:rPr lang="en-US" altLang="zh-CN" dirty="0"/>
              <a:t> 	</a:t>
            </a:r>
            <a:r>
              <a:rPr lang="zh-CN" altLang="en-US" dirty="0"/>
              <a:t>建模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SystemVerilog</a:t>
            </a:r>
            <a:r>
              <a:rPr lang="en-US" altLang="zh-CN" dirty="0"/>
              <a:t> 	</a:t>
            </a:r>
            <a:r>
              <a:rPr lang="zh-CN" altLang="en-US" dirty="0"/>
              <a:t>硬件语言，验证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c/</a:t>
            </a:r>
            <a:r>
              <a:rPr lang="zh-CN" altLang="en-US" dirty="0"/>
              <a:t>汇编</a:t>
            </a:r>
            <a:r>
              <a:rPr lang="en-US" altLang="zh-CN" dirty="0"/>
              <a:t> 	RISC-V</a:t>
            </a:r>
            <a:r>
              <a:rPr lang="zh-CN" altLang="en-US" dirty="0"/>
              <a:t>嵌入式开发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Synopsys  	Verilog/</a:t>
            </a:r>
            <a:r>
              <a:rPr lang="en-US" altLang="zh-CN" dirty="0" err="1"/>
              <a:t>SystemC</a:t>
            </a:r>
            <a:r>
              <a:rPr lang="en-US" altLang="zh-CN" dirty="0"/>
              <a:t>/</a:t>
            </a:r>
            <a:r>
              <a:rPr lang="en-US" altLang="zh-CN" dirty="0" err="1"/>
              <a:t>SystemVerilog</a:t>
            </a:r>
            <a:r>
              <a:rPr lang="zh-CN" altLang="en-US" dirty="0"/>
              <a:t> 联合仿真，综合等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Cadence 	</a:t>
            </a:r>
            <a:r>
              <a:rPr lang="zh-CN" altLang="en-US" dirty="0"/>
              <a:t>模拟</a:t>
            </a:r>
            <a:r>
              <a:rPr lang="en-US" altLang="zh-CN" dirty="0"/>
              <a:t>neuron</a:t>
            </a:r>
            <a:r>
              <a:rPr lang="zh-CN" altLang="en-US" dirty="0"/>
              <a:t>，</a:t>
            </a:r>
            <a:r>
              <a:rPr lang="en-US" altLang="zh-CN" dirty="0"/>
              <a:t>RRAM</a:t>
            </a:r>
            <a:r>
              <a:rPr lang="zh-CN" altLang="en-US" dirty="0"/>
              <a:t>版图，数模混合仿真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Xilinx 		</a:t>
            </a:r>
            <a:r>
              <a:rPr lang="en-US" altLang="zh-CN" dirty="0" err="1"/>
              <a:t>fpga</a:t>
            </a:r>
            <a:r>
              <a:rPr lang="zh-CN" altLang="en-US" dirty="0"/>
              <a:t>验证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029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495" y="141083"/>
            <a:ext cx="8507288" cy="64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58B771-3E16-4644-8504-E810E718AD75}"/>
              </a:ext>
            </a:extLst>
          </p:cNvPr>
          <p:cNvSpPr txBox="1"/>
          <p:nvPr/>
        </p:nvSpPr>
        <p:spPr>
          <a:xfrm>
            <a:off x="1118541" y="1227312"/>
            <a:ext cx="5252762" cy="359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just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工作整理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just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E6CD70-AEC8-4C78-8C6F-A3A991FC0D9C}"/>
              </a:ext>
            </a:extLst>
          </p:cNvPr>
          <p:cNvCxnSpPr/>
          <p:nvPr/>
        </p:nvCxnSpPr>
        <p:spPr>
          <a:xfrm>
            <a:off x="0" y="940731"/>
            <a:ext cx="9144000" cy="0"/>
          </a:xfrm>
          <a:prstGeom prst="line">
            <a:avLst/>
          </a:prstGeom>
          <a:ln w="63500" cmpd="thickThin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495" y="141083"/>
            <a:ext cx="8507288" cy="64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总体结构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E6CD70-AEC8-4C78-8C6F-A3A991FC0D9C}"/>
              </a:ext>
            </a:extLst>
          </p:cNvPr>
          <p:cNvCxnSpPr/>
          <p:nvPr/>
        </p:nvCxnSpPr>
        <p:spPr>
          <a:xfrm>
            <a:off x="0" y="940731"/>
            <a:ext cx="9144000" cy="0"/>
          </a:xfrm>
          <a:prstGeom prst="line">
            <a:avLst/>
          </a:prstGeom>
          <a:ln w="63500" cmpd="thickThin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文本框 295">
            <a:extLst>
              <a:ext uri="{FF2B5EF4-FFF2-40B4-BE49-F238E27FC236}">
                <a16:creationId xmlns:a16="http://schemas.microsoft.com/office/drawing/2014/main" id="{A02BABE4-1250-404E-9956-DC02EB7EDC94}"/>
              </a:ext>
            </a:extLst>
          </p:cNvPr>
          <p:cNvSpPr txBox="1"/>
          <p:nvPr/>
        </p:nvSpPr>
        <p:spPr>
          <a:xfrm>
            <a:off x="93118" y="4719086"/>
            <a:ext cx="4205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的优势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开源，</a:t>
            </a:r>
            <a:r>
              <a:rPr lang="en-US" altLang="zh-CN" dirty="0"/>
              <a:t>BSD</a:t>
            </a:r>
            <a:r>
              <a:rPr lang="zh-CN" altLang="en-US" dirty="0"/>
              <a:t>证书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模块化的指令集，针对不同应用场景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架构简洁，优美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可定制扩展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完整的软件工具链</a:t>
            </a:r>
            <a:endParaRPr lang="en-US" altLang="zh-CN" dirty="0"/>
          </a:p>
        </p:txBody>
      </p:sp>
      <p:pic>
        <p:nvPicPr>
          <p:cNvPr id="298" name="图片 297">
            <a:extLst>
              <a:ext uri="{FF2B5EF4-FFF2-40B4-BE49-F238E27FC236}">
                <a16:creationId xmlns:a16="http://schemas.microsoft.com/office/drawing/2014/main" id="{AD1B0A72-79EE-479D-AC78-11BFF7A1C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80" y="1092312"/>
            <a:ext cx="4302063" cy="3367392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DF2373C-8222-47BA-ABDC-13EFE9040651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4272266"/>
              </p:ext>
            </p:extLst>
          </p:nvPr>
        </p:nvGraphicFramePr>
        <p:xfrm>
          <a:off x="5433760" y="1092312"/>
          <a:ext cx="3413760" cy="332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24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核心数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63(SNNC)+1(MCU)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altLang="zh-CN" dirty="0"/>
                        <a:t>Neuron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r>
                        <a:rPr lang="en-US" altLang="zh-CN" baseline="0" dirty="0"/>
                        <a:t> in 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altLang="zh-CN" dirty="0"/>
                        <a:t>Synapse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512*64 in 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Mesh </a:t>
                      </a:r>
                      <a:r>
                        <a:rPr lang="en-US" altLang="zh-CN" dirty="0" err="1"/>
                        <a:t>uniast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altLang="zh-CN" dirty="0"/>
                        <a:t>Inference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altLang="zh-CN" dirty="0"/>
                        <a:t>Analog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Neuron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Memristive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Axon; weight;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altLang="zh-CN" dirty="0"/>
                        <a:t>SRAM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Dendrite; synapse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F0B7EB4-4FE5-4767-A0AE-DBDE5168F4C4}"/>
              </a:ext>
            </a:extLst>
          </p:cNvPr>
          <p:cNvSpPr txBox="1"/>
          <p:nvPr/>
        </p:nvSpPr>
        <p:spPr>
          <a:xfrm>
            <a:off x="4845004" y="4993939"/>
            <a:ext cx="3667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RISC-V</a:t>
            </a:r>
            <a:r>
              <a:rPr lang="zh-CN" altLang="en-US" dirty="0"/>
              <a:t>开放的可扩展性，非常容易在其通用架构基础上实现专用领域架构</a:t>
            </a:r>
            <a:r>
              <a:rPr lang="en-US" altLang="zh-CN" dirty="0"/>
              <a:t>DSA</a:t>
            </a:r>
            <a:r>
              <a:rPr lang="zh-CN" altLang="en-US" dirty="0"/>
              <a:t>。预留专用的指令编码。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B5B0EFD-F950-417F-A7FD-02EB34DD67FF}"/>
              </a:ext>
            </a:extLst>
          </p:cNvPr>
          <p:cNvSpPr/>
          <p:nvPr/>
        </p:nvSpPr>
        <p:spPr>
          <a:xfrm>
            <a:off x="1774479" y="5658416"/>
            <a:ext cx="2978590" cy="376955"/>
          </a:xfrm>
          <a:custGeom>
            <a:avLst/>
            <a:gdLst>
              <a:gd name="connsiteX0" fmla="*/ 0 w 2978590"/>
              <a:gd name="connsiteY0" fmla="*/ 362138 h 362138"/>
              <a:gd name="connsiteX1" fmla="*/ 1937442 w 2978590"/>
              <a:gd name="connsiteY1" fmla="*/ 325925 h 362138"/>
              <a:gd name="connsiteX2" fmla="*/ 2978590 w 2978590"/>
              <a:gd name="connsiteY2" fmla="*/ 0 h 362138"/>
              <a:gd name="connsiteX3" fmla="*/ 2978590 w 2978590"/>
              <a:gd name="connsiteY3" fmla="*/ 0 h 362138"/>
              <a:gd name="connsiteX0" fmla="*/ 0 w 2978590"/>
              <a:gd name="connsiteY0" fmla="*/ 362138 h 362138"/>
              <a:gd name="connsiteX1" fmla="*/ 1937442 w 2978590"/>
              <a:gd name="connsiteY1" fmla="*/ 325925 h 362138"/>
              <a:gd name="connsiteX2" fmla="*/ 2978590 w 2978590"/>
              <a:gd name="connsiteY2" fmla="*/ 0 h 362138"/>
              <a:gd name="connsiteX3" fmla="*/ 2978590 w 2978590"/>
              <a:gd name="connsiteY3" fmla="*/ 0 h 362138"/>
              <a:gd name="connsiteX0" fmla="*/ 0 w 2978590"/>
              <a:gd name="connsiteY0" fmla="*/ 362138 h 376955"/>
              <a:gd name="connsiteX1" fmla="*/ 1937442 w 2978590"/>
              <a:gd name="connsiteY1" fmla="*/ 325925 h 376955"/>
              <a:gd name="connsiteX2" fmla="*/ 2978590 w 2978590"/>
              <a:gd name="connsiteY2" fmla="*/ 0 h 376955"/>
              <a:gd name="connsiteX3" fmla="*/ 2978590 w 2978590"/>
              <a:gd name="connsiteY3" fmla="*/ 0 h 37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8590" h="376955">
                <a:moveTo>
                  <a:pt x="0" y="362138"/>
                </a:moveTo>
                <a:cubicBezTo>
                  <a:pt x="645814" y="350067"/>
                  <a:pt x="1404796" y="422495"/>
                  <a:pt x="1937442" y="325925"/>
                </a:cubicBezTo>
                <a:cubicBezTo>
                  <a:pt x="2470088" y="229355"/>
                  <a:pt x="2978590" y="0"/>
                  <a:pt x="2978590" y="0"/>
                </a:cubicBezTo>
                <a:lnTo>
                  <a:pt x="297859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88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495" y="141083"/>
            <a:ext cx="8507288" cy="64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蜂鸟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E203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开源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RISC-V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核及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E6CD70-AEC8-4C78-8C6F-A3A991FC0D9C}"/>
              </a:ext>
            </a:extLst>
          </p:cNvPr>
          <p:cNvCxnSpPr/>
          <p:nvPr/>
        </p:nvCxnSpPr>
        <p:spPr>
          <a:xfrm>
            <a:off x="0" y="940731"/>
            <a:ext cx="9144000" cy="0"/>
          </a:xfrm>
          <a:prstGeom prst="line">
            <a:avLst/>
          </a:prstGeom>
          <a:ln w="63500" cmpd="thickThin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F6019CB-FC17-43F9-A593-186F37326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0" y="1056169"/>
            <a:ext cx="8965139" cy="4935036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BC9B2858-6BF5-4090-B3A4-E8A54024381E}"/>
              </a:ext>
            </a:extLst>
          </p:cNvPr>
          <p:cNvSpPr txBox="1"/>
          <p:nvPr/>
        </p:nvSpPr>
        <p:spPr>
          <a:xfrm>
            <a:off x="2978379" y="5380672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面向高性能低功耗场景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配套的</a:t>
            </a:r>
            <a:r>
              <a:rPr lang="en-US" altLang="zh-CN" dirty="0"/>
              <a:t>SoC</a:t>
            </a:r>
            <a:r>
              <a:rPr lang="zh-CN" altLang="en-US" dirty="0"/>
              <a:t>和软件示例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</a:t>
            </a:r>
            <a:r>
              <a:rPr lang="en-US" altLang="zh-CN" dirty="0"/>
              <a:t>Verilog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提供</a:t>
            </a:r>
            <a:r>
              <a:rPr lang="en-US" altLang="zh-CN" dirty="0"/>
              <a:t>GDB</a:t>
            </a:r>
            <a:r>
              <a:rPr lang="zh-CN" altLang="en-US" dirty="0"/>
              <a:t>调试功能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文档详细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252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62EF92-CE1A-4E0A-9381-E60DC0D1C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" y="940726"/>
            <a:ext cx="4653643" cy="370897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32A2CF3-85B8-4F60-8600-41ADF78E6613}"/>
              </a:ext>
            </a:extLst>
          </p:cNvPr>
          <p:cNvSpPr txBox="1">
            <a:spLocks/>
          </p:cNvSpPr>
          <p:nvPr/>
        </p:nvSpPr>
        <p:spPr>
          <a:xfrm>
            <a:off x="7495" y="141083"/>
            <a:ext cx="8507288" cy="64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外设接口             中断控制器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9E78414-34DD-45B6-8148-63BB03BA8D6C}"/>
              </a:ext>
            </a:extLst>
          </p:cNvPr>
          <p:cNvCxnSpPr/>
          <p:nvPr/>
        </p:nvCxnSpPr>
        <p:spPr>
          <a:xfrm>
            <a:off x="0" y="940731"/>
            <a:ext cx="9144000" cy="0"/>
          </a:xfrm>
          <a:prstGeom prst="line">
            <a:avLst/>
          </a:prstGeom>
          <a:ln w="63500" cmpd="thickThin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84FBC57-5817-4355-8D29-A52290A20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244" y="1092306"/>
            <a:ext cx="4666756" cy="37089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27B26A-18FF-49EB-A8D3-0A716A9AE264}"/>
              </a:ext>
            </a:extLst>
          </p:cNvPr>
          <p:cNvSpPr txBox="1"/>
          <p:nvPr/>
        </p:nvSpPr>
        <p:spPr>
          <a:xfrm>
            <a:off x="535795" y="485346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私有设备总线接口地址总区间为</a:t>
            </a:r>
            <a:endParaRPr lang="en-US" altLang="zh-CN" dirty="0"/>
          </a:p>
          <a:p>
            <a:r>
              <a:rPr lang="en-US" altLang="zh-CN" dirty="0"/>
              <a:t>0x1000_0000 ~ 0x1FFF_FFFF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0C8A96-5620-4B66-B961-1A421B2F8050}"/>
              </a:ext>
            </a:extLst>
          </p:cNvPr>
          <p:cNvSpPr txBox="1"/>
          <p:nvPr/>
        </p:nvSpPr>
        <p:spPr>
          <a:xfrm>
            <a:off x="4477244" y="4801277"/>
            <a:ext cx="4220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PLIC </a:t>
            </a:r>
            <a:r>
              <a:rPr lang="zh-CN" altLang="en-US" dirty="0"/>
              <a:t>将多个外部中断源仲裁为一个单比特的信号，送入处理器核作为外部中断。处理器核收到中断进入异常服务程序，可以通过读</a:t>
            </a:r>
            <a:r>
              <a:rPr lang="en-US" altLang="zh-CN" dirty="0"/>
              <a:t>PLIC</a:t>
            </a:r>
            <a:r>
              <a:rPr lang="zh-CN" altLang="en-US" dirty="0"/>
              <a:t>的相关寄存器查看中断源的编号和信息。</a:t>
            </a:r>
          </a:p>
        </p:txBody>
      </p:sp>
    </p:spTree>
    <p:extLst>
      <p:ext uri="{BB962C8B-B14F-4D97-AF65-F5344CB8AC3E}">
        <p14:creationId xmlns:p14="http://schemas.microsoft.com/office/powerpoint/2010/main" val="13781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495" y="141083"/>
            <a:ext cx="8507288" cy="64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接口部分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RRAM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读写控制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E6CD70-AEC8-4C78-8C6F-A3A991FC0D9C}"/>
              </a:ext>
            </a:extLst>
          </p:cNvPr>
          <p:cNvCxnSpPr/>
          <p:nvPr/>
        </p:nvCxnSpPr>
        <p:spPr>
          <a:xfrm>
            <a:off x="0" y="940731"/>
            <a:ext cx="9144000" cy="0"/>
          </a:xfrm>
          <a:prstGeom prst="line">
            <a:avLst/>
          </a:prstGeom>
          <a:ln w="63500" cmpd="thickThin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717150D-D45C-44F9-8E36-58413B87D1CF}"/>
              </a:ext>
            </a:extLst>
          </p:cNvPr>
          <p:cNvSpPr/>
          <p:nvPr/>
        </p:nvSpPr>
        <p:spPr>
          <a:xfrm>
            <a:off x="208010" y="3892419"/>
            <a:ext cx="6276841" cy="262637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B1E104A-6F28-44E1-A4AC-8ED384B1DDEC}"/>
              </a:ext>
            </a:extLst>
          </p:cNvPr>
          <p:cNvSpPr/>
          <p:nvPr/>
        </p:nvSpPr>
        <p:spPr>
          <a:xfrm>
            <a:off x="310474" y="4041913"/>
            <a:ext cx="1042569" cy="233689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B4DDB1A-8456-4F7D-8363-8B8524E3F582}"/>
              </a:ext>
            </a:extLst>
          </p:cNvPr>
          <p:cNvSpPr/>
          <p:nvPr/>
        </p:nvSpPr>
        <p:spPr>
          <a:xfrm>
            <a:off x="2121605" y="4040384"/>
            <a:ext cx="4279038" cy="72132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A9F6B17-DF52-40DA-8BF1-4D8358945A18}"/>
              </a:ext>
            </a:extLst>
          </p:cNvPr>
          <p:cNvCxnSpPr>
            <a:cxnSpLocks/>
          </p:cNvCxnSpPr>
          <p:nvPr/>
        </p:nvCxnSpPr>
        <p:spPr>
          <a:xfrm flipV="1">
            <a:off x="1212596" y="4401050"/>
            <a:ext cx="1323753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8CD2441C-CEE9-431F-AD81-EA43625F4E4F}"/>
              </a:ext>
            </a:extLst>
          </p:cNvPr>
          <p:cNvSpPr/>
          <p:nvPr/>
        </p:nvSpPr>
        <p:spPr>
          <a:xfrm>
            <a:off x="419987" y="4142942"/>
            <a:ext cx="823542" cy="822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DTCM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18E6003-5A9A-4558-89F0-5650F0D87F52}"/>
              </a:ext>
            </a:extLst>
          </p:cNvPr>
          <p:cNvSpPr/>
          <p:nvPr/>
        </p:nvSpPr>
        <p:spPr>
          <a:xfrm>
            <a:off x="419987" y="5487672"/>
            <a:ext cx="823542" cy="8222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ITCM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AEF68B0-4BC4-4871-862D-46DDF198214E}"/>
              </a:ext>
            </a:extLst>
          </p:cNvPr>
          <p:cNvSpPr txBox="1"/>
          <p:nvPr/>
        </p:nvSpPr>
        <p:spPr>
          <a:xfrm>
            <a:off x="419987" y="4635681"/>
            <a:ext cx="874281" cy="295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Dual port </a:t>
            </a:r>
            <a:endParaRPr lang="zh-CN" altLang="en-US" sz="14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5E29583-D593-4A5A-A3F8-858268997708}"/>
              </a:ext>
            </a:extLst>
          </p:cNvPr>
          <p:cNvSpPr/>
          <p:nvPr/>
        </p:nvSpPr>
        <p:spPr>
          <a:xfrm>
            <a:off x="5420690" y="5080485"/>
            <a:ext cx="823542" cy="129386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PLIC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B10B060-9E5F-4BB2-9529-95A374D3A1A4}"/>
              </a:ext>
            </a:extLst>
          </p:cNvPr>
          <p:cNvSpPr/>
          <p:nvPr/>
        </p:nvSpPr>
        <p:spPr>
          <a:xfrm>
            <a:off x="2343158" y="5867909"/>
            <a:ext cx="1313013" cy="50841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FLASH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0CAEF77-0EF0-4CE2-92AE-9E04D8510C32}"/>
              </a:ext>
            </a:extLst>
          </p:cNvPr>
          <p:cNvSpPr/>
          <p:nvPr/>
        </p:nvSpPr>
        <p:spPr>
          <a:xfrm>
            <a:off x="3881924" y="5865944"/>
            <a:ext cx="1313013" cy="50841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JTAG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5CD3A89-5047-4F70-A90F-D2C667EB78CA}"/>
              </a:ext>
            </a:extLst>
          </p:cNvPr>
          <p:cNvSpPr/>
          <p:nvPr/>
        </p:nvSpPr>
        <p:spPr>
          <a:xfrm>
            <a:off x="5618789" y="4166416"/>
            <a:ext cx="674149" cy="4692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UART</a:t>
            </a:r>
            <a:r>
              <a:rPr lang="zh-CN" altLang="en-US" sz="1200" dirty="0">
                <a:solidFill>
                  <a:schemeClr val="tx1"/>
                </a:solidFill>
              </a:rPr>
              <a:t>，</a:t>
            </a:r>
            <a:r>
              <a:rPr lang="en-US" altLang="zh-CN" sz="1200" dirty="0">
                <a:solidFill>
                  <a:schemeClr val="tx1"/>
                </a:solidFill>
              </a:rPr>
              <a:t>GPIO…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D73653D-096C-4F5C-B1E8-DABBBEA6B660}"/>
              </a:ext>
            </a:extLst>
          </p:cNvPr>
          <p:cNvCxnSpPr>
            <a:stCxn id="87" idx="3"/>
            <a:endCxn id="65" idx="1"/>
          </p:cNvCxnSpPr>
          <p:nvPr/>
        </p:nvCxnSpPr>
        <p:spPr>
          <a:xfrm>
            <a:off x="3686319" y="4401049"/>
            <a:ext cx="1734371" cy="1326371"/>
          </a:xfrm>
          <a:prstGeom prst="bentConnector3">
            <a:avLst>
              <a:gd name="adj1" fmla="val 1529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80FDEE8-85EB-4B0A-B1AE-C27A0C69DFA5}"/>
              </a:ext>
            </a:extLst>
          </p:cNvPr>
          <p:cNvSpPr txBox="1"/>
          <p:nvPr/>
        </p:nvSpPr>
        <p:spPr>
          <a:xfrm>
            <a:off x="4163116" y="5352172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Interrupt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57BBA1-0BAE-4D2B-9F66-1DC483C68A53}"/>
              </a:ext>
            </a:extLst>
          </p:cNvPr>
          <p:cNvSpPr/>
          <p:nvPr/>
        </p:nvSpPr>
        <p:spPr>
          <a:xfrm rot="16200000">
            <a:off x="918870" y="5277360"/>
            <a:ext cx="1785061" cy="365127"/>
          </a:xfrm>
          <a:prstGeom prst="rect">
            <a:avLst/>
          </a:prstGeom>
          <a:solidFill>
            <a:srgbClr val="F2F2F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ICB BUS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847DD92E-454A-4F41-8F52-7C55B426337D}"/>
              </a:ext>
            </a:extLst>
          </p:cNvPr>
          <p:cNvCxnSpPr>
            <a:cxnSpLocks/>
            <a:stCxn id="21" idx="0"/>
            <a:endCxn id="56" idx="3"/>
          </p:cNvCxnSpPr>
          <p:nvPr/>
        </p:nvCxnSpPr>
        <p:spPr>
          <a:xfrm rot="10800000">
            <a:off x="1243529" y="4554053"/>
            <a:ext cx="385308" cy="905870"/>
          </a:xfrm>
          <a:prstGeom prst="bentConnector5">
            <a:avLst>
              <a:gd name="adj1" fmla="val 40593"/>
              <a:gd name="adj2" fmla="val 37385"/>
              <a:gd name="adj3" fmla="val 40671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D087E061-A8EF-4217-963B-7A2C1C55FC71}"/>
              </a:ext>
            </a:extLst>
          </p:cNvPr>
          <p:cNvCxnSpPr>
            <a:cxnSpLocks/>
            <a:stCxn id="21" idx="2"/>
            <a:endCxn id="87" idx="2"/>
          </p:cNvCxnSpPr>
          <p:nvPr/>
        </p:nvCxnSpPr>
        <p:spPr>
          <a:xfrm flipV="1">
            <a:off x="1993964" y="4635681"/>
            <a:ext cx="987138" cy="824242"/>
          </a:xfrm>
          <a:prstGeom prst="bentConnector2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07ADD852-3746-4A1A-B8C1-BC354BFD313F}"/>
              </a:ext>
            </a:extLst>
          </p:cNvPr>
          <p:cNvGrpSpPr/>
          <p:nvPr/>
        </p:nvGrpSpPr>
        <p:grpSpPr>
          <a:xfrm>
            <a:off x="643000" y="1058068"/>
            <a:ext cx="4551938" cy="3577613"/>
            <a:chOff x="642999" y="1058068"/>
            <a:chExt cx="5376417" cy="3577613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D1790F6-B174-42CF-9701-E9A2969530CB}"/>
                </a:ext>
              </a:extLst>
            </p:cNvPr>
            <p:cNvSpPr/>
            <p:nvPr/>
          </p:nvSpPr>
          <p:spPr>
            <a:xfrm>
              <a:off x="2571644" y="4166416"/>
              <a:ext cx="1665902" cy="4692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DMA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流程图: 过程 89">
              <a:extLst>
                <a:ext uri="{FF2B5EF4-FFF2-40B4-BE49-F238E27FC236}">
                  <a16:creationId xmlns:a16="http://schemas.microsoft.com/office/drawing/2014/main" id="{D00B74B2-C6D2-4939-B252-83CFCF762A3E}"/>
                </a:ext>
              </a:extLst>
            </p:cNvPr>
            <p:cNvSpPr/>
            <p:nvPr/>
          </p:nvSpPr>
          <p:spPr>
            <a:xfrm>
              <a:off x="642999" y="1892029"/>
              <a:ext cx="5376417" cy="1637745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SNN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02D3284F-F45B-43D0-89D8-3D875F7581C2}"/>
                </a:ext>
              </a:extLst>
            </p:cNvPr>
            <p:cNvSpPr/>
            <p:nvPr/>
          </p:nvSpPr>
          <p:spPr>
            <a:xfrm>
              <a:off x="752512" y="2854237"/>
              <a:ext cx="2308545" cy="5562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NoC Transmit module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A895785-D2C0-421B-9F27-CC714C465C08}"/>
                </a:ext>
              </a:extLst>
            </p:cNvPr>
            <p:cNvSpPr/>
            <p:nvPr/>
          </p:nvSpPr>
          <p:spPr>
            <a:xfrm>
              <a:off x="3557147" y="2854236"/>
              <a:ext cx="2308538" cy="5562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NoC Receive module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CB594110-89E9-497E-B56F-2BC6F4B3F346}"/>
                </a:ext>
              </a:extLst>
            </p:cNvPr>
            <p:cNvGrpSpPr/>
            <p:nvPr/>
          </p:nvGrpSpPr>
          <p:grpSpPr>
            <a:xfrm>
              <a:off x="1436183" y="1058068"/>
              <a:ext cx="3702010" cy="452363"/>
              <a:chOff x="2752825" y="134754"/>
              <a:chExt cx="6891689" cy="2161731"/>
            </a:xfrm>
          </p:grpSpPr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55AD9A77-444E-4C92-BDD1-2723EB279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2825" y="134754"/>
                <a:ext cx="0" cy="2161731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7C846028-E610-442F-998F-76D1C7DBA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2825" y="2290813"/>
                <a:ext cx="6891102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D91ED792-72D2-43F6-8D04-E2B739ED3AFC}"/>
                  </a:ext>
                </a:extLst>
              </p:cNvPr>
              <p:cNvCxnSpPr/>
              <p:nvPr/>
            </p:nvCxnSpPr>
            <p:spPr>
              <a:xfrm flipV="1">
                <a:off x="9644514" y="134754"/>
                <a:ext cx="0" cy="2161731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AEDC0E9-77F1-4D2A-8FE7-FA7E4A076757}"/>
                </a:ext>
              </a:extLst>
            </p:cNvPr>
            <p:cNvSpPr/>
            <p:nvPr/>
          </p:nvSpPr>
          <p:spPr>
            <a:xfrm>
              <a:off x="1326259" y="2023777"/>
              <a:ext cx="1166096" cy="510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62C31C2F-4D09-4F8B-B152-C54767DDE632}"/>
                </a:ext>
              </a:extLst>
            </p:cNvPr>
            <p:cNvSpPr/>
            <p:nvPr/>
          </p:nvSpPr>
          <p:spPr>
            <a:xfrm>
              <a:off x="4125847" y="2023777"/>
              <a:ext cx="1166096" cy="510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58B691A-04B1-4F33-9C2D-B79176CC8E27}"/>
                </a:ext>
              </a:extLst>
            </p:cNvPr>
            <p:cNvCxnSpPr>
              <a:cxnSpLocks/>
              <a:stCxn id="98" idx="2"/>
              <a:endCxn id="92" idx="0"/>
            </p:cNvCxnSpPr>
            <p:nvPr/>
          </p:nvCxnSpPr>
          <p:spPr>
            <a:xfrm flipH="1">
              <a:off x="1906785" y="2533861"/>
              <a:ext cx="2523" cy="32037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C2B5816F-AFBF-4F9A-978C-EFD3290E89D4}"/>
                </a:ext>
              </a:extLst>
            </p:cNvPr>
            <p:cNvCxnSpPr>
              <a:cxnSpLocks/>
              <a:stCxn id="99" idx="2"/>
              <a:endCxn id="93" idx="0"/>
            </p:cNvCxnSpPr>
            <p:nvPr/>
          </p:nvCxnSpPr>
          <p:spPr>
            <a:xfrm>
              <a:off x="4708896" y="2533861"/>
              <a:ext cx="2520" cy="32037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213917BD-DF2F-499F-A588-943C3495875D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>
              <a:off x="1906785" y="1510432"/>
              <a:ext cx="2523" cy="51334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7C13BCFA-31E4-4C40-BFD3-814420B4C411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 flipH="1">
              <a:off x="4708896" y="1510432"/>
              <a:ext cx="1478" cy="51334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56057234-1CAF-4CB6-97AC-0E26FDB0A331}"/>
                </a:ext>
              </a:extLst>
            </p:cNvPr>
            <p:cNvSpPr txBox="1"/>
            <p:nvPr/>
          </p:nvSpPr>
          <p:spPr>
            <a:xfrm>
              <a:off x="2999664" y="1119928"/>
              <a:ext cx="839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NoC</a:t>
              </a:r>
              <a:endParaRPr lang="zh-CN" altLang="en-US" dirty="0"/>
            </a:p>
          </p:txBody>
        </p: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88902C2F-8EE8-4953-B48D-BFF55526CC67}"/>
                </a:ext>
              </a:extLst>
            </p:cNvPr>
            <p:cNvCxnSpPr>
              <a:cxnSpLocks/>
              <a:endCxn id="93" idx="2"/>
            </p:cNvCxnSpPr>
            <p:nvPr/>
          </p:nvCxnSpPr>
          <p:spPr>
            <a:xfrm rot="5400000" flipH="1" flipV="1">
              <a:off x="3805788" y="3260789"/>
              <a:ext cx="755895" cy="1055361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7952B489-8630-4CBA-A2EE-E8729F6F71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25343" y="3191964"/>
              <a:ext cx="755894" cy="1193010"/>
            </a:xfrm>
            <a:prstGeom prst="bentConnector3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2E9EA599-CA23-48D1-9D04-554B291A60AB}"/>
              </a:ext>
            </a:extLst>
          </p:cNvPr>
          <p:cNvCxnSpPr>
            <a:cxnSpLocks/>
          </p:cNvCxnSpPr>
          <p:nvPr/>
        </p:nvCxnSpPr>
        <p:spPr>
          <a:xfrm>
            <a:off x="6292938" y="4401049"/>
            <a:ext cx="56506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9B3420F-1097-4FAD-B1B2-84202C572F19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538431" y="6374357"/>
            <a:ext cx="0" cy="422683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6B387521-82D9-4775-B06F-5F3C0DFBF844}"/>
              </a:ext>
            </a:extLst>
          </p:cNvPr>
          <p:cNvSpPr/>
          <p:nvPr/>
        </p:nvSpPr>
        <p:spPr>
          <a:xfrm>
            <a:off x="4228704" y="4173684"/>
            <a:ext cx="1073532" cy="4692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RRAM WR decoder</a:t>
            </a: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9791DACF-5957-42BB-B189-FE2FD5015DA2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012091" y="4642949"/>
            <a:ext cx="2753379" cy="50841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B35A36A5-0F62-40FC-B809-7931F8EEB93C}"/>
              </a:ext>
            </a:extLst>
          </p:cNvPr>
          <p:cNvGrpSpPr/>
          <p:nvPr/>
        </p:nvGrpSpPr>
        <p:grpSpPr>
          <a:xfrm>
            <a:off x="6959690" y="3226384"/>
            <a:ext cx="907952" cy="814000"/>
            <a:chOff x="6728691" y="2112309"/>
            <a:chExt cx="907952" cy="814000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6BD29A05-CF00-4780-8B1C-848DB6485986}"/>
                </a:ext>
              </a:extLst>
            </p:cNvPr>
            <p:cNvGrpSpPr/>
            <p:nvPr/>
          </p:nvGrpSpPr>
          <p:grpSpPr>
            <a:xfrm>
              <a:off x="6728691" y="2214509"/>
              <a:ext cx="907952" cy="609600"/>
              <a:chOff x="6902538" y="2023777"/>
              <a:chExt cx="1929042" cy="609600"/>
            </a:xfrm>
          </p:grpSpPr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9ACC3E8D-F9A3-446F-B98C-2F4DA64C4099}"/>
                  </a:ext>
                </a:extLst>
              </p:cNvPr>
              <p:cNvCxnSpPr/>
              <p:nvPr/>
            </p:nvCxnSpPr>
            <p:spPr>
              <a:xfrm>
                <a:off x="6902538" y="2023777"/>
                <a:ext cx="192904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630E2711-6151-4E63-A910-EF33C3478D5E}"/>
                  </a:ext>
                </a:extLst>
              </p:cNvPr>
              <p:cNvCxnSpPr/>
              <p:nvPr/>
            </p:nvCxnSpPr>
            <p:spPr>
              <a:xfrm>
                <a:off x="6902538" y="2176177"/>
                <a:ext cx="192904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3E1AF78B-7E82-4733-9AF1-60B9E0989A79}"/>
                  </a:ext>
                </a:extLst>
              </p:cNvPr>
              <p:cNvCxnSpPr/>
              <p:nvPr/>
            </p:nvCxnSpPr>
            <p:spPr>
              <a:xfrm>
                <a:off x="6902538" y="2328577"/>
                <a:ext cx="192904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D7FB1F20-66B4-4ABE-8D6F-E60ECA901E51}"/>
                  </a:ext>
                </a:extLst>
              </p:cNvPr>
              <p:cNvCxnSpPr/>
              <p:nvPr/>
            </p:nvCxnSpPr>
            <p:spPr>
              <a:xfrm>
                <a:off x="6902538" y="2480977"/>
                <a:ext cx="192904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1039A042-0EB2-42E9-84AA-48B26E0E747F}"/>
                  </a:ext>
                </a:extLst>
              </p:cNvPr>
              <p:cNvCxnSpPr/>
              <p:nvPr/>
            </p:nvCxnSpPr>
            <p:spPr>
              <a:xfrm>
                <a:off x="6902538" y="2633377"/>
                <a:ext cx="192904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52DDA0A1-0FC1-422D-B250-47998090BA38}"/>
                </a:ext>
              </a:extLst>
            </p:cNvPr>
            <p:cNvGrpSpPr/>
            <p:nvPr/>
          </p:nvGrpSpPr>
          <p:grpSpPr>
            <a:xfrm rot="5400000">
              <a:off x="6768540" y="2214509"/>
              <a:ext cx="814000" cy="609600"/>
              <a:chOff x="6902538" y="2023777"/>
              <a:chExt cx="1929042" cy="609600"/>
            </a:xfrm>
          </p:grpSpPr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18F3B073-6F7C-4630-903A-893047922792}"/>
                  </a:ext>
                </a:extLst>
              </p:cNvPr>
              <p:cNvCxnSpPr/>
              <p:nvPr/>
            </p:nvCxnSpPr>
            <p:spPr>
              <a:xfrm>
                <a:off x="6902538" y="2023777"/>
                <a:ext cx="192904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3BFF0DAF-9684-4EBE-B4D1-B7F50033C2BC}"/>
                  </a:ext>
                </a:extLst>
              </p:cNvPr>
              <p:cNvCxnSpPr/>
              <p:nvPr/>
            </p:nvCxnSpPr>
            <p:spPr>
              <a:xfrm>
                <a:off x="6902538" y="2176177"/>
                <a:ext cx="192904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32E6CB29-46C6-4426-8AD8-114A9E3BBABA}"/>
                  </a:ext>
                </a:extLst>
              </p:cNvPr>
              <p:cNvCxnSpPr/>
              <p:nvPr/>
            </p:nvCxnSpPr>
            <p:spPr>
              <a:xfrm>
                <a:off x="6902538" y="2328577"/>
                <a:ext cx="192904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85764135-24B1-4748-90BC-D84A75468040}"/>
                  </a:ext>
                </a:extLst>
              </p:cNvPr>
              <p:cNvCxnSpPr/>
              <p:nvPr/>
            </p:nvCxnSpPr>
            <p:spPr>
              <a:xfrm>
                <a:off x="6902538" y="2480977"/>
                <a:ext cx="192904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849004C5-A04D-4984-BD88-892EED803EFA}"/>
                  </a:ext>
                </a:extLst>
              </p:cNvPr>
              <p:cNvCxnSpPr/>
              <p:nvPr/>
            </p:nvCxnSpPr>
            <p:spPr>
              <a:xfrm>
                <a:off x="6902538" y="2633377"/>
                <a:ext cx="192904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6E98BC5B-1539-49D9-9AC6-D98B2BC23E49}"/>
              </a:ext>
            </a:extLst>
          </p:cNvPr>
          <p:cNvCxnSpPr>
            <a:stCxn id="119" idx="0"/>
          </p:cNvCxnSpPr>
          <p:nvPr/>
        </p:nvCxnSpPr>
        <p:spPr>
          <a:xfrm rot="5400000" flipH="1" flipV="1">
            <a:off x="5546073" y="2861757"/>
            <a:ext cx="531324" cy="209253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4CAFDF62-0CDD-4238-B3F2-FF9B482BB00C}"/>
              </a:ext>
            </a:extLst>
          </p:cNvPr>
          <p:cNvCxnSpPr>
            <a:cxnSpLocks/>
          </p:cNvCxnSpPr>
          <p:nvPr/>
        </p:nvCxnSpPr>
        <p:spPr>
          <a:xfrm flipV="1">
            <a:off x="6400951" y="3199137"/>
            <a:ext cx="988284" cy="443226"/>
          </a:xfrm>
          <a:prstGeom prst="bentConnector4">
            <a:avLst>
              <a:gd name="adj1" fmla="val 301"/>
              <a:gd name="adj2" fmla="val 151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BCB1924E-B7AA-47A5-B882-B1E195B6BCE6}"/>
              </a:ext>
            </a:extLst>
          </p:cNvPr>
          <p:cNvSpPr txBox="1"/>
          <p:nvPr/>
        </p:nvSpPr>
        <p:spPr>
          <a:xfrm>
            <a:off x="6696025" y="3936948"/>
            <a:ext cx="16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RRAM Crossbar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83D66E4-3CAA-4E72-8726-8DECD7BE6B7E}"/>
              </a:ext>
            </a:extLst>
          </p:cNvPr>
          <p:cNvSpPr txBox="1"/>
          <p:nvPr/>
        </p:nvSpPr>
        <p:spPr>
          <a:xfrm>
            <a:off x="6829914" y="4209482"/>
            <a:ext cx="194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 Instruction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48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495" y="141083"/>
            <a:ext cx="8507288" cy="64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E6CD70-AEC8-4C78-8C6F-A3A991FC0D9C}"/>
              </a:ext>
            </a:extLst>
          </p:cNvPr>
          <p:cNvCxnSpPr/>
          <p:nvPr/>
        </p:nvCxnSpPr>
        <p:spPr>
          <a:xfrm>
            <a:off x="0" y="940731"/>
            <a:ext cx="9144000" cy="0"/>
          </a:xfrm>
          <a:prstGeom prst="line">
            <a:avLst/>
          </a:prstGeom>
          <a:ln w="63500" cmpd="thickThin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0C188E0-5F8F-4061-AF9A-65DA62869423}"/>
              </a:ext>
            </a:extLst>
          </p:cNvPr>
          <p:cNvSpPr/>
          <p:nvPr/>
        </p:nvSpPr>
        <p:spPr>
          <a:xfrm>
            <a:off x="599410" y="1181301"/>
            <a:ext cx="1819469" cy="3797559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RISC-V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8886A06-5E72-45DC-8398-A74E43CD6EA5}"/>
              </a:ext>
            </a:extLst>
          </p:cNvPr>
          <p:cNvSpPr/>
          <p:nvPr/>
        </p:nvSpPr>
        <p:spPr>
          <a:xfrm>
            <a:off x="3790479" y="1983732"/>
            <a:ext cx="1194318" cy="2659225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DMA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C4922B8D-37F6-4BE0-A100-16B71CE42FA4}"/>
              </a:ext>
            </a:extLst>
          </p:cNvPr>
          <p:cNvSpPr/>
          <p:nvPr/>
        </p:nvSpPr>
        <p:spPr>
          <a:xfrm>
            <a:off x="2418879" y="2216999"/>
            <a:ext cx="1371600" cy="727788"/>
          </a:xfrm>
          <a:prstGeom prst="right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ICB BUS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E1E097A-6504-4F8C-819B-BCF5B4538968}"/>
              </a:ext>
            </a:extLst>
          </p:cNvPr>
          <p:cNvSpPr/>
          <p:nvPr/>
        </p:nvSpPr>
        <p:spPr>
          <a:xfrm>
            <a:off x="6617655" y="2217000"/>
            <a:ext cx="2127380" cy="2155370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SNN Core Port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1D4B04D-0C69-46C6-AF26-50DF71E84DF1}"/>
              </a:ext>
            </a:extLst>
          </p:cNvPr>
          <p:cNvSpPr/>
          <p:nvPr/>
        </p:nvSpPr>
        <p:spPr>
          <a:xfrm>
            <a:off x="753364" y="3280689"/>
            <a:ext cx="1511559" cy="1399592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SRAM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C7B95DB0-39A5-4289-B314-4268A9FF010B}"/>
              </a:ext>
            </a:extLst>
          </p:cNvPr>
          <p:cNvSpPr/>
          <p:nvPr/>
        </p:nvSpPr>
        <p:spPr>
          <a:xfrm>
            <a:off x="2264923" y="3439309"/>
            <a:ext cx="1511559" cy="541176"/>
          </a:xfrm>
          <a:prstGeom prst="right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In_Spike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4D92838F-697C-4A95-94CA-056105CC5FFD}"/>
              </a:ext>
            </a:extLst>
          </p:cNvPr>
          <p:cNvSpPr/>
          <p:nvPr/>
        </p:nvSpPr>
        <p:spPr>
          <a:xfrm>
            <a:off x="4984797" y="2734849"/>
            <a:ext cx="1632858" cy="410547"/>
          </a:xfrm>
          <a:prstGeom prst="right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In_Spike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箭头: 左 46">
            <a:extLst>
              <a:ext uri="{FF2B5EF4-FFF2-40B4-BE49-F238E27FC236}">
                <a16:creationId xmlns:a16="http://schemas.microsoft.com/office/drawing/2014/main" id="{D2C76B7F-E5A6-4C0C-A4FC-1FF2F7401D5A}"/>
              </a:ext>
            </a:extLst>
          </p:cNvPr>
          <p:cNvSpPr/>
          <p:nvPr/>
        </p:nvSpPr>
        <p:spPr>
          <a:xfrm>
            <a:off x="4984797" y="3569938"/>
            <a:ext cx="1632858" cy="410547"/>
          </a:xfrm>
          <a:prstGeom prst="left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Out_Spike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箭头: 左 47">
            <a:extLst>
              <a:ext uri="{FF2B5EF4-FFF2-40B4-BE49-F238E27FC236}">
                <a16:creationId xmlns:a16="http://schemas.microsoft.com/office/drawing/2014/main" id="{C86E0BA2-6B2D-4754-A198-3E1867C6B91E}"/>
              </a:ext>
            </a:extLst>
          </p:cNvPr>
          <p:cNvSpPr/>
          <p:nvPr/>
        </p:nvSpPr>
        <p:spPr>
          <a:xfrm>
            <a:off x="2258700" y="3980485"/>
            <a:ext cx="1531779" cy="494522"/>
          </a:xfrm>
          <a:prstGeom prst="left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Out_Spike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弧形 48">
            <a:extLst>
              <a:ext uri="{FF2B5EF4-FFF2-40B4-BE49-F238E27FC236}">
                <a16:creationId xmlns:a16="http://schemas.microsoft.com/office/drawing/2014/main" id="{77417328-D690-4C79-8199-BCFBCFEC8ED7}"/>
              </a:ext>
            </a:extLst>
          </p:cNvPr>
          <p:cNvSpPr/>
          <p:nvPr/>
        </p:nvSpPr>
        <p:spPr>
          <a:xfrm>
            <a:off x="3435916" y="2342964"/>
            <a:ext cx="3181739" cy="237929"/>
          </a:xfrm>
          <a:prstGeom prst="arc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arrow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7C2869-CFED-4D39-AAC3-A385FBDE47DA}"/>
              </a:ext>
            </a:extLst>
          </p:cNvPr>
          <p:cNvSpPr txBox="1"/>
          <p:nvPr/>
        </p:nvSpPr>
        <p:spPr>
          <a:xfrm>
            <a:off x="5162079" y="2004342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write request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BD7EEF9-355A-47B4-BAAD-370DD0E2C409}"/>
              </a:ext>
            </a:extLst>
          </p:cNvPr>
          <p:cNvSpPr/>
          <p:nvPr/>
        </p:nvSpPr>
        <p:spPr>
          <a:xfrm>
            <a:off x="1151675" y="5547937"/>
            <a:ext cx="6724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SNN</a:t>
            </a:r>
            <a:r>
              <a:rPr lang="zh-CN" altLang="en-US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核心直接向</a:t>
            </a:r>
            <a:r>
              <a:rPr lang="en-US" altLang="zh-CN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DMA</a:t>
            </a:r>
            <a:r>
              <a:rPr lang="zh-CN" altLang="en-US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请求和写回脉冲数据包，不用经过</a:t>
            </a:r>
            <a:r>
              <a:rPr lang="en-US" altLang="zh-CN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RISC-V</a:t>
            </a:r>
            <a:r>
              <a:rPr lang="zh-CN" altLang="en-US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5289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495" y="141083"/>
            <a:ext cx="8507288" cy="64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RRAM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读写控制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E6CD70-AEC8-4C78-8C6F-A3A991FC0D9C}"/>
              </a:ext>
            </a:extLst>
          </p:cNvPr>
          <p:cNvCxnSpPr/>
          <p:nvPr/>
        </p:nvCxnSpPr>
        <p:spPr>
          <a:xfrm>
            <a:off x="0" y="940731"/>
            <a:ext cx="9144000" cy="0"/>
          </a:xfrm>
          <a:prstGeom prst="line">
            <a:avLst/>
          </a:prstGeom>
          <a:ln w="63500" cmpd="thickThin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86">
            <a:extLst>
              <a:ext uri="{FF2B5EF4-FFF2-40B4-BE49-F238E27FC236}">
                <a16:creationId xmlns:a16="http://schemas.microsoft.com/office/drawing/2014/main" id="{BDF21E15-B41F-4B1C-9928-3A9888AA24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32"/>
          <a:stretch/>
        </p:blipFill>
        <p:spPr>
          <a:xfrm>
            <a:off x="719845" y="1167815"/>
            <a:ext cx="7383295" cy="554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4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495" y="141083"/>
            <a:ext cx="8507288" cy="64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数据流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E6CD70-AEC8-4C78-8C6F-A3A991FC0D9C}"/>
              </a:ext>
            </a:extLst>
          </p:cNvPr>
          <p:cNvCxnSpPr/>
          <p:nvPr/>
        </p:nvCxnSpPr>
        <p:spPr>
          <a:xfrm>
            <a:off x="0" y="940731"/>
            <a:ext cx="9144000" cy="0"/>
          </a:xfrm>
          <a:prstGeom prst="line">
            <a:avLst/>
          </a:prstGeom>
          <a:ln w="63500" cmpd="thickThin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1C019507-2D5F-45EA-8F14-B6FEAB770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56" y="3147601"/>
            <a:ext cx="8507288" cy="313170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1F7285D-16CB-4D8A-B2C3-A9212C1E9B46}"/>
              </a:ext>
            </a:extLst>
          </p:cNvPr>
          <p:cNvSpPr/>
          <p:nvPr/>
        </p:nvSpPr>
        <p:spPr>
          <a:xfrm>
            <a:off x="547577" y="1527635"/>
            <a:ext cx="8278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DOREFA-NET 低比特量化算法。确定性量化产生低位宽的权重和激活值。同时反向传播时也将梯度量化到低位宽。准确率较高。频率编码 转换</a:t>
            </a:r>
            <a:r>
              <a:rPr lang="en-US" altLang="zh-CN" dirty="0"/>
              <a:t>SNN</a:t>
            </a:r>
          </a:p>
          <a:p>
            <a:r>
              <a:rPr lang="en-US" altLang="zh-CN" dirty="0"/>
              <a:t>S4NN </a:t>
            </a:r>
            <a:r>
              <a:rPr lang="zh-CN" altLang="en-US" dirty="0"/>
              <a:t>时间编码，每个时间窗口只产生一个脉冲，因此更加节省能耗。反向传播算法训练。之后考虑应用量化算法做训练，构造用例。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4103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b1139d-b752-433d-8f15-b4e8bc669160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27891</TotalTime>
  <Words>774</Words>
  <Application>Microsoft Office PowerPoint</Application>
  <PresentationFormat>全屏显示(4:3)</PresentationFormat>
  <Paragraphs>175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自定义设计方案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 a</dc:creator>
  <cp:lastModifiedBy>jikai lu</cp:lastModifiedBy>
  <cp:revision>919</cp:revision>
  <dcterms:created xsi:type="dcterms:W3CDTF">2018-09-20T07:57:27Z</dcterms:created>
  <dcterms:modified xsi:type="dcterms:W3CDTF">2020-09-23T13:57:43Z</dcterms:modified>
</cp:coreProperties>
</file>