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14" r:id="rId5"/>
    <p:sldId id="339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62" r:id="rId14"/>
    <p:sldId id="316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000000"/>
    <a:srgbClr val="17406D"/>
    <a:srgbClr val="2D74B5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402" y="-1608"/>
      </p:cViewPr>
      <p:guideLst>
        <p:guide orient="horz" pos="2160"/>
        <p:guide pos="38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E99EB-3181-4A0F-9771-E7591C5A2F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90F99-9EE4-4C9B-B91D-C297D165A34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F99-9EE4-4C9B-B91D-C297D165A3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F99-9EE4-4C9B-B91D-C297D165A3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F99-9EE4-4C9B-B91D-C297D165A3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F99-9EE4-4C9B-B91D-C297D165A3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F99-9EE4-4C9B-B91D-C297D165A3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F99-9EE4-4C9B-B91D-C297D165A3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F99-9EE4-4C9B-B91D-C297D165A3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F99-9EE4-4C9B-B91D-C297D165A3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F99-9EE4-4C9B-B91D-C297D165A3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F99-9EE4-4C9B-B91D-C297D165A3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F99-9EE4-4C9B-B91D-C297D165A3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F99-9EE4-4C9B-B91D-C297D165A3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7F38-85F9-49A9-891E-805D168787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0328-332F-4998-B0C3-3F1F62CED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7F38-85F9-49A9-891E-805D168787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0328-332F-4998-B0C3-3F1F62CED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7F38-85F9-49A9-891E-805D168787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0328-332F-4998-B0C3-3F1F62CED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7F38-85F9-49A9-891E-805D168787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0328-332F-4998-B0C3-3F1F62CED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7F38-85F9-49A9-891E-805D168787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0328-332F-4998-B0C3-3F1F62CED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7F38-85F9-49A9-891E-805D168787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0328-332F-4998-B0C3-3F1F62CED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7F38-85F9-49A9-891E-805D168787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0328-332F-4998-B0C3-3F1F62CED8DA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820528" y="645017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7F38-85F9-49A9-891E-805D168787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0328-332F-4998-B0C3-3F1F62CED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7F38-85F9-49A9-891E-805D168787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0328-332F-4998-B0C3-3F1F62CED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7F38-85F9-49A9-891E-805D168787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0328-332F-4998-B0C3-3F1F62CED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7F38-85F9-49A9-891E-805D168787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0328-332F-4998-B0C3-3F1F62CED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57F38-85F9-49A9-891E-805D168787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C0328-332F-4998-B0C3-3F1F62CED8D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352665" y="3669665"/>
            <a:ext cx="3665855" cy="1924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22165" y="2089785"/>
            <a:ext cx="33947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>
                <a:latin typeface="Arial" panose="020B0604020202020204" pitchFamily="34" charset="0"/>
                <a:cs typeface="Arial" panose="020B0604020202020204" pitchFamily="34" charset="0"/>
              </a:rPr>
              <a:t>工 作 汇 报</a:t>
            </a:r>
            <a:endParaRPr lang="zh-CN" altLang="en-US" sz="4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47895" y="3808730"/>
            <a:ext cx="3143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汇报人：唐双柱</a:t>
            </a:r>
            <a:endParaRPr lang="zh-CN" altLang="en-US" sz="2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0270" y="60325"/>
            <a:ext cx="4770120" cy="960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6000"/>
    </mc:Choice>
    <mc:Fallback>
      <p:transition spd="slow" advTm="6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68235" y="2919095"/>
            <a:ext cx="3665855" cy="1924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-11430" y="1136650"/>
            <a:ext cx="1228407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0270" y="60325"/>
            <a:ext cx="4770120" cy="9601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54710" y="2381250"/>
            <a:ext cx="4784090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全连接层在整个网络卷积神经网络中起到“分类器”的作用。如果说卷积层、池化层和激活函数等操作是将原始数据映射到隐层特征空间的话（特征提取+选择的过程），全连接层则起到将学到的特征表示映射到样本的标记空间的作用。换句话说，就是把特征整合到一起（高度提纯特征），方便交给最后的分类器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140" y="2020570"/>
            <a:ext cx="6164580" cy="35280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09700" y="1631950"/>
            <a:ext cx="121221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sym typeface="+mn-ea"/>
              </a:rPr>
              <a:t>FC Laye</a:t>
            </a:r>
            <a:r>
              <a:rPr lang="en-US" sz="2400">
                <a:sym typeface="+mn-ea"/>
              </a:rPr>
              <a:t>r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6000"/>
    </mc:Choice>
    <mc:Fallback>
      <p:transition spd="slow" advTm="6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68235" y="2919095"/>
            <a:ext cx="3665855" cy="1924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-11430" y="1136650"/>
            <a:ext cx="1228407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0270" y="60325"/>
            <a:ext cx="4770120" cy="9601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65040" y="1864360"/>
            <a:ext cx="3891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下周计划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3545840" y="2799080"/>
            <a:ext cx="46628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/>
              <a:t>1.</a:t>
            </a:r>
            <a:r>
              <a:rPr lang="zh-CN" altLang="en-US" sz="2400"/>
              <a:t>继续进行</a:t>
            </a:r>
            <a:r>
              <a:rPr lang="en-US" altLang="zh-CN" sz="2400"/>
              <a:t>1T1R</a:t>
            </a:r>
            <a:r>
              <a:rPr lang="zh-CN" altLang="en-US" sz="2400"/>
              <a:t>结构</a:t>
            </a:r>
            <a:r>
              <a:rPr lang="en-US" altLang="zh-CN" sz="2400"/>
              <a:t>RRAM</a:t>
            </a:r>
            <a:r>
              <a:rPr lang="zh-CN" altLang="en-US" sz="2400"/>
              <a:t>的测试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/>
              <a:t>2.</a:t>
            </a:r>
            <a:r>
              <a:rPr lang="zh-CN" altLang="en-US" sz="2400"/>
              <a:t>阅读关于</a:t>
            </a:r>
            <a:r>
              <a:rPr lang="en-US" altLang="zh-CN" sz="2400"/>
              <a:t>RRAM</a:t>
            </a:r>
            <a:r>
              <a:rPr lang="zh-CN" altLang="en-US" sz="2400"/>
              <a:t>阻值编程的文献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6000"/>
    </mc:Choice>
    <mc:Fallback>
      <p:transition spd="slow" advTm="6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68235" y="2919095"/>
            <a:ext cx="3665855" cy="1924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012440" y="2642235"/>
            <a:ext cx="74129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Arial" panose="020B0604020202020204" pitchFamily="34" charset="0"/>
                <a:cs typeface="Arial" panose="020B0604020202020204" pitchFamily="34" charset="0"/>
              </a:rPr>
              <a:t>Thanks for your attention</a:t>
            </a:r>
            <a:endParaRPr lang="en-US" altLang="zh-CN" sz="4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6000"/>
    </mc:Choice>
    <mc:Fallback>
      <p:transition spd="slow" advTm="6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68235" y="2919095"/>
            <a:ext cx="3665855" cy="1924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62710" y="1296670"/>
            <a:ext cx="104184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800">
                <a:latin typeface="Arial" panose="020B0604020202020204" pitchFamily="34" charset="0"/>
                <a:cs typeface="Arial" panose="020B0604020202020204" pitchFamily="34" charset="0"/>
              </a:rPr>
              <a:t>一、本周工作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1T1R</a:t>
            </a:r>
            <a:r>
              <a:rPr lang="zh-CN" altLang="en-US" sz="2800">
                <a:latin typeface="Arial" panose="020B0604020202020204" pitchFamily="34" charset="0"/>
                <a:cs typeface="Arial" panose="020B0604020202020204" pitchFamily="34" charset="0"/>
              </a:rPr>
              <a:t>结构</a:t>
            </a: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RRAM</a:t>
            </a:r>
            <a:r>
              <a:rPr lang="zh-CN" altLang="en-US" sz="2800">
                <a:latin typeface="Arial" panose="020B0604020202020204" pitchFamily="34" charset="0"/>
                <a:cs typeface="Arial" panose="020B0604020202020204" pitchFamily="34" charset="0"/>
              </a:rPr>
              <a:t>的测试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CN" altLang="en-US" sz="2800">
                <a:latin typeface="Arial" panose="020B0604020202020204" pitchFamily="34" charset="0"/>
                <a:cs typeface="Arial" panose="020B0604020202020204" pitchFamily="34" charset="0"/>
              </a:rPr>
              <a:t>综述的阅读（Efficient Processing of Deep Neural Networks）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lnSpc>
                <a:spcPct val="150000"/>
              </a:lnSpc>
            </a:pP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11430" y="1136650"/>
            <a:ext cx="1228407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0270" y="60325"/>
            <a:ext cx="4770120" cy="960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6000"/>
    </mc:Choice>
    <mc:Fallback>
      <p:transition spd="slow" advTm="6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68235" y="2919095"/>
            <a:ext cx="3665855" cy="1924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-11430" y="1136650"/>
            <a:ext cx="1228407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0270" y="60325"/>
            <a:ext cx="4770120" cy="9601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41730" y="1441450"/>
            <a:ext cx="310324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1T1R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结构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RRAM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的测试</a:t>
            </a:r>
            <a:endParaRPr lang="zh-CN" altLang="en-US" sz="2000"/>
          </a:p>
        </p:txBody>
      </p:sp>
      <p:pic>
        <p:nvPicPr>
          <p:cNvPr id="12" name="图片 11" descr="cycle-to-cycle_wri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60" y="2369185"/>
            <a:ext cx="4275875" cy="3023616"/>
          </a:xfrm>
          <a:prstGeom prst="rect">
            <a:avLst/>
          </a:prstGeom>
        </p:spPr>
      </p:pic>
      <p:pic>
        <p:nvPicPr>
          <p:cNvPr id="13" name="图片 12" descr="device-to-device_wr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670" y="2369185"/>
            <a:ext cx="4275875" cy="30236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6000"/>
    </mc:Choice>
    <mc:Fallback>
      <p:transition spd="slow" advTm="6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68235" y="2919095"/>
            <a:ext cx="3665855" cy="1924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-11430" y="1136650"/>
            <a:ext cx="1228407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02410" y="1289685"/>
            <a:ext cx="36595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2.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综述的阅读</a:t>
            </a:r>
            <a:endParaRPr lang="zh-CN" altLang="en-US" sz="2400">
              <a:latin typeface="+mn-ea"/>
              <a:cs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0270" y="60325"/>
            <a:ext cx="4770120" cy="9601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60" y="2470785"/>
            <a:ext cx="7040880" cy="3459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6000"/>
    </mc:Choice>
    <mc:Fallback>
      <p:transition spd="slow" advTm="6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68235" y="2919095"/>
            <a:ext cx="3665855" cy="1924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-11430" y="1136650"/>
            <a:ext cx="1228407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0270" y="60325"/>
            <a:ext cx="4770120" cy="9601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7270" y="187325"/>
            <a:ext cx="4770120" cy="9601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970" y="2919095"/>
            <a:ext cx="3589020" cy="19888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93190" y="1651000"/>
            <a:ext cx="2773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Background</a:t>
            </a:r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1393190" y="2514600"/>
            <a:ext cx="5557520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人们普遍认为大脑的主要计算元素是神经元。神经元本身由一些进入它们的叫做树突</a:t>
            </a:r>
            <a:r>
              <a:rPr lang="en-US" altLang="zh-CN"/>
              <a:t>(dendrite)</a:t>
            </a:r>
            <a:r>
              <a:rPr lang="zh-CN" altLang="en-US"/>
              <a:t>的元素和离开它们的叫做轴突（</a:t>
            </a:r>
            <a:r>
              <a:rPr lang="en-US" altLang="zh-CN"/>
              <a:t>axon</a:t>
            </a:r>
            <a:r>
              <a:rPr lang="zh-CN" altLang="en-US"/>
              <a:t>）的元素连接在一起。神经元接受通过树突进入的信号，对这些信号进行计算，然后在轴突上产生一个信号。这些输入和输出信号被称为激活。一个神经元的轴突伸出并与许多其他神经元的树突相连。轴突的一个分支和树突之间的连接称为突触。突触的一个关键特征是它可以缩放穿过的信号。这个比例被称为</a:t>
            </a:r>
            <a:r>
              <a:rPr lang="en-US" altLang="zh-CN"/>
              <a:t>weight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6000"/>
    </mc:Choice>
    <mc:Fallback>
      <p:transition spd="slow" advTm="6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68235" y="2919095"/>
            <a:ext cx="3665855" cy="1924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-11430" y="1136650"/>
            <a:ext cx="1228407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0270" y="60325"/>
            <a:ext cx="4770120" cy="9601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" y="2468880"/>
            <a:ext cx="5417820" cy="2164080"/>
          </a:xfrm>
          <a:prstGeom prst="rect">
            <a:avLst/>
          </a:prstGeom>
        </p:spPr>
      </p:pic>
      <p:pic>
        <p:nvPicPr>
          <p:cNvPr id="7" name="图片 6" descr="201607072040488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595" y="1931670"/>
            <a:ext cx="5215255" cy="4184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6000"/>
    </mc:Choice>
    <mc:Fallback>
      <p:transition spd="slow" advTm="6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68235" y="2919095"/>
            <a:ext cx="3665855" cy="1924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-11430" y="1136650"/>
            <a:ext cx="1228407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0270" y="60325"/>
            <a:ext cx="4770120" cy="9601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2192020"/>
            <a:ext cx="6263640" cy="29413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40815" y="1590040"/>
            <a:ext cx="41148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CNN</a:t>
            </a:r>
            <a:endParaRPr lang="en-US" altLang="zh-CN" sz="3200"/>
          </a:p>
        </p:txBody>
      </p:sp>
      <p:sp>
        <p:nvSpPr>
          <p:cNvPr id="7" name="文本框 6"/>
          <p:cNvSpPr txBox="1"/>
          <p:nvPr/>
        </p:nvSpPr>
        <p:spPr>
          <a:xfrm>
            <a:off x="892810" y="2321560"/>
            <a:ext cx="3921760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CONV Layer</a:t>
            </a:r>
            <a:endParaRPr lang="en-US" altLang="zh-CN" sz="2800"/>
          </a:p>
          <a:p>
            <a:r>
              <a:rPr lang="en-US" altLang="zh-CN" sz="2400"/>
              <a:t>1.convolution</a:t>
            </a:r>
            <a:endParaRPr lang="en-US" altLang="zh-CN" sz="2400"/>
          </a:p>
          <a:p>
            <a:r>
              <a:rPr lang="en-US" altLang="zh-CN" sz="2400"/>
              <a:t>2.Non-linearity</a:t>
            </a:r>
            <a:endParaRPr lang="en-US" altLang="zh-CN" sz="2400"/>
          </a:p>
          <a:p>
            <a:r>
              <a:rPr lang="en-US" altLang="zh-CN" sz="2400"/>
              <a:t>3.normalization</a:t>
            </a:r>
            <a:endParaRPr lang="en-US" altLang="zh-CN" sz="2400"/>
          </a:p>
          <a:p>
            <a:r>
              <a:rPr lang="en-US" altLang="zh-CN" sz="2400"/>
              <a:t>4.pooling</a:t>
            </a:r>
            <a:endParaRPr lang="en-US" altLang="zh-CN" sz="2400"/>
          </a:p>
          <a:p>
            <a:r>
              <a:rPr lang="en-US" altLang="zh-CN" sz="2800"/>
              <a:t>FC Layer</a:t>
            </a:r>
            <a:endParaRPr lang="en-US" altLang="zh-CN" sz="2800"/>
          </a:p>
          <a:p>
            <a:r>
              <a:rPr lang="en-US" altLang="zh-CN" sz="2400"/>
              <a:t>5.Fully connected</a:t>
            </a:r>
            <a:endParaRPr lang="en-US" altLang="zh-CN" sz="2400"/>
          </a:p>
          <a:p>
            <a:r>
              <a:rPr lang="en-US" altLang="zh-CN" sz="2400"/>
              <a:t>6.</a:t>
            </a:r>
            <a:r>
              <a:rPr lang="en-US" altLang="zh-CN" sz="2400">
                <a:sym typeface="+mn-ea"/>
              </a:rPr>
              <a:t>Non-linearity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6000"/>
    </mc:Choice>
    <mc:Fallback>
      <p:transition spd="slow" advTm="6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68235" y="2919095"/>
            <a:ext cx="3665855" cy="1924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-11430" y="1136650"/>
            <a:ext cx="1228407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0270" y="60325"/>
            <a:ext cx="4770120" cy="9601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64640" y="1670050"/>
            <a:ext cx="18072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sym typeface="+mn-ea"/>
              </a:rPr>
              <a:t>Non-linearity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473200" y="2593975"/>
            <a:ext cx="370840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通常在每个CONV或FC层之后应用一个非线性激活函数。利用各种非线性函数将非线性引入</a:t>
            </a:r>
            <a:r>
              <a:rPr lang="en-US" altLang="zh-CN"/>
              <a:t>C</a:t>
            </a:r>
            <a:r>
              <a:rPr lang="zh-CN" altLang="en-US"/>
              <a:t>NN，这些包括传统的非线性函数，近年来由于</a:t>
            </a:r>
            <a:r>
              <a:rPr lang="en-US" altLang="zh-CN"/>
              <a:t>Rectified Linear Unit(ReLU)</a:t>
            </a:r>
            <a:r>
              <a:rPr lang="zh-CN" altLang="en-US"/>
              <a:t>的</a:t>
            </a:r>
            <a:r>
              <a:rPr lang="zh-CN" altLang="en-US"/>
              <a:t>简单性和快速训练的能力而变得流行。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630" y="2417445"/>
            <a:ext cx="4884420" cy="335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6000"/>
    </mc:Choice>
    <mc:Fallback>
      <p:transition spd="slow" advTm="6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68235" y="2919095"/>
            <a:ext cx="3665855" cy="1924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-11430" y="1136650"/>
            <a:ext cx="1228407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0270" y="60325"/>
            <a:ext cx="4770120" cy="9601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644015" y="1629410"/>
            <a:ext cx="11074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sym typeface="+mn-ea"/>
              </a:rPr>
              <a:t>pooling</a:t>
            </a:r>
            <a:endParaRPr lang="en-US" altLang="zh-CN" sz="2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60880" y="2527935"/>
            <a:ext cx="364680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一种降低特征图维数的计算方法被称为Pooling，它分别应用于每个通道，使网络具有鲁棒性和对小位移和失真的不变性。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340" y="2928620"/>
            <a:ext cx="4648200" cy="1767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6000"/>
    </mc:Choice>
    <mc:Fallback>
      <p:transition spd="slow" advTm="6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2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832</Words>
  <Application>WPS 演示</Application>
  <PresentationFormat>自定义</PresentationFormat>
  <Paragraphs>49</Paragraphs>
  <Slides>12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觞雨</cp:lastModifiedBy>
  <cp:revision>110</cp:revision>
  <dcterms:created xsi:type="dcterms:W3CDTF">2016-05-04T06:23:00Z</dcterms:created>
  <dcterms:modified xsi:type="dcterms:W3CDTF">2020-09-25T05:35:57Z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