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56" r:id="rId3"/>
    <p:sldId id="257" r:id="rId4"/>
    <p:sldId id="260" r:id="rId5"/>
    <p:sldId id="262" r:id="rId6"/>
    <p:sldId id="263" r:id="rId7"/>
    <p:sldId id="265" r:id="rId8"/>
    <p:sldId id="267" r:id="rId9"/>
    <p:sldId id="266" r:id="rId10"/>
    <p:sldId id="264" r:id="rId11"/>
    <p:sldId id="269" r:id="rId12"/>
    <p:sldId id="279" r:id="rId13"/>
    <p:sldId id="270" r:id="rId14"/>
    <p:sldId id="280" r:id="rId15"/>
    <p:sldId id="271" r:id="rId16"/>
    <p:sldId id="272" r:id="rId17"/>
    <p:sldId id="281" r:id="rId18"/>
    <p:sldId id="274" r:id="rId19"/>
    <p:sldId id="282" r:id="rId20"/>
    <p:sldId id="273" r:id="rId21"/>
    <p:sldId id="286" r:id="rId22"/>
    <p:sldId id="276" r:id="rId23"/>
    <p:sldId id="283" r:id="rId24"/>
    <p:sldId id="285"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9" autoAdjust="0"/>
  </p:normalViewPr>
  <p:slideViewPr>
    <p:cSldViewPr snapToGrid="0">
      <p:cViewPr>
        <p:scale>
          <a:sx n="125" d="100"/>
          <a:sy n="125" d="100"/>
        </p:scale>
        <p:origin x="-6" y="-48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91A5F-58AA-49EB-8A3A-0B18AB9C4CDF}" type="datetimeFigureOut">
              <a:rPr lang="en-US" smtClean="0"/>
              <a:t>9/25/2020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80436-B2D6-47DE-AA67-6436C3EF4E7F}" type="slidenum">
              <a:rPr lang="en-US" smtClean="0"/>
              <a:t>‹#›</a:t>
            </a:fld>
            <a:endParaRPr lang="en-US"/>
          </a:p>
        </p:txBody>
      </p:sp>
    </p:spTree>
    <p:extLst>
      <p:ext uri="{BB962C8B-B14F-4D97-AF65-F5344CB8AC3E}">
        <p14:creationId xmlns:p14="http://schemas.microsoft.com/office/powerpoint/2010/main" val="103984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kzyjc.cnjournals.com/html/2018/5/20180512.htm#b29"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a:t>
            </a:fld>
            <a:endParaRPr lang="en-US"/>
          </a:p>
        </p:txBody>
      </p:sp>
    </p:spTree>
    <p:extLst>
      <p:ext uri="{BB962C8B-B14F-4D97-AF65-F5344CB8AC3E}">
        <p14:creationId xmlns:p14="http://schemas.microsoft.com/office/powerpoint/2010/main" val="232228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10</a:t>
            </a:fld>
            <a:endParaRPr lang="en-US"/>
          </a:p>
        </p:txBody>
      </p:sp>
    </p:spTree>
    <p:extLst>
      <p:ext uri="{BB962C8B-B14F-4D97-AF65-F5344CB8AC3E}">
        <p14:creationId xmlns:p14="http://schemas.microsoft.com/office/powerpoint/2010/main" val="1829513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开发了  它实现了</a:t>
            </a:r>
            <a:r>
              <a:rPr lang="zh-CN" altLang="en-US" baseline="0" dirty="0">
                <a:latin typeface="Arial" panose="020B0604020202020204" pitchFamily="34" charset="0"/>
              </a:rPr>
              <a:t>  </a:t>
            </a:r>
            <a:r>
              <a:rPr lang="zh-CN" altLang="en-US" dirty="0">
                <a:latin typeface="Arial" panose="020B0604020202020204" pitchFamily="34" charset="0"/>
              </a:rPr>
              <a:t>通过将</a:t>
            </a:r>
            <a:r>
              <a:rPr lang="en-US" altLang="zh-CN" dirty="0">
                <a:latin typeface="Arial" panose="020B0604020202020204" pitchFamily="34" charset="0"/>
              </a:rPr>
              <a:t>4096</a:t>
            </a:r>
            <a:r>
              <a:rPr lang="zh-CN" altLang="en-US" dirty="0">
                <a:latin typeface="Arial" panose="020B0604020202020204" pitchFamily="34" charset="0"/>
              </a:rPr>
              <a:t>个神经突触核贴在</a:t>
            </a:r>
            <a:r>
              <a:rPr lang="en-US" altLang="zh-CN" dirty="0" err="1">
                <a:latin typeface="Arial" panose="020B0604020202020204" pitchFamily="34" charset="0"/>
              </a:rPr>
              <a:t>TrueNorth</a:t>
            </a:r>
            <a:r>
              <a:rPr lang="zh-CN" altLang="en-US" dirty="0">
                <a:latin typeface="Arial" panose="020B0604020202020204" pitchFamily="34" charset="0"/>
              </a:rPr>
              <a:t>芯片上，我们可以扩展到一个高度并行的架构，每个核实现</a:t>
            </a:r>
            <a:r>
              <a:rPr lang="en-US" altLang="zh-CN" dirty="0">
                <a:latin typeface="Arial" panose="020B0604020202020204" pitchFamily="34" charset="0"/>
              </a:rPr>
              <a:t>256</a:t>
            </a:r>
            <a:r>
              <a:rPr lang="zh-CN" altLang="en-US" dirty="0">
                <a:latin typeface="Arial" panose="020B0604020202020204" pitchFamily="34" charset="0"/>
              </a:rPr>
              <a:t>个神经元和</a:t>
            </a:r>
            <a:r>
              <a:rPr lang="en-US" altLang="zh-CN" dirty="0">
                <a:latin typeface="Arial" panose="020B0604020202020204" pitchFamily="34" charset="0"/>
              </a:rPr>
              <a:t>64k</a:t>
            </a:r>
            <a:r>
              <a:rPr lang="zh-CN" altLang="en-US" dirty="0">
                <a:latin typeface="Arial" panose="020B0604020202020204" pitchFamily="34" charset="0"/>
              </a:rPr>
              <a:t>个突触</a:t>
            </a:r>
            <a:endParaRPr lang="en-US" altLang="zh-CN" dirty="0">
              <a:latin typeface="Arial" panose="020B0604020202020204" pitchFamily="34" charset="0"/>
            </a:endParaRPr>
          </a:p>
          <a:p>
            <a:r>
              <a:rPr lang="zh-CN" altLang="en-US" dirty="0"/>
              <a:t>片间通过芯片外设进行互联，片内每个</a:t>
            </a:r>
            <a:r>
              <a:rPr lang="en-US" altLang="zh-CN" dirty="0"/>
              <a:t>core</a:t>
            </a:r>
            <a:r>
              <a:rPr lang="zh-CN" altLang="en-US" dirty="0"/>
              <a:t>之间通过路由互联</a:t>
            </a:r>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11</a:t>
            </a:fld>
            <a:endParaRPr lang="en-US"/>
          </a:p>
        </p:txBody>
      </p:sp>
    </p:spTree>
    <p:extLst>
      <p:ext uri="{BB962C8B-B14F-4D97-AF65-F5344CB8AC3E}">
        <p14:creationId xmlns:p14="http://schemas.microsoft.com/office/powerpoint/2010/main" val="805013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神经元块是</a:t>
            </a:r>
            <a:r>
              <a:rPr lang="en-US" sz="1200" kern="1200" dirty="0" err="1">
                <a:solidFill>
                  <a:schemeClr val="tx1"/>
                </a:solidFill>
                <a:effectLst/>
                <a:latin typeface="+mn-lt"/>
                <a:ea typeface="+mn-ea"/>
                <a:cs typeface="+mn-cs"/>
              </a:rPr>
              <a:t>TrueNorth</a:t>
            </a:r>
            <a:r>
              <a:rPr lang="zh-CN" altLang="en-US" sz="1200" kern="1200" dirty="0">
                <a:solidFill>
                  <a:schemeClr val="tx1"/>
                </a:solidFill>
                <a:effectLst/>
                <a:latin typeface="+mn-lt"/>
                <a:ea typeface="+mn-ea"/>
                <a:cs typeface="+mn-cs"/>
              </a:rPr>
              <a:t>核的主要计算单元。在扩充的积分</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触发神经元模型的基础上，实现了一个双重随机和确定性神经元。为了简化复杂算法和逻辑运算的实现，神经元块采用同步逻辑实现   这个是</a:t>
            </a:r>
            <a:r>
              <a:rPr lang="en-US" altLang="zh-CN" sz="1200" kern="1200" dirty="0" err="1">
                <a:solidFill>
                  <a:schemeClr val="tx1"/>
                </a:solidFill>
                <a:effectLst/>
                <a:latin typeface="+mn-lt"/>
                <a:ea typeface="+mn-ea"/>
                <a:cs typeface="+mn-cs"/>
              </a:rPr>
              <a:t>truenorth</a:t>
            </a:r>
            <a:r>
              <a:rPr lang="zh-CN" altLang="en-US" sz="1200" kern="1200" dirty="0">
                <a:solidFill>
                  <a:schemeClr val="tx1"/>
                </a:solidFill>
                <a:effectLst/>
                <a:latin typeface="+mn-lt"/>
                <a:ea typeface="+mn-ea"/>
                <a:cs typeface="+mn-cs"/>
              </a:rPr>
              <a:t>芯片中实现的实际的神经元方程。</a:t>
            </a:r>
            <a:r>
              <a:rPr lang="en-US" sz="1200" kern="1200" dirty="0" err="1">
                <a:solidFill>
                  <a:schemeClr val="tx1"/>
                </a:solidFill>
                <a:effectLst/>
                <a:latin typeface="+mn-lt"/>
                <a:ea typeface="+mn-ea"/>
                <a:cs typeface="+mn-cs"/>
              </a:rPr>
              <a:t>Gi</a:t>
            </a:r>
            <a:r>
              <a:rPr lang="zh-CN" altLang="en-US" sz="1200" kern="1200" dirty="0">
                <a:solidFill>
                  <a:schemeClr val="tx1"/>
                </a:solidFill>
                <a:effectLst/>
                <a:latin typeface="+mn-lt"/>
                <a:ea typeface="+mn-ea"/>
                <a:cs typeface="+mn-cs"/>
              </a:rPr>
              <a:t>：第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个轴突的类型，是一个从</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到</a:t>
            </a:r>
            <a:r>
              <a:rPr lang="en-US"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的整数。</a:t>
            </a:r>
            <a:r>
              <a:rPr lang="en-US" altLang="zh-CN" sz="1200" kern="1200" dirty="0" err="1">
                <a:solidFill>
                  <a:schemeClr val="tx1"/>
                </a:solidFill>
                <a:effectLst/>
                <a:latin typeface="+mn-lt"/>
                <a:ea typeface="+mn-ea"/>
                <a:cs typeface="+mn-cs"/>
              </a:rPr>
              <a:t>Sjgi</a:t>
            </a:r>
            <a:r>
              <a:rPr lang="zh-CN" altLang="en-US" sz="1200" kern="1200" dirty="0">
                <a:solidFill>
                  <a:schemeClr val="tx1"/>
                </a:solidFill>
                <a:effectLst/>
                <a:latin typeface="+mn-lt"/>
                <a:ea typeface="+mn-ea"/>
                <a:cs typeface="+mn-cs"/>
              </a:rPr>
              <a:t>对应着四种不同的权重类型，可以实现随机和确定性输入。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所示的框图描述了神经元块的五个主要部分。。。。。。积分器将前一个</a:t>
            </a:r>
            <a:r>
              <a:rPr lang="en-US" altLang="zh-CN" sz="1200" kern="1200" dirty="0">
                <a:solidFill>
                  <a:schemeClr val="tx1"/>
                </a:solidFill>
                <a:effectLst/>
                <a:latin typeface="+mn-lt"/>
                <a:ea typeface="+mn-ea"/>
                <a:cs typeface="+mn-cs"/>
              </a:rPr>
              <a:t>trick</a:t>
            </a:r>
            <a:r>
              <a:rPr lang="zh-CN" altLang="en-US" sz="1200" kern="1200" dirty="0">
                <a:solidFill>
                  <a:schemeClr val="tx1"/>
                </a:solidFill>
                <a:effectLst/>
                <a:latin typeface="+mn-lt"/>
                <a:ea typeface="+mn-ea"/>
                <a:cs typeface="+mn-cs"/>
              </a:rPr>
              <a:t>的膜电位与突触输入和泄漏输入相加。 阈值和复位单元将膜电位值与阈值进行比较。如果膜电势值大于或等于阈值，神经元块将重置膜电势并传递一个尖峰事件。随机数发生器用于产生随机泄漏、突触和阈值函数。泄漏和泄漏反转单元为神经计算提供一个恒定的偏差</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随机或确定性</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蓝色部分表示从</a:t>
            </a:r>
            <a:r>
              <a:rPr lang="en-US" altLang="zh-CN" sz="1200" kern="1200" dirty="0" err="1">
                <a:solidFill>
                  <a:schemeClr val="tx1"/>
                </a:solidFill>
                <a:effectLst/>
                <a:latin typeface="+mn-lt"/>
                <a:ea typeface="+mn-ea"/>
                <a:cs typeface="+mn-cs"/>
              </a:rPr>
              <a:t>sram</a:t>
            </a:r>
            <a:r>
              <a:rPr lang="zh-CN" altLang="en-US" sz="1200" kern="1200" dirty="0">
                <a:solidFill>
                  <a:schemeClr val="tx1"/>
                </a:solidFill>
                <a:effectLst/>
                <a:latin typeface="+mn-lt"/>
                <a:ea typeface="+mn-ea"/>
                <a:cs typeface="+mn-cs"/>
              </a:rPr>
              <a:t>模块输入输出的参数。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rgbClr val="FF0000"/>
                </a:solidFill>
                <a:effectLst/>
                <a:latin typeface="+mn-lt"/>
                <a:ea typeface="+mn-ea"/>
                <a:cs typeface="+mn-cs"/>
              </a:rPr>
              <a:t>核心</a:t>
            </a:r>
            <a:r>
              <a:rPr lang="en-US" sz="1200" kern="1200" dirty="0">
                <a:solidFill>
                  <a:srgbClr val="FF0000"/>
                </a:solidFill>
                <a:effectLst/>
                <a:latin typeface="+mn-lt"/>
                <a:ea typeface="+mn-ea"/>
                <a:cs typeface="+mn-cs"/>
              </a:rPr>
              <a:t>SRAM</a:t>
            </a:r>
            <a:r>
              <a:rPr lang="zh-CN" altLang="en-US" sz="1200" kern="1200" dirty="0">
                <a:solidFill>
                  <a:srgbClr val="FF0000"/>
                </a:solidFill>
                <a:effectLst/>
                <a:latin typeface="+mn-lt"/>
                <a:ea typeface="+mn-ea"/>
                <a:cs typeface="+mn-cs"/>
              </a:rPr>
              <a:t>位于该模块的外部，存储突触连接性和权重值、泄漏值、阈值、配置参数以及膜电位</a:t>
            </a:r>
            <a:r>
              <a:rPr lang="en-US" sz="1200" kern="1200" dirty="0" err="1">
                <a:solidFill>
                  <a:srgbClr val="FF0000"/>
                </a:solidFill>
                <a:effectLst/>
                <a:latin typeface="+mn-lt"/>
                <a:ea typeface="+mn-ea"/>
                <a:cs typeface="+mn-cs"/>
              </a:rPr>
              <a:t>Vj</a:t>
            </a:r>
            <a:r>
              <a:rPr lang="en-US" sz="1200" kern="1200" dirty="0">
                <a:solidFill>
                  <a:srgbClr val="FF0000"/>
                </a:solidFill>
                <a:effectLst/>
                <a:latin typeface="+mn-lt"/>
                <a:ea typeface="+mn-ea"/>
                <a:cs typeface="+mn-cs"/>
              </a:rPr>
              <a:t>(t)</a:t>
            </a:r>
            <a:r>
              <a:rPr lang="zh-CN" altLang="en-US" sz="1200" kern="1200" dirty="0">
                <a:solidFill>
                  <a:srgbClr val="FF0000"/>
                </a:solidFill>
                <a:effectLst/>
                <a:latin typeface="+mn-lt"/>
                <a:ea typeface="+mn-ea"/>
                <a:cs typeface="+mn-cs"/>
              </a:rPr>
              <a:t>。在神经计算周期的开始和结束时，膜电位从核心静态存储器加载，然后写回核心静态存储器。</a:t>
            </a:r>
            <a:endParaRPr lang="en-US" dirty="0">
              <a:solidFill>
                <a:srgbClr val="FF0000"/>
              </a:solidFill>
            </a:endParaRPr>
          </a:p>
        </p:txBody>
      </p:sp>
      <p:sp>
        <p:nvSpPr>
          <p:cNvPr id="4" name="灯片编号占位符 3"/>
          <p:cNvSpPr>
            <a:spLocks noGrp="1"/>
          </p:cNvSpPr>
          <p:nvPr>
            <p:ph type="sldNum" sz="quarter" idx="10"/>
          </p:nvPr>
        </p:nvSpPr>
        <p:spPr/>
        <p:txBody>
          <a:bodyPr/>
          <a:lstStyle/>
          <a:p>
            <a:fld id="{55A80436-B2D6-47DE-AA67-6436C3EF4E7F}" type="slidenum">
              <a:rPr lang="en-US" smtClean="0"/>
              <a:t>12</a:t>
            </a:fld>
            <a:endParaRPr lang="en-US"/>
          </a:p>
        </p:txBody>
      </p:sp>
    </p:spTree>
    <p:extLst>
      <p:ext uri="{BB962C8B-B14F-4D97-AF65-F5344CB8AC3E}">
        <p14:creationId xmlns:p14="http://schemas.microsoft.com/office/powerpoint/2010/main" val="1103920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a:t>
            </a:r>
            <a:r>
              <a:rPr lang="en-US" altLang="zh-CN" sz="1200" kern="1200" dirty="0">
                <a:solidFill>
                  <a:schemeClr val="tx1"/>
                </a:solidFill>
                <a:effectLst/>
                <a:latin typeface="+mn-lt"/>
                <a:ea typeface="+mn-ea"/>
                <a:cs typeface="+mn-cs"/>
              </a:rPr>
              <a:t>4096</a:t>
            </a:r>
            <a:r>
              <a:rPr lang="zh-CN" altLang="en-US" sz="1200" kern="1200" dirty="0">
                <a:solidFill>
                  <a:schemeClr val="tx1"/>
                </a:solidFill>
                <a:effectLst/>
                <a:latin typeface="+mn-lt"/>
                <a:ea typeface="+mn-ea"/>
                <a:cs typeface="+mn-cs"/>
              </a:rPr>
              <a:t>个神经元和１Ｍ个突触组成　　　用于加速类脉冲神经网络</a:t>
            </a:r>
            <a:r>
              <a:rPr lang="en-US" altLang="zh-CN" sz="1200" kern="1200" dirty="0">
                <a:solidFill>
                  <a:schemeClr val="tx1"/>
                </a:solidFill>
                <a:effectLst/>
                <a:latin typeface="+mn-lt"/>
                <a:ea typeface="+mn-ea"/>
                <a:cs typeface="+mn-cs"/>
              </a:rPr>
              <a:t>(SNNs)</a:t>
            </a:r>
            <a:r>
              <a:rPr lang="zh-CN" altLang="en-US" sz="1200" kern="1200" dirty="0">
                <a:solidFill>
                  <a:schemeClr val="tx1"/>
                </a:solidFill>
                <a:effectLst/>
                <a:latin typeface="+mn-lt"/>
                <a:ea typeface="+mn-ea"/>
                <a:cs typeface="+mn-cs"/>
              </a:rPr>
              <a:t>的推理和学习。</a:t>
            </a:r>
            <a:endParaRPr lang="en-US" dirty="0"/>
          </a:p>
          <a:p>
            <a:r>
              <a:rPr lang="zh-CN" altLang="en-US" sz="1200" kern="1200" dirty="0">
                <a:solidFill>
                  <a:schemeClr val="tx1"/>
                </a:solidFill>
                <a:effectLst/>
                <a:latin typeface="+mn-lt"/>
                <a:ea typeface="+mn-ea"/>
                <a:cs typeface="+mn-cs"/>
              </a:rPr>
              <a:t>　这个芯片的整体方图，被划分成</a:t>
            </a:r>
            <a:r>
              <a:rPr lang="en-US" altLang="zh-CN" sz="1200" kern="1200" dirty="0">
                <a:solidFill>
                  <a:schemeClr val="tx1"/>
                </a:solidFill>
                <a:effectLst/>
                <a:latin typeface="+mn-lt"/>
                <a:ea typeface="+mn-ea"/>
                <a:cs typeface="+mn-cs"/>
              </a:rPr>
              <a:t>64</a:t>
            </a:r>
            <a:r>
              <a:rPr lang="zh-CN" altLang="en-US" sz="1200" kern="1200" dirty="0">
                <a:solidFill>
                  <a:schemeClr val="tx1"/>
                </a:solidFill>
                <a:effectLst/>
                <a:latin typeface="+mn-lt"/>
                <a:ea typeface="+mn-ea"/>
                <a:cs typeface="+mn-cs"/>
              </a:rPr>
              <a:t>个核，通过Ｎｏｃ相连，　　在每个核内，神经元块用来存储状态并且进行</a:t>
            </a:r>
            <a:r>
              <a:rPr lang="en-US" altLang="zh-CN" sz="1200" kern="1200" dirty="0">
                <a:solidFill>
                  <a:schemeClr val="tx1"/>
                </a:solidFill>
                <a:effectLst/>
                <a:latin typeface="+mn-lt"/>
                <a:ea typeface="+mn-ea"/>
                <a:cs typeface="+mn-cs"/>
              </a:rPr>
              <a:t>LIF</a:t>
            </a:r>
            <a:r>
              <a:rPr lang="zh-CN" altLang="en-US" sz="1200" kern="1200" dirty="0">
                <a:solidFill>
                  <a:schemeClr val="tx1"/>
                </a:solidFill>
                <a:effectLst/>
                <a:latin typeface="+mn-lt"/>
                <a:ea typeface="+mn-ea"/>
                <a:cs typeface="+mn-cs"/>
              </a:rPr>
              <a:t>计算，突触块将包含突触权值存储在</a:t>
            </a:r>
            <a:r>
              <a:rPr lang="en-US" altLang="zh-CN" sz="1200" kern="1200" dirty="0">
                <a:solidFill>
                  <a:schemeClr val="tx1"/>
                </a:solidFill>
                <a:effectLst/>
                <a:latin typeface="+mn-lt"/>
                <a:ea typeface="+mn-ea"/>
                <a:cs typeface="+mn-cs"/>
              </a:rPr>
              <a:t>SRAM</a:t>
            </a:r>
            <a:r>
              <a:rPr lang="zh-CN" altLang="en-US" sz="1200" kern="1200" dirty="0">
                <a:solidFill>
                  <a:schemeClr val="tx1"/>
                </a:solidFill>
                <a:effectLst/>
                <a:latin typeface="+mn-lt"/>
                <a:ea typeface="+mn-ea"/>
                <a:cs typeface="+mn-cs"/>
              </a:rPr>
              <a:t>中，</a:t>
            </a:r>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13</a:t>
            </a:fld>
            <a:endParaRPr lang="en-US"/>
          </a:p>
        </p:txBody>
      </p:sp>
    </p:spTree>
    <p:extLst>
      <p:ext uri="{BB962C8B-B14F-4D97-AF65-F5344CB8AC3E}">
        <p14:creationId xmlns:p14="http://schemas.microsoft.com/office/powerpoint/2010/main" val="84540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支配</a:t>
            </a:r>
            <a:r>
              <a:rPr lang="en-US" sz="1200" kern="1200" dirty="0">
                <a:solidFill>
                  <a:schemeClr val="tx1"/>
                </a:solidFill>
                <a:effectLst/>
                <a:latin typeface="+mn-lt"/>
                <a:ea typeface="+mn-ea"/>
                <a:cs typeface="+mn-cs"/>
              </a:rPr>
              <a:t>LIF</a:t>
            </a:r>
            <a:r>
              <a:rPr lang="zh-CN" altLang="en-US" sz="1200" kern="1200" dirty="0">
                <a:solidFill>
                  <a:schemeClr val="tx1"/>
                </a:solidFill>
                <a:effectLst/>
                <a:latin typeface="+mn-lt"/>
                <a:ea typeface="+mn-ea"/>
                <a:cs typeface="+mn-cs"/>
              </a:rPr>
              <a:t>神经元状态的方程为。  </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（ｔ）代表在时间ｔ时的膜电位；</a:t>
            </a:r>
            <a:r>
              <a:rPr lang="en-US"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是泄露因子，且０＜</a:t>
            </a:r>
            <a:r>
              <a:rPr lang="en-US"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＜１，ｓ是输入脉冲，ｗ是脉冲权重，</a:t>
            </a:r>
            <a:r>
              <a:rPr lang="en-US"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是可训练偏差，</a:t>
            </a:r>
            <a:r>
              <a:rPr lang="en-US"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a:t>
            </a:r>
            <a:r>
              <a:rPr lang="en-US" sz="1200" kern="1200" dirty="0">
                <a:solidFill>
                  <a:schemeClr val="tx1"/>
                </a:solidFill>
                <a:effectLst/>
                <a:latin typeface="+mn-lt"/>
                <a:ea typeface="+mn-ea"/>
                <a:cs typeface="+mn-cs"/>
              </a:rPr>
              <a:t>SNN</a:t>
            </a:r>
            <a:r>
              <a:rPr lang="zh-CN" altLang="en-US" sz="1200" kern="1200" dirty="0">
                <a:solidFill>
                  <a:schemeClr val="tx1"/>
                </a:solidFill>
                <a:effectLst/>
                <a:latin typeface="+mn-lt"/>
                <a:ea typeface="+mn-ea"/>
                <a:cs typeface="+mn-cs"/>
              </a:rPr>
              <a:t>的主要输入。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膜电位对所有输入的</a:t>
            </a:r>
            <a:r>
              <a:rPr lang="en-US" sz="1200" kern="1200" dirty="0">
                <a:solidFill>
                  <a:schemeClr val="tx1"/>
                </a:solidFill>
                <a:effectLst/>
                <a:latin typeface="+mn-lt"/>
                <a:ea typeface="+mn-ea"/>
                <a:cs typeface="+mn-cs"/>
              </a:rPr>
              <a:t>spike</a:t>
            </a:r>
            <a:r>
              <a:rPr lang="zh-CN" altLang="en-US" sz="1200" kern="1200" dirty="0">
                <a:solidFill>
                  <a:schemeClr val="tx1"/>
                </a:solidFill>
                <a:effectLst/>
                <a:latin typeface="+mn-lt"/>
                <a:ea typeface="+mn-ea"/>
                <a:cs typeface="+mn-cs"/>
              </a:rPr>
              <a:t>的净效应进行累加，并在每个时间步长中保留。同时</a:t>
            </a:r>
            <a:r>
              <a:rPr lang="en-US" sz="1200" kern="1200" dirty="0">
                <a:solidFill>
                  <a:schemeClr val="tx1"/>
                </a:solidFill>
                <a:effectLst/>
                <a:latin typeface="+mn-lt"/>
                <a:ea typeface="+mn-ea"/>
                <a:cs typeface="+mn-cs"/>
              </a:rPr>
              <a:t>LIF</a:t>
            </a:r>
            <a:r>
              <a:rPr lang="zh-CN" altLang="en-US" sz="1200" kern="1200" dirty="0">
                <a:solidFill>
                  <a:schemeClr val="tx1"/>
                </a:solidFill>
                <a:effectLst/>
                <a:latin typeface="+mn-lt"/>
                <a:ea typeface="+mn-ea"/>
                <a:cs typeface="+mn-cs"/>
              </a:rPr>
              <a:t>神经元，膜电位超过一个阈值时，</a:t>
            </a:r>
            <a:r>
              <a:rPr lang="en-US" sz="1200" kern="1200" dirty="0">
                <a:solidFill>
                  <a:schemeClr val="tx1"/>
                </a:solidFill>
                <a:effectLst/>
                <a:latin typeface="+mn-lt"/>
                <a:ea typeface="+mn-ea"/>
                <a:cs typeface="+mn-cs"/>
              </a:rPr>
              <a:t>LIF</a:t>
            </a:r>
            <a:r>
              <a:rPr lang="zh-CN" altLang="en-US" sz="1200" kern="1200" dirty="0">
                <a:solidFill>
                  <a:schemeClr val="tx1"/>
                </a:solidFill>
                <a:effectLst/>
                <a:latin typeface="+mn-lt"/>
                <a:ea typeface="+mn-ea"/>
                <a:cs typeface="+mn-cs"/>
              </a:rPr>
              <a:t>神经元就会出现峰值，产生完峰值之后膜电位进行复位</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这与二元激活神经元形成对比，其中膜电位</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部分和</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在每个时间步的末尾被重置</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80436-B2D6-47DE-AA67-6436C3EF4E7F}" type="slidenum">
              <a:rPr lang="en-US" smtClean="0"/>
              <a:t>14</a:t>
            </a:fld>
            <a:endParaRPr lang="en-US"/>
          </a:p>
        </p:txBody>
      </p:sp>
    </p:spTree>
    <p:extLst>
      <p:ext uri="{BB962C8B-B14F-4D97-AF65-F5344CB8AC3E}">
        <p14:creationId xmlns:p14="http://schemas.microsoft.com/office/powerpoint/2010/main" val="517009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Arial" panose="020B0604020202020204" pitchFamily="34" charset="0"/>
              </a:rPr>
              <a:t>神经元电路将权重矩阵与稀疏脉冲向量相乘，并将结果整合到膜电位</a:t>
            </a:r>
            <a:r>
              <a:rPr lang="en-US" altLang="zh-CN" sz="1200" dirty="0">
                <a:effectLst/>
                <a:latin typeface="Arial" panose="020B0604020202020204" pitchFamily="34" charset="0"/>
              </a:rPr>
              <a:t>RF</a:t>
            </a:r>
            <a:r>
              <a:rPr lang="zh-CN" altLang="en-US" sz="1200" dirty="0">
                <a:effectLst/>
                <a:latin typeface="Arial" panose="020B0604020202020204" pitchFamily="34" charset="0"/>
              </a:rPr>
              <a:t>中</a:t>
            </a:r>
            <a:endParaRPr lang="en-US" sz="1200" dirty="0"/>
          </a:p>
          <a:p>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15</a:t>
            </a:fld>
            <a:endParaRPr lang="en-US"/>
          </a:p>
        </p:txBody>
      </p:sp>
    </p:spTree>
    <p:extLst>
      <p:ext uri="{BB962C8B-B14F-4D97-AF65-F5344CB8AC3E}">
        <p14:creationId xmlns:p14="http://schemas.microsoft.com/office/powerpoint/2010/main" val="248963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2017 </a:t>
            </a:r>
            <a:r>
              <a:rPr lang="zh-CN" altLang="en-US" dirty="0"/>
              <a:t>达尔文神经处理单元</a:t>
            </a:r>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16</a:t>
            </a:fld>
            <a:endParaRPr lang="en-US"/>
          </a:p>
        </p:txBody>
      </p:sp>
    </p:spTree>
    <p:extLst>
      <p:ext uri="{BB962C8B-B14F-4D97-AF65-F5344CB8AC3E}">
        <p14:creationId xmlns:p14="http://schemas.microsoft.com/office/powerpoint/2010/main" val="41026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为了用数字逻辑实现模型，需要有一个离散版本的</a:t>
            </a:r>
            <a:r>
              <a:rPr lang="en-US" sz="1200" kern="1200" dirty="0">
                <a:solidFill>
                  <a:schemeClr val="tx1"/>
                </a:solidFill>
                <a:effectLst/>
                <a:latin typeface="+mn-lt"/>
                <a:ea typeface="+mn-ea"/>
                <a:cs typeface="+mn-cs"/>
              </a:rPr>
              <a:t>LIF</a:t>
            </a:r>
            <a:r>
              <a:rPr lang="zh-CN" altLang="en-US"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为了降低计算密度，需要将浮点，变量转换为定点整型变量。通过合并参数简化状态更新，形成一组核方程，其中</a:t>
            </a:r>
            <a:r>
              <a:rPr lang="en-US" sz="1200" kern="1200" dirty="0">
                <a:solidFill>
                  <a:schemeClr val="tx1"/>
                </a:solidFill>
                <a:effectLst/>
                <a:latin typeface="+mn-lt"/>
                <a:ea typeface="+mn-ea"/>
                <a:cs typeface="+mn-cs"/>
              </a:rPr>
              <a:t>S </a:t>
            </a:r>
            <a:r>
              <a:rPr lang="en-US" sz="1200" kern="1200" dirty="0" err="1">
                <a:solidFill>
                  <a:schemeClr val="tx1"/>
                </a:solidFill>
                <a:effectLst/>
                <a:latin typeface="+mn-lt"/>
                <a:ea typeface="+mn-ea"/>
                <a:cs typeface="+mn-cs"/>
              </a:rPr>
              <a:t>ij</a:t>
            </a:r>
            <a:r>
              <a:rPr lang="en-US" sz="1200" kern="1200" dirty="0">
                <a:solidFill>
                  <a:schemeClr val="tx1"/>
                </a:solidFill>
                <a:effectLst/>
                <a:latin typeface="+mn-lt"/>
                <a:ea typeface="+mn-ea"/>
                <a:cs typeface="+mn-cs"/>
              </a:rPr>
              <a:t> ={0,1}</a:t>
            </a:r>
            <a:r>
              <a:rPr lang="zh-CN" altLang="en-US" sz="1200" kern="1200" dirty="0">
                <a:solidFill>
                  <a:schemeClr val="tx1"/>
                </a:solidFill>
                <a:effectLst/>
                <a:latin typeface="+mn-lt"/>
                <a:ea typeface="+mn-ea"/>
                <a:cs typeface="+mn-cs"/>
              </a:rPr>
              <a:t>表示神经元</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是否在时间步长</a:t>
            </a:r>
            <a:r>
              <a:rPr lang="en-US"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触发脉冲</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Nleak</a:t>
            </a:r>
            <a:r>
              <a:rPr lang="zh-CN" altLang="en-US" sz="1200" kern="1200" dirty="0">
                <a:solidFill>
                  <a:schemeClr val="tx1"/>
                </a:solidFill>
                <a:effectLst/>
                <a:latin typeface="+mn-lt"/>
                <a:ea typeface="+mn-ea"/>
                <a:cs typeface="+mn-cs"/>
              </a:rPr>
              <a:t>：泄露常数　　　　</a:t>
            </a:r>
            <a:r>
              <a:rPr lang="en-US" sz="1200" kern="1200" dirty="0" err="1">
                <a:solidFill>
                  <a:schemeClr val="tx1"/>
                </a:solidFill>
                <a:effectLst/>
                <a:latin typeface="+mn-lt"/>
                <a:ea typeface="+mn-ea"/>
                <a:cs typeface="+mn-cs"/>
              </a:rPr>
              <a:t>Ndecay</a:t>
            </a:r>
            <a:r>
              <a:rPr lang="zh-CN" altLang="en-US" sz="1200" kern="1200" dirty="0">
                <a:solidFill>
                  <a:schemeClr val="tx1"/>
                </a:solidFill>
                <a:effectLst/>
                <a:latin typeface="+mn-lt"/>
                <a:ea typeface="+mn-ea"/>
                <a:cs typeface="+mn-cs"/>
              </a:rPr>
              <a:t>：衰减常数　　　</a:t>
            </a:r>
            <a:r>
              <a:rPr lang="en-US" sz="1200" kern="1200" dirty="0" err="1">
                <a:solidFill>
                  <a:schemeClr val="tx1"/>
                </a:solidFill>
                <a:effectLst/>
                <a:latin typeface="+mn-lt"/>
                <a:ea typeface="+mn-ea"/>
                <a:cs typeface="+mn-cs"/>
              </a:rPr>
              <a:t>Wij</a:t>
            </a:r>
            <a:r>
              <a:rPr lang="zh-CN" altLang="en-US" sz="1200" kern="1200" dirty="0">
                <a:solidFill>
                  <a:schemeClr val="tx1"/>
                </a:solidFill>
                <a:effectLst/>
                <a:latin typeface="+mn-lt"/>
                <a:ea typeface="+mn-ea"/>
                <a:cs typeface="+mn-cs"/>
              </a:rPr>
              <a:t>：等价突触权重　　</a:t>
            </a:r>
            <a:r>
              <a:rPr lang="en-US" sz="1200" kern="1200" dirty="0">
                <a:solidFill>
                  <a:schemeClr val="tx1"/>
                </a:solidFill>
                <a:effectLst/>
                <a:latin typeface="+mn-lt"/>
                <a:ea typeface="+mn-ea"/>
                <a:cs typeface="+mn-cs"/>
              </a:rPr>
              <a:t>Vth</a:t>
            </a:r>
            <a:r>
              <a:rPr lang="zh-CN" altLang="en-US" sz="1200" kern="1200" dirty="0">
                <a:solidFill>
                  <a:schemeClr val="tx1"/>
                </a:solidFill>
                <a:effectLst/>
                <a:latin typeface="+mn-lt"/>
                <a:ea typeface="+mn-ea"/>
                <a:cs typeface="+mn-cs"/>
              </a:rPr>
              <a:t>是触发阈值　</a:t>
            </a:r>
            <a:r>
              <a:rPr lang="en-US" sz="1200" kern="1200" dirty="0">
                <a:solidFill>
                  <a:schemeClr val="tx1"/>
                </a:solidFill>
                <a:effectLst/>
                <a:latin typeface="+mn-lt"/>
                <a:ea typeface="+mn-ea"/>
                <a:cs typeface="+mn-cs"/>
              </a:rPr>
              <a:t>H(x)</a:t>
            </a:r>
            <a:r>
              <a:rPr lang="zh-CN" altLang="en-US" sz="1200" kern="1200" dirty="0">
                <a:solidFill>
                  <a:schemeClr val="tx1"/>
                </a:solidFill>
                <a:effectLst/>
                <a:latin typeface="+mn-lt"/>
                <a:ea typeface="+mn-ea"/>
                <a:cs typeface="+mn-cs"/>
              </a:rPr>
              <a:t>是单位阶跃函数</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由于膜电位</a:t>
            </a:r>
            <a:r>
              <a:rPr lang="en-US" sz="1200" kern="1200" dirty="0" err="1">
                <a:solidFill>
                  <a:schemeClr val="tx1"/>
                </a:solidFill>
                <a:effectLst/>
                <a:latin typeface="+mn-lt"/>
                <a:ea typeface="+mn-ea"/>
                <a:cs typeface="+mn-cs"/>
              </a:rPr>
              <a:t>Vj</a:t>
            </a:r>
            <a:r>
              <a:rPr lang="en-US"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和突触权重具有显著的不同动态范围，因此在浮点定点转换中分别应用了不同的缩放因子</a:t>
            </a:r>
            <a:r>
              <a:rPr lang="en-US" sz="1200" kern="1200" dirty="0">
                <a:solidFill>
                  <a:schemeClr val="tx1"/>
                </a:solidFill>
                <a:effectLst/>
                <a:latin typeface="+mn-lt"/>
                <a:ea typeface="+mn-ea"/>
                <a:cs typeface="+mn-cs"/>
              </a:rPr>
              <a:t>βv</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βw</a:t>
            </a:r>
            <a:r>
              <a:rPr lang="zh-CN" altLang="en-US" sz="1200" kern="1200" dirty="0">
                <a:solidFill>
                  <a:schemeClr val="tx1"/>
                </a:solidFill>
                <a:effectLst/>
                <a:latin typeface="+mn-lt"/>
                <a:ea typeface="+mn-ea"/>
                <a:cs typeface="+mn-cs"/>
              </a:rPr>
              <a:t>，差值为</a:t>
            </a:r>
            <a:r>
              <a:rPr lang="en-US" sz="1200" kern="1200" dirty="0">
                <a:solidFill>
                  <a:schemeClr val="tx1"/>
                </a:solidFill>
                <a:effectLst/>
                <a:latin typeface="+mn-lt"/>
                <a:ea typeface="+mn-ea"/>
                <a:cs typeface="+mn-cs"/>
              </a:rPr>
              <a:t>βd</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形成的这组核方程交由</a:t>
            </a:r>
            <a:r>
              <a:rPr lang="en-US" altLang="zh-CN" sz="1200" kern="1200" dirty="0">
                <a:solidFill>
                  <a:schemeClr val="tx1"/>
                </a:solidFill>
                <a:effectLst/>
                <a:latin typeface="+mn-lt"/>
                <a:ea typeface="+mn-ea"/>
                <a:cs typeface="+mn-cs"/>
              </a:rPr>
              <a:t>NPU</a:t>
            </a:r>
            <a:r>
              <a:rPr lang="zh-CN" altLang="en-US" sz="1200" kern="1200" dirty="0">
                <a:solidFill>
                  <a:schemeClr val="tx1"/>
                </a:solidFill>
                <a:effectLst/>
                <a:latin typeface="+mn-lt"/>
                <a:ea typeface="+mn-ea"/>
                <a:cs typeface="+mn-cs"/>
              </a:rPr>
              <a:t>去执行，实现神经元网络的仿真</a:t>
            </a:r>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17</a:t>
            </a:fld>
            <a:endParaRPr lang="en-US"/>
          </a:p>
        </p:txBody>
      </p:sp>
    </p:spTree>
    <p:extLst>
      <p:ext uri="{BB962C8B-B14F-4D97-AF65-F5344CB8AC3E}">
        <p14:creationId xmlns:p14="http://schemas.microsoft.com/office/powerpoint/2010/main" val="419625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全数字化实现了一个神经突触核。 由２</a:t>
            </a:r>
            <a:r>
              <a:rPr lang="en-US" altLang="zh-CN" dirty="0"/>
              <a:t>56</a:t>
            </a:r>
            <a:r>
              <a:rPr lang="zh-CN" altLang="en-US" dirty="0"/>
              <a:t>个数字神经元和。。。组成。　　 采用</a:t>
            </a:r>
            <a:r>
              <a:rPr lang="en-US" altLang="zh-CN" dirty="0"/>
              <a:t>IBM 45nm</a:t>
            </a:r>
            <a:r>
              <a:rPr lang="zh-CN" altLang="en-US" dirty="0"/>
              <a:t>的制程工艺     。块级实现的神经突触核：由一个输入译码器电路，神经元。Ｓｒａｍ交叉杆阵列和一个输出译码器组成</a:t>
            </a:r>
            <a:endParaRPr lang="en-US" altLang="zh-CN" dirty="0"/>
          </a:p>
        </p:txBody>
      </p:sp>
      <p:sp>
        <p:nvSpPr>
          <p:cNvPr id="4" name="灯片编号占位符 3"/>
          <p:cNvSpPr>
            <a:spLocks noGrp="1"/>
          </p:cNvSpPr>
          <p:nvPr>
            <p:ph type="sldNum" sz="quarter" idx="5"/>
          </p:nvPr>
        </p:nvSpPr>
        <p:spPr/>
        <p:txBody>
          <a:bodyPr/>
          <a:lstStyle/>
          <a:p>
            <a:fld id="{55A80436-B2D6-47DE-AA67-6436C3EF4E7F}" type="slidenum">
              <a:rPr lang="en-US" smtClean="0"/>
              <a:t>18</a:t>
            </a:fld>
            <a:endParaRPr lang="en-US"/>
          </a:p>
        </p:txBody>
      </p:sp>
    </p:spTree>
    <p:extLst>
      <p:ext uri="{BB962C8B-B14F-4D97-AF65-F5344CB8AC3E}">
        <p14:creationId xmlns:p14="http://schemas.microsoft.com/office/powerpoint/2010/main" val="2490297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这个神经突触核中用到的膜电位方程用膜电位ｖ（ｔ），泄露</a:t>
            </a:r>
            <a:r>
              <a:rPr lang="en-US" altLang="zh-CN" dirty="0"/>
              <a:t>L</a:t>
            </a:r>
            <a:r>
              <a:rPr lang="zh-CN" altLang="en-US" dirty="0"/>
              <a:t>和阈值神经元</a:t>
            </a:r>
            <a:r>
              <a:rPr lang="en-US" altLang="zh-CN" dirty="0" err="1"/>
              <a:t>i</a:t>
            </a:r>
            <a:r>
              <a:rPr lang="zh-CN" altLang="en-US" dirty="0"/>
              <a:t>将来自类型为</a:t>
            </a:r>
            <a:r>
              <a:rPr lang="en-US" altLang="zh-CN" dirty="0" err="1"/>
              <a:t>Gj</a:t>
            </a:r>
            <a:r>
              <a:rPr lang="zh-CN" altLang="en-US" dirty="0"/>
              <a:t>的轴突</a:t>
            </a:r>
            <a:r>
              <a:rPr lang="en-US" altLang="zh-CN" dirty="0"/>
              <a:t>j</a:t>
            </a:r>
            <a:r>
              <a:rPr lang="zh-CN" altLang="en-US" dirty="0"/>
              <a:t>的突触输入</a:t>
            </a:r>
            <a:r>
              <a:rPr lang="en-US" altLang="zh-CN" dirty="0" err="1"/>
              <a:t>SGj</a:t>
            </a:r>
            <a:r>
              <a:rPr lang="zh-CN" altLang="en-US" dirty="0"/>
              <a:t>组成。　　神经突触核心的基本组成部分是轴突、突触和神经元。</a:t>
            </a:r>
            <a:r>
              <a:rPr lang="zh-CN" altLang="zh-CN" sz="1800" spc="75" dirty="0">
                <a:effectLst/>
                <a:ea typeface="微软雅黑" panose="020B0503020204020204" pitchFamily="34" charset="-122"/>
                <a:cs typeface="微软雅黑" panose="020B0503020204020204" pitchFamily="34" charset="-122"/>
              </a:rPr>
              <a:t>核的结构由</a:t>
            </a:r>
            <a:r>
              <a:rPr lang="en-US" altLang="zh-CN" sz="1800" spc="75" dirty="0">
                <a:effectLst/>
                <a:latin typeface="Arial" panose="020B0604020202020204" pitchFamily="34" charset="0"/>
                <a:ea typeface="等线" panose="02010600030101010101" pitchFamily="2" charset="-122"/>
              </a:rPr>
              <a:t>K</a:t>
            </a:r>
            <a:r>
              <a:rPr lang="zh-CN" altLang="zh-CN" sz="1800" spc="75" dirty="0">
                <a:effectLst/>
                <a:ea typeface="微软雅黑" panose="020B0503020204020204" pitchFamily="34" charset="-122"/>
                <a:cs typeface="微软雅黑" panose="020B0503020204020204" pitchFamily="34" charset="-122"/>
              </a:rPr>
              <a:t>个轴突组成，通过</a:t>
            </a:r>
            <a:r>
              <a:rPr lang="en-US" altLang="zh-CN" sz="1800" spc="75" dirty="0">
                <a:effectLst/>
                <a:latin typeface="Arial" panose="020B0604020202020204" pitchFamily="34" charset="0"/>
                <a:ea typeface="等线" panose="02010600030101010101" pitchFamily="2" charset="-122"/>
              </a:rPr>
              <a:t>K×N</a:t>
            </a:r>
            <a:r>
              <a:rPr lang="zh-CN" altLang="zh-CN" sz="1800" spc="75" dirty="0">
                <a:effectLst/>
                <a:ea typeface="微软雅黑" panose="020B0503020204020204" pitchFamily="34" charset="-122"/>
                <a:cs typeface="微软雅黑" panose="020B0503020204020204" pitchFamily="34" charset="-122"/>
              </a:rPr>
              <a:t>个二值突触连接到</a:t>
            </a:r>
            <a:r>
              <a:rPr lang="en-US" altLang="zh-CN" sz="1800" spc="75" dirty="0">
                <a:effectLst/>
                <a:latin typeface="Arial" panose="020B0604020202020204" pitchFamily="34" charset="0"/>
                <a:ea typeface="等线" panose="02010600030101010101" pitchFamily="2" charset="-122"/>
              </a:rPr>
              <a:t>N</a:t>
            </a:r>
            <a:r>
              <a:rPr lang="zh-CN" altLang="zh-CN" sz="1800" spc="75" dirty="0">
                <a:effectLst/>
                <a:ea typeface="微软雅黑" panose="020B0503020204020204" pitchFamily="34" charset="-122"/>
                <a:cs typeface="微软雅黑" panose="020B0503020204020204" pitchFamily="34" charset="-122"/>
              </a:rPr>
              <a:t>个神经元</a:t>
            </a:r>
            <a:endParaRPr lang="zh-CN" altLang="en-US" dirty="0"/>
          </a:p>
        </p:txBody>
      </p:sp>
      <p:sp>
        <p:nvSpPr>
          <p:cNvPr id="4" name="灯片编号占位符 3"/>
          <p:cNvSpPr>
            <a:spLocks noGrp="1"/>
          </p:cNvSpPr>
          <p:nvPr>
            <p:ph type="sldNum" sz="quarter" idx="5"/>
          </p:nvPr>
        </p:nvSpPr>
        <p:spPr/>
        <p:txBody>
          <a:bodyPr/>
          <a:lstStyle/>
          <a:p>
            <a:fld id="{55A80436-B2D6-47DE-AA67-6436C3EF4E7F}" type="slidenum">
              <a:rPr lang="en-US" smtClean="0"/>
              <a:t>19</a:t>
            </a:fld>
            <a:endParaRPr lang="en-US"/>
          </a:p>
        </p:txBody>
      </p:sp>
    </p:spTree>
    <p:extLst>
      <p:ext uri="{BB962C8B-B14F-4D97-AF65-F5344CB8AC3E}">
        <p14:creationId xmlns:p14="http://schemas.microsoft.com/office/powerpoint/2010/main" val="92968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2</a:t>
            </a:fld>
            <a:endParaRPr lang="en-US"/>
          </a:p>
        </p:txBody>
      </p:sp>
    </p:spTree>
    <p:extLst>
      <p:ext uri="{BB962C8B-B14F-4D97-AF65-F5344CB8AC3E}">
        <p14:creationId xmlns:p14="http://schemas.microsoft.com/office/powerpoint/2010/main" val="80359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提出了两个版本的硬件处理体系结构，用于建模大型的泄漏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集成</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触发</a:t>
            </a:r>
            <a:r>
              <a:rPr lang="en-US" altLang="zh-CN" sz="1200" kern="1200" dirty="0">
                <a:solidFill>
                  <a:schemeClr val="tx1"/>
                </a:solidFill>
                <a:effectLst/>
                <a:latin typeface="+mn-lt"/>
                <a:ea typeface="+mn-ea"/>
                <a:cs typeface="+mn-cs"/>
              </a:rPr>
              <a:t>(LIF)</a:t>
            </a:r>
            <a:r>
              <a:rPr lang="zh-CN" altLang="en-US" sz="1200" kern="1200" dirty="0">
                <a:solidFill>
                  <a:schemeClr val="tx1"/>
                </a:solidFill>
                <a:effectLst/>
                <a:latin typeface="+mn-lt"/>
                <a:ea typeface="+mn-ea"/>
                <a:cs typeface="+mn-cs"/>
              </a:rPr>
              <a:t>神经元网络</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描述了一个开发系统，用于将底层模型移植到基于</a:t>
            </a:r>
            <a:r>
              <a:rPr lang="en-US" altLang="zh-CN" sz="1200" kern="1200" dirty="0" err="1">
                <a:solidFill>
                  <a:schemeClr val="tx1"/>
                </a:solidFill>
                <a:effectLst/>
                <a:latin typeface="+mn-lt"/>
                <a:ea typeface="+mn-ea"/>
                <a:cs typeface="+mn-cs"/>
              </a:rPr>
              <a:t>fpga</a:t>
            </a:r>
            <a:r>
              <a:rPr lang="zh-CN" altLang="en-US" sz="1200" kern="1200" dirty="0">
                <a:solidFill>
                  <a:schemeClr val="tx1"/>
                </a:solidFill>
                <a:effectLst/>
                <a:latin typeface="+mn-lt"/>
                <a:ea typeface="+mn-ea"/>
                <a:cs typeface="+mn-cs"/>
              </a:rPr>
              <a:t>的神经处理器中，从而对硬件架构进行验证　　　　</a:t>
            </a:r>
            <a:r>
              <a:rPr lang="zh-CN" altLang="en-US" dirty="0">
                <a:latin typeface="黑体" panose="02010609060101010101" pitchFamily="49" charset="-122"/>
                <a:ea typeface="黑体" panose="02010609060101010101" pitchFamily="49" charset="-122"/>
              </a:rPr>
              <a:t>开发了啮齿类动物的触须感觉系统模型</a:t>
            </a:r>
            <a:endParaRPr lang="en-US" dirty="0"/>
          </a:p>
          <a:p>
            <a:endParaRPr lang="zh-CN" altLang="en-US" dirty="0"/>
          </a:p>
        </p:txBody>
      </p:sp>
      <p:sp>
        <p:nvSpPr>
          <p:cNvPr id="4" name="灯片编号占位符 3"/>
          <p:cNvSpPr>
            <a:spLocks noGrp="1"/>
          </p:cNvSpPr>
          <p:nvPr>
            <p:ph type="sldNum" sz="quarter" idx="5"/>
          </p:nvPr>
        </p:nvSpPr>
        <p:spPr/>
        <p:txBody>
          <a:bodyPr/>
          <a:lstStyle/>
          <a:p>
            <a:fld id="{55A80436-B2D6-47DE-AA67-6436C3EF4E7F}" type="slidenum">
              <a:rPr lang="en-US" smtClean="0"/>
              <a:t>20</a:t>
            </a:fld>
            <a:endParaRPr lang="en-US"/>
          </a:p>
        </p:txBody>
      </p:sp>
    </p:spTree>
    <p:extLst>
      <p:ext uri="{BB962C8B-B14F-4D97-AF65-F5344CB8AC3E}">
        <p14:creationId xmlns:p14="http://schemas.microsoft.com/office/powerpoint/2010/main" val="293265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ts val="2100"/>
              </a:lnSpc>
            </a:pPr>
            <a:r>
              <a:rPr lang="zh-CN" altLang="en-US" sz="1200" spc="75" dirty="0">
                <a:effectLst/>
                <a:latin typeface="Times New Roman" panose="02020603050405020304" pitchFamily="18" charset="0"/>
                <a:ea typeface="微软雅黑" panose="020B0503020204020204" pitchFamily="34" charset="-122"/>
                <a:cs typeface="微软雅黑" panose="020B0503020204020204" pitchFamily="34" charset="-122"/>
              </a:rPr>
              <a:t>因为</a:t>
            </a:r>
            <a:r>
              <a:rPr lang="zh-CN" altLang="zh-CN" sz="1200" spc="75" dirty="0">
                <a:effectLst/>
                <a:latin typeface="Times New Roman" panose="02020603050405020304" pitchFamily="18" charset="0"/>
                <a:ea typeface="微软雅黑" panose="020B0503020204020204" pitchFamily="34" charset="-122"/>
                <a:cs typeface="微软雅黑" panose="020B0503020204020204" pitchFamily="34" charset="-122"/>
              </a:rPr>
              <a:t>本实验中使用的</a:t>
            </a:r>
            <a:r>
              <a:rPr lang="zh-CN" altLang="en-US" sz="1200" spc="75" dirty="0">
                <a:effectLst/>
                <a:latin typeface="Times New Roman" panose="02020603050405020304" pitchFamily="18" charset="0"/>
                <a:ea typeface="微软雅黑" panose="020B0503020204020204" pitchFamily="34" charset="-122"/>
                <a:cs typeface="微软雅黑" panose="020B0503020204020204" pitchFamily="34" charset="-122"/>
              </a:rPr>
              <a:t>设备是</a:t>
            </a:r>
            <a:r>
              <a:rPr lang="en-US" altLang="zh-CN" sz="1200" spc="75" dirty="0">
                <a:effectLst/>
                <a:latin typeface="Times New Roman" panose="02020603050405020304" pitchFamily="18" charset="0"/>
                <a:ea typeface="微软雅黑" panose="020B0503020204020204" pitchFamily="34" charset="-122"/>
                <a:cs typeface="微软雅黑" panose="020B0503020204020204" pitchFamily="34" charset="-122"/>
              </a:rPr>
              <a:t>16-b</a:t>
            </a:r>
            <a:r>
              <a:rPr lang="zh-CN" altLang="zh-CN" sz="1200" spc="75" dirty="0">
                <a:effectLst/>
                <a:latin typeface="Times New Roman" panose="02020603050405020304" pitchFamily="18" charset="0"/>
                <a:ea typeface="微软雅黑" panose="020B0503020204020204" pitchFamily="34" charset="-122"/>
                <a:cs typeface="微软雅黑" panose="020B0503020204020204" pitchFamily="34" charset="-122"/>
              </a:rPr>
              <a:t>的整数。</a:t>
            </a:r>
            <a:r>
              <a:rPr lang="zh-CN" altLang="zh-CN" sz="1200" b="1" spc="75" dirty="0">
                <a:effectLst/>
                <a:latin typeface="Times New Roman" panose="02020603050405020304" pitchFamily="18" charset="0"/>
                <a:ea typeface="微软雅黑" panose="020B0503020204020204" pitchFamily="34" charset="-122"/>
                <a:cs typeface="微软雅黑" panose="020B0503020204020204" pitchFamily="34" charset="-122"/>
              </a:rPr>
              <a:t>定点算法需要比特移位操作</a:t>
            </a:r>
            <a:endParaRPr lang="en-US" altLang="zh-CN" sz="1200" b="1" spc="75" dirty="0">
              <a:effectLst/>
              <a:latin typeface="Times New Roman" panose="02020603050405020304" pitchFamily="18" charset="0"/>
              <a:ea typeface="微软雅黑" panose="020B0503020204020204" pitchFamily="34" charset="-122"/>
              <a:cs typeface="微软雅黑" panose="020B0503020204020204" pitchFamily="34" charset="-122"/>
            </a:endParaRPr>
          </a:p>
          <a:p>
            <a:pPr algn="just">
              <a:lnSpc>
                <a:spcPts val="2100"/>
              </a:lnSpc>
            </a:pPr>
            <a:r>
              <a:rPr lang="zh-CN" altLang="en-US" dirty="0"/>
              <a:t>上面这个差分方程</a:t>
            </a:r>
            <a:r>
              <a:rPr lang="zh-CN" altLang="zh-CN" sz="1800" spc="75" dirty="0">
                <a:effectLst/>
                <a:latin typeface="Times New Roman" panose="02020603050405020304" pitchFamily="18" charset="0"/>
                <a:ea typeface="等线" panose="02010600030101010101" pitchFamily="2" charset="-122"/>
                <a:cs typeface="Arial" panose="020B0604020202020204" pitchFamily="34" charset="0"/>
              </a:rPr>
              <a:t>表示的是突触后神经元</a:t>
            </a:r>
            <a:r>
              <a:rPr lang="en-US" altLang="zh-CN" sz="1800" spc="75" dirty="0">
                <a:effectLst/>
                <a:latin typeface="Times New Roman" panose="02020603050405020304" pitchFamily="18" charset="0"/>
                <a:ea typeface="等线" panose="02010600030101010101" pitchFamily="2" charset="-122"/>
                <a:cs typeface="Arial" panose="020B0604020202020204" pitchFamily="34" charset="0"/>
              </a:rPr>
              <a:t>j</a:t>
            </a:r>
            <a:r>
              <a:rPr lang="zh-CN" altLang="zh-CN" sz="1800" spc="75" dirty="0">
                <a:effectLst/>
                <a:latin typeface="Times New Roman" panose="02020603050405020304" pitchFamily="18" charset="0"/>
                <a:ea typeface="等线" panose="02010600030101010101" pitchFamily="2" charset="-122"/>
                <a:cs typeface="Arial" panose="020B0604020202020204" pitchFamily="34" charset="0"/>
              </a:rPr>
              <a:t>的膜差分方程，</a:t>
            </a:r>
            <a:r>
              <a:rPr lang="en-US" altLang="zh-CN" sz="1800" spc="75" dirty="0" err="1">
                <a:effectLst/>
                <a:latin typeface="Cambria Math" panose="02040503050406030204" pitchFamily="18" charset="0"/>
                <a:ea typeface="等线" panose="02010600030101010101" pitchFamily="2" charset="-122"/>
                <a:cs typeface="Arial" panose="020B0604020202020204" pitchFamily="34" charset="0"/>
              </a:rPr>
              <a:t>λ</a:t>
            </a:r>
            <a:r>
              <a:rPr lang="en-US" altLang="zh-CN" sz="1800" spc="75" dirty="0" err="1">
                <a:effectLst/>
                <a:latin typeface="等线" panose="02010600030101010101" pitchFamily="2" charset="-122"/>
                <a:ea typeface="Times New Roman" panose="02020603050405020304" pitchFamily="18" charset="0"/>
                <a:cs typeface="Arial" panose="020B0604020202020204" pitchFamily="34" charset="0"/>
              </a:rPr>
              <a:t>v</a:t>
            </a:r>
            <a:r>
              <a:rPr lang="zh-CN" altLang="zh-CN" sz="1800" spc="75" dirty="0">
                <a:effectLst/>
                <a:latin typeface="Times New Roman" panose="02020603050405020304" pitchFamily="18" charset="0"/>
                <a:ea typeface="等线" panose="02010600030101010101" pitchFamily="2" charset="-122"/>
                <a:cs typeface="Arial" panose="020B0604020202020204" pitchFamily="34" charset="0"/>
              </a:rPr>
              <a:t>是衰减常数，</a:t>
            </a:r>
            <a:r>
              <a:rPr lang="en-US" altLang="zh-CN" sz="1800" spc="75" dirty="0" err="1">
                <a:effectLst/>
                <a:latin typeface="等线" panose="02010600030101010101" pitchFamily="2" charset="-122"/>
                <a:ea typeface="Times New Roman" panose="02020603050405020304" pitchFamily="18" charset="0"/>
                <a:cs typeface="Arial" panose="020B0604020202020204" pitchFamily="34" charset="0"/>
              </a:rPr>
              <a:t>Ie</a:t>
            </a:r>
            <a:r>
              <a:rPr lang="zh-CN" altLang="zh-CN" sz="1800" spc="75" dirty="0">
                <a:effectLst/>
                <a:latin typeface="Times New Roman" panose="02020603050405020304" pitchFamily="18" charset="0"/>
                <a:ea typeface="等线" panose="02010600030101010101" pitchFamily="2" charset="-122"/>
                <a:cs typeface="Arial" panose="020B0604020202020204" pitchFamily="34" charset="0"/>
              </a:rPr>
              <a:t>是被整合的兴奋性突触电流。（</a:t>
            </a:r>
            <a:r>
              <a:rPr lang="en-US" altLang="zh-CN" sz="1800" spc="75" dirty="0">
                <a:effectLst/>
                <a:latin typeface="Times New Roman" panose="02020603050405020304" pitchFamily="18" charset="0"/>
                <a:ea typeface="等线" panose="02010600030101010101" pitchFamily="2" charset="-122"/>
                <a:cs typeface="Arial" panose="020B0604020202020204" pitchFamily="34" charset="0"/>
              </a:rPr>
              <a:t>post</a:t>
            </a:r>
            <a:r>
              <a:rPr lang="zh-CN" altLang="zh-CN" sz="1800" spc="75" dirty="0">
                <a:effectLst/>
                <a:latin typeface="Times New Roman" panose="02020603050405020304" pitchFamily="18" charset="0"/>
                <a:ea typeface="等线" panose="02010600030101010101" pitchFamily="2" charset="-122"/>
                <a:cs typeface="Arial" panose="020B0604020202020204" pitchFamily="34" charset="0"/>
              </a:rPr>
              <a:t>）</a:t>
            </a:r>
            <a:r>
              <a:rPr lang="en-US" altLang="zh-CN" sz="1800" spc="75" dirty="0" err="1">
                <a:effectLst/>
                <a:latin typeface="等线" panose="02010600030101010101" pitchFamily="2" charset="-122"/>
                <a:ea typeface="Times New Roman" panose="02020603050405020304" pitchFamily="18" charset="0"/>
                <a:cs typeface="Arial" panose="020B0604020202020204" pitchFamily="34" charset="0"/>
              </a:rPr>
              <a:t>Ii</a:t>
            </a:r>
            <a:r>
              <a:rPr lang="zh-CN" altLang="zh-CN" sz="1800" spc="75" dirty="0">
                <a:effectLst/>
                <a:latin typeface="Times New Roman" panose="02020603050405020304" pitchFamily="18" charset="0"/>
                <a:ea typeface="等线" panose="02010600030101010101" pitchFamily="2" charset="-122"/>
                <a:cs typeface="Arial" panose="020B0604020202020204" pitchFamily="34" charset="0"/>
              </a:rPr>
              <a:t>是被整合的抑制性突触电流 。</a:t>
            </a:r>
            <a:r>
              <a:rPr lang="en-US" altLang="zh-CN" sz="1800" spc="75" dirty="0">
                <a:effectLst/>
                <a:latin typeface="Times New Roman" panose="02020603050405020304" pitchFamily="18" charset="0"/>
                <a:ea typeface="等线" panose="02010600030101010101" pitchFamily="2" charset="-122"/>
                <a:cs typeface="Arial" panose="020B0604020202020204" pitchFamily="34" charset="0"/>
              </a:rPr>
              <a:t>(post)</a:t>
            </a:r>
            <a:endParaRPr lang="zh-CN" altLang="zh-C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spc="75" dirty="0" err="1">
                <a:effectLst/>
                <a:latin typeface="Cambria Math" panose="02040503050406030204" pitchFamily="18" charset="0"/>
                <a:ea typeface="等线" panose="02010600030101010101" pitchFamily="2" charset="-122"/>
                <a:cs typeface="Arial" panose="020B0604020202020204" pitchFamily="34" charset="0"/>
              </a:rPr>
              <a:t>δ</a:t>
            </a:r>
            <a:r>
              <a:rPr lang="en-US" altLang="zh-CN" sz="1800" spc="75" dirty="0" err="1">
                <a:effectLst/>
                <a:latin typeface="等线" panose="02010600030101010101" pitchFamily="2" charset="-122"/>
                <a:cs typeface="Arial" panose="020B0604020202020204" pitchFamily="34" charset="0"/>
              </a:rPr>
              <a:t>wij</a:t>
            </a:r>
            <a:r>
              <a:rPr lang="zh-CN" altLang="zh-CN" sz="1800" spc="75" dirty="0">
                <a:effectLst/>
                <a:ea typeface="等线" panose="02010600030101010101" pitchFamily="2" charset="-122"/>
                <a:cs typeface="Arial" panose="020B0604020202020204" pitchFamily="34" charset="0"/>
              </a:rPr>
              <a:t>（</a:t>
            </a:r>
            <a:r>
              <a:rPr lang="en-US" altLang="zh-CN" sz="1800" spc="75" dirty="0">
                <a:effectLst/>
                <a:ea typeface="等线" panose="02010600030101010101" pitchFamily="2" charset="-122"/>
                <a:cs typeface="Arial" panose="020B0604020202020204" pitchFamily="34" charset="0"/>
              </a:rPr>
              <a:t>n</a:t>
            </a:r>
            <a:r>
              <a:rPr lang="zh-CN" altLang="zh-CN" sz="1800" spc="75" dirty="0">
                <a:effectLst/>
                <a:ea typeface="等线" panose="02010600030101010101" pitchFamily="2" charset="-122"/>
                <a:cs typeface="Arial" panose="020B0604020202020204" pitchFamily="34" charset="0"/>
              </a:rPr>
              <a:t>）</a:t>
            </a:r>
            <a:r>
              <a:rPr lang="zh-CN" altLang="zh-CN" sz="1800" spc="75" dirty="0">
                <a:effectLst/>
                <a:ea typeface="微软雅黑" panose="020B0503020204020204" pitchFamily="34" charset="-122"/>
                <a:cs typeface="微软雅黑" panose="020B0503020204020204" pitchFamily="34" charset="-122"/>
              </a:rPr>
              <a:t>瑞利分布的噪声贡献</a:t>
            </a:r>
            <a:r>
              <a:rPr lang="en-US" altLang="zh-CN" sz="1800" spc="75" dirty="0">
                <a:effectLst/>
                <a:ea typeface="微软雅黑" panose="020B0503020204020204" pitchFamily="34" charset="-122"/>
                <a:cs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55A80436-B2D6-47DE-AA67-6436C3EF4E7F}" type="slidenum">
              <a:rPr lang="en-US" smtClean="0"/>
              <a:t>21</a:t>
            </a:fld>
            <a:endParaRPr lang="en-US"/>
          </a:p>
        </p:txBody>
      </p:sp>
    </p:spTree>
    <p:extLst>
      <p:ext uri="{BB962C8B-B14F-4D97-AF65-F5344CB8AC3E}">
        <p14:creationId xmlns:p14="http://schemas.microsoft.com/office/powerpoint/2010/main" val="1096511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采用</a:t>
            </a:r>
            <a:r>
              <a:rPr lang="en-US" altLang="zh-CN" sz="1200" kern="1200" dirty="0" err="1">
                <a:solidFill>
                  <a:schemeClr val="tx1"/>
                </a:solidFill>
                <a:effectLst/>
                <a:latin typeface="+mn-lt"/>
                <a:ea typeface="+mn-ea"/>
                <a:cs typeface="+mn-cs"/>
              </a:rPr>
              <a:t>fpga</a:t>
            </a:r>
            <a:r>
              <a:rPr lang="zh-CN" altLang="en-US" sz="1200" kern="1200" dirty="0">
                <a:solidFill>
                  <a:schemeClr val="tx1"/>
                </a:solidFill>
                <a:effectLst/>
                <a:latin typeface="+mn-lt"/>
                <a:ea typeface="+mn-ea"/>
                <a:cs typeface="+mn-cs"/>
              </a:rPr>
              <a:t>实现一个</a:t>
            </a:r>
            <a:r>
              <a:rPr lang="en-US" altLang="zh-CN" sz="1200" kern="1200" dirty="0">
                <a:solidFill>
                  <a:schemeClr val="tx1"/>
                </a:solidFill>
                <a:effectLst/>
                <a:latin typeface="+mn-lt"/>
                <a:ea typeface="+mn-ea"/>
                <a:cs typeface="+mn-cs"/>
              </a:rPr>
              <a:t>simulator</a:t>
            </a:r>
            <a:r>
              <a:rPr lang="zh-CN" altLang="en-US" sz="1200" kern="1200" dirty="0">
                <a:solidFill>
                  <a:schemeClr val="tx1"/>
                </a:solidFill>
                <a:effectLst/>
                <a:latin typeface="+mn-lt"/>
                <a:ea typeface="+mn-ea"/>
                <a:cs typeface="+mn-cs"/>
              </a:rPr>
              <a:t>，能够实现模型的由</a:t>
            </a:r>
            <a:r>
              <a:rPr lang="en-US" altLang="zh-CN" sz="1200" kern="1200" dirty="0">
                <a:solidFill>
                  <a:schemeClr val="tx1"/>
                </a:solidFill>
                <a:effectLst/>
                <a:latin typeface="+mn-lt"/>
                <a:ea typeface="+mn-ea"/>
                <a:cs typeface="+mn-cs"/>
              </a:rPr>
              <a:t>1024</a:t>
            </a:r>
            <a:r>
              <a:rPr lang="zh-CN" altLang="en-US" sz="1200" kern="1200" dirty="0">
                <a:solidFill>
                  <a:schemeClr val="tx1"/>
                </a:solidFill>
                <a:effectLst/>
                <a:latin typeface="+mn-lt"/>
                <a:ea typeface="+mn-ea"/>
                <a:cs typeface="+mn-cs"/>
              </a:rPr>
              <a:t>个神经元组成的全连接网络能够以</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倍的实时速度进行仿真。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该模拟器基于可重用的互连架构，用于存储突触权值和计算丘脑输入，该模拟器实现了双精度</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每秒钟</a:t>
            </a:r>
            <a:r>
              <a:rPr lang="en-US" altLang="zh-CN" sz="1200" kern="1200" dirty="0">
                <a:solidFill>
                  <a:schemeClr val="tx1"/>
                </a:solidFill>
                <a:effectLst/>
                <a:latin typeface="+mn-lt"/>
                <a:ea typeface="+mn-ea"/>
                <a:cs typeface="+mn-cs"/>
              </a:rPr>
              <a:t>2.26G</a:t>
            </a:r>
            <a:r>
              <a:rPr lang="zh-CN" altLang="en-US" sz="1200" kern="1200" dirty="0">
                <a:solidFill>
                  <a:schemeClr val="tx1"/>
                </a:solidFill>
                <a:effectLst/>
                <a:latin typeface="+mn-lt"/>
                <a:ea typeface="+mn-ea"/>
                <a:cs typeface="+mn-cs"/>
              </a:rPr>
              <a:t>浮点计算的持续吞吐量，和一个没有片外存储的</a:t>
            </a:r>
            <a:r>
              <a:rPr lang="en-US" altLang="zh-CN" sz="1200" kern="1200" dirty="0">
                <a:solidFill>
                  <a:schemeClr val="tx1"/>
                </a:solidFill>
                <a:effectLst/>
                <a:latin typeface="+mn-lt"/>
                <a:ea typeface="+mn-ea"/>
                <a:cs typeface="+mn-cs"/>
              </a:rPr>
              <a:t>Virtex-5 xc5vlx330t</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该图提供了神经网络的抽象概括</a:t>
            </a:r>
            <a:endParaRPr lang="zh-CN" altLang="en-US" dirty="0"/>
          </a:p>
        </p:txBody>
      </p:sp>
      <p:sp>
        <p:nvSpPr>
          <p:cNvPr id="4" name="灯片编号占位符 3"/>
          <p:cNvSpPr>
            <a:spLocks noGrp="1"/>
          </p:cNvSpPr>
          <p:nvPr>
            <p:ph type="sldNum" sz="quarter" idx="5"/>
          </p:nvPr>
        </p:nvSpPr>
        <p:spPr/>
        <p:txBody>
          <a:bodyPr/>
          <a:lstStyle/>
          <a:p>
            <a:fld id="{55A80436-B2D6-47DE-AA67-6436C3EF4E7F}" type="slidenum">
              <a:rPr lang="en-US" smtClean="0"/>
              <a:t>22</a:t>
            </a:fld>
            <a:endParaRPr lang="en-US"/>
          </a:p>
        </p:txBody>
      </p:sp>
    </p:spTree>
    <p:extLst>
      <p:ext uri="{BB962C8B-B14F-4D97-AF65-F5344CB8AC3E}">
        <p14:creationId xmlns:p14="http://schemas.microsoft.com/office/powerpoint/2010/main" val="11570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该模型使用了两个神经元状态变量</a:t>
            </a:r>
            <a:r>
              <a:rPr lang="en-US" altLang="zh-CN" sz="1800" spc="75" dirty="0">
                <a:effectLst/>
                <a:latin typeface="Arial" panose="020B0604020202020204" pitchFamily="34" charset="0"/>
                <a:ea typeface="Times New Roman" panose="02020603050405020304" pitchFamily="18" charset="0"/>
              </a:rPr>
              <a:t>v</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和</a:t>
            </a:r>
            <a:r>
              <a:rPr lang="en-US" altLang="zh-CN" sz="1800" spc="75" dirty="0">
                <a:effectLst/>
                <a:latin typeface="Arial" panose="020B0604020202020204" pitchFamily="34" charset="0"/>
                <a:ea typeface="Times New Roman" panose="02020603050405020304" pitchFamily="18" charset="0"/>
              </a:rPr>
              <a:t>u</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，以及五个神经元参数</a:t>
            </a:r>
            <a:r>
              <a:rPr lang="en-US" altLang="zh-CN" sz="1800" spc="75" dirty="0">
                <a:effectLst/>
                <a:latin typeface="Arial" panose="020B0604020202020204" pitchFamily="34" charset="0"/>
                <a:ea typeface="Times New Roman" panose="02020603050405020304" pitchFamily="18" charset="0"/>
              </a:rPr>
              <a:t>a</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a:t>
            </a:r>
            <a:r>
              <a:rPr lang="en-US" altLang="zh-CN" sz="1800" spc="75" dirty="0">
                <a:effectLst/>
                <a:latin typeface="Arial" panose="020B0604020202020204" pitchFamily="34" charset="0"/>
                <a:ea typeface="Times New Roman" panose="02020603050405020304" pitchFamily="18" charset="0"/>
              </a:rPr>
              <a:t>b</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a:t>
            </a:r>
            <a:r>
              <a:rPr lang="en-US" altLang="zh-CN" sz="1800" spc="75" dirty="0">
                <a:effectLst/>
                <a:latin typeface="Arial" panose="020B0604020202020204" pitchFamily="34" charset="0"/>
                <a:ea typeface="Times New Roman" panose="02020603050405020304" pitchFamily="18" charset="0"/>
              </a:rPr>
              <a:t>c</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a:t>
            </a:r>
            <a:r>
              <a:rPr lang="en-US" altLang="zh-CN" sz="1800" spc="75" dirty="0">
                <a:effectLst/>
                <a:latin typeface="Arial" panose="020B0604020202020204" pitchFamily="34" charset="0"/>
                <a:ea typeface="Times New Roman" panose="02020603050405020304" pitchFamily="18" charset="0"/>
              </a:rPr>
              <a:t>d</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和</a:t>
            </a:r>
            <a:r>
              <a:rPr lang="en-US" altLang="zh-CN" sz="1800" spc="75" dirty="0">
                <a:effectLst/>
                <a:latin typeface="Arial" panose="020B0604020202020204" pitchFamily="34" charset="0"/>
                <a:ea typeface="Times New Roman" panose="02020603050405020304" pitchFamily="18" charset="0"/>
              </a:rPr>
              <a:t>s</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，可以显示出所有已知的脉冲模式，如间歇脉冲和混沌脉冲。基本的更新算法在每个时间步长上使用</a:t>
            </a:r>
            <a:r>
              <a:rPr lang="en-US" altLang="zh-CN" sz="1800" spc="75" dirty="0">
                <a:effectLst/>
                <a:latin typeface="Arial" panose="020B0604020202020204" pitchFamily="34" charset="0"/>
                <a:ea typeface="Times New Roman" panose="02020603050405020304" pitchFamily="18" charset="0"/>
              </a:rPr>
              <a:t>13</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个浮点运算，此处</a:t>
            </a:r>
            <a:r>
              <a:rPr lang="en-US"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v</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分两步进行稳定性处理 </a:t>
            </a:r>
            <a:endParaRPr lang="zh-CN" altLang="zh-CN" sz="1800" dirty="0">
              <a:effectLst/>
              <a:latin typeface="Times New Roman" panose="02020603050405020304" pitchFamily="18" charset="0"/>
              <a:ea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5A80436-B2D6-47DE-AA67-6436C3EF4E7F}" type="slidenum">
              <a:rPr lang="en-US" smtClean="0"/>
              <a:t>23</a:t>
            </a:fld>
            <a:endParaRPr lang="en-US"/>
          </a:p>
        </p:txBody>
      </p:sp>
    </p:spTree>
    <p:extLst>
      <p:ext uri="{BB962C8B-B14F-4D97-AF65-F5344CB8AC3E}">
        <p14:creationId xmlns:p14="http://schemas.microsoft.com/office/powerpoint/2010/main" val="3301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黑体" panose="02010609060101010101" pitchFamily="49" charset="-122"/>
                <a:ea typeface="黑体" panose="02010609060101010101" pitchFamily="49" charset="-122"/>
              </a:rPr>
              <a:t>神经元之间通过电脉冲（</a:t>
            </a:r>
            <a:r>
              <a:rPr lang="zh-CN" altLang="en-US" dirty="0">
                <a:solidFill>
                  <a:srgbClr val="FF0000"/>
                </a:solidFill>
                <a:latin typeface="黑体" panose="02010609060101010101" pitchFamily="49" charset="-122"/>
                <a:ea typeface="黑体" panose="02010609060101010101" pitchFamily="49" charset="-122"/>
              </a:rPr>
              <a:t>动作电位</a:t>
            </a:r>
            <a:r>
              <a:rPr lang="zh-CN" altLang="en-US" dirty="0">
                <a:latin typeface="黑体" panose="02010609060101010101" pitchFamily="49" charset="-122"/>
                <a:ea typeface="黑体" panose="02010609060101010101" pitchFamily="49" charset="-122"/>
              </a:rPr>
              <a:t>或</a:t>
            </a:r>
            <a:r>
              <a:rPr lang="en-US" altLang="zh-CN" dirty="0">
                <a:solidFill>
                  <a:srgbClr val="FF0000"/>
                </a:solidFill>
                <a:latin typeface="黑体" panose="02010609060101010101" pitchFamily="49" charset="-122"/>
                <a:ea typeface="黑体" panose="02010609060101010101" pitchFamily="49" charset="-122"/>
              </a:rPr>
              <a:t>Spike</a:t>
            </a:r>
            <a:r>
              <a:rPr lang="zh-CN" altLang="en-US" dirty="0">
                <a:latin typeface="黑体" panose="02010609060101010101" pitchFamily="49" charset="-122"/>
                <a:ea typeface="黑体" panose="02010609060101010101" pitchFamily="49" charset="-122"/>
              </a:rPr>
              <a:t>）的形式传输信号。    图        </a:t>
            </a:r>
            <a:r>
              <a:rPr lang="zh-CN" altLang="en-US" b="0" i="0" dirty="0">
                <a:solidFill>
                  <a:srgbClr val="4D4D4D"/>
                </a:solidFill>
                <a:effectLst/>
                <a:latin typeface="Microsoft YaHei" panose="020B0503020204020204" pitchFamily="34" charset="-122"/>
                <a:ea typeface="Microsoft YaHei" panose="020B0503020204020204" pitchFamily="34" charset="-122"/>
              </a:rPr>
              <a:t>神经元就是这样借助突触结合而形成网络的。</a:t>
            </a:r>
            <a:endParaRPr lang="zh-CN" altLang="en-US" dirty="0"/>
          </a:p>
        </p:txBody>
      </p:sp>
      <p:sp>
        <p:nvSpPr>
          <p:cNvPr id="4" name="灯片编号占位符 3"/>
          <p:cNvSpPr>
            <a:spLocks noGrp="1"/>
          </p:cNvSpPr>
          <p:nvPr>
            <p:ph type="sldNum" sz="quarter" idx="5"/>
          </p:nvPr>
        </p:nvSpPr>
        <p:spPr/>
        <p:txBody>
          <a:bodyPr/>
          <a:lstStyle/>
          <a:p>
            <a:fld id="{55A80436-B2D6-47DE-AA67-6436C3EF4E7F}" type="slidenum">
              <a:rPr lang="en-US" smtClean="0"/>
              <a:t>3</a:t>
            </a:fld>
            <a:endParaRPr lang="en-US"/>
          </a:p>
        </p:txBody>
      </p:sp>
    </p:spTree>
    <p:extLst>
      <p:ext uri="{BB962C8B-B14F-4D97-AF65-F5344CB8AC3E}">
        <p14:creationId xmlns:p14="http://schemas.microsoft.com/office/powerpoint/2010/main" val="120122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a:t>neuron</a:t>
            </a:r>
            <a:r>
              <a:rPr lang="zh-CN" altLang="en-US" dirty="0"/>
              <a:t>的</a:t>
            </a:r>
          </a:p>
        </p:txBody>
      </p:sp>
      <p:sp>
        <p:nvSpPr>
          <p:cNvPr id="4" name="灯片编号占位符 3"/>
          <p:cNvSpPr>
            <a:spLocks noGrp="1"/>
          </p:cNvSpPr>
          <p:nvPr>
            <p:ph type="sldNum" sz="quarter" idx="5"/>
          </p:nvPr>
        </p:nvSpPr>
        <p:spPr/>
        <p:txBody>
          <a:bodyPr/>
          <a:lstStyle/>
          <a:p>
            <a:fld id="{55A80436-B2D6-47DE-AA67-6436C3EF4E7F}" type="slidenum">
              <a:rPr lang="en-US" smtClean="0"/>
              <a:t>4</a:t>
            </a:fld>
            <a:endParaRPr lang="en-US"/>
          </a:p>
        </p:txBody>
      </p:sp>
    </p:spTree>
    <p:extLst>
      <p:ext uri="{BB962C8B-B14F-4D97-AF65-F5344CB8AC3E}">
        <p14:creationId xmlns:p14="http://schemas.microsoft.com/office/powerpoint/2010/main" val="372813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脉冲神经元从模型机理上可分为</a:t>
            </a:r>
            <a:r>
              <a:rPr lang="en-US" altLang="zh-CN" dirty="0"/>
              <a:t>4</a:t>
            </a:r>
            <a:r>
              <a:rPr lang="zh-CN" altLang="en-US" dirty="0"/>
              <a:t>类</a:t>
            </a:r>
            <a:r>
              <a:rPr lang="en-US" altLang="zh-CN" dirty="0"/>
              <a:t>,   </a:t>
            </a:r>
            <a:r>
              <a:rPr lang="zh-CN" altLang="en-US" dirty="0"/>
              <a:t>这里主要介绍最常用比较有代表性的四种模型</a:t>
            </a:r>
          </a:p>
        </p:txBody>
      </p:sp>
      <p:sp>
        <p:nvSpPr>
          <p:cNvPr id="4" name="灯片编号占位符 3"/>
          <p:cNvSpPr>
            <a:spLocks noGrp="1"/>
          </p:cNvSpPr>
          <p:nvPr>
            <p:ph type="sldNum" sz="quarter" idx="5"/>
          </p:nvPr>
        </p:nvSpPr>
        <p:spPr/>
        <p:txBody>
          <a:bodyPr/>
          <a:lstStyle/>
          <a:p>
            <a:fld id="{55A80436-B2D6-47DE-AA67-6436C3EF4E7F}" type="slidenum">
              <a:rPr lang="en-US" smtClean="0"/>
              <a:t>5</a:t>
            </a:fld>
            <a:endParaRPr lang="en-US"/>
          </a:p>
        </p:txBody>
      </p:sp>
    </p:spTree>
    <p:extLst>
      <p:ext uri="{BB962C8B-B14F-4D97-AF65-F5344CB8AC3E}">
        <p14:creationId xmlns:p14="http://schemas.microsoft.com/office/powerpoint/2010/main" val="333392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提出了</a:t>
            </a:r>
            <a:r>
              <a:rPr lang="en-US" altLang="zh-CN" dirty="0"/>
              <a:t>Hodgkin-Huxley   </a:t>
            </a:r>
            <a:r>
              <a:rPr lang="zh-CN" altLang="en-US" dirty="0"/>
              <a:t>该模型</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用数学方法分析以及两种离子描述了细胞膜电势的动态变化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kern="1200" dirty="0" err="1">
                <a:solidFill>
                  <a:schemeClr val="tx1"/>
                </a:solidFill>
                <a:effectLst/>
                <a:latin typeface="+mn-lt"/>
                <a:ea typeface="+mn-ea"/>
                <a:cs typeface="+mn-cs"/>
              </a:rPr>
              <a:t>V</a:t>
            </a:r>
            <a:r>
              <a:rPr lang="en-US" altLang="zh-CN" sz="1200" b="0" i="1" kern="1200" baseline="-25000" dirty="0" err="1">
                <a:solidFill>
                  <a:schemeClr val="tx1"/>
                </a:solidFill>
                <a:effectLst/>
                <a:latin typeface="+mn-lt"/>
                <a:ea typeface="+mn-ea"/>
                <a:cs typeface="+mn-cs"/>
              </a:rPr>
              <a:t>Na</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V</a:t>
            </a:r>
            <a:r>
              <a:rPr lang="en-US" altLang="zh-CN" sz="1200" b="0" i="1" kern="1200" baseline="-250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和</a:t>
            </a:r>
            <a:r>
              <a:rPr lang="en-US" altLang="zh-CN" sz="1200" b="0" i="1" kern="1200" dirty="0">
                <a:solidFill>
                  <a:schemeClr val="tx1"/>
                </a:solidFill>
                <a:effectLst/>
                <a:latin typeface="+mn-lt"/>
                <a:ea typeface="+mn-ea"/>
                <a:cs typeface="+mn-cs"/>
              </a:rPr>
              <a:t>V</a:t>
            </a:r>
            <a:r>
              <a:rPr lang="en-US" altLang="zh-CN" sz="1200" b="0" i="1" kern="1200" baseline="-250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分别为钠离子通道电流、钾离子通道电流和漏电流的平衡电位</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g</a:t>
            </a:r>
            <a:r>
              <a:rPr lang="en-US" altLang="zh-CN" sz="1200" b="0" i="1" kern="1200" baseline="-25000" dirty="0" err="1">
                <a:solidFill>
                  <a:schemeClr val="tx1"/>
                </a:solidFill>
                <a:effectLst/>
                <a:latin typeface="+mn-lt"/>
                <a:ea typeface="+mn-ea"/>
                <a:cs typeface="+mn-cs"/>
              </a:rPr>
              <a:t>Na</a:t>
            </a:r>
            <a:r>
              <a:rPr lang="zh-CN" altLang="en-US" sz="1200" b="0" i="0" kern="1200" dirty="0">
                <a:solidFill>
                  <a:schemeClr val="tx1"/>
                </a:solidFill>
                <a:effectLst/>
                <a:latin typeface="+mn-lt"/>
                <a:ea typeface="+mn-ea"/>
                <a:cs typeface="+mn-cs"/>
              </a:rPr>
              <a:t>、</a:t>
            </a:r>
            <a:r>
              <a:rPr lang="en-US" altLang="zh-CN" sz="1200" b="0" i="1" kern="1200" dirty="0" err="1">
                <a:solidFill>
                  <a:schemeClr val="tx1"/>
                </a:solidFill>
                <a:effectLst/>
                <a:latin typeface="+mn-lt"/>
                <a:ea typeface="+mn-ea"/>
                <a:cs typeface="+mn-cs"/>
              </a:rPr>
              <a:t>g</a:t>
            </a:r>
            <a:r>
              <a:rPr lang="en-US" altLang="zh-CN" sz="1200" b="0" i="1" kern="1200" baseline="-25000" dirty="0" err="1">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g</a:t>
            </a:r>
            <a:r>
              <a:rPr lang="en-US" altLang="zh-CN" sz="1200" b="0" i="1" kern="1200" baseline="-25000" dirty="0" err="1">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分别为各电流对应的最大电导</a:t>
            </a:r>
            <a:r>
              <a:rPr lang="en-US" altLang="zh-CN" sz="1200" b="0" i="0" kern="1200" baseline="30000" dirty="0">
                <a:solidFill>
                  <a:schemeClr val="tx1"/>
                </a:solidFill>
                <a:effectLst/>
                <a:latin typeface="+mn-lt"/>
                <a:ea typeface="+mn-ea"/>
                <a:cs typeface="+mn-cs"/>
              </a:rPr>
              <a:t>[</a:t>
            </a:r>
            <a:r>
              <a:rPr lang="en-US" altLang="zh-CN" sz="1200" b="0" i="0" u="none" strike="noStrike" kern="1200" baseline="30000" dirty="0">
                <a:solidFill>
                  <a:schemeClr val="tx1"/>
                </a:solidFill>
                <a:effectLst/>
                <a:latin typeface="+mn-lt"/>
                <a:ea typeface="+mn-ea"/>
                <a:cs typeface="+mn-cs"/>
                <a:hlinkClick r:id="rId3"/>
              </a:rPr>
              <a:t>29</a:t>
            </a:r>
            <a:r>
              <a:rPr lang="en-US" altLang="zh-CN" sz="1200" b="0" i="0" kern="1200" baseline="300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分别为钠离子通道激活变量、钾离子通道激活变量和钠离子通道抑制变量</a:t>
            </a: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6</a:t>
            </a:fld>
            <a:endParaRPr lang="en-US"/>
          </a:p>
        </p:txBody>
      </p:sp>
    </p:spTree>
    <p:extLst>
      <p:ext uri="{BB962C8B-B14F-4D97-AF65-F5344CB8AC3E}">
        <p14:creationId xmlns:p14="http://schemas.microsoft.com/office/powerpoint/2010/main" val="313602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a:t>
            </a:r>
            <a:r>
              <a:rPr lang="en-US" altLang="zh-CN" sz="1200" b="0" i="0" kern="1200" dirty="0">
                <a:solidFill>
                  <a:schemeClr val="tx1"/>
                </a:solidFill>
                <a:effectLst/>
                <a:latin typeface="+mn-lt"/>
                <a:ea typeface="+mn-ea"/>
                <a:cs typeface="+mn-cs"/>
              </a:rPr>
              <a:t>HH</a:t>
            </a:r>
            <a:r>
              <a:rPr lang="zh-CN" altLang="en-US" sz="1200" b="0" i="0" kern="1200" dirty="0">
                <a:solidFill>
                  <a:schemeClr val="tx1"/>
                </a:solidFill>
                <a:effectLst/>
                <a:latin typeface="+mn-lt"/>
                <a:ea typeface="+mn-ea"/>
                <a:cs typeface="+mn-cs"/>
              </a:rPr>
              <a:t>模型的利用率不高，因此后面又提出了比较简洁同时</a:t>
            </a:r>
            <a:r>
              <a:rPr lang="zh-CN" altLang="en-US" b="0" i="0" u="none" strike="noStrike" dirty="0">
                <a:solidFill>
                  <a:srgbClr val="121212"/>
                </a:solidFill>
                <a:effectLst/>
                <a:latin typeface="-apple-system"/>
              </a:rPr>
              <a:t>仍然保有生物学特性的</a:t>
            </a:r>
            <a:r>
              <a:rPr lang="en-US" altLang="zh-CN" b="0" i="0" u="none" strike="noStrike" dirty="0">
                <a:solidFill>
                  <a:srgbClr val="121212"/>
                </a:solidFill>
                <a:effectLst/>
                <a:latin typeface="-apple-system"/>
              </a:rPr>
              <a:t>LIF</a:t>
            </a:r>
            <a:r>
              <a:rPr lang="zh-CN" altLang="en-US" b="0" i="0" u="none" strike="noStrike" dirty="0">
                <a:solidFill>
                  <a:srgbClr val="121212"/>
                </a:solidFill>
                <a:effectLst/>
                <a:latin typeface="-apple-system"/>
              </a:rPr>
              <a:t>神经模型</a:t>
            </a:r>
            <a:endParaRPr lang="en-US" altLang="zh-CN" b="0" i="0" u="none" strike="noStrike" dirty="0">
              <a:solidFill>
                <a:srgbClr val="121212"/>
              </a:solidFill>
              <a:effectLst/>
              <a:latin typeface="-apple-system"/>
            </a:endParaRPr>
          </a:p>
          <a:p>
            <a:r>
              <a:rPr lang="en-US" altLang="zh-CN" sz="1200" b="0" i="0" u="none" strike="noStrike" kern="1200" dirty="0">
                <a:solidFill>
                  <a:schemeClr val="tx1"/>
                </a:solidFill>
                <a:effectLst/>
                <a:latin typeface="+mn-lt"/>
                <a:ea typeface="+mn-ea"/>
                <a:cs typeface="+mn-cs"/>
              </a:rPr>
              <a:t> LIF</a:t>
            </a:r>
            <a:r>
              <a:rPr lang="zh-CN" altLang="en-US" sz="1200" b="0" i="0" u="none" strike="noStrike" kern="1200" dirty="0">
                <a:solidFill>
                  <a:schemeClr val="tx1"/>
                </a:solidFill>
                <a:effectLst/>
                <a:latin typeface="+mn-lt"/>
                <a:ea typeface="+mn-ea"/>
                <a:cs typeface="+mn-cs"/>
              </a:rPr>
              <a:t>顾名思义 包含三个特征    正如这张图显示  </a:t>
            </a:r>
            <a:r>
              <a:rPr lang="en-US" altLang="zh-CN" sz="1200" b="0" i="0" u="none" strike="noStrike" kern="1200" dirty="0">
                <a:solidFill>
                  <a:schemeClr val="tx1"/>
                </a:solidFill>
                <a:effectLst/>
                <a:latin typeface="+mn-lt"/>
                <a:ea typeface="+mn-ea"/>
                <a:cs typeface="+mn-cs"/>
              </a:rPr>
              <a:t>LIF</a:t>
            </a:r>
            <a:r>
              <a:rPr lang="zh-CN" altLang="en-US" sz="1200" b="0" i="0" u="none" strike="noStrike" kern="1200" dirty="0">
                <a:solidFill>
                  <a:schemeClr val="tx1"/>
                </a:solidFill>
                <a:effectLst/>
                <a:latin typeface="+mn-lt"/>
                <a:ea typeface="+mn-ea"/>
                <a:cs typeface="+mn-cs"/>
              </a:rPr>
              <a:t>模型</a:t>
            </a:r>
            <a:r>
              <a:rPr lang="zh-CN" altLang="en-US" b="0" i="0" dirty="0">
                <a:solidFill>
                  <a:srgbClr val="4D4D4D"/>
                </a:solidFill>
                <a:effectLst/>
                <a:latin typeface="-apple-system"/>
              </a:rPr>
              <a:t>型将细胞膜的电特性看成电阻和电容的组合。 它的线性微分方程的表达式如下所示，这里</a:t>
            </a:r>
            <a:r>
              <a:rPr lang="en-US" altLang="zh-CN" b="0" i="0" dirty="0">
                <a:solidFill>
                  <a:srgbClr val="4D4D4D"/>
                </a:solidFill>
                <a:effectLst/>
                <a:latin typeface="-apple-system"/>
              </a:rPr>
              <a:t>C</a:t>
            </a:r>
            <a:r>
              <a:rPr lang="zh-CN" altLang="en-US" b="0" i="0" dirty="0">
                <a:solidFill>
                  <a:srgbClr val="4D4D4D"/>
                </a:solidFill>
                <a:effectLst/>
                <a:latin typeface="-apple-system"/>
              </a:rPr>
              <a:t>表示电容，</a:t>
            </a:r>
            <a:r>
              <a:rPr lang="en-US" altLang="zh-CN" b="0" i="0" dirty="0" err="1">
                <a:solidFill>
                  <a:srgbClr val="4D4D4D"/>
                </a:solidFill>
                <a:effectLst/>
                <a:latin typeface="-apple-system"/>
              </a:rPr>
              <a:t>Eleak</a:t>
            </a:r>
            <a:r>
              <a:rPr lang="zh-CN" altLang="en-US" b="0" i="0" dirty="0">
                <a:solidFill>
                  <a:srgbClr val="4D4D4D"/>
                </a:solidFill>
                <a:effectLst/>
                <a:latin typeface="-apple-system"/>
              </a:rPr>
              <a:t>表示泄露的平衡电位，</a:t>
            </a:r>
            <a:r>
              <a:rPr lang="en-US" altLang="zh-CN" b="0" i="0" dirty="0" err="1">
                <a:solidFill>
                  <a:srgbClr val="4D4D4D"/>
                </a:solidFill>
                <a:effectLst/>
                <a:latin typeface="-apple-system"/>
              </a:rPr>
              <a:t>gleak</a:t>
            </a:r>
            <a:r>
              <a:rPr lang="zh-CN" altLang="en-US" b="0" i="0" dirty="0">
                <a:solidFill>
                  <a:srgbClr val="4D4D4D"/>
                </a:solidFill>
                <a:effectLst/>
                <a:latin typeface="-apple-system"/>
              </a:rPr>
              <a:t>表示模电导。</a:t>
            </a:r>
            <a:r>
              <a:rPr lang="en-US" altLang="zh-CN" sz="1200" b="0" i="0" u="none" strike="noStrike" kern="1200" dirty="0">
                <a:solidFill>
                  <a:schemeClr val="tx1"/>
                </a:solidFill>
                <a:effectLst/>
                <a:latin typeface="+mn-lt"/>
                <a:ea typeface="+mn-ea"/>
                <a:cs typeface="+mn-cs"/>
              </a:rPr>
              <a:t>I</a:t>
            </a:r>
            <a:r>
              <a:rPr lang="zh-CN" altLang="en-US" sz="1200" b="0" i="0" u="none" strike="noStrike" kern="1200" dirty="0">
                <a:solidFill>
                  <a:schemeClr val="tx1"/>
                </a:solidFill>
                <a:effectLst/>
                <a:latin typeface="+mn-lt"/>
                <a:ea typeface="+mn-ea"/>
                <a:cs typeface="+mn-cs"/>
              </a:rPr>
              <a:t>表示外部输入电流      </a:t>
            </a:r>
            <a:r>
              <a:rPr lang="zh-CN" altLang="en-US" b="0" i="0" u="none" strike="noStrike" dirty="0">
                <a:solidFill>
                  <a:srgbClr val="121212"/>
                </a:solidFill>
                <a:effectLst/>
                <a:latin typeface="-apple-system"/>
              </a:rPr>
              <a:t>由方程易得</a:t>
            </a:r>
            <a:r>
              <a:rPr lang="en-US" altLang="zh-CN" b="0" i="0" u="none" strike="noStrike" dirty="0">
                <a:solidFill>
                  <a:srgbClr val="121212"/>
                </a:solidFill>
                <a:effectLst/>
                <a:latin typeface="-apple-system"/>
              </a:rPr>
              <a:t>LIF</a:t>
            </a:r>
            <a:r>
              <a:rPr lang="zh-CN" altLang="en-US" b="0" i="0" u="none" strike="noStrike" dirty="0">
                <a:solidFill>
                  <a:srgbClr val="121212"/>
                </a:solidFill>
                <a:effectLst/>
                <a:latin typeface="-apple-system"/>
              </a:rPr>
              <a:t>模型有这样的性质</a:t>
            </a:r>
            <a:endParaRPr lang="en-US" altLang="zh-CN" b="0" i="0" u="none" strike="noStrike" dirty="0">
              <a:solidFill>
                <a:srgbClr val="121212"/>
              </a:solidFill>
              <a:effectLst/>
              <a:latin typeface="-apple-system"/>
            </a:endParaRPr>
          </a:p>
          <a:p>
            <a:r>
              <a:rPr lang="zh-CN" altLang="en-US" b="0" i="0" u="none" strike="noStrike" dirty="0">
                <a:solidFill>
                  <a:srgbClr val="333333"/>
                </a:solidFill>
                <a:effectLst/>
                <a:latin typeface="Arial" panose="020B0604020202020204" pitchFamily="34" charset="0"/>
              </a:rPr>
              <a:t>这里不应期，在生物对某一刺激发生反应后，在一定时间内，即使再给予刺激，也不发生反应。一般称此期间为</a:t>
            </a:r>
            <a:r>
              <a:rPr lang="zh-CN" altLang="en-US" b="0" i="0" u="none" strike="noStrike" dirty="0">
                <a:solidFill>
                  <a:srgbClr val="F73131"/>
                </a:solidFill>
                <a:effectLst/>
                <a:latin typeface="Arial" panose="020B0604020202020204" pitchFamily="34" charset="0"/>
              </a:rPr>
              <a:t>不应期</a:t>
            </a:r>
            <a:r>
              <a:rPr lang="zh-CN" altLang="en-US" b="0" i="0" u="none" strike="noStrike" dirty="0">
                <a:solidFill>
                  <a:srgbClr val="333333"/>
                </a:solidFill>
                <a:effectLst/>
                <a:latin typeface="Arial" panose="020B0604020202020204" pitchFamily="34" charset="0"/>
              </a:rPr>
              <a:t>。</a:t>
            </a:r>
            <a:endParaRPr lang="en-US" altLang="zh-CN" b="0" i="0" u="none" strike="noStrike" dirty="0">
              <a:solidFill>
                <a:srgbClr val="333333"/>
              </a:solidFill>
              <a:effectLst/>
              <a:latin typeface="Arial" panose="020B0604020202020204" pitchFamily="34" charset="0"/>
            </a:endParaRP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80436-B2D6-47DE-AA67-6436C3EF4E7F}" type="slidenum">
              <a:rPr lang="en-US" smtClean="0"/>
              <a:t>7</a:t>
            </a:fld>
            <a:endParaRPr lang="en-US"/>
          </a:p>
        </p:txBody>
      </p:sp>
    </p:spTree>
    <p:extLst>
      <p:ext uri="{BB962C8B-B14F-4D97-AF65-F5344CB8AC3E}">
        <p14:creationId xmlns:p14="http://schemas.microsoft.com/office/powerpoint/2010/main" val="1151040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HH</a:t>
            </a:r>
            <a:r>
              <a:rPr lang="zh-CN" altLang="en-US" b="0" i="0" dirty="0">
                <a:solidFill>
                  <a:srgbClr val="4D4D4D"/>
                </a:solidFill>
                <a:effectLst/>
                <a:latin typeface="-apple-system"/>
              </a:rPr>
              <a:t>模型精确度高，但运算量大。</a:t>
            </a:r>
            <a:r>
              <a:rPr lang="en-US" altLang="zh-CN" b="0" i="0" dirty="0">
                <a:solidFill>
                  <a:srgbClr val="4D4D4D"/>
                </a:solidFill>
                <a:effectLst/>
                <a:latin typeface="-apple-system"/>
              </a:rPr>
              <a:t>LIF</a:t>
            </a:r>
            <a:r>
              <a:rPr lang="zh-CN" altLang="en-US" b="0" i="0" dirty="0">
                <a:solidFill>
                  <a:srgbClr val="4D4D4D"/>
                </a:solidFill>
                <a:effectLst/>
                <a:latin typeface="-apple-system"/>
              </a:rPr>
              <a:t>模型运算量小，但牺牲了精确度。</a:t>
            </a:r>
            <a:r>
              <a:rPr lang="en-US" altLang="zh-CN" b="0" i="0" dirty="0" err="1">
                <a:solidFill>
                  <a:srgbClr val="4D4D4D"/>
                </a:solidFill>
                <a:effectLst/>
                <a:latin typeface="-apple-system"/>
              </a:rPr>
              <a:t>Iz</a:t>
            </a:r>
            <a:r>
              <a:rPr lang="zh-CN" altLang="en-US" b="0" i="0" dirty="0">
                <a:solidFill>
                  <a:srgbClr val="4D4D4D"/>
                </a:solidFill>
                <a:effectLst/>
                <a:latin typeface="-apple-system"/>
              </a:rPr>
              <a:t>提出的</a:t>
            </a:r>
            <a:r>
              <a:rPr lang="en-US" altLang="zh-CN" b="0" i="0" dirty="0" err="1">
                <a:solidFill>
                  <a:srgbClr val="4D4D4D"/>
                </a:solidFill>
                <a:effectLst/>
                <a:latin typeface="-apple-system"/>
              </a:rPr>
              <a:t>Izhikevich</a:t>
            </a:r>
            <a:r>
              <a:rPr lang="zh-CN" altLang="en-US" b="0" i="0" dirty="0">
                <a:solidFill>
                  <a:srgbClr val="4D4D4D"/>
                </a:solidFill>
                <a:effectLst/>
                <a:latin typeface="-apple-system"/>
              </a:rPr>
              <a:t>模型结合了两者的优势，生物精确性接近</a:t>
            </a:r>
            <a:r>
              <a:rPr lang="en-US" altLang="zh-CN" b="0" i="0" dirty="0">
                <a:solidFill>
                  <a:srgbClr val="4D4D4D"/>
                </a:solidFill>
                <a:effectLst/>
                <a:latin typeface="-apple-system"/>
              </a:rPr>
              <a:t>HH</a:t>
            </a:r>
            <a:r>
              <a:rPr lang="zh-CN" altLang="en-US" b="0" i="0" dirty="0">
                <a:solidFill>
                  <a:srgbClr val="4D4D4D"/>
                </a:solidFill>
                <a:effectLst/>
                <a:latin typeface="-apple-system"/>
              </a:rPr>
              <a:t>模型，运算复杂度接近</a:t>
            </a:r>
            <a:r>
              <a:rPr lang="en-US" altLang="zh-CN" b="0" i="0" dirty="0">
                <a:solidFill>
                  <a:srgbClr val="4D4D4D"/>
                </a:solidFill>
                <a:effectLst/>
                <a:latin typeface="-apple-system"/>
              </a:rPr>
              <a:t>LIF</a:t>
            </a:r>
            <a:r>
              <a:rPr lang="zh-CN" altLang="en-US" b="0" i="0" dirty="0">
                <a:solidFill>
                  <a:srgbClr val="4D4D4D"/>
                </a:solidFill>
                <a:effectLst/>
                <a:latin typeface="-apple-system"/>
              </a:rPr>
              <a:t>模型。使用二叉树对</a:t>
            </a:r>
            <a:r>
              <a:rPr lang="en-US" altLang="zh-CN" b="0" i="0" dirty="0">
                <a:solidFill>
                  <a:srgbClr val="4D4D4D"/>
                </a:solidFill>
                <a:effectLst/>
                <a:latin typeface="-apple-system"/>
              </a:rPr>
              <a:t>HH</a:t>
            </a:r>
            <a:r>
              <a:rPr lang="zh-CN" altLang="en-US" b="0" i="0" dirty="0">
                <a:solidFill>
                  <a:srgbClr val="4D4D4D"/>
                </a:solidFill>
                <a:effectLst/>
                <a:latin typeface="-apple-system"/>
              </a:rPr>
              <a:t>数学上进行简化</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基于动态系统理论，利用如下两个微分方程描述了神经元的动态过程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r>
              <a:rPr lang="en-US" altLang="zh-CN" b="0" i="1" dirty="0">
                <a:solidFill>
                  <a:srgbClr val="222222"/>
                </a:solidFill>
                <a:effectLst/>
                <a:latin typeface="Arial" panose="020B0604020202020204" pitchFamily="34" charset="0"/>
              </a:rPr>
              <a:t>v</a:t>
            </a:r>
            <a:r>
              <a:rPr lang="zh-CN" altLang="en-US" b="0" i="0" dirty="0">
                <a:solidFill>
                  <a:srgbClr val="222222"/>
                </a:solidFill>
                <a:effectLst/>
                <a:latin typeface="Arial" panose="020B0604020202020204" pitchFamily="34" charset="0"/>
              </a:rPr>
              <a:t>为神经元的膜电势</a:t>
            </a:r>
            <a:r>
              <a:rPr lang="en-US" altLang="zh-CN" b="0" i="0" dirty="0">
                <a:solidFill>
                  <a:srgbClr val="222222"/>
                </a:solidFill>
                <a:effectLst/>
                <a:latin typeface="Arial" panose="020B0604020202020204" pitchFamily="34" charset="0"/>
              </a:rPr>
              <a:t>,</a:t>
            </a:r>
          </a:p>
          <a:p>
            <a:r>
              <a:rPr lang="en-US" altLang="zh-CN" b="0" i="1" dirty="0">
                <a:solidFill>
                  <a:srgbClr val="222222"/>
                </a:solidFill>
                <a:effectLst/>
                <a:latin typeface="Arial" panose="020B0604020202020204" pitchFamily="34" charset="0"/>
              </a:rPr>
              <a:t>u</a:t>
            </a:r>
            <a:r>
              <a:rPr lang="zh-CN" altLang="en-US" b="0" i="0" dirty="0">
                <a:solidFill>
                  <a:srgbClr val="222222"/>
                </a:solidFill>
                <a:effectLst/>
                <a:latin typeface="Arial" panose="020B0604020202020204" pitchFamily="34" charset="0"/>
              </a:rPr>
              <a:t>为神经元膜电势的恢复变量</a:t>
            </a:r>
            <a:r>
              <a:rPr lang="en-US" altLang="zh-CN" b="0" i="0" dirty="0">
                <a:solidFill>
                  <a:srgbClr val="222222"/>
                </a:solidFill>
                <a:effectLst/>
                <a:latin typeface="Arial" panose="020B0604020202020204" pitchFamily="34" charset="0"/>
              </a:rPr>
              <a:t>.</a:t>
            </a:r>
            <a:endParaRPr lang="en-US" altLang="zh-CN" dirty="0"/>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80436-B2D6-47DE-AA67-6436C3EF4E7F}" type="slidenum">
              <a:rPr lang="en-US" smtClean="0"/>
              <a:t>8</a:t>
            </a:fld>
            <a:endParaRPr lang="en-US"/>
          </a:p>
        </p:txBody>
      </p:sp>
    </p:spTree>
    <p:extLst>
      <p:ext uri="{BB962C8B-B14F-4D97-AF65-F5344CB8AC3E}">
        <p14:creationId xmlns:p14="http://schemas.microsoft.com/office/powerpoint/2010/main" val="171317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121212"/>
                </a:solidFill>
                <a:effectLst/>
                <a:latin typeface="-apple-system"/>
              </a:rPr>
              <a:t>这个模型把传统</a:t>
            </a:r>
            <a:r>
              <a:rPr lang="en-US" altLang="zh-CN" b="0" i="0" u="none" strike="noStrike" dirty="0">
                <a:solidFill>
                  <a:srgbClr val="121212"/>
                </a:solidFill>
                <a:effectLst/>
                <a:latin typeface="-apple-system"/>
              </a:rPr>
              <a:t>LIF</a:t>
            </a:r>
            <a:r>
              <a:rPr lang="zh-CN" altLang="en-US" b="0" i="0" u="none" strike="noStrike" dirty="0">
                <a:solidFill>
                  <a:srgbClr val="121212"/>
                </a:solidFill>
                <a:effectLst/>
                <a:latin typeface="-apple-system"/>
              </a:rPr>
              <a:t>微分模型换成了一个关于输入、输出</a:t>
            </a:r>
            <a:r>
              <a:rPr lang="en-US" altLang="zh-CN" b="0" i="0" u="none" strike="noStrike" dirty="0">
                <a:solidFill>
                  <a:srgbClr val="121212"/>
                </a:solidFill>
                <a:effectLst/>
                <a:latin typeface="-apple-system"/>
              </a:rPr>
              <a:t>spike</a:t>
            </a:r>
            <a:r>
              <a:rPr lang="zh-CN" altLang="en-US" b="0" i="0" u="none" strike="noStrike" dirty="0">
                <a:solidFill>
                  <a:srgbClr val="121212"/>
                </a:solidFill>
                <a:effectLst/>
                <a:latin typeface="-apple-system"/>
              </a:rPr>
              <a:t>的函数，。 </a:t>
            </a:r>
            <a:r>
              <a:rPr lang="zh-CN" altLang="en-US" sz="1200" b="0" i="0" kern="1200" dirty="0">
                <a:solidFill>
                  <a:schemeClr val="tx1"/>
                </a:solidFill>
                <a:effectLst/>
                <a:latin typeface="+mn-lt"/>
                <a:ea typeface="+mn-ea"/>
                <a:cs typeface="+mn-cs"/>
              </a:rPr>
              <a:t>标准的</a:t>
            </a:r>
            <a:r>
              <a:rPr lang="en-US" altLang="zh-CN" sz="1200" b="0" i="0" kern="1200" dirty="0">
                <a:solidFill>
                  <a:schemeClr val="tx1"/>
                </a:solidFill>
                <a:effectLst/>
                <a:latin typeface="+mn-lt"/>
                <a:ea typeface="+mn-ea"/>
                <a:cs typeface="+mn-cs"/>
              </a:rPr>
              <a:t>SRM</a:t>
            </a:r>
            <a:r>
              <a:rPr lang="zh-CN" altLang="en-US" sz="1200" b="0" i="0" kern="1200" dirty="0">
                <a:solidFill>
                  <a:schemeClr val="tx1"/>
                </a:solidFill>
                <a:effectLst/>
                <a:latin typeface="+mn-lt"/>
                <a:ea typeface="+mn-ea"/>
                <a:cs typeface="+mn-cs"/>
              </a:rPr>
              <a:t>主要考虑两个部分。。</a:t>
            </a:r>
            <a:r>
              <a:rPr lang="zh-CN" altLang="en-US" b="0" i="0" dirty="0">
                <a:solidFill>
                  <a:srgbClr val="4D4D4D"/>
                </a:solidFill>
                <a:effectLst/>
                <a:latin typeface="-apple-system"/>
              </a:rPr>
              <a:t>对前者，对应上图的</a:t>
            </a:r>
            <a:r>
              <a:rPr lang="el-GR" altLang="zh-CN" b="0" i="0" dirty="0">
                <a:solidFill>
                  <a:srgbClr val="4D4D4D"/>
                </a:solidFill>
                <a:effectLst/>
                <a:latin typeface="KaTeX_Main"/>
              </a:rPr>
              <a:t>η ( </a:t>
            </a:r>
            <a:r>
              <a:rPr lang="en-US" altLang="zh-CN" b="0" i="0" dirty="0">
                <a:solidFill>
                  <a:srgbClr val="4D4D4D"/>
                </a:solidFill>
                <a:effectLst/>
                <a:latin typeface="KaTeX_Main"/>
              </a:rPr>
              <a:t>t − t ^ </a:t>
            </a:r>
            <a:r>
              <a:rPr lang="en-US" altLang="zh-CN" b="0" i="0" dirty="0" err="1">
                <a:solidFill>
                  <a:srgbClr val="4D4D4D"/>
                </a:solidFill>
                <a:effectLst/>
                <a:latin typeface="KaTeX_Main"/>
              </a:rPr>
              <a:t>i</a:t>
            </a:r>
            <a:r>
              <a:rPr lang="en-US" altLang="zh-CN" b="0" i="0" dirty="0">
                <a:solidFill>
                  <a:srgbClr val="4D4D4D"/>
                </a:solidFill>
                <a:effectLst/>
                <a:latin typeface="KaTeX_Main"/>
              </a:rPr>
              <a:t> ) </a:t>
            </a:r>
            <a:r>
              <a:rPr lang="zh-CN" altLang="en-US" b="0" i="0" dirty="0">
                <a:solidFill>
                  <a:srgbClr val="4D4D4D"/>
                </a:solidFill>
                <a:effectLst/>
                <a:latin typeface="-apple-system"/>
              </a:rPr>
              <a:t>这个核函数，这个核函数描述的是当膜电势达到阈值后的脉冲发放以及复极化于超极化阶段对于后者，对应的上图小的虚线，这个核函数描述的是脉冲发放后膜电势对外部刺激的响应</a:t>
            </a:r>
            <a:endParaRPr lang="en-US" altLang="zh-CN" b="0" i="0" dirty="0">
              <a:solidFill>
                <a:srgbClr val="4D4D4D"/>
              </a:solidFill>
              <a:effectLst/>
              <a:latin typeface="-apple-system"/>
            </a:endParaRPr>
          </a:p>
          <a:p>
            <a:r>
              <a:rPr lang="zh-CN" altLang="en-US" dirty="0"/>
              <a:t>核函数</a:t>
            </a:r>
            <a:r>
              <a:rPr lang="en-US" altLang="zh-CN" dirty="0"/>
              <a:t>η(*)</a:t>
            </a:r>
            <a:r>
              <a:rPr lang="zh-CN" altLang="en-US" dirty="0"/>
              <a:t>：神经元激活后的不响应期，描述了神经元发出脉冲后到恢复到静息电位的动态过程</a:t>
            </a:r>
            <a:endParaRPr lang="en-US" altLang="zh-CN" dirty="0"/>
          </a:p>
          <a:p>
            <a:r>
              <a:rPr lang="en-US" altLang="zh-CN" i="1" dirty="0" err="1"/>
              <a:t>t</a:t>
            </a:r>
            <a:r>
              <a:rPr lang="en-US" altLang="zh-CN" i="1" baseline="-25000" dirty="0" err="1"/>
              <a:t>j</a:t>
            </a:r>
            <a:r>
              <a:rPr lang="en-US" altLang="zh-CN" baseline="30000" dirty="0"/>
              <a:t>(</a:t>
            </a:r>
            <a:r>
              <a:rPr lang="en-US" altLang="zh-CN" i="1" baseline="30000" dirty="0"/>
              <a:t>f</a:t>
            </a:r>
            <a:r>
              <a:rPr lang="en-US" altLang="zh-CN" baseline="30000" dirty="0"/>
              <a:t>)</a:t>
            </a:r>
            <a:r>
              <a:rPr lang="zh-CN" altLang="en-US" dirty="0"/>
              <a:t> ：突触前神经元</a:t>
            </a:r>
            <a:r>
              <a:rPr lang="en-US" altLang="zh-CN" i="1" dirty="0"/>
              <a:t>j</a:t>
            </a:r>
            <a:r>
              <a:rPr lang="zh-CN" altLang="en-US" dirty="0"/>
              <a:t>第</a:t>
            </a:r>
            <a:r>
              <a:rPr lang="en-US" altLang="zh-CN" i="1" dirty="0"/>
              <a:t>f</a:t>
            </a:r>
            <a:r>
              <a:rPr lang="zh-CN" altLang="en-US" dirty="0"/>
              <a:t>次发出脉冲的时刻</a:t>
            </a:r>
            <a:endParaRPr lang="en-US" altLang="zh-CN" dirty="0"/>
          </a:p>
          <a:p>
            <a:r>
              <a:rPr lang="en-US" altLang="zh-CN" dirty="0"/>
              <a:t> </a:t>
            </a:r>
            <a:r>
              <a:rPr lang="en-US" altLang="zh-CN" i="1" dirty="0" err="1"/>
              <a:t>w</a:t>
            </a:r>
            <a:r>
              <a:rPr lang="en-US" altLang="zh-CN" i="1" baseline="-25000" dirty="0" err="1"/>
              <a:t>ij</a:t>
            </a:r>
            <a:r>
              <a:rPr lang="zh-CN" altLang="en-US" dirty="0"/>
              <a:t>：突触连接权重</a:t>
            </a:r>
            <a:endParaRPr lang="en-US" dirty="0"/>
          </a:p>
          <a:p>
            <a:r>
              <a:rPr lang="en-US" altLang="zh-CN" dirty="0"/>
              <a:t>K</a:t>
            </a:r>
            <a:r>
              <a:rPr lang="zh-CN" altLang="en-US" dirty="0"/>
              <a:t>核函数</a:t>
            </a:r>
            <a:endParaRPr lang="en-US" dirty="0"/>
          </a:p>
        </p:txBody>
      </p:sp>
      <p:sp>
        <p:nvSpPr>
          <p:cNvPr id="4" name="灯片编号占位符 3"/>
          <p:cNvSpPr>
            <a:spLocks noGrp="1"/>
          </p:cNvSpPr>
          <p:nvPr>
            <p:ph type="sldNum" sz="quarter" idx="10"/>
          </p:nvPr>
        </p:nvSpPr>
        <p:spPr/>
        <p:txBody>
          <a:bodyPr/>
          <a:lstStyle/>
          <a:p>
            <a:fld id="{55A80436-B2D6-47DE-AA67-6436C3EF4E7F}" type="slidenum">
              <a:rPr lang="en-US" smtClean="0"/>
              <a:t>9</a:t>
            </a:fld>
            <a:endParaRPr lang="en-US"/>
          </a:p>
        </p:txBody>
      </p:sp>
    </p:spTree>
    <p:extLst>
      <p:ext uri="{BB962C8B-B14F-4D97-AF65-F5344CB8AC3E}">
        <p14:creationId xmlns:p14="http://schemas.microsoft.com/office/powerpoint/2010/main" val="204518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4B6B64A4-CB57-4207-A35C-9B19FDEC406B}" type="datetimeFigureOut">
              <a:rPr lang="en-US" smtClean="0"/>
              <a:t>9/25/2020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41812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B6B64A4-CB57-4207-A35C-9B19FDEC406B}" type="datetimeFigureOut">
              <a:rPr lang="en-US" smtClean="0"/>
              <a:t>9/25/2020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17970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B6B64A4-CB57-4207-A35C-9B19FDEC406B}" type="datetimeFigureOut">
              <a:rPr lang="en-US" smtClean="0"/>
              <a:t>9/25/2020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296425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B6B64A4-CB57-4207-A35C-9B19FDEC406B}" type="datetimeFigureOut">
              <a:rPr lang="en-US" smtClean="0"/>
              <a:t>9/25/2020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215730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B6B64A4-CB57-4207-A35C-9B19FDEC406B}" type="datetimeFigureOut">
              <a:rPr lang="en-US" smtClean="0"/>
              <a:t>9/25/2020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57587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B6B64A4-CB57-4207-A35C-9B19FDEC406B}" type="datetimeFigureOut">
              <a:rPr lang="en-US" smtClean="0"/>
              <a:t>9/25/2020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343434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B6B64A4-CB57-4207-A35C-9B19FDEC406B}" type="datetimeFigureOut">
              <a:rPr lang="en-US" smtClean="0"/>
              <a:t>9/25/2020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421180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B6B64A4-CB57-4207-A35C-9B19FDEC406B}" type="datetimeFigureOut">
              <a:rPr lang="en-US" smtClean="0"/>
              <a:t>9/25/2020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373676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6B64A4-CB57-4207-A35C-9B19FDEC406B}" type="datetimeFigureOut">
              <a:rPr lang="en-US" smtClean="0"/>
              <a:t>9/25/2020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191195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B6B64A4-CB57-4207-A35C-9B19FDEC406B}" type="datetimeFigureOut">
              <a:rPr lang="en-US" smtClean="0"/>
              <a:t>9/25/2020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195429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B6B64A4-CB57-4207-A35C-9B19FDEC406B}" type="datetimeFigureOut">
              <a:rPr lang="en-US" smtClean="0"/>
              <a:t>9/25/2020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3E733AA-23BB-44EE-AFDD-273BE4284C6C}" type="slidenum">
              <a:rPr lang="en-US" smtClean="0"/>
              <a:t>‹#›</a:t>
            </a:fld>
            <a:endParaRPr lang="en-US"/>
          </a:p>
        </p:txBody>
      </p:sp>
    </p:spTree>
    <p:extLst>
      <p:ext uri="{BB962C8B-B14F-4D97-AF65-F5344CB8AC3E}">
        <p14:creationId xmlns:p14="http://schemas.microsoft.com/office/powerpoint/2010/main" val="401053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B64A4-CB57-4207-A35C-9B19FDEC406B}" type="datetimeFigureOut">
              <a:rPr lang="en-US" smtClean="0"/>
              <a:t>9/25/2020</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733AA-23BB-44EE-AFDD-273BE4284C6C}" type="slidenum">
              <a:rPr lang="en-US" smtClean="0"/>
              <a:t>‹#›</a:t>
            </a:fld>
            <a:endParaRPr lang="en-US"/>
          </a:p>
        </p:txBody>
      </p:sp>
    </p:spTree>
    <p:extLst>
      <p:ext uri="{BB962C8B-B14F-4D97-AF65-F5344CB8AC3E}">
        <p14:creationId xmlns:p14="http://schemas.microsoft.com/office/powerpoint/2010/main" val="231405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39013"/>
            <a:ext cx="9144000" cy="970949"/>
          </a:xfrm>
        </p:spPr>
        <p:txBody>
          <a:bodyPr/>
          <a:lstStyle/>
          <a:p>
            <a:r>
              <a:rPr lang="zh-CN" altLang="en-US" dirty="0"/>
              <a:t>数字神经元调研</a:t>
            </a:r>
            <a:endParaRPr lang="en-US" dirty="0"/>
          </a:p>
        </p:txBody>
      </p:sp>
      <p:sp>
        <p:nvSpPr>
          <p:cNvPr id="3" name="副标题 2"/>
          <p:cNvSpPr>
            <a:spLocks noGrp="1"/>
          </p:cNvSpPr>
          <p:nvPr>
            <p:ph type="subTitle" idx="1"/>
          </p:nvPr>
        </p:nvSpPr>
        <p:spPr>
          <a:xfrm>
            <a:off x="8266602" y="4594377"/>
            <a:ext cx="2108670" cy="1655762"/>
          </a:xfrm>
        </p:spPr>
        <p:txBody>
          <a:bodyPr/>
          <a:lstStyle/>
          <a:p>
            <a:r>
              <a:rPr lang="en-US" altLang="zh-CN" dirty="0"/>
              <a:t>-------</a:t>
            </a:r>
            <a:r>
              <a:rPr lang="zh-CN" altLang="en-US" dirty="0"/>
              <a:t>姜浩</a:t>
            </a:r>
            <a:endParaRPr lang="en-US" altLang="zh-CN" dirty="0"/>
          </a:p>
          <a:p>
            <a:r>
              <a:rPr lang="en-US" dirty="0"/>
              <a:t>2020/9/25</a:t>
            </a:r>
          </a:p>
        </p:txBody>
      </p:sp>
    </p:spTree>
    <p:extLst>
      <p:ext uri="{BB962C8B-B14F-4D97-AF65-F5344CB8AC3E}">
        <p14:creationId xmlns:p14="http://schemas.microsoft.com/office/powerpoint/2010/main" val="2390015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4" name="矩形 3"/>
          <p:cNvSpPr/>
          <p:nvPr/>
        </p:nvSpPr>
        <p:spPr>
          <a:xfrm>
            <a:off x="424068" y="1727609"/>
            <a:ext cx="11237845" cy="3108543"/>
          </a:xfrm>
          <a:prstGeom prst="rect">
            <a:avLst/>
          </a:prstGeom>
        </p:spPr>
        <p:txBody>
          <a:bodyPr wrap="square">
            <a:spAutoFit/>
          </a:bodyPr>
          <a:lstStyle/>
          <a:p>
            <a:r>
              <a:rPr lang="en-US" sz="1400" dirty="0">
                <a:latin typeface="Times New Roman" panose="02020603050405020304" pitchFamily="18" charset="0"/>
                <a:ea typeface="黑体" panose="02010609060101010101" pitchFamily="49" charset="-122"/>
                <a:cs typeface="Times New Roman" panose="02020603050405020304" pitchFamily="18" charset="0"/>
              </a:rPr>
              <a:t>[1]  </a:t>
            </a:r>
            <a:r>
              <a:rPr lang="en-US" sz="1400" i="1" dirty="0" err="1">
                <a:latin typeface="Times New Roman" panose="02020603050405020304" pitchFamily="18" charset="0"/>
                <a:ea typeface="黑体" panose="02010609060101010101" pitchFamily="49" charset="-122"/>
                <a:cs typeface="Times New Roman" panose="02020603050405020304" pitchFamily="18" charset="0"/>
              </a:rPr>
              <a:t>TrueNorth</a:t>
            </a:r>
            <a:r>
              <a:rPr lang="en-US" sz="1400" i="1" dirty="0">
                <a:latin typeface="Times New Roman" panose="02020603050405020304" pitchFamily="18" charset="0"/>
                <a:ea typeface="黑体" panose="02010609060101010101" pitchFamily="49" charset="-122"/>
                <a:cs typeface="Times New Roman" panose="02020603050405020304" pitchFamily="18" charset="0"/>
              </a:rPr>
              <a:t>: Design and Tool Flow of a 65 </a:t>
            </a:r>
            <a:r>
              <a:rPr lang="en-US" sz="1400" i="1" dirty="0" err="1">
                <a:latin typeface="Times New Roman" panose="02020603050405020304" pitchFamily="18" charset="0"/>
                <a:ea typeface="黑体" panose="02010609060101010101" pitchFamily="49" charset="-122"/>
                <a:cs typeface="Times New Roman" panose="02020603050405020304" pitchFamily="18" charset="0"/>
              </a:rPr>
              <a:t>mW</a:t>
            </a:r>
            <a:r>
              <a:rPr lang="en-US" sz="1400" i="1" dirty="0">
                <a:latin typeface="Times New Roman" panose="02020603050405020304" pitchFamily="18" charset="0"/>
                <a:ea typeface="黑体" panose="02010609060101010101" pitchFamily="49" charset="-122"/>
                <a:cs typeface="Times New Roman" panose="02020603050405020304" pitchFamily="18" charset="0"/>
              </a:rPr>
              <a:t> 1 Million Neuron Programmable </a:t>
            </a:r>
            <a:r>
              <a:rPr lang="en-US" sz="1400" i="1" dirty="0" err="1">
                <a:latin typeface="Times New Roman" panose="02020603050405020304" pitchFamily="18" charset="0"/>
                <a:ea typeface="黑体" panose="02010609060101010101" pitchFamily="49" charset="-122"/>
                <a:cs typeface="Times New Roman" panose="02020603050405020304" pitchFamily="18" charset="0"/>
              </a:rPr>
              <a:t>Neurosynaptic</a:t>
            </a:r>
            <a:r>
              <a:rPr lang="en-US" sz="1400" i="1" dirty="0">
                <a:latin typeface="Times New Roman" panose="02020603050405020304" pitchFamily="18" charset="0"/>
                <a:ea typeface="黑体" panose="02010609060101010101" pitchFamily="49" charset="-122"/>
                <a:cs typeface="Times New Roman" panose="02020603050405020304" pitchFamily="18" charset="0"/>
              </a:rPr>
              <a:t> Chip.  2015   IEEE Transactions on Computer-Aided Design of Integrated Circuits and Systems</a:t>
            </a:r>
          </a:p>
          <a:p>
            <a:r>
              <a:rPr lang="en-US" sz="14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sz="1400" dirty="0">
                <a:latin typeface="Times New Roman" panose="02020603050405020304" pitchFamily="18" charset="0"/>
                <a:ea typeface="黑体" panose="02010609060101010101" pitchFamily="49" charset="-122"/>
                <a:cs typeface="Times New Roman" panose="02020603050405020304" pitchFamily="18" charset="0"/>
              </a:rPr>
              <a:t>] A 4096-Neuron 1M-Synapse 3.8-pJ/SOP Spiking Neural Network With On-Chip STDP Learning and Sparse Weights in 10-nm </a:t>
            </a:r>
            <a:r>
              <a:rPr lang="en-US" sz="1400" dirty="0" err="1">
                <a:latin typeface="Times New Roman" panose="02020603050405020304" pitchFamily="18" charset="0"/>
                <a:ea typeface="黑体" panose="02010609060101010101" pitchFamily="49" charset="-122"/>
                <a:cs typeface="Times New Roman" panose="02020603050405020304" pitchFamily="18" charset="0"/>
              </a:rPr>
              <a:t>FinFET</a:t>
            </a:r>
            <a:r>
              <a:rPr lang="en-US" sz="1400" dirty="0">
                <a:latin typeface="Times New Roman" panose="02020603050405020304" pitchFamily="18" charset="0"/>
                <a:ea typeface="黑体" panose="02010609060101010101" pitchFamily="49" charset="-122"/>
                <a:cs typeface="Times New Roman" panose="02020603050405020304" pitchFamily="18" charset="0"/>
              </a:rPr>
              <a:t> CMOS. </a:t>
            </a:r>
          </a:p>
          <a:p>
            <a:r>
              <a:rPr lang="en-US" sz="1400" dirty="0">
                <a:latin typeface="Times New Roman" panose="02020603050405020304" pitchFamily="18" charset="0"/>
                <a:ea typeface="黑体" panose="02010609060101010101" pitchFamily="49" charset="-122"/>
                <a:cs typeface="Times New Roman" panose="02020603050405020304" pitchFamily="18" charset="0"/>
              </a:rPr>
              <a:t>2019 IEEE Journal of Solid-State Circuits</a:t>
            </a:r>
          </a:p>
          <a:p>
            <a:r>
              <a:rPr lang="en-US" sz="1400" dirty="0">
                <a:latin typeface="Times New Roman" panose="02020603050405020304" pitchFamily="18" charset="0"/>
                <a:ea typeface="黑体" panose="02010609060101010101" pitchFamily="49" charset="-122"/>
                <a:cs typeface="Times New Roman" panose="02020603050405020304" pitchFamily="18" charset="0"/>
              </a:rPr>
              <a:t>[3]Darwin: A neuromorphic hardware co-processor based on spiking neural networks. </a:t>
            </a:r>
          </a:p>
          <a:p>
            <a:r>
              <a:rPr lang="en-US" sz="1400" dirty="0">
                <a:latin typeface="Times New Roman" panose="02020603050405020304" pitchFamily="18" charset="0"/>
                <a:ea typeface="黑体" panose="02010609060101010101" pitchFamily="49" charset="-122"/>
                <a:cs typeface="Times New Roman" panose="02020603050405020304" pitchFamily="18" charset="0"/>
              </a:rPr>
              <a:t>2017 Journal of Systems Architecture</a:t>
            </a:r>
          </a:p>
          <a:p>
            <a:r>
              <a:rPr lang="en-US" sz="1400" dirty="0">
                <a:latin typeface="Times New Roman" panose="02020603050405020304" pitchFamily="18" charset="0"/>
                <a:ea typeface="黑体" panose="02010609060101010101" pitchFamily="49" charset="-122"/>
                <a:cs typeface="Times New Roman" panose="02020603050405020304" pitchFamily="18" charset="0"/>
              </a:rPr>
              <a:t>[4]A digital </a:t>
            </a:r>
            <a:r>
              <a:rPr lang="en-US" sz="1400" dirty="0" err="1">
                <a:latin typeface="Times New Roman" panose="02020603050405020304" pitchFamily="18" charset="0"/>
                <a:ea typeface="黑体" panose="02010609060101010101" pitchFamily="49" charset="-122"/>
                <a:cs typeface="Times New Roman" panose="02020603050405020304" pitchFamily="18" charset="0"/>
              </a:rPr>
              <a:t>neurosynaptic</a:t>
            </a:r>
            <a:r>
              <a:rPr lang="en-US" sz="1400" dirty="0">
                <a:latin typeface="Times New Roman" panose="02020603050405020304" pitchFamily="18" charset="0"/>
                <a:ea typeface="黑体" panose="02010609060101010101" pitchFamily="49" charset="-122"/>
                <a:cs typeface="Times New Roman" panose="02020603050405020304" pitchFamily="18" charset="0"/>
              </a:rPr>
              <a:t> core using embedded crossbar memory with 45pJ per spike in 45nm.  2011 IEEE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CICC</a:t>
            </a:r>
            <a:endParaRPr lang="en-US" sz="1400" dirty="0">
              <a:latin typeface="Times New Roman" panose="02020603050405020304" pitchFamily="18" charset="0"/>
              <a:ea typeface="黑体" panose="02010609060101010101" pitchFamily="49" charset="-122"/>
              <a:cs typeface="Times New Roman" panose="02020603050405020304" pitchFamily="18" charset="0"/>
            </a:endParaRPr>
          </a:p>
          <a:p>
            <a:r>
              <a:rPr lang="en-US" sz="1400" dirty="0">
                <a:latin typeface="Times New Roman" panose="02020603050405020304" pitchFamily="18" charset="0"/>
                <a:ea typeface="黑体" panose="02010609060101010101" pitchFamily="49" charset="-122"/>
                <a:cs typeface="Times New Roman" panose="02020603050405020304" pitchFamily="18" charset="0"/>
              </a:rPr>
              <a:t>[5] Implementing Spiking Neural Networks for Real-Time Signal-Processing and Control Applications: A Model-V </a:t>
            </a:r>
            <a:r>
              <a:rPr lang="en-US" sz="1400" dirty="0" err="1">
                <a:latin typeface="Times New Roman" panose="02020603050405020304" pitchFamily="18" charset="0"/>
                <a:ea typeface="黑体" panose="02010609060101010101" pitchFamily="49" charset="-122"/>
                <a:cs typeface="Times New Roman" panose="02020603050405020304" pitchFamily="18" charset="0"/>
              </a:rPr>
              <a:t>alidated</a:t>
            </a:r>
            <a:r>
              <a:rPr lang="en-US" sz="1400" dirty="0">
                <a:latin typeface="Times New Roman" panose="02020603050405020304" pitchFamily="18" charset="0"/>
                <a:ea typeface="黑体" panose="02010609060101010101" pitchFamily="49" charset="-122"/>
                <a:cs typeface="Times New Roman" panose="02020603050405020304" pitchFamily="18" charset="0"/>
              </a:rPr>
              <a:t> FPGA Approach</a:t>
            </a:r>
          </a:p>
          <a:p>
            <a:r>
              <a:rPr lang="en-US" sz="1400" dirty="0">
                <a:latin typeface="Times New Roman" panose="02020603050405020304" pitchFamily="18" charset="0"/>
                <a:ea typeface="黑体" panose="02010609060101010101" pitchFamily="49" charset="-122"/>
                <a:cs typeface="Times New Roman" panose="02020603050405020304" pitchFamily="18" charset="0"/>
              </a:rPr>
              <a:t>2017 IEEE TRANSACTIONS ON NEURAL NETWORKS, VOL</a:t>
            </a:r>
          </a:p>
          <a:p>
            <a:r>
              <a:rPr lang="en-US" sz="1400" dirty="0">
                <a:latin typeface="Times New Roman" panose="02020603050405020304" pitchFamily="18" charset="0"/>
                <a:ea typeface="黑体" panose="02010609060101010101" pitchFamily="49" charset="-122"/>
                <a:cs typeface="Times New Roman" panose="02020603050405020304" pitchFamily="18" charset="0"/>
              </a:rPr>
              <a:t>[6] FPGA Accelerated Simulation of Biologically Plausible Spiking Neural Networks</a:t>
            </a:r>
          </a:p>
          <a:p>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2009</a:t>
            </a:r>
          </a:p>
          <a:p>
            <a:r>
              <a:rPr lang="en-US" sz="1400" dirty="0" smtClean="0">
                <a:latin typeface="Times New Roman" panose="02020603050405020304" pitchFamily="18" charset="0"/>
                <a:ea typeface="黑体" panose="02010609060101010101" pitchFamily="49" charset="-122"/>
                <a:cs typeface="Times New Roman" panose="02020603050405020304" pitchFamily="18" charset="0"/>
              </a:rPr>
              <a:t>[7] </a:t>
            </a:r>
            <a:r>
              <a:rPr lang="en-US" sz="1400" dirty="0">
                <a:latin typeface="Times New Roman" panose="02020603050405020304" pitchFamily="18" charset="0"/>
                <a:ea typeface="黑体" panose="02010609060101010101" pitchFamily="49" charset="-122"/>
                <a:cs typeface="Times New Roman" panose="02020603050405020304" pitchFamily="18" charset="0"/>
              </a:rPr>
              <a:t>Towards artificial general intelligence with hybrid  </a:t>
            </a:r>
            <a:r>
              <a:rPr lang="en-US" sz="1400" dirty="0" err="1">
                <a:latin typeface="Times New Roman" panose="02020603050405020304" pitchFamily="18" charset="0"/>
                <a:ea typeface="黑体" panose="02010609060101010101" pitchFamily="49" charset="-122"/>
                <a:cs typeface="Times New Roman" panose="02020603050405020304" pitchFamily="18" charset="0"/>
              </a:rPr>
              <a:t>Tianjic</a:t>
            </a:r>
            <a:r>
              <a:rPr lang="en-US" sz="1400" dirty="0">
                <a:latin typeface="Times New Roman" panose="02020603050405020304" pitchFamily="18" charset="0"/>
                <a:ea typeface="黑体" panose="02010609060101010101" pitchFamily="49" charset="-122"/>
                <a:cs typeface="Times New Roman" panose="02020603050405020304" pitchFamily="18" charset="0"/>
              </a:rPr>
              <a:t> chip architecture   2019 </a:t>
            </a: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LETTER</a:t>
            </a:r>
          </a:p>
          <a:p>
            <a:endParaRPr lang="en-US" sz="1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9324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885" y="997432"/>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369332"/>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i="1" dirty="0" err="1">
                <a:latin typeface="Times New Roman" panose="02020603050405020304" pitchFamily="18" charset="0"/>
                <a:ea typeface="黑体" panose="02010609060101010101" pitchFamily="49" charset="-122"/>
                <a:cs typeface="Times New Roman" panose="02020603050405020304" pitchFamily="18" charset="0"/>
              </a:rPr>
              <a:t>TrueNorth</a:t>
            </a:r>
            <a:r>
              <a:rPr lang="en-US" i="1" dirty="0">
                <a:latin typeface="Times New Roman" panose="02020603050405020304" pitchFamily="18" charset="0"/>
                <a:ea typeface="黑体" panose="02010609060101010101" pitchFamily="49" charset="-122"/>
                <a:cs typeface="Times New Roman" panose="02020603050405020304" pitchFamily="18" charset="0"/>
              </a:rPr>
              <a:t>: Design and Tool Flow of a 65 </a:t>
            </a:r>
            <a:r>
              <a:rPr lang="en-US" i="1" dirty="0" err="1">
                <a:latin typeface="Times New Roman" panose="02020603050405020304" pitchFamily="18" charset="0"/>
                <a:ea typeface="黑体" panose="02010609060101010101" pitchFamily="49" charset="-122"/>
                <a:cs typeface="Times New Roman" panose="02020603050405020304" pitchFamily="18" charset="0"/>
              </a:rPr>
              <a:t>mW</a:t>
            </a:r>
            <a:r>
              <a:rPr lang="en-US" i="1" dirty="0">
                <a:latin typeface="Times New Roman" panose="02020603050405020304" pitchFamily="18" charset="0"/>
                <a:ea typeface="黑体" panose="02010609060101010101" pitchFamily="49" charset="-122"/>
                <a:cs typeface="Times New Roman" panose="02020603050405020304" pitchFamily="18" charset="0"/>
              </a:rPr>
              <a:t> 1 Million Neuron Programmable </a:t>
            </a:r>
            <a:r>
              <a:rPr lang="en-US" i="1" dirty="0" err="1">
                <a:latin typeface="Times New Roman" panose="02020603050405020304" pitchFamily="18" charset="0"/>
                <a:ea typeface="黑体" panose="02010609060101010101" pitchFamily="49" charset="-122"/>
                <a:cs typeface="Times New Roman" panose="02020603050405020304" pitchFamily="18" charset="0"/>
              </a:rPr>
              <a:t>Neurosynaptic</a:t>
            </a:r>
            <a:r>
              <a:rPr lang="en-US" i="1" dirty="0">
                <a:latin typeface="Times New Roman" panose="02020603050405020304" pitchFamily="18" charset="0"/>
                <a:ea typeface="黑体" panose="02010609060101010101" pitchFamily="49" charset="-122"/>
                <a:cs typeface="Times New Roman" panose="02020603050405020304" pitchFamily="18" charset="0"/>
              </a:rPr>
              <a:t> Chip</a:t>
            </a:r>
            <a:endParaRPr lang="en-US" dirty="0"/>
          </a:p>
        </p:txBody>
      </p:sp>
      <p:sp>
        <p:nvSpPr>
          <p:cNvPr id="8" name="矩形 7"/>
          <p:cNvSpPr/>
          <p:nvPr/>
        </p:nvSpPr>
        <p:spPr>
          <a:xfrm>
            <a:off x="132521" y="2415286"/>
            <a:ext cx="6349218" cy="923330"/>
          </a:xfrm>
          <a:prstGeom prst="rect">
            <a:avLst/>
          </a:prstGeom>
        </p:spPr>
        <p:txBody>
          <a:bodyPr wrap="square">
            <a:spAutoFit/>
          </a:bodyPr>
          <a:lstStyle/>
          <a:p>
            <a:r>
              <a:rPr lang="en-US" altLang="zh-CN" dirty="0" err="1">
                <a:latin typeface="Arial" panose="020B0604020202020204" pitchFamily="34" charset="0"/>
              </a:rPr>
              <a:t>TrueNorth</a:t>
            </a:r>
            <a:r>
              <a:rPr lang="en-US" altLang="zh-CN" dirty="0">
                <a:latin typeface="Arial" panose="020B0604020202020204" pitchFamily="34" charset="0"/>
              </a:rPr>
              <a:t>:</a:t>
            </a:r>
            <a:r>
              <a:rPr lang="zh-CN" altLang="en-US" dirty="0">
                <a:latin typeface="Arial" panose="020B0604020202020204" pitchFamily="34" charset="0"/>
              </a:rPr>
              <a:t>一个</a:t>
            </a:r>
            <a:r>
              <a:rPr lang="en-US" altLang="zh-CN" dirty="0">
                <a:latin typeface="Arial" panose="020B0604020202020204" pitchFamily="34" charset="0"/>
              </a:rPr>
              <a:t>65mw</a:t>
            </a:r>
            <a:r>
              <a:rPr lang="zh-CN" altLang="en-US" dirty="0">
                <a:latin typeface="Arial" panose="020B0604020202020204" pitchFamily="34" charset="0"/>
              </a:rPr>
              <a:t>的实时神经突触处理器</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一个非冯</a:t>
            </a:r>
            <a:r>
              <a:rPr lang="en-US" altLang="zh-CN" dirty="0">
                <a:latin typeface="Arial" panose="020B0604020202020204" pitchFamily="34" charset="0"/>
              </a:rPr>
              <a:t>·</a:t>
            </a:r>
            <a:r>
              <a:rPr lang="zh-CN" altLang="en-US" dirty="0">
                <a:latin typeface="Arial" panose="020B0604020202020204" pitchFamily="34" charset="0"/>
              </a:rPr>
              <a:t>诺依曼的、低功耗、高并行、可扩展和容错的架构</a:t>
            </a:r>
            <a:endParaRPr lang="en-US" dirty="0"/>
          </a:p>
        </p:txBody>
      </p:sp>
      <p:sp>
        <p:nvSpPr>
          <p:cNvPr id="9" name="文本框 8"/>
          <p:cNvSpPr txBox="1"/>
          <p:nvPr/>
        </p:nvSpPr>
        <p:spPr>
          <a:xfrm>
            <a:off x="132521" y="4054015"/>
            <a:ext cx="2554407" cy="369332"/>
          </a:xfrm>
          <a:prstGeom prst="rect">
            <a:avLst/>
          </a:prstGeom>
          <a:noFill/>
        </p:spPr>
        <p:txBody>
          <a:bodyPr wrap="square" rtlCol="0">
            <a:spAutoFit/>
          </a:bodyPr>
          <a:lstStyle/>
          <a:p>
            <a:r>
              <a:rPr lang="en-US" dirty="0" err="1"/>
              <a:t>TrueNorth</a:t>
            </a:r>
            <a:r>
              <a:rPr lang="zh-CN" altLang="en-US" dirty="0"/>
              <a:t>芯片</a:t>
            </a:r>
            <a:endParaRPr lang="en-US" dirty="0"/>
          </a:p>
        </p:txBody>
      </p:sp>
      <p:sp>
        <p:nvSpPr>
          <p:cNvPr id="10" name="左大括号 9"/>
          <p:cNvSpPr/>
          <p:nvPr/>
        </p:nvSpPr>
        <p:spPr>
          <a:xfrm>
            <a:off x="1758460" y="3629260"/>
            <a:ext cx="225084" cy="13082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文本框 10"/>
          <p:cNvSpPr txBox="1"/>
          <p:nvPr/>
        </p:nvSpPr>
        <p:spPr>
          <a:xfrm>
            <a:off x="2002862" y="3488346"/>
            <a:ext cx="1547447" cy="646331"/>
          </a:xfrm>
          <a:prstGeom prst="rect">
            <a:avLst/>
          </a:prstGeom>
          <a:noFill/>
        </p:spPr>
        <p:txBody>
          <a:bodyPr wrap="square" rtlCol="0">
            <a:spAutoFit/>
          </a:bodyPr>
          <a:lstStyle/>
          <a:p>
            <a:r>
              <a:rPr lang="en-US" dirty="0"/>
              <a:t>64</a:t>
            </a:r>
            <a:r>
              <a:rPr lang="en-US" altLang="zh-CN" dirty="0"/>
              <a:t>x64</a:t>
            </a:r>
            <a:r>
              <a:rPr lang="zh-CN" altLang="en-US" dirty="0"/>
              <a:t>的神经突触核阵列</a:t>
            </a:r>
            <a:endParaRPr lang="en-US" dirty="0"/>
          </a:p>
        </p:txBody>
      </p:sp>
      <p:sp>
        <p:nvSpPr>
          <p:cNvPr id="12" name="文本框 11"/>
          <p:cNvSpPr txBox="1"/>
          <p:nvPr/>
        </p:nvSpPr>
        <p:spPr>
          <a:xfrm>
            <a:off x="2062036" y="4752890"/>
            <a:ext cx="1547447" cy="369332"/>
          </a:xfrm>
          <a:prstGeom prst="rect">
            <a:avLst/>
          </a:prstGeom>
          <a:noFill/>
        </p:spPr>
        <p:txBody>
          <a:bodyPr wrap="square" rtlCol="0">
            <a:spAutoFit/>
          </a:bodyPr>
          <a:lstStyle/>
          <a:p>
            <a:r>
              <a:rPr lang="zh-CN" altLang="en-US" dirty="0"/>
              <a:t>外围逻辑</a:t>
            </a:r>
            <a:endParaRPr lang="en-US" dirty="0"/>
          </a:p>
        </p:txBody>
      </p:sp>
      <p:sp>
        <p:nvSpPr>
          <p:cNvPr id="13" name="左大括号 12"/>
          <p:cNvSpPr/>
          <p:nvPr/>
        </p:nvSpPr>
        <p:spPr>
          <a:xfrm>
            <a:off x="3501630" y="3444594"/>
            <a:ext cx="317642" cy="1200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文本框 13"/>
          <p:cNvSpPr txBox="1"/>
          <p:nvPr/>
        </p:nvSpPr>
        <p:spPr>
          <a:xfrm>
            <a:off x="3846562" y="3444593"/>
            <a:ext cx="1726763" cy="1200329"/>
          </a:xfrm>
          <a:prstGeom prst="rect">
            <a:avLst/>
          </a:prstGeom>
          <a:noFill/>
        </p:spPr>
        <p:txBody>
          <a:bodyPr wrap="square" rtlCol="0">
            <a:spAutoFit/>
          </a:bodyPr>
          <a:lstStyle/>
          <a:p>
            <a:r>
              <a:rPr lang="zh-CN" altLang="en-US" dirty="0"/>
              <a:t>核</a:t>
            </a:r>
            <a:r>
              <a:rPr lang="en-US" altLang="zh-CN" dirty="0"/>
              <a:t>1</a:t>
            </a:r>
          </a:p>
          <a:p>
            <a:r>
              <a:rPr lang="zh-CN" altLang="en-US" dirty="0"/>
              <a:t>核</a:t>
            </a:r>
            <a:r>
              <a:rPr lang="en-US" altLang="zh-CN" dirty="0"/>
              <a:t>2</a:t>
            </a:r>
          </a:p>
          <a:p>
            <a:r>
              <a:rPr lang="en-US" dirty="0"/>
              <a:t>…</a:t>
            </a:r>
          </a:p>
          <a:p>
            <a:r>
              <a:rPr lang="zh-CN" altLang="en-US" dirty="0"/>
              <a:t>核</a:t>
            </a:r>
            <a:r>
              <a:rPr lang="en-US" altLang="zh-CN" dirty="0"/>
              <a:t>4096</a:t>
            </a:r>
            <a:endParaRPr lang="en-US" dirty="0"/>
          </a:p>
        </p:txBody>
      </p:sp>
      <p:sp>
        <p:nvSpPr>
          <p:cNvPr id="15" name="左大括号 14"/>
          <p:cNvSpPr/>
          <p:nvPr/>
        </p:nvSpPr>
        <p:spPr>
          <a:xfrm>
            <a:off x="4740812" y="3795705"/>
            <a:ext cx="308265" cy="13853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文本框 15"/>
          <p:cNvSpPr txBox="1"/>
          <p:nvPr/>
        </p:nvSpPr>
        <p:spPr>
          <a:xfrm>
            <a:off x="5140244" y="3629260"/>
            <a:ext cx="2611290" cy="1754326"/>
          </a:xfrm>
          <a:prstGeom prst="rect">
            <a:avLst/>
          </a:prstGeom>
          <a:noFill/>
        </p:spPr>
        <p:txBody>
          <a:bodyPr wrap="square" rtlCol="0">
            <a:spAutoFit/>
          </a:bodyPr>
          <a:lstStyle/>
          <a:p>
            <a:r>
              <a:rPr lang="zh-CN" altLang="en-US" dirty="0"/>
              <a:t>调度程序块</a:t>
            </a:r>
            <a:endParaRPr lang="en-US" altLang="zh-CN" dirty="0"/>
          </a:p>
          <a:p>
            <a:r>
              <a:rPr lang="zh-CN" altLang="en-US" dirty="0"/>
              <a:t>令牌控制器</a:t>
            </a:r>
            <a:endParaRPr lang="en-US" altLang="zh-CN" dirty="0"/>
          </a:p>
          <a:p>
            <a:r>
              <a:rPr lang="zh-CN" altLang="en-US" dirty="0"/>
              <a:t>核心</a:t>
            </a:r>
            <a:r>
              <a:rPr lang="en-US" altLang="zh-CN" dirty="0"/>
              <a:t>SRAM</a:t>
            </a:r>
          </a:p>
          <a:p>
            <a:r>
              <a:rPr lang="zh-CN" altLang="en-US" dirty="0">
                <a:solidFill>
                  <a:srgbClr val="FF0000"/>
                </a:solidFill>
              </a:rPr>
              <a:t>神经元块（</a:t>
            </a:r>
            <a:r>
              <a:rPr lang="en-US" altLang="zh-CN" dirty="0">
                <a:solidFill>
                  <a:srgbClr val="FF0000"/>
                </a:solidFill>
              </a:rPr>
              <a:t>256</a:t>
            </a:r>
            <a:r>
              <a:rPr lang="zh-CN" altLang="en-US" dirty="0">
                <a:solidFill>
                  <a:srgbClr val="FF0000"/>
                </a:solidFill>
              </a:rPr>
              <a:t>个）</a:t>
            </a:r>
            <a:endParaRPr lang="en-US" altLang="zh-CN" dirty="0">
              <a:solidFill>
                <a:srgbClr val="FF0000"/>
              </a:solidFill>
            </a:endParaRPr>
          </a:p>
          <a:p>
            <a:r>
              <a:rPr lang="zh-CN" altLang="en-US" dirty="0"/>
              <a:t>路由器块</a:t>
            </a:r>
            <a:endParaRPr lang="en-US" altLang="zh-CN" dirty="0"/>
          </a:p>
          <a:p>
            <a:r>
              <a:rPr lang="en-US" dirty="0"/>
              <a:t>64</a:t>
            </a:r>
            <a:r>
              <a:rPr lang="en-US" altLang="zh-CN" dirty="0"/>
              <a:t>k</a:t>
            </a:r>
            <a:r>
              <a:rPr lang="zh-CN" altLang="en-US" dirty="0"/>
              <a:t>个突触</a:t>
            </a:r>
            <a:endParaRPr lang="en-US" dirty="0"/>
          </a:p>
        </p:txBody>
      </p:sp>
      <p:pic>
        <p:nvPicPr>
          <p:cNvPr id="17" name="图片 16"/>
          <p:cNvPicPr>
            <a:picLocks noChangeAspect="1"/>
          </p:cNvPicPr>
          <p:nvPr/>
        </p:nvPicPr>
        <p:blipFill>
          <a:blip r:embed="rId3"/>
          <a:stretch>
            <a:fillRect/>
          </a:stretch>
        </p:blipFill>
        <p:spPr>
          <a:xfrm>
            <a:off x="7089903" y="2842850"/>
            <a:ext cx="4985556" cy="3160994"/>
          </a:xfrm>
          <a:prstGeom prst="rect">
            <a:avLst/>
          </a:prstGeom>
        </p:spPr>
      </p:pic>
      <p:sp>
        <p:nvSpPr>
          <p:cNvPr id="18" name="文本框 17"/>
          <p:cNvSpPr txBox="1"/>
          <p:nvPr/>
        </p:nvSpPr>
        <p:spPr>
          <a:xfrm>
            <a:off x="9135035" y="6003844"/>
            <a:ext cx="2303930" cy="307777"/>
          </a:xfrm>
          <a:prstGeom prst="rect">
            <a:avLst/>
          </a:prstGeom>
          <a:noFill/>
        </p:spPr>
        <p:txBody>
          <a:bodyPr wrap="square" rtlCol="0">
            <a:spAutoFit/>
          </a:bodyPr>
          <a:lstStyle/>
          <a:p>
            <a:r>
              <a:rPr lang="zh-CN" altLang="en-US" sz="1400" dirty="0"/>
              <a:t>片内、片间互联</a:t>
            </a:r>
            <a:endParaRPr lang="en-US" sz="1400" dirty="0"/>
          </a:p>
        </p:txBody>
      </p:sp>
    </p:spTree>
    <p:extLst>
      <p:ext uri="{BB962C8B-B14F-4D97-AF65-F5344CB8AC3E}">
        <p14:creationId xmlns:p14="http://schemas.microsoft.com/office/powerpoint/2010/main" val="1755455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235" y="977264"/>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369332"/>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i="1" dirty="0" err="1">
                <a:latin typeface="Times New Roman" panose="02020603050405020304" pitchFamily="18" charset="0"/>
                <a:ea typeface="黑体" panose="02010609060101010101" pitchFamily="49" charset="-122"/>
                <a:cs typeface="Times New Roman" panose="02020603050405020304" pitchFamily="18" charset="0"/>
              </a:rPr>
              <a:t>TrueNorth</a:t>
            </a:r>
            <a:r>
              <a:rPr lang="en-US" i="1" dirty="0">
                <a:latin typeface="Times New Roman" panose="02020603050405020304" pitchFamily="18" charset="0"/>
                <a:ea typeface="黑体" panose="02010609060101010101" pitchFamily="49" charset="-122"/>
                <a:cs typeface="Times New Roman" panose="02020603050405020304" pitchFamily="18" charset="0"/>
              </a:rPr>
              <a:t>: Design and Tool Flow of a 65 </a:t>
            </a:r>
            <a:r>
              <a:rPr lang="en-US" i="1" dirty="0" err="1">
                <a:latin typeface="Times New Roman" panose="02020603050405020304" pitchFamily="18" charset="0"/>
                <a:ea typeface="黑体" panose="02010609060101010101" pitchFamily="49" charset="-122"/>
                <a:cs typeface="Times New Roman" panose="02020603050405020304" pitchFamily="18" charset="0"/>
              </a:rPr>
              <a:t>mW</a:t>
            </a:r>
            <a:r>
              <a:rPr lang="en-US" i="1" dirty="0">
                <a:latin typeface="Times New Roman" panose="02020603050405020304" pitchFamily="18" charset="0"/>
                <a:ea typeface="黑体" panose="02010609060101010101" pitchFamily="49" charset="-122"/>
                <a:cs typeface="Times New Roman" panose="02020603050405020304" pitchFamily="18" charset="0"/>
              </a:rPr>
              <a:t> 1 Million Neuron Programmable </a:t>
            </a:r>
            <a:r>
              <a:rPr lang="en-US" i="1" dirty="0" err="1">
                <a:latin typeface="Times New Roman" panose="02020603050405020304" pitchFamily="18" charset="0"/>
                <a:ea typeface="黑体" panose="02010609060101010101" pitchFamily="49" charset="-122"/>
                <a:cs typeface="Times New Roman" panose="02020603050405020304" pitchFamily="18" charset="0"/>
              </a:rPr>
              <a:t>Neurosynaptic</a:t>
            </a:r>
            <a:r>
              <a:rPr lang="en-US" i="1" dirty="0">
                <a:latin typeface="Times New Roman" panose="02020603050405020304" pitchFamily="18" charset="0"/>
                <a:ea typeface="黑体" panose="02010609060101010101" pitchFamily="49" charset="-122"/>
                <a:cs typeface="Times New Roman" panose="02020603050405020304" pitchFamily="18" charset="0"/>
              </a:rPr>
              <a:t> Chip</a:t>
            </a:r>
            <a:endParaRPr lang="en-US" dirty="0"/>
          </a:p>
        </p:txBody>
      </p:sp>
      <p:pic>
        <p:nvPicPr>
          <p:cNvPr id="5" name="图片 4" descr="D:\win10\TEMP\1600652934(1).png"/>
          <p:cNvPicPr/>
          <p:nvPr/>
        </p:nvPicPr>
        <p:blipFill>
          <a:blip r:embed="rId3">
            <a:extLst>
              <a:ext uri="{28A0092B-C50C-407E-A947-70E740481C1C}">
                <a14:useLocalDpi xmlns:a14="http://schemas.microsoft.com/office/drawing/2010/main" val="0"/>
              </a:ext>
            </a:extLst>
          </a:blip>
          <a:srcRect/>
          <a:stretch>
            <a:fillRect/>
          </a:stretch>
        </p:blipFill>
        <p:spPr bwMode="auto">
          <a:xfrm>
            <a:off x="5728316" y="2428931"/>
            <a:ext cx="5625484" cy="3722119"/>
          </a:xfrm>
          <a:prstGeom prst="rect">
            <a:avLst/>
          </a:prstGeom>
          <a:noFill/>
          <a:ln>
            <a:noFill/>
          </a:ln>
        </p:spPr>
      </p:pic>
      <p:pic>
        <p:nvPicPr>
          <p:cNvPr id="6" name="图片 5"/>
          <p:cNvPicPr/>
          <p:nvPr/>
        </p:nvPicPr>
        <p:blipFill>
          <a:blip r:embed="rId4"/>
          <a:stretch>
            <a:fillRect/>
          </a:stretch>
        </p:blipFill>
        <p:spPr>
          <a:xfrm>
            <a:off x="381000" y="3095682"/>
            <a:ext cx="4333875" cy="1009650"/>
          </a:xfrm>
          <a:prstGeom prst="rect">
            <a:avLst/>
          </a:prstGeom>
        </p:spPr>
      </p:pic>
      <p:sp>
        <p:nvSpPr>
          <p:cNvPr id="7" name="文本框 6"/>
          <p:cNvSpPr txBox="1"/>
          <p:nvPr/>
        </p:nvSpPr>
        <p:spPr>
          <a:xfrm>
            <a:off x="487532" y="2088264"/>
            <a:ext cx="4536489" cy="923330"/>
          </a:xfrm>
          <a:prstGeom prst="rect">
            <a:avLst/>
          </a:prstGeom>
          <a:noFill/>
        </p:spPr>
        <p:txBody>
          <a:bodyPr wrap="square" rtlCol="0">
            <a:spAutoFit/>
          </a:bodyPr>
          <a:lstStyle/>
          <a:p>
            <a:r>
              <a:rPr lang="zh-CN" altLang="en-US" dirty="0"/>
              <a:t>基础模型：</a:t>
            </a:r>
            <a:r>
              <a:rPr lang="en-US" altLang="zh-CN" dirty="0"/>
              <a:t>LIF</a:t>
            </a:r>
            <a:r>
              <a:rPr lang="zh-CN" altLang="en-US" dirty="0"/>
              <a:t>模型</a:t>
            </a:r>
            <a:endParaRPr lang="en-US" altLang="zh-CN" dirty="0"/>
          </a:p>
          <a:p>
            <a:r>
              <a:rPr lang="zh-CN" altLang="en-US" dirty="0"/>
              <a:t>实现逻辑：同步逻辑</a:t>
            </a:r>
            <a:endParaRPr lang="en-US" altLang="zh-CN" dirty="0"/>
          </a:p>
          <a:p>
            <a:r>
              <a:rPr lang="zh-CN" altLang="en-US" dirty="0"/>
              <a:t>类型：双重随机和确定性的神经元</a:t>
            </a:r>
            <a:endParaRPr lang="en-US" dirty="0"/>
          </a:p>
        </p:txBody>
      </p:sp>
      <p:sp>
        <p:nvSpPr>
          <p:cNvPr id="4" name="文本框 3"/>
          <p:cNvSpPr txBox="1"/>
          <p:nvPr/>
        </p:nvSpPr>
        <p:spPr>
          <a:xfrm>
            <a:off x="7635535" y="6149875"/>
            <a:ext cx="1811045" cy="338554"/>
          </a:xfrm>
          <a:prstGeom prst="rect">
            <a:avLst/>
          </a:prstGeom>
          <a:noFill/>
        </p:spPr>
        <p:txBody>
          <a:bodyPr wrap="square" rtlCol="0">
            <a:spAutoFit/>
          </a:bodyPr>
          <a:lstStyle/>
          <a:p>
            <a:r>
              <a:rPr lang="zh-CN" altLang="en-US" sz="1600" dirty="0"/>
              <a:t>神经元结构框图</a:t>
            </a:r>
            <a:endParaRPr lang="en-US" sz="1600" dirty="0"/>
          </a:p>
        </p:txBody>
      </p:sp>
      <p:sp>
        <p:nvSpPr>
          <p:cNvPr id="8" name="文本框 7"/>
          <p:cNvSpPr txBox="1"/>
          <p:nvPr/>
        </p:nvSpPr>
        <p:spPr>
          <a:xfrm>
            <a:off x="487532" y="4105332"/>
            <a:ext cx="3437354" cy="1754326"/>
          </a:xfrm>
          <a:prstGeom prst="rect">
            <a:avLst/>
          </a:prstGeom>
          <a:noFill/>
        </p:spPr>
        <p:txBody>
          <a:bodyPr wrap="square" rtlCol="0">
            <a:spAutoFit/>
          </a:bodyPr>
          <a:lstStyle/>
          <a:p>
            <a:r>
              <a:rPr lang="zh-CN" altLang="en-US" dirty="0"/>
              <a:t>支持：</a:t>
            </a:r>
            <a:endParaRPr lang="en-US" altLang="zh-CN" dirty="0"/>
          </a:p>
          <a:p>
            <a:pPr marL="285750" indent="-285750">
              <a:buFont typeface="Arial" panose="020B0604020202020204" pitchFamily="34" charset="0"/>
              <a:buChar char="•"/>
            </a:pPr>
            <a:r>
              <a:rPr lang="zh-CN" altLang="en-US" dirty="0"/>
              <a:t>使用伪随机数发生器的随机</a:t>
            </a:r>
            <a:r>
              <a:rPr lang="en-US" altLang="zh-CN" dirty="0"/>
              <a:t>spike</a:t>
            </a:r>
            <a:r>
              <a:rPr lang="zh-CN" altLang="en-US" dirty="0"/>
              <a:t>的积分、泄露</a:t>
            </a:r>
            <a:endParaRPr lang="en-US" altLang="zh-CN" dirty="0"/>
          </a:p>
          <a:p>
            <a:pPr marL="285750" indent="-285750">
              <a:buFont typeface="Arial" panose="020B0604020202020204" pitchFamily="34" charset="0"/>
              <a:buChar char="•"/>
            </a:pPr>
            <a:r>
              <a:rPr lang="zh-CN" altLang="en-US" dirty="0"/>
              <a:t>门限可编程的泄露标准</a:t>
            </a:r>
            <a:endParaRPr lang="en-US" altLang="zh-CN" dirty="0"/>
          </a:p>
          <a:p>
            <a:pPr marL="285750" indent="-285750">
              <a:buFont typeface="Arial" panose="020B0604020202020204" pitchFamily="34" charset="0"/>
              <a:buChar char="•"/>
            </a:pPr>
            <a:r>
              <a:rPr lang="zh-CN" altLang="en-US" dirty="0"/>
              <a:t>可编程的</a:t>
            </a:r>
            <a:r>
              <a:rPr lang="en-US" altLang="zh-CN" dirty="0"/>
              <a:t>spike</a:t>
            </a:r>
            <a:r>
              <a:rPr lang="zh-CN" altLang="en-US" dirty="0"/>
              <a:t>后膜电位复位模式</a:t>
            </a:r>
            <a:endParaRPr lang="en-US" dirty="0"/>
          </a:p>
        </p:txBody>
      </p:sp>
    </p:spTree>
    <p:extLst>
      <p:ext uri="{BB962C8B-B14F-4D97-AF65-F5344CB8AC3E}">
        <p14:creationId xmlns:p14="http://schemas.microsoft.com/office/powerpoint/2010/main" val="316775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1" y="1634844"/>
            <a:ext cx="11516139"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i="1" dirty="0">
                <a:latin typeface="Times New Roman" panose="02020603050405020304" pitchFamily="18" charset="0"/>
                <a:ea typeface="黑体" panose="02010609060101010101" pitchFamily="49" charset="-122"/>
                <a:cs typeface="Times New Roman" panose="02020603050405020304" pitchFamily="18" charset="0"/>
              </a:rPr>
              <a:t>A 4096-Neuron 1M-Synapse 3.8-pJ/SOP Spiking Neural Network With On-Chip STDP Learning and Sparse Weights in 10-nm </a:t>
            </a:r>
            <a:r>
              <a:rPr lang="en-US" i="1" dirty="0" err="1">
                <a:latin typeface="Times New Roman" panose="02020603050405020304" pitchFamily="18" charset="0"/>
                <a:ea typeface="黑体" panose="02010609060101010101" pitchFamily="49" charset="-122"/>
                <a:cs typeface="Times New Roman" panose="02020603050405020304" pitchFamily="18" charset="0"/>
              </a:rPr>
              <a:t>FinFET</a:t>
            </a:r>
            <a:r>
              <a:rPr lang="en-US" i="1" dirty="0">
                <a:latin typeface="Times New Roman" panose="02020603050405020304" pitchFamily="18" charset="0"/>
                <a:ea typeface="黑体" panose="02010609060101010101" pitchFamily="49" charset="-122"/>
                <a:cs typeface="Times New Roman" panose="02020603050405020304" pitchFamily="18" charset="0"/>
              </a:rPr>
              <a:t> CMOS</a:t>
            </a:r>
          </a:p>
        </p:txBody>
      </p:sp>
      <p:sp>
        <p:nvSpPr>
          <p:cNvPr id="8" name="左大括号 7"/>
          <p:cNvSpPr/>
          <p:nvPr/>
        </p:nvSpPr>
        <p:spPr>
          <a:xfrm>
            <a:off x="506437" y="2508514"/>
            <a:ext cx="289560" cy="8299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文本框 8"/>
          <p:cNvSpPr txBox="1"/>
          <p:nvPr/>
        </p:nvSpPr>
        <p:spPr>
          <a:xfrm>
            <a:off x="838200" y="2461846"/>
            <a:ext cx="2383302" cy="923330"/>
          </a:xfrm>
          <a:prstGeom prst="rect">
            <a:avLst/>
          </a:prstGeom>
          <a:noFill/>
        </p:spPr>
        <p:txBody>
          <a:bodyPr wrap="square" rtlCol="0">
            <a:spAutoFit/>
          </a:bodyPr>
          <a:lstStyle/>
          <a:p>
            <a:r>
              <a:rPr lang="en-US" dirty="0"/>
              <a:t>4096</a:t>
            </a:r>
            <a:r>
              <a:rPr lang="zh-CN" altLang="en-US" dirty="0"/>
              <a:t>个神经元</a:t>
            </a:r>
            <a:endParaRPr lang="en-US" altLang="zh-CN" dirty="0"/>
          </a:p>
          <a:p>
            <a:endParaRPr lang="en-US" dirty="0"/>
          </a:p>
          <a:p>
            <a:r>
              <a:rPr lang="en-US" dirty="0"/>
              <a:t>1</a:t>
            </a:r>
            <a:r>
              <a:rPr lang="en-US" altLang="zh-CN" dirty="0"/>
              <a:t>M</a:t>
            </a:r>
            <a:r>
              <a:rPr lang="zh-CN" altLang="en-US" dirty="0"/>
              <a:t>突触</a:t>
            </a:r>
            <a:endParaRPr 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590" y="2281175"/>
            <a:ext cx="4818417" cy="3536607"/>
          </a:xfrm>
          <a:prstGeom prst="rect">
            <a:avLst/>
          </a:prstGeom>
        </p:spPr>
      </p:pic>
    </p:spTree>
    <p:extLst>
      <p:ext uri="{BB962C8B-B14F-4D97-AF65-F5344CB8AC3E}">
        <p14:creationId xmlns:p14="http://schemas.microsoft.com/office/powerpoint/2010/main" val="2747221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1" y="1634844"/>
            <a:ext cx="11516139"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i="1" dirty="0">
                <a:latin typeface="Times New Roman" panose="02020603050405020304" pitchFamily="18" charset="0"/>
                <a:ea typeface="黑体" panose="02010609060101010101" pitchFamily="49" charset="-122"/>
                <a:cs typeface="Times New Roman" panose="02020603050405020304" pitchFamily="18" charset="0"/>
              </a:rPr>
              <a:t>A 4096-Neuron 1M-Synapse 3.8-pJ/SOP Spiking Neural Network With On-Chip STDP Learning and Sparse Weights in 10-nm </a:t>
            </a:r>
            <a:r>
              <a:rPr lang="en-US" i="1" dirty="0" err="1">
                <a:latin typeface="Times New Roman" panose="02020603050405020304" pitchFamily="18" charset="0"/>
                <a:ea typeface="黑体" panose="02010609060101010101" pitchFamily="49" charset="-122"/>
                <a:cs typeface="Times New Roman" panose="02020603050405020304" pitchFamily="18" charset="0"/>
              </a:rPr>
              <a:t>FinFET</a:t>
            </a:r>
            <a:r>
              <a:rPr lang="en-US" i="1" dirty="0">
                <a:latin typeface="Times New Roman" panose="02020603050405020304" pitchFamily="18" charset="0"/>
                <a:ea typeface="黑体" panose="02010609060101010101" pitchFamily="49" charset="-122"/>
                <a:cs typeface="Times New Roman" panose="02020603050405020304" pitchFamily="18" charset="0"/>
              </a:rPr>
              <a:t> CMOS</a:t>
            </a:r>
          </a:p>
        </p:txBody>
      </p:sp>
      <p:sp>
        <p:nvSpPr>
          <p:cNvPr id="4" name="文本框 3"/>
          <p:cNvSpPr txBox="1"/>
          <p:nvPr/>
        </p:nvSpPr>
        <p:spPr>
          <a:xfrm>
            <a:off x="251791" y="2438400"/>
            <a:ext cx="4081670" cy="369332"/>
          </a:xfrm>
          <a:prstGeom prst="rect">
            <a:avLst/>
          </a:prstGeom>
          <a:noFill/>
        </p:spPr>
        <p:txBody>
          <a:bodyPr wrap="square" rtlCol="0">
            <a:spAutoFit/>
          </a:bodyPr>
          <a:lstStyle/>
          <a:p>
            <a:r>
              <a:rPr lang="zh-CN" altLang="en-US" dirty="0"/>
              <a:t>采用的基础模型：</a:t>
            </a:r>
            <a:r>
              <a:rPr lang="en-US" altLang="zh-CN" dirty="0"/>
              <a:t>LIF</a:t>
            </a:r>
            <a:r>
              <a:rPr lang="zh-CN" altLang="en-US" dirty="0"/>
              <a:t>神经元模型</a:t>
            </a:r>
            <a:endParaRPr lang="en-US" dirty="0"/>
          </a:p>
        </p:txBody>
      </p:sp>
      <p:pic>
        <p:nvPicPr>
          <p:cNvPr id="5" name="图片 4"/>
          <p:cNvPicPr/>
          <p:nvPr/>
        </p:nvPicPr>
        <p:blipFill rotWithShape="1">
          <a:blip r:embed="rId3"/>
          <a:srcRect t="5986" r="11859" b="-2805"/>
          <a:stretch/>
        </p:blipFill>
        <p:spPr>
          <a:xfrm>
            <a:off x="251792" y="2994991"/>
            <a:ext cx="3644347" cy="914400"/>
          </a:xfrm>
          <a:prstGeom prst="rect">
            <a:avLst/>
          </a:prstGeom>
        </p:spPr>
      </p:pic>
      <p:pic>
        <p:nvPicPr>
          <p:cNvPr id="6" name="图片 5" descr="D:\win10\TEMP\1600157072(1).png"/>
          <p:cNvPicPr/>
          <p:nvPr/>
        </p:nvPicPr>
        <p:blipFill>
          <a:blip r:embed="rId4">
            <a:extLst>
              <a:ext uri="{28A0092B-C50C-407E-A947-70E740481C1C}">
                <a14:useLocalDpi xmlns:a14="http://schemas.microsoft.com/office/drawing/2010/main" val="0"/>
              </a:ext>
            </a:extLst>
          </a:blip>
          <a:srcRect/>
          <a:stretch>
            <a:fillRect/>
          </a:stretch>
        </p:blipFill>
        <p:spPr bwMode="auto">
          <a:xfrm>
            <a:off x="6268278" y="2807732"/>
            <a:ext cx="4293704" cy="2944472"/>
          </a:xfrm>
          <a:prstGeom prst="rect">
            <a:avLst/>
          </a:prstGeom>
          <a:noFill/>
          <a:ln>
            <a:noFill/>
          </a:ln>
        </p:spPr>
      </p:pic>
      <p:sp>
        <p:nvSpPr>
          <p:cNvPr id="7" name="矩形 6"/>
          <p:cNvSpPr/>
          <p:nvPr/>
        </p:nvSpPr>
        <p:spPr>
          <a:xfrm>
            <a:off x="6819180" y="5818244"/>
            <a:ext cx="3191899" cy="388696"/>
          </a:xfrm>
          <a:prstGeom prst="rect">
            <a:avLst/>
          </a:prstGeom>
        </p:spPr>
        <p:txBody>
          <a:bodyPr wrap="none">
            <a:spAutoFit/>
          </a:bodyPr>
          <a:lstStyle/>
          <a:p>
            <a:pPr algn="ctr">
              <a:lnSpc>
                <a:spcPct val="107000"/>
              </a:lnSpc>
              <a:spcAft>
                <a:spcPts val="800"/>
              </a:spcAft>
            </a:pPr>
            <a:r>
              <a:rPr lang="zh-CN" altLang="en-US" spc="75" dirty="0">
                <a:latin typeface="Arial" panose="020B0604020202020204" pitchFamily="34" charset="0"/>
                <a:cs typeface="Arial" panose="020B0604020202020204" pitchFamily="34" charset="0"/>
              </a:rPr>
              <a:t>一个输入脉冲光栅的</a:t>
            </a:r>
            <a:r>
              <a:rPr lang="en-US" spc="75" dirty="0">
                <a:latin typeface="Arial" panose="020B0604020202020204" pitchFamily="34" charset="0"/>
                <a:ea typeface="等线" panose="02010600030101010101" pitchFamily="2" charset="-122"/>
                <a:cs typeface="Times New Roman" panose="02020603050405020304" pitchFamily="18" charset="0"/>
              </a:rPr>
              <a:t>LIF</a:t>
            </a:r>
            <a:r>
              <a:rPr lang="zh-CN" altLang="en-US" spc="75" dirty="0">
                <a:latin typeface="Arial" panose="020B0604020202020204" pitchFamily="34" charset="0"/>
                <a:cs typeface="Arial" panose="020B0604020202020204" pitchFamily="34" charset="0"/>
              </a:rPr>
              <a:t>响</a:t>
            </a:r>
            <a:r>
              <a:rPr lang="zh-CN" altLang="en-US" spc="75" dirty="0">
                <a:latin typeface="Calibri" panose="020F0502020204030204" pitchFamily="34" charset="0"/>
                <a:ea typeface="微软雅黑" panose="020B0503020204020204" pitchFamily="34" charset="-122"/>
                <a:cs typeface="微软雅黑" panose="020B0503020204020204" pitchFamily="34" charset="-122"/>
              </a:rPr>
              <a:t>应</a:t>
            </a:r>
            <a:endParaRPr lang="en-US" sz="16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53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782" y="862083"/>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1" y="1634844"/>
            <a:ext cx="11516139"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i="1" dirty="0">
                <a:latin typeface="Times New Roman" panose="02020603050405020304" pitchFamily="18" charset="0"/>
                <a:ea typeface="黑体" panose="02010609060101010101" pitchFamily="49" charset="-122"/>
                <a:cs typeface="Times New Roman" panose="02020603050405020304" pitchFamily="18" charset="0"/>
              </a:rPr>
              <a:t>A 4096-Neuron 1M-Synapse 3.8-pJ/SOP Spiking Neural Network With On-Chip STDP Learning and Sparse Weights in 10-nm </a:t>
            </a:r>
            <a:r>
              <a:rPr lang="en-US" i="1" dirty="0" err="1">
                <a:latin typeface="Times New Roman" panose="02020603050405020304" pitchFamily="18" charset="0"/>
                <a:ea typeface="黑体" panose="02010609060101010101" pitchFamily="49" charset="-122"/>
                <a:cs typeface="Times New Roman" panose="02020603050405020304" pitchFamily="18" charset="0"/>
              </a:rPr>
              <a:t>FinFET</a:t>
            </a:r>
            <a:r>
              <a:rPr lang="en-US" i="1" dirty="0">
                <a:latin typeface="Times New Roman" panose="02020603050405020304" pitchFamily="18" charset="0"/>
                <a:ea typeface="黑体" panose="02010609060101010101" pitchFamily="49" charset="-122"/>
                <a:cs typeface="Times New Roman" panose="02020603050405020304" pitchFamily="18" charset="0"/>
              </a:rPr>
              <a:t> CMOS</a:t>
            </a:r>
          </a:p>
        </p:txBody>
      </p:sp>
      <p:sp>
        <p:nvSpPr>
          <p:cNvPr id="4" name="文本框 3"/>
          <p:cNvSpPr txBox="1"/>
          <p:nvPr/>
        </p:nvSpPr>
        <p:spPr>
          <a:xfrm>
            <a:off x="251791" y="2438400"/>
            <a:ext cx="4081670" cy="369332"/>
          </a:xfrm>
          <a:prstGeom prst="rect">
            <a:avLst/>
          </a:prstGeom>
          <a:noFill/>
        </p:spPr>
        <p:txBody>
          <a:bodyPr wrap="square" rtlCol="0">
            <a:spAutoFit/>
          </a:bodyPr>
          <a:lstStyle/>
          <a:p>
            <a:r>
              <a:rPr lang="zh-CN" altLang="en-US" dirty="0"/>
              <a:t>采用的基础模型：</a:t>
            </a:r>
            <a:r>
              <a:rPr lang="en-US" altLang="zh-CN" dirty="0"/>
              <a:t>LIF</a:t>
            </a:r>
            <a:r>
              <a:rPr lang="zh-CN" altLang="en-US" dirty="0"/>
              <a:t>神经元模型</a:t>
            </a:r>
            <a:endParaRPr lang="en-US" dirty="0"/>
          </a:p>
        </p:txBody>
      </p:sp>
      <p:pic>
        <p:nvPicPr>
          <p:cNvPr id="5" name="图片 4"/>
          <p:cNvPicPr/>
          <p:nvPr/>
        </p:nvPicPr>
        <p:blipFill rotWithShape="1">
          <a:blip r:embed="rId3"/>
          <a:srcRect t="5986" r="11859" b="-2805"/>
          <a:stretch/>
        </p:blipFill>
        <p:spPr>
          <a:xfrm>
            <a:off x="251792" y="2994991"/>
            <a:ext cx="3644347" cy="914400"/>
          </a:xfrm>
          <a:prstGeom prst="rect">
            <a:avLst/>
          </a:prstGeom>
        </p:spPr>
      </p:pic>
      <p:pic>
        <p:nvPicPr>
          <p:cNvPr id="8" name="图片 7"/>
          <p:cNvPicPr>
            <a:picLocks noChangeAspect="1"/>
          </p:cNvPicPr>
          <p:nvPr/>
        </p:nvPicPr>
        <p:blipFill>
          <a:blip r:embed="rId4"/>
          <a:stretch>
            <a:fillRect/>
          </a:stretch>
        </p:blipFill>
        <p:spPr>
          <a:xfrm>
            <a:off x="5334026" y="2446541"/>
            <a:ext cx="6314634" cy="3641929"/>
          </a:xfrm>
          <a:prstGeom prst="rect">
            <a:avLst/>
          </a:prstGeom>
        </p:spPr>
      </p:pic>
      <p:sp>
        <p:nvSpPr>
          <p:cNvPr id="9" name="矩形 8"/>
          <p:cNvSpPr/>
          <p:nvPr/>
        </p:nvSpPr>
        <p:spPr>
          <a:xfrm>
            <a:off x="6543468" y="6088470"/>
            <a:ext cx="5458033" cy="307777"/>
          </a:xfrm>
          <a:prstGeom prst="rect">
            <a:avLst/>
          </a:prstGeom>
        </p:spPr>
        <p:txBody>
          <a:bodyPr wrap="square">
            <a:spAutoFit/>
          </a:bodyPr>
          <a:lstStyle/>
          <a:p>
            <a:r>
              <a:rPr lang="zh-CN" altLang="en-US" sz="1400" dirty="0">
                <a:effectLst/>
                <a:latin typeface="Arial" panose="020B0604020202020204" pitchFamily="34" charset="0"/>
              </a:rPr>
              <a:t>神经元电路将权重矩阵与稀疏脉冲向量相乘</a:t>
            </a:r>
            <a:endParaRPr lang="en-US" sz="1400" dirty="0"/>
          </a:p>
        </p:txBody>
      </p:sp>
    </p:spTree>
    <p:extLst>
      <p:ext uri="{BB962C8B-B14F-4D97-AF65-F5344CB8AC3E}">
        <p14:creationId xmlns:p14="http://schemas.microsoft.com/office/powerpoint/2010/main" val="311115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369332"/>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i="1" dirty="0">
                <a:latin typeface="Times New Roman" panose="02020603050405020304" pitchFamily="18" charset="0"/>
                <a:ea typeface="黑体" panose="02010609060101010101" pitchFamily="49" charset="-122"/>
                <a:cs typeface="Times New Roman" panose="02020603050405020304" pitchFamily="18" charset="0"/>
              </a:rPr>
              <a:t>Darwin: A neuromorphic hardware co-processor based on spiking neural networks</a:t>
            </a:r>
          </a:p>
        </p:txBody>
      </p:sp>
      <p:sp>
        <p:nvSpPr>
          <p:cNvPr id="8" name="矩形 7"/>
          <p:cNvSpPr/>
          <p:nvPr/>
        </p:nvSpPr>
        <p:spPr>
          <a:xfrm>
            <a:off x="261423" y="2250380"/>
            <a:ext cx="7546145" cy="646331"/>
          </a:xfrm>
          <a:prstGeom prst="rect">
            <a:avLst/>
          </a:prstGeom>
        </p:spPr>
        <p:txBody>
          <a:bodyPr wrap="square">
            <a:spAutoFit/>
          </a:bodyPr>
          <a:lstStyle/>
          <a:p>
            <a:r>
              <a:rPr lang="zh-CN" altLang="en-US" dirty="0">
                <a:solidFill>
                  <a:srgbClr val="FF0000"/>
                </a:solidFill>
                <a:latin typeface="Arial" panose="020B0604020202020204" pitchFamily="34" charset="0"/>
              </a:rPr>
              <a:t>达尔文 </a:t>
            </a:r>
            <a:r>
              <a:rPr lang="en-US" altLang="zh-CN" dirty="0">
                <a:solidFill>
                  <a:srgbClr val="FF0000"/>
                </a:solidFill>
                <a:latin typeface="Arial" panose="020B0604020202020204" pitchFamily="34" charset="0"/>
              </a:rPr>
              <a:t>(NPU)</a:t>
            </a:r>
            <a:r>
              <a:rPr lang="zh-CN" altLang="en-US" dirty="0">
                <a:latin typeface="Arial" panose="020B0604020202020204" pitchFamily="34" charset="0"/>
              </a:rPr>
              <a:t>：一个高度可配置的神经形态硬件协同处理器，基于</a:t>
            </a:r>
            <a:r>
              <a:rPr lang="en-US" altLang="zh-CN" dirty="0">
                <a:latin typeface="Arial" panose="020B0604020202020204" pitchFamily="34" charset="0"/>
              </a:rPr>
              <a:t>SNN</a:t>
            </a:r>
            <a:r>
              <a:rPr lang="zh-CN" altLang="en-US" dirty="0">
                <a:latin typeface="Arial" panose="020B0604020202020204" pitchFamily="34" charset="0"/>
              </a:rPr>
              <a:t>实现数字逻辑，支持神经元、突触和突触延迟数量的可配置</a:t>
            </a:r>
            <a:endParaRPr lang="en-US"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598" y="2896711"/>
            <a:ext cx="9154803" cy="3553321"/>
          </a:xfrm>
          <a:prstGeom prst="rect">
            <a:avLst/>
          </a:prstGeom>
        </p:spPr>
      </p:pic>
      <p:sp>
        <p:nvSpPr>
          <p:cNvPr id="15" name="文本框 14"/>
          <p:cNvSpPr txBox="1"/>
          <p:nvPr/>
        </p:nvSpPr>
        <p:spPr>
          <a:xfrm>
            <a:off x="4515729" y="6344529"/>
            <a:ext cx="2433711" cy="369332"/>
          </a:xfrm>
          <a:prstGeom prst="rect">
            <a:avLst/>
          </a:prstGeom>
          <a:noFill/>
        </p:spPr>
        <p:txBody>
          <a:bodyPr wrap="square" rtlCol="0">
            <a:spAutoFit/>
          </a:bodyPr>
          <a:lstStyle/>
          <a:p>
            <a:r>
              <a:rPr lang="en-US" altLang="zh-CN" dirty="0"/>
              <a:t>NPU</a:t>
            </a:r>
            <a:r>
              <a:rPr lang="zh-CN" altLang="en-US" dirty="0"/>
              <a:t>的总体微架构</a:t>
            </a:r>
            <a:endParaRPr lang="en-US" dirty="0"/>
          </a:p>
        </p:txBody>
      </p:sp>
    </p:spTree>
    <p:extLst>
      <p:ext uri="{BB962C8B-B14F-4D97-AF65-F5344CB8AC3E}">
        <p14:creationId xmlns:p14="http://schemas.microsoft.com/office/powerpoint/2010/main" val="3708272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369332"/>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i="1" dirty="0">
                <a:latin typeface="Times New Roman" panose="02020603050405020304" pitchFamily="18" charset="0"/>
                <a:ea typeface="黑体" panose="02010609060101010101" pitchFamily="49" charset="-122"/>
                <a:cs typeface="Times New Roman" panose="02020603050405020304" pitchFamily="18" charset="0"/>
              </a:rPr>
              <a:t>Darwin: A neuromorphic hardware co-processor based on spiking neural networks</a:t>
            </a:r>
          </a:p>
        </p:txBody>
      </p:sp>
      <p:sp>
        <p:nvSpPr>
          <p:cNvPr id="4" name="文本框 3"/>
          <p:cNvSpPr txBox="1"/>
          <p:nvPr/>
        </p:nvSpPr>
        <p:spPr>
          <a:xfrm>
            <a:off x="132522" y="2173965"/>
            <a:ext cx="4081670" cy="369332"/>
          </a:xfrm>
          <a:prstGeom prst="rect">
            <a:avLst/>
          </a:prstGeom>
          <a:noFill/>
        </p:spPr>
        <p:txBody>
          <a:bodyPr wrap="square" rtlCol="0">
            <a:spAutoFit/>
          </a:bodyPr>
          <a:lstStyle/>
          <a:p>
            <a:r>
              <a:rPr lang="zh-CN" altLang="en-US" dirty="0"/>
              <a:t>采用的基础模型：</a:t>
            </a:r>
            <a:r>
              <a:rPr lang="en-US" altLang="zh-CN" dirty="0"/>
              <a:t>LIF</a:t>
            </a:r>
            <a:r>
              <a:rPr lang="zh-CN" altLang="en-US" dirty="0"/>
              <a:t>神经元模型</a:t>
            </a:r>
            <a:endParaRPr lang="en-US" dirty="0"/>
          </a:p>
        </p:txBody>
      </p:sp>
      <p:pic>
        <p:nvPicPr>
          <p:cNvPr id="5" name="图片 4" descr="D:\win10\TEMP\1600247104(1).png"/>
          <p:cNvPicPr/>
          <p:nvPr/>
        </p:nvPicPr>
        <p:blipFill rotWithShape="1">
          <a:blip r:embed="rId3">
            <a:extLst>
              <a:ext uri="{28A0092B-C50C-407E-A947-70E740481C1C}">
                <a14:useLocalDpi xmlns:a14="http://schemas.microsoft.com/office/drawing/2010/main" val="0"/>
              </a:ext>
            </a:extLst>
          </a:blip>
          <a:srcRect t="32577" r="9749" b="-1"/>
          <a:stretch/>
        </p:blipFill>
        <p:spPr bwMode="auto">
          <a:xfrm>
            <a:off x="89782" y="3900721"/>
            <a:ext cx="4637266" cy="1596628"/>
          </a:xfrm>
          <a:prstGeom prst="rect">
            <a:avLst/>
          </a:prstGeom>
          <a:noFill/>
          <a:ln>
            <a:noFill/>
          </a:ln>
        </p:spPr>
      </p:pic>
      <p:sp>
        <p:nvSpPr>
          <p:cNvPr id="6" name="文本框 5"/>
          <p:cNvSpPr txBox="1"/>
          <p:nvPr/>
        </p:nvSpPr>
        <p:spPr>
          <a:xfrm>
            <a:off x="132522" y="2620129"/>
            <a:ext cx="2597427" cy="369332"/>
          </a:xfrm>
          <a:prstGeom prst="rect">
            <a:avLst/>
          </a:prstGeom>
          <a:noFill/>
        </p:spPr>
        <p:txBody>
          <a:bodyPr wrap="square" rtlCol="0">
            <a:spAutoFit/>
          </a:bodyPr>
          <a:lstStyle/>
          <a:p>
            <a:r>
              <a:rPr lang="zh-CN" altLang="en-US" dirty="0"/>
              <a:t>离散版本的</a:t>
            </a:r>
            <a:r>
              <a:rPr lang="en-US" altLang="zh-CN" dirty="0"/>
              <a:t>LIF</a:t>
            </a:r>
            <a:r>
              <a:rPr lang="zh-CN" altLang="en-US" dirty="0"/>
              <a:t>模型</a:t>
            </a:r>
            <a:endParaRPr lang="en-US" dirty="0"/>
          </a:p>
        </p:txBody>
      </p:sp>
      <p:sp>
        <p:nvSpPr>
          <p:cNvPr id="7" name="文本框 6"/>
          <p:cNvSpPr txBox="1"/>
          <p:nvPr/>
        </p:nvSpPr>
        <p:spPr>
          <a:xfrm>
            <a:off x="132522" y="2989461"/>
            <a:ext cx="3101008" cy="369332"/>
          </a:xfrm>
          <a:prstGeom prst="rect">
            <a:avLst/>
          </a:prstGeom>
          <a:noFill/>
        </p:spPr>
        <p:txBody>
          <a:bodyPr wrap="square" rtlCol="0">
            <a:spAutoFit/>
          </a:bodyPr>
          <a:lstStyle/>
          <a:p>
            <a:r>
              <a:rPr lang="zh-CN" altLang="en-US" dirty="0"/>
              <a:t>浮点变量</a:t>
            </a:r>
            <a:endParaRPr lang="en-US" dirty="0"/>
          </a:p>
        </p:txBody>
      </p:sp>
      <p:cxnSp>
        <p:nvCxnSpPr>
          <p:cNvPr id="9" name="直接箭头连接符 8"/>
          <p:cNvCxnSpPr/>
          <p:nvPr/>
        </p:nvCxnSpPr>
        <p:spPr>
          <a:xfrm>
            <a:off x="1192696" y="3167270"/>
            <a:ext cx="437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22782" y="3006025"/>
            <a:ext cx="1775792" cy="369332"/>
          </a:xfrm>
          <a:prstGeom prst="rect">
            <a:avLst/>
          </a:prstGeom>
          <a:noFill/>
        </p:spPr>
        <p:txBody>
          <a:bodyPr wrap="square" rtlCol="0">
            <a:spAutoFit/>
          </a:bodyPr>
          <a:lstStyle/>
          <a:p>
            <a:r>
              <a:rPr lang="zh-CN" altLang="en-US" dirty="0"/>
              <a:t>定点整型变量</a:t>
            </a:r>
            <a:endParaRPr lang="en-US" dirty="0"/>
          </a:p>
        </p:txBody>
      </p:sp>
      <p:pic>
        <p:nvPicPr>
          <p:cNvPr id="11" name="图片 10" descr="D:\win10\TEMP\1600247088(1).png"/>
          <p:cNvPicPr/>
          <p:nvPr/>
        </p:nvPicPr>
        <p:blipFill rotWithShape="1">
          <a:blip r:embed="rId4">
            <a:extLst>
              <a:ext uri="{28A0092B-C50C-407E-A947-70E740481C1C}">
                <a14:useLocalDpi xmlns:a14="http://schemas.microsoft.com/office/drawing/2010/main" val="0"/>
              </a:ext>
            </a:extLst>
          </a:blip>
          <a:srcRect t="-3394" r="15365" b="7445"/>
          <a:stretch/>
        </p:blipFill>
        <p:spPr bwMode="auto">
          <a:xfrm>
            <a:off x="132522" y="5473639"/>
            <a:ext cx="4306958" cy="774762"/>
          </a:xfrm>
          <a:prstGeom prst="rect">
            <a:avLst/>
          </a:prstGeom>
          <a:noFill/>
          <a:ln>
            <a:noFill/>
          </a:ln>
        </p:spPr>
      </p:pic>
      <p:sp>
        <p:nvSpPr>
          <p:cNvPr id="12" name="右大括号 11"/>
          <p:cNvSpPr/>
          <p:nvPr/>
        </p:nvSpPr>
        <p:spPr>
          <a:xfrm>
            <a:off x="4439480" y="4033790"/>
            <a:ext cx="2067339" cy="19348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文本框 12"/>
          <p:cNvSpPr txBox="1"/>
          <p:nvPr/>
        </p:nvSpPr>
        <p:spPr>
          <a:xfrm>
            <a:off x="6643315" y="4816532"/>
            <a:ext cx="1683026" cy="369332"/>
          </a:xfrm>
          <a:prstGeom prst="rect">
            <a:avLst/>
          </a:prstGeom>
          <a:noFill/>
        </p:spPr>
        <p:txBody>
          <a:bodyPr wrap="square" rtlCol="0">
            <a:spAutoFit/>
          </a:bodyPr>
          <a:lstStyle/>
          <a:p>
            <a:r>
              <a:rPr lang="en-US" dirty="0"/>
              <a:t>LIF</a:t>
            </a:r>
            <a:r>
              <a:rPr lang="zh-CN" altLang="en-US" dirty="0"/>
              <a:t>核方程</a:t>
            </a:r>
            <a:endParaRPr lang="en-US" dirty="0"/>
          </a:p>
        </p:txBody>
      </p:sp>
      <p:sp>
        <p:nvSpPr>
          <p:cNvPr id="8" name="矩形 7"/>
          <p:cNvSpPr/>
          <p:nvPr/>
        </p:nvSpPr>
        <p:spPr>
          <a:xfrm>
            <a:off x="0" y="6146999"/>
            <a:ext cx="6096000" cy="523220"/>
          </a:xfrm>
          <a:prstGeom prst="rect">
            <a:avLst/>
          </a:prstGeom>
        </p:spPr>
        <p:txBody>
          <a:bodyPr>
            <a:spAutoFit/>
          </a:bodyPr>
          <a:lstStyle/>
          <a:p>
            <a:r>
              <a:rPr lang="zh-CN" altLang="en-US" sz="1400" dirty="0">
                <a:latin typeface="黑体" panose="02010609060101010101" pitchFamily="49" charset="-122"/>
                <a:ea typeface="黑体" panose="02010609060101010101" pitchFamily="49" charset="-122"/>
              </a:rPr>
              <a:t>由于膜电位</a:t>
            </a:r>
            <a:r>
              <a:rPr lang="en-US" altLang="zh-CN" sz="1400" dirty="0" err="1">
                <a:latin typeface="黑体" panose="02010609060101010101" pitchFamily="49" charset="-122"/>
                <a:ea typeface="黑体" panose="02010609060101010101" pitchFamily="49" charset="-122"/>
              </a:rPr>
              <a:t>Vj</a:t>
            </a:r>
            <a:r>
              <a:rPr lang="en-US" altLang="zh-CN" sz="1400" dirty="0">
                <a:latin typeface="黑体" panose="02010609060101010101" pitchFamily="49" charset="-122"/>
                <a:ea typeface="黑体" panose="02010609060101010101" pitchFamily="49" charset="-122"/>
              </a:rPr>
              <a:t>(t)</a:t>
            </a:r>
            <a:r>
              <a:rPr lang="zh-CN" altLang="en-US" sz="1400" dirty="0">
                <a:latin typeface="黑体" panose="02010609060101010101" pitchFamily="49" charset="-122"/>
                <a:ea typeface="黑体" panose="02010609060101010101" pitchFamily="49" charset="-122"/>
              </a:rPr>
              <a:t>和突触权重具有显著的不同动态范围，因此在浮点定点转换中分别应用了不同的缩放因子</a:t>
            </a:r>
            <a:r>
              <a:rPr lang="en-US" altLang="zh-CN" sz="1400" dirty="0">
                <a:latin typeface="黑体" panose="02010609060101010101" pitchFamily="49" charset="-122"/>
                <a:ea typeface="黑体" panose="02010609060101010101" pitchFamily="49" charset="-122"/>
              </a:rPr>
              <a:t>βv</a:t>
            </a:r>
            <a:r>
              <a:rPr lang="zh-CN" altLang="en-US" sz="1400" dirty="0">
                <a:latin typeface="黑体" panose="02010609060101010101" pitchFamily="49" charset="-122"/>
                <a:ea typeface="黑体" panose="02010609060101010101" pitchFamily="49" charset="-122"/>
              </a:rPr>
              <a:t>和</a:t>
            </a:r>
            <a:r>
              <a:rPr lang="en-US" altLang="zh-CN" sz="1400" dirty="0">
                <a:latin typeface="黑体" panose="02010609060101010101" pitchFamily="49" charset="-122"/>
                <a:ea typeface="黑体" panose="02010609060101010101" pitchFamily="49" charset="-122"/>
              </a:rPr>
              <a:t>βw</a:t>
            </a:r>
            <a:r>
              <a:rPr lang="zh-CN" altLang="en-US" sz="1400" dirty="0">
                <a:latin typeface="黑体" panose="02010609060101010101" pitchFamily="49" charset="-122"/>
                <a:ea typeface="黑体" panose="02010609060101010101" pitchFamily="49" charset="-122"/>
              </a:rPr>
              <a:t>，差值为</a:t>
            </a:r>
            <a:r>
              <a:rPr lang="en-US" altLang="zh-CN" sz="1400" dirty="0">
                <a:latin typeface="黑体" panose="02010609060101010101" pitchFamily="49" charset="-122"/>
                <a:ea typeface="黑体" panose="02010609060101010101" pitchFamily="49" charset="-122"/>
              </a:rPr>
              <a:t>βd</a:t>
            </a:r>
            <a:r>
              <a:rPr lang="zh-CN" altLang="en-US" sz="1400" dirty="0">
                <a:latin typeface="黑体" panose="02010609060101010101" pitchFamily="49" charset="-122"/>
                <a:ea typeface="黑体" panose="02010609060101010101" pitchFamily="49" charset="-122"/>
              </a:rPr>
              <a:t>。</a:t>
            </a:r>
            <a:endParaRPr lang="en-US" sz="1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8758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369332"/>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A </a:t>
            </a:r>
            <a:r>
              <a:rPr lang="en-US" i="1" dirty="0">
                <a:latin typeface="Times New Roman" panose="02020603050405020304" pitchFamily="18" charset="0"/>
                <a:ea typeface="黑体" panose="02010609060101010101" pitchFamily="49" charset="-122"/>
                <a:cs typeface="Times New Roman" panose="02020603050405020304" pitchFamily="18" charset="0"/>
              </a:rPr>
              <a:t>digital </a:t>
            </a:r>
            <a:r>
              <a:rPr lang="en-US" i="1" dirty="0" err="1">
                <a:latin typeface="Times New Roman" panose="02020603050405020304" pitchFamily="18" charset="0"/>
                <a:ea typeface="黑体" panose="02010609060101010101" pitchFamily="49" charset="-122"/>
                <a:cs typeface="Times New Roman" panose="02020603050405020304" pitchFamily="18" charset="0"/>
              </a:rPr>
              <a:t>neurosynaptic</a:t>
            </a:r>
            <a:r>
              <a:rPr lang="en-US" i="1" dirty="0">
                <a:latin typeface="Times New Roman" panose="02020603050405020304" pitchFamily="18" charset="0"/>
                <a:ea typeface="黑体" panose="02010609060101010101" pitchFamily="49" charset="-122"/>
                <a:cs typeface="Times New Roman" panose="02020603050405020304" pitchFamily="18" charset="0"/>
              </a:rPr>
              <a:t> core using embedded crossbar memory with 45pJ per spike in 45nm</a:t>
            </a:r>
          </a:p>
        </p:txBody>
      </p:sp>
      <p:sp>
        <p:nvSpPr>
          <p:cNvPr id="6" name="文本框 5"/>
          <p:cNvSpPr txBox="1"/>
          <p:nvPr/>
        </p:nvSpPr>
        <p:spPr>
          <a:xfrm>
            <a:off x="132522" y="2700997"/>
            <a:ext cx="1519311" cy="369332"/>
          </a:xfrm>
          <a:prstGeom prst="rect">
            <a:avLst/>
          </a:prstGeom>
          <a:noFill/>
        </p:spPr>
        <p:txBody>
          <a:bodyPr wrap="square" rtlCol="0">
            <a:spAutoFit/>
          </a:bodyPr>
          <a:lstStyle/>
          <a:p>
            <a:r>
              <a:rPr lang="zh-CN" altLang="en-US" dirty="0"/>
              <a:t>神经突触核</a:t>
            </a:r>
            <a:endParaRPr lang="en-US" dirty="0"/>
          </a:p>
        </p:txBody>
      </p:sp>
      <p:sp>
        <p:nvSpPr>
          <p:cNvPr id="9" name="左大括号 8"/>
          <p:cNvSpPr/>
          <p:nvPr/>
        </p:nvSpPr>
        <p:spPr>
          <a:xfrm>
            <a:off x="1487098" y="2250380"/>
            <a:ext cx="329470" cy="1152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文本框 9"/>
          <p:cNvSpPr txBox="1"/>
          <p:nvPr/>
        </p:nvSpPr>
        <p:spPr>
          <a:xfrm>
            <a:off x="1816568" y="2250380"/>
            <a:ext cx="2867974" cy="1200329"/>
          </a:xfrm>
          <a:prstGeom prst="rect">
            <a:avLst/>
          </a:prstGeom>
          <a:noFill/>
        </p:spPr>
        <p:txBody>
          <a:bodyPr wrap="square" rtlCol="0">
            <a:spAutoFit/>
          </a:bodyPr>
          <a:lstStyle/>
          <a:p>
            <a:r>
              <a:rPr lang="en-US" dirty="0"/>
              <a:t>256</a:t>
            </a:r>
            <a:r>
              <a:rPr lang="zh-CN" altLang="en-US" dirty="0"/>
              <a:t>个数字神经元</a:t>
            </a:r>
            <a:endParaRPr lang="en-US" altLang="zh-CN" dirty="0"/>
          </a:p>
          <a:p>
            <a:endParaRPr lang="en-US" dirty="0"/>
          </a:p>
          <a:p>
            <a:endParaRPr lang="en-US" dirty="0"/>
          </a:p>
          <a:p>
            <a:r>
              <a:rPr lang="en-US" dirty="0"/>
              <a:t>1024</a:t>
            </a:r>
            <a:r>
              <a:rPr lang="en-US" altLang="zh-CN" dirty="0"/>
              <a:t>x256bit</a:t>
            </a:r>
            <a:r>
              <a:rPr lang="zh-CN" altLang="en-US" dirty="0"/>
              <a:t>的</a:t>
            </a:r>
            <a:r>
              <a:rPr lang="en-US" altLang="zh-CN" dirty="0"/>
              <a:t>SRAM</a:t>
            </a:r>
            <a:r>
              <a:rPr lang="zh-CN" altLang="en-US" dirty="0"/>
              <a:t>（突触）</a:t>
            </a:r>
            <a:endParaRPr lang="en-US" dirty="0"/>
          </a:p>
        </p:txBody>
      </p:sp>
      <p:pic>
        <p:nvPicPr>
          <p:cNvPr id="11" name="图片 10"/>
          <p:cNvPicPr>
            <a:picLocks noChangeAspect="1"/>
          </p:cNvPicPr>
          <p:nvPr/>
        </p:nvPicPr>
        <p:blipFill>
          <a:blip r:embed="rId3"/>
          <a:stretch>
            <a:fillRect/>
          </a:stretch>
        </p:blipFill>
        <p:spPr>
          <a:xfrm>
            <a:off x="5982066" y="2250380"/>
            <a:ext cx="4448175" cy="3943350"/>
          </a:xfrm>
          <a:prstGeom prst="rect">
            <a:avLst/>
          </a:prstGeom>
        </p:spPr>
      </p:pic>
      <p:cxnSp>
        <p:nvCxnSpPr>
          <p:cNvPr id="13" name="直接箭头连接符 12"/>
          <p:cNvCxnSpPr/>
          <p:nvPr/>
        </p:nvCxnSpPr>
        <p:spPr>
          <a:xfrm>
            <a:off x="838200" y="3249637"/>
            <a:ext cx="0" cy="71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92177" y="3450709"/>
            <a:ext cx="1921361" cy="369332"/>
          </a:xfrm>
          <a:prstGeom prst="rect">
            <a:avLst/>
          </a:prstGeom>
          <a:noFill/>
        </p:spPr>
        <p:txBody>
          <a:bodyPr wrap="square" rtlCol="0">
            <a:spAutoFit/>
          </a:bodyPr>
          <a:lstStyle/>
          <a:p>
            <a:r>
              <a:rPr lang="en-US" altLang="zh-CN" dirty="0"/>
              <a:t>IBM 45nm </a:t>
            </a:r>
            <a:endParaRPr lang="en-US" dirty="0"/>
          </a:p>
        </p:txBody>
      </p:sp>
      <p:sp>
        <p:nvSpPr>
          <p:cNvPr id="15" name="文本框 14"/>
          <p:cNvSpPr txBox="1"/>
          <p:nvPr/>
        </p:nvSpPr>
        <p:spPr>
          <a:xfrm>
            <a:off x="132522" y="3967089"/>
            <a:ext cx="3243724" cy="923330"/>
          </a:xfrm>
          <a:prstGeom prst="rect">
            <a:avLst/>
          </a:prstGeom>
          <a:noFill/>
        </p:spPr>
        <p:txBody>
          <a:bodyPr wrap="square" rtlCol="0">
            <a:spAutoFit/>
          </a:bodyPr>
          <a:lstStyle/>
          <a:p>
            <a:r>
              <a:rPr lang="zh-CN" altLang="en-US" dirty="0"/>
              <a:t>实现了高效的扇出</a:t>
            </a:r>
            <a:endParaRPr lang="en-US" altLang="zh-CN" dirty="0"/>
          </a:p>
          <a:p>
            <a:r>
              <a:rPr lang="zh-CN" altLang="en-US" dirty="0"/>
              <a:t>实现</a:t>
            </a:r>
            <a:r>
              <a:rPr lang="en-US" altLang="zh-CN" dirty="0"/>
              <a:t>45pJ/spike</a:t>
            </a:r>
            <a:r>
              <a:rPr lang="zh-CN" altLang="en-US" dirty="0"/>
              <a:t>的超低有效功耗</a:t>
            </a:r>
            <a:endParaRPr lang="en-US" altLang="zh-CN" dirty="0"/>
          </a:p>
          <a:p>
            <a:endParaRPr lang="en-US" dirty="0"/>
          </a:p>
        </p:txBody>
      </p:sp>
      <p:sp>
        <p:nvSpPr>
          <p:cNvPr id="18" name="文本框 17"/>
          <p:cNvSpPr txBox="1"/>
          <p:nvPr/>
        </p:nvSpPr>
        <p:spPr>
          <a:xfrm>
            <a:off x="7312854" y="6193730"/>
            <a:ext cx="2546252" cy="369332"/>
          </a:xfrm>
          <a:prstGeom prst="rect">
            <a:avLst/>
          </a:prstGeom>
          <a:noFill/>
        </p:spPr>
        <p:txBody>
          <a:bodyPr wrap="square" rtlCol="0">
            <a:spAutoFit/>
          </a:bodyPr>
          <a:lstStyle/>
          <a:p>
            <a:r>
              <a:rPr lang="zh-CN" altLang="en-US" dirty="0"/>
              <a:t>核的内部模块</a:t>
            </a:r>
            <a:endParaRPr lang="en-US" dirty="0"/>
          </a:p>
        </p:txBody>
      </p:sp>
      <p:sp>
        <p:nvSpPr>
          <p:cNvPr id="4" name="文本框 3"/>
          <p:cNvSpPr txBox="1"/>
          <p:nvPr/>
        </p:nvSpPr>
        <p:spPr>
          <a:xfrm>
            <a:off x="421513" y="5373343"/>
            <a:ext cx="1065415" cy="369332"/>
          </a:xfrm>
          <a:prstGeom prst="rect">
            <a:avLst/>
          </a:prstGeom>
          <a:noFill/>
        </p:spPr>
        <p:txBody>
          <a:bodyPr wrap="square" rtlCol="0">
            <a:spAutoFit/>
          </a:bodyPr>
          <a:lstStyle/>
          <a:p>
            <a:r>
              <a:rPr lang="zh-CN" altLang="en-US" dirty="0" smtClean="0"/>
              <a:t>核操作</a:t>
            </a:r>
            <a:endParaRPr lang="en-US" dirty="0"/>
          </a:p>
        </p:txBody>
      </p:sp>
      <p:sp>
        <p:nvSpPr>
          <p:cNvPr id="5" name="左大括号 4"/>
          <p:cNvSpPr/>
          <p:nvPr/>
        </p:nvSpPr>
        <p:spPr>
          <a:xfrm>
            <a:off x="1322024" y="5155894"/>
            <a:ext cx="329809" cy="8042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文本框 6"/>
          <p:cNvSpPr txBox="1"/>
          <p:nvPr/>
        </p:nvSpPr>
        <p:spPr>
          <a:xfrm>
            <a:off x="1651832" y="5155894"/>
            <a:ext cx="3003623" cy="830997"/>
          </a:xfrm>
          <a:prstGeom prst="rect">
            <a:avLst/>
          </a:prstGeom>
          <a:noFill/>
        </p:spPr>
        <p:txBody>
          <a:bodyPr wrap="square" rtlCol="0">
            <a:spAutoFit/>
          </a:bodyPr>
          <a:lstStyle/>
          <a:p>
            <a:r>
              <a:rPr lang="zh-CN" altLang="en-US" sz="1600" dirty="0" smtClean="0"/>
              <a:t>阶段一：实现轴突驱动的组件</a:t>
            </a:r>
            <a:endParaRPr lang="en-US" altLang="zh-CN" sz="1600" dirty="0" smtClean="0"/>
          </a:p>
          <a:p>
            <a:endParaRPr lang="en-US" sz="1600" dirty="0"/>
          </a:p>
          <a:p>
            <a:r>
              <a:rPr lang="zh-CN" altLang="en-US" sz="1600" dirty="0" smtClean="0"/>
              <a:t>阶段二：实现时间步骤同步</a:t>
            </a:r>
            <a:endParaRPr lang="en-US" sz="1600" dirty="0" smtClean="0"/>
          </a:p>
        </p:txBody>
      </p:sp>
    </p:spTree>
    <p:extLst>
      <p:ext uri="{BB962C8B-B14F-4D97-AF65-F5344CB8AC3E}">
        <p14:creationId xmlns:p14="http://schemas.microsoft.com/office/powerpoint/2010/main" val="565952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369332"/>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A </a:t>
            </a:r>
            <a:r>
              <a:rPr lang="en-US" i="1" dirty="0">
                <a:latin typeface="Times New Roman" panose="02020603050405020304" pitchFamily="18" charset="0"/>
                <a:ea typeface="黑体" panose="02010609060101010101" pitchFamily="49" charset="-122"/>
                <a:cs typeface="Times New Roman" panose="02020603050405020304" pitchFamily="18" charset="0"/>
              </a:rPr>
              <a:t>digital </a:t>
            </a:r>
            <a:r>
              <a:rPr lang="en-US" i="1" dirty="0" err="1">
                <a:latin typeface="Times New Roman" panose="02020603050405020304" pitchFamily="18" charset="0"/>
                <a:ea typeface="黑体" panose="02010609060101010101" pitchFamily="49" charset="-122"/>
                <a:cs typeface="Times New Roman" panose="02020603050405020304" pitchFamily="18" charset="0"/>
              </a:rPr>
              <a:t>neurosynaptic</a:t>
            </a:r>
            <a:r>
              <a:rPr lang="en-US" i="1" dirty="0">
                <a:latin typeface="Times New Roman" panose="02020603050405020304" pitchFamily="18" charset="0"/>
                <a:ea typeface="黑体" panose="02010609060101010101" pitchFamily="49" charset="-122"/>
                <a:cs typeface="Times New Roman" panose="02020603050405020304" pitchFamily="18" charset="0"/>
              </a:rPr>
              <a:t> core using embedded crossbar memory with 45pJ per spike in 45nm</a:t>
            </a:r>
          </a:p>
        </p:txBody>
      </p:sp>
      <p:pic>
        <p:nvPicPr>
          <p:cNvPr id="4" name="图片 3" descr="D:\win10\TEMP\1600257408(1).png"/>
          <p:cNvPicPr/>
          <p:nvPr/>
        </p:nvPicPr>
        <p:blipFill>
          <a:blip r:embed="rId3">
            <a:extLst>
              <a:ext uri="{28A0092B-C50C-407E-A947-70E740481C1C}">
                <a14:useLocalDpi xmlns:a14="http://schemas.microsoft.com/office/drawing/2010/main" val="0"/>
              </a:ext>
            </a:extLst>
          </a:blip>
          <a:srcRect/>
          <a:stretch>
            <a:fillRect/>
          </a:stretch>
        </p:blipFill>
        <p:spPr bwMode="auto">
          <a:xfrm>
            <a:off x="132522" y="2977736"/>
            <a:ext cx="4334911" cy="1017312"/>
          </a:xfrm>
          <a:prstGeom prst="rect">
            <a:avLst/>
          </a:prstGeom>
          <a:noFill/>
          <a:ln>
            <a:noFill/>
          </a:ln>
        </p:spPr>
      </p:pic>
      <p:sp>
        <p:nvSpPr>
          <p:cNvPr id="5" name="矩形 4"/>
          <p:cNvSpPr/>
          <p:nvPr/>
        </p:nvSpPr>
        <p:spPr>
          <a:xfrm>
            <a:off x="132522" y="2428931"/>
            <a:ext cx="4333238" cy="369332"/>
          </a:xfrm>
          <a:prstGeom prst="rect">
            <a:avLst/>
          </a:prstGeom>
        </p:spPr>
        <p:txBody>
          <a:bodyPr wrap="none">
            <a:spAutoFit/>
          </a:bodyPr>
          <a:lstStyle/>
          <a:p>
            <a:r>
              <a:rPr lang="zh-CN" altLang="en-US" spc="75" dirty="0">
                <a:ea typeface="微软雅黑" panose="020B0503020204020204" pitchFamily="34" charset="-122"/>
                <a:cs typeface="微软雅黑" panose="020B0503020204020204" pitchFamily="34" charset="-122"/>
              </a:rPr>
              <a:t>神经元</a:t>
            </a:r>
            <a:r>
              <a:rPr lang="en-US" altLang="zh-CN" spc="75" dirty="0" err="1">
                <a:latin typeface="Arial" panose="020B0604020202020204" pitchFamily="34" charset="0"/>
                <a:ea typeface="等线" panose="02010600030101010101" pitchFamily="2" charset="-122"/>
              </a:rPr>
              <a:t>i</a:t>
            </a:r>
            <a:r>
              <a:rPr lang="zh-CN" altLang="en-US" spc="75" dirty="0">
                <a:ea typeface="微软雅黑" panose="020B0503020204020204" pitchFamily="34" charset="-122"/>
                <a:cs typeface="微软雅黑" panose="020B0503020204020204" pitchFamily="34" charset="-122"/>
              </a:rPr>
              <a:t>的膜电位在每个时间步更新为：</a:t>
            </a:r>
            <a:endParaRPr lang="en-US" dirty="0"/>
          </a:p>
        </p:txBody>
      </p:sp>
      <p:pic>
        <p:nvPicPr>
          <p:cNvPr id="8" name="图片 7">
            <a:extLst>
              <a:ext uri="{FF2B5EF4-FFF2-40B4-BE49-F238E27FC236}">
                <a16:creationId xmlns:a16="http://schemas.microsoft.com/office/drawing/2014/main" id="{D11EEEA9-2D32-4F77-8F7F-3629F0645A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56739" y="2798263"/>
            <a:ext cx="4465572" cy="3067965"/>
          </a:xfrm>
          <a:prstGeom prst="rect">
            <a:avLst/>
          </a:prstGeom>
          <a:noFill/>
          <a:ln>
            <a:noFill/>
          </a:ln>
        </p:spPr>
      </p:pic>
    </p:spTree>
    <p:extLst>
      <p:ext uri="{BB962C8B-B14F-4D97-AF65-F5344CB8AC3E}">
        <p14:creationId xmlns:p14="http://schemas.microsoft.com/office/powerpoint/2010/main" val="2717186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5217" y="901148"/>
            <a:ext cx="7116418" cy="3539430"/>
          </a:xfrm>
          <a:prstGeom prst="rect">
            <a:avLst/>
          </a:prstGeom>
          <a:noFill/>
        </p:spPr>
        <p:txBody>
          <a:bodyPr wrap="square" rtlCol="0">
            <a:spAutoFit/>
          </a:bodyPr>
          <a:lstStyle/>
          <a:p>
            <a:r>
              <a:rPr lang="en-US"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、神经元的工作原理</a:t>
            </a:r>
            <a:endParaRPr lang="en-US" altLang="zh-CN" sz="3200" dirty="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a:p>
            <a:r>
              <a:rPr lang="en-US"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、基本神经元模型</a:t>
            </a:r>
            <a:endParaRPr lang="en-US" altLang="zh-CN" sz="3200" dirty="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a:p>
            <a:r>
              <a:rPr lang="en-US"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、文献中相关的神经元模型</a:t>
            </a:r>
            <a:endParaRPr lang="en-US" altLang="zh-CN" sz="3200" dirty="0">
              <a:latin typeface="黑体" panose="02010609060101010101" pitchFamily="49" charset="-122"/>
              <a:ea typeface="黑体" panose="02010609060101010101" pitchFamily="49" charset="-122"/>
            </a:endParaRPr>
          </a:p>
          <a:p>
            <a:endParaRPr lang="en-US" sz="3200" dirty="0">
              <a:latin typeface="黑体" panose="02010609060101010101" pitchFamily="49" charset="-122"/>
              <a:ea typeface="黑体" panose="02010609060101010101" pitchFamily="49" charset="-122"/>
            </a:endParaRPr>
          </a:p>
          <a:p>
            <a:r>
              <a:rPr lang="en-US"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、文献总结</a:t>
            </a:r>
            <a:endParaRPr 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08389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5</a:t>
            </a: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Implementing Spiking Neural Networks for Real-Time Signal-Processing and Control Applications: A Model-V </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alidated</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 FPGA Approach</a:t>
            </a:r>
            <a:endParaRPr lang="en-US"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254000" y="3314700"/>
            <a:ext cx="1333500" cy="369332"/>
          </a:xfrm>
          <a:prstGeom prst="rect">
            <a:avLst/>
          </a:prstGeom>
          <a:noFill/>
        </p:spPr>
        <p:txBody>
          <a:bodyPr wrap="square" rtlCol="0">
            <a:spAutoFit/>
          </a:bodyPr>
          <a:lstStyle/>
          <a:p>
            <a:r>
              <a:rPr lang="zh-CN" altLang="en-US" dirty="0"/>
              <a:t>文章贡献</a:t>
            </a:r>
            <a:endParaRPr lang="en-US" dirty="0"/>
          </a:p>
        </p:txBody>
      </p:sp>
      <p:sp>
        <p:nvSpPr>
          <p:cNvPr id="6" name="左大括号 5"/>
          <p:cNvSpPr/>
          <p:nvPr/>
        </p:nvSpPr>
        <p:spPr>
          <a:xfrm>
            <a:off x="1282700" y="2559566"/>
            <a:ext cx="609600" cy="187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文本框 8"/>
          <p:cNvSpPr txBox="1"/>
          <p:nvPr/>
        </p:nvSpPr>
        <p:spPr>
          <a:xfrm>
            <a:off x="1892300" y="2559566"/>
            <a:ext cx="3251200"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两个版本的</a:t>
            </a:r>
            <a:r>
              <a:rPr lang="zh-CN" altLang="en-US" dirty="0">
                <a:latin typeface="黑体" panose="02010609060101010101" pitchFamily="49" charset="-122"/>
                <a:ea typeface="黑体" panose="02010609060101010101" pitchFamily="49" charset="-122"/>
              </a:rPr>
              <a:t>硬件处理体系架构（</a:t>
            </a:r>
            <a:r>
              <a:rPr lang="en-US" altLang="zh-CN" dirty="0">
                <a:latin typeface="黑体" panose="02010609060101010101" pitchFamily="49" charset="-122"/>
                <a:ea typeface="黑体" panose="02010609060101010101" pitchFamily="49" charset="-122"/>
              </a:rPr>
              <a:t>FPGA</a:t>
            </a:r>
            <a:r>
              <a:rPr lang="zh-CN" altLang="en-US" dirty="0">
                <a:latin typeface="黑体" panose="02010609060101010101" pitchFamily="49" charset="-122"/>
                <a:ea typeface="黑体" panose="02010609060101010101" pitchFamily="49" charset="-122"/>
              </a:rPr>
              <a:t>实现）</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描述了一个开发系统，用于对硬件架构进行验证</a:t>
            </a:r>
            <a:endParaRPr lang="en-US" altLang="zh-CN" dirty="0">
              <a:latin typeface="黑体" panose="02010609060101010101" pitchFamily="49" charset="-122"/>
              <a:ea typeface="黑体" panose="02010609060101010101" pitchFamily="49" charset="-122"/>
            </a:endParaRPr>
          </a:p>
          <a:p>
            <a:endParaRPr lang="en-US"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开发了啮齿类动物的触须感觉系统模型</a:t>
            </a:r>
            <a:endParaRPr lang="en-US" dirty="0"/>
          </a:p>
        </p:txBody>
      </p:sp>
    </p:spTree>
    <p:extLst>
      <p:ext uri="{BB962C8B-B14F-4D97-AF65-F5344CB8AC3E}">
        <p14:creationId xmlns:p14="http://schemas.microsoft.com/office/powerpoint/2010/main" val="2262759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5</a:t>
            </a: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Implementing Spiking Neural Networks for Real-Time Signal-Processing and Control Applications: A Model-V </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alidated</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 FPGA Approach</a:t>
            </a:r>
            <a:endParaRPr lang="en-US" i="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883D7087-8583-4A8C-866C-F67D5B88F12D}"/>
              </a:ext>
            </a:extLst>
          </p:cNvPr>
          <p:cNvPicPr/>
          <p:nvPr/>
        </p:nvPicPr>
        <p:blipFill rotWithShape="1">
          <a:blip r:embed="rId3">
            <a:extLst>
              <a:ext uri="{28A0092B-C50C-407E-A947-70E740481C1C}">
                <a14:useLocalDpi xmlns:a14="http://schemas.microsoft.com/office/drawing/2010/main" val="0"/>
              </a:ext>
            </a:extLst>
          </a:blip>
          <a:srcRect r="1312" b="33940"/>
          <a:stretch/>
        </p:blipFill>
        <p:spPr bwMode="auto">
          <a:xfrm>
            <a:off x="463849" y="2539298"/>
            <a:ext cx="6489041" cy="805920"/>
          </a:xfrm>
          <a:prstGeom prst="rect">
            <a:avLst/>
          </a:prstGeom>
          <a:noFill/>
          <a:ln>
            <a:noFill/>
          </a:ln>
        </p:spPr>
      </p:pic>
      <p:pic>
        <p:nvPicPr>
          <p:cNvPr id="8" name="图片 7">
            <a:extLst>
              <a:ext uri="{FF2B5EF4-FFF2-40B4-BE49-F238E27FC236}">
                <a16:creationId xmlns:a16="http://schemas.microsoft.com/office/drawing/2014/main" id="{8F5E8152-A906-408E-9477-BBFFB3DE113A}"/>
              </a:ext>
            </a:extLst>
          </p:cNvPr>
          <p:cNvPicPr/>
          <p:nvPr/>
        </p:nvPicPr>
        <p:blipFill rotWithShape="1">
          <a:blip r:embed="rId4">
            <a:extLst>
              <a:ext uri="{28A0092B-C50C-407E-A947-70E740481C1C}">
                <a14:useLocalDpi xmlns:a14="http://schemas.microsoft.com/office/drawing/2010/main" val="0"/>
              </a:ext>
            </a:extLst>
          </a:blip>
          <a:srcRect t="1" r="6494" b="4688"/>
          <a:stretch/>
        </p:blipFill>
        <p:spPr bwMode="auto">
          <a:xfrm>
            <a:off x="403463" y="3778560"/>
            <a:ext cx="6609811" cy="1227452"/>
          </a:xfrm>
          <a:prstGeom prst="rect">
            <a:avLst/>
          </a:prstGeom>
          <a:noFill/>
          <a:ln>
            <a:noFill/>
          </a:ln>
        </p:spPr>
      </p:pic>
      <p:sp>
        <p:nvSpPr>
          <p:cNvPr id="10" name="文本框 9">
            <a:extLst>
              <a:ext uri="{FF2B5EF4-FFF2-40B4-BE49-F238E27FC236}">
                <a16:creationId xmlns:a16="http://schemas.microsoft.com/office/drawing/2014/main" id="{60AFB056-6E5F-42BC-94D2-E7E68F89F27D}"/>
              </a:ext>
            </a:extLst>
          </p:cNvPr>
          <p:cNvSpPr txBox="1"/>
          <p:nvPr/>
        </p:nvSpPr>
        <p:spPr>
          <a:xfrm>
            <a:off x="463849" y="3377223"/>
            <a:ext cx="6098874" cy="369332"/>
          </a:xfrm>
          <a:prstGeom prst="rect">
            <a:avLst/>
          </a:prstGeom>
          <a:noFill/>
        </p:spPr>
        <p:txBody>
          <a:bodyPr wrap="square">
            <a:spAutoFit/>
          </a:bodyPr>
          <a:lstStyle/>
          <a:p>
            <a:r>
              <a:rPr lang="zh-CN" altLang="en-US" dirty="0"/>
              <a:t>突触后兴奋性和抑制性电流对神经元的贡献的差分方程：</a:t>
            </a:r>
          </a:p>
        </p:txBody>
      </p:sp>
      <p:pic>
        <p:nvPicPr>
          <p:cNvPr id="11" name="图片 10">
            <a:extLst>
              <a:ext uri="{FF2B5EF4-FFF2-40B4-BE49-F238E27FC236}">
                <a16:creationId xmlns:a16="http://schemas.microsoft.com/office/drawing/2014/main" id="{DB6AAFF4-5722-4776-ABCA-7B68D9BCA2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19234" y="3551556"/>
            <a:ext cx="5308917" cy="2961640"/>
          </a:xfrm>
          <a:prstGeom prst="rect">
            <a:avLst/>
          </a:prstGeom>
          <a:noFill/>
          <a:ln>
            <a:noFill/>
          </a:ln>
        </p:spPr>
      </p:pic>
      <p:sp>
        <p:nvSpPr>
          <p:cNvPr id="9" name="文本框 8">
            <a:extLst>
              <a:ext uri="{FF2B5EF4-FFF2-40B4-BE49-F238E27FC236}">
                <a16:creationId xmlns:a16="http://schemas.microsoft.com/office/drawing/2014/main" id="{82BC32E9-5258-4552-B813-255F37B12D50}"/>
              </a:ext>
            </a:extLst>
          </p:cNvPr>
          <p:cNvSpPr txBox="1"/>
          <p:nvPr/>
        </p:nvSpPr>
        <p:spPr>
          <a:xfrm>
            <a:off x="6025692" y="6450086"/>
            <a:ext cx="6096000" cy="361637"/>
          </a:xfrm>
          <a:prstGeom prst="rect">
            <a:avLst/>
          </a:prstGeom>
          <a:noFill/>
        </p:spPr>
        <p:txBody>
          <a:bodyPr wrap="square">
            <a:spAutoFit/>
          </a:bodyPr>
          <a:lstStyle/>
          <a:p>
            <a:pPr algn="ctr">
              <a:lnSpc>
                <a:spcPts val="2100"/>
              </a:lnSpc>
            </a:pP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每个</a:t>
            </a:r>
            <a:r>
              <a:rPr lang="en-US" altLang="zh-CN" sz="1800" spc="75" dirty="0">
                <a:effectLst/>
                <a:latin typeface="Arial" panose="020B0604020202020204" pitchFamily="34" charset="0"/>
                <a:ea typeface="Times New Roman" panose="02020603050405020304" pitchFamily="18" charset="0"/>
              </a:rPr>
              <a:t>NPE</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内实现的硬件神经元和突触的框图</a:t>
            </a:r>
            <a:endParaRPr lang="zh-CN" altLang="zh-C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1419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6</a:t>
            </a: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FPGA Accelerated Simulation of Biologically Plausible Spiking Neural Networks</a:t>
            </a:r>
          </a:p>
          <a:p>
            <a:pPr marL="285750" indent="-285750">
              <a:buFont typeface="Arial" panose="020B0604020202020204" pitchFamily="34" charset="0"/>
              <a:buChar char="•"/>
            </a:pPr>
            <a:endParaRPr lang="en-US" dirty="0"/>
          </a:p>
        </p:txBody>
      </p:sp>
      <p:sp>
        <p:nvSpPr>
          <p:cNvPr id="7" name="文本框 6">
            <a:extLst>
              <a:ext uri="{FF2B5EF4-FFF2-40B4-BE49-F238E27FC236}">
                <a16:creationId xmlns:a16="http://schemas.microsoft.com/office/drawing/2014/main" id="{1B550075-E4DB-4F5B-872C-35245603CC46}"/>
              </a:ext>
            </a:extLst>
          </p:cNvPr>
          <p:cNvSpPr txBox="1"/>
          <p:nvPr/>
        </p:nvSpPr>
        <p:spPr>
          <a:xfrm>
            <a:off x="267286" y="2250380"/>
            <a:ext cx="6280359" cy="830997"/>
          </a:xfrm>
          <a:prstGeom prst="rect">
            <a:avLst/>
          </a:prstGeom>
          <a:noFill/>
        </p:spPr>
        <p:txBody>
          <a:bodyPr wrap="square">
            <a:spAutoFit/>
          </a:bodyPr>
          <a:lstStyle/>
          <a:p>
            <a:r>
              <a:rPr lang="en-US" altLang="zh-CN" sz="1600" dirty="0" err="1">
                <a:latin typeface="黑体" panose="02010609060101010101" pitchFamily="49" charset="-122"/>
                <a:ea typeface="黑体" panose="02010609060101010101" pitchFamily="49" charset="-122"/>
              </a:rPr>
              <a:t>Izhikevich</a:t>
            </a:r>
            <a:r>
              <a:rPr lang="zh-CN" altLang="zh-CN" sz="1600" dirty="0">
                <a:latin typeface="黑体" panose="02010609060101010101" pitchFamily="49" charset="-122"/>
                <a:ea typeface="黑体" panose="02010609060101010101" pitchFamily="49" charset="-122"/>
              </a:rPr>
              <a:t>神经元模型</a:t>
            </a:r>
            <a:endParaRPr lang="en-US" altLang="zh-CN" sz="1600" dirty="0">
              <a:latin typeface="黑体" panose="02010609060101010101" pitchFamily="49" charset="-122"/>
              <a:ea typeface="黑体" panose="02010609060101010101" pitchFamily="49" charset="-122"/>
            </a:endParaRPr>
          </a:p>
          <a:p>
            <a:endParaRPr lang="en-US" altLang="zh-CN" sz="1600" spc="75" dirty="0">
              <a:ea typeface="微软雅黑" panose="020B0503020204020204" pitchFamily="34" charset="-122"/>
            </a:endParaRPr>
          </a:p>
          <a:p>
            <a:endParaRPr lang="en-US" altLang="zh-CN" sz="1600" spc="75" dirty="0">
              <a:ea typeface="微软雅黑" panose="020B0503020204020204" pitchFamily="34" charset="-122"/>
            </a:endParaRPr>
          </a:p>
        </p:txBody>
      </p:sp>
      <p:cxnSp>
        <p:nvCxnSpPr>
          <p:cNvPr id="9" name="直接箭头连接符 8"/>
          <p:cNvCxnSpPr/>
          <p:nvPr/>
        </p:nvCxnSpPr>
        <p:spPr>
          <a:xfrm>
            <a:off x="2419643" y="2391508"/>
            <a:ext cx="618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38621" y="2250380"/>
            <a:ext cx="1914601" cy="615553"/>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1024</a:t>
            </a:r>
            <a:r>
              <a:rPr lang="zh-CN" altLang="en-US" sz="1600" dirty="0">
                <a:latin typeface="黑体" panose="02010609060101010101" pitchFamily="49" charset="-122"/>
                <a:ea typeface="黑体" panose="02010609060101010101" pitchFamily="49" charset="-122"/>
              </a:rPr>
              <a:t>个神经元</a:t>
            </a:r>
            <a:endParaRPr lang="en-US" altLang="zh-CN" sz="1600" dirty="0">
              <a:latin typeface="黑体" panose="02010609060101010101" pitchFamily="49" charset="-122"/>
              <a:ea typeface="黑体" panose="02010609060101010101" pitchFamily="49" charset="-122"/>
            </a:endParaRPr>
          </a:p>
          <a:p>
            <a:endParaRPr lang="en-US" dirty="0"/>
          </a:p>
        </p:txBody>
      </p:sp>
      <p:cxnSp>
        <p:nvCxnSpPr>
          <p:cNvPr id="12" name="直接箭头连接符 11"/>
          <p:cNvCxnSpPr/>
          <p:nvPr/>
        </p:nvCxnSpPr>
        <p:spPr>
          <a:xfrm>
            <a:off x="4572000" y="2391508"/>
            <a:ext cx="604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19774" y="2204213"/>
            <a:ext cx="2855741" cy="923330"/>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100</a:t>
            </a:r>
            <a:r>
              <a:rPr lang="zh-CN" altLang="en-US" sz="1600" dirty="0">
                <a:latin typeface="黑体" panose="02010609060101010101" pitchFamily="49" charset="-122"/>
                <a:ea typeface="黑体" panose="02010609060101010101" pitchFamily="49" charset="-122"/>
              </a:rPr>
              <a:t>倍的实时速度进行仿真</a:t>
            </a:r>
            <a:endParaRPr lang="en-US" altLang="zh-CN" sz="1600" dirty="0">
              <a:latin typeface="黑体" panose="02010609060101010101" pitchFamily="49" charset="-122"/>
              <a:ea typeface="黑体" panose="02010609060101010101" pitchFamily="49" charset="-122"/>
            </a:endParaRPr>
          </a:p>
          <a:p>
            <a:endParaRPr lang="zh-CN" altLang="en-US" dirty="0"/>
          </a:p>
          <a:p>
            <a:endParaRPr lang="en-US" dirty="0"/>
          </a:p>
        </p:txBody>
      </p:sp>
      <p:sp>
        <p:nvSpPr>
          <p:cNvPr id="14" name="文本框 13"/>
          <p:cNvSpPr txBox="1"/>
          <p:nvPr/>
        </p:nvSpPr>
        <p:spPr>
          <a:xfrm>
            <a:off x="177604" y="3696913"/>
            <a:ext cx="1336431" cy="400110"/>
          </a:xfrm>
          <a:prstGeom prst="rect">
            <a:avLst/>
          </a:prstGeom>
          <a:noFill/>
        </p:spPr>
        <p:txBody>
          <a:bodyPr wrap="square" rtlCol="0">
            <a:spAutoFit/>
          </a:bodyPr>
          <a:lstStyle/>
          <a:p>
            <a:r>
              <a:rPr lang="en-US" altLang="zh-CN" sz="2000" dirty="0"/>
              <a:t>simulator</a:t>
            </a:r>
            <a:endParaRPr lang="en-US" sz="2000" dirty="0"/>
          </a:p>
        </p:txBody>
      </p:sp>
      <p:sp>
        <p:nvSpPr>
          <p:cNvPr id="15" name="左大括号 14"/>
          <p:cNvSpPr/>
          <p:nvPr/>
        </p:nvSpPr>
        <p:spPr>
          <a:xfrm>
            <a:off x="1399233" y="3127544"/>
            <a:ext cx="499905" cy="1477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文本框 15"/>
          <p:cNvSpPr txBox="1"/>
          <p:nvPr/>
        </p:nvSpPr>
        <p:spPr>
          <a:xfrm>
            <a:off x="2153612" y="3127543"/>
            <a:ext cx="3189851" cy="1477328"/>
          </a:xfrm>
          <a:prstGeom prst="rect">
            <a:avLst/>
          </a:prstGeom>
          <a:noFill/>
        </p:spPr>
        <p:txBody>
          <a:bodyPr wrap="square" rtlCol="0">
            <a:spAutoFit/>
          </a:bodyPr>
          <a:lstStyle/>
          <a:p>
            <a:r>
              <a:rPr lang="zh-CN" altLang="en-US" dirty="0"/>
              <a:t>存储突触权值</a:t>
            </a:r>
            <a:endParaRPr lang="en-US" altLang="zh-CN" dirty="0"/>
          </a:p>
          <a:p>
            <a:r>
              <a:rPr lang="zh-CN" altLang="en-US" dirty="0"/>
              <a:t>计算丘脑输入</a:t>
            </a:r>
            <a:endParaRPr lang="en-US" altLang="zh-CN" dirty="0"/>
          </a:p>
          <a:p>
            <a:r>
              <a:rPr lang="zh-CN" altLang="en-US" dirty="0"/>
              <a:t>双精度</a:t>
            </a:r>
            <a:r>
              <a:rPr lang="en-US" altLang="zh-CN" dirty="0"/>
              <a:t>2.26GFlops</a:t>
            </a:r>
            <a:r>
              <a:rPr lang="zh-CN" altLang="en-US" dirty="0"/>
              <a:t>持续吞吐量</a:t>
            </a:r>
            <a:endParaRPr lang="en-US" altLang="zh-CN" dirty="0"/>
          </a:p>
          <a:p>
            <a:r>
              <a:rPr lang="zh-CN" altLang="en-US" dirty="0"/>
              <a:t>无片外存储的</a:t>
            </a:r>
            <a:r>
              <a:rPr lang="en-US" dirty="0"/>
              <a:t>Virtex-5 xc5vlx330t</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463" y="3081377"/>
            <a:ext cx="6068272" cy="3124636"/>
          </a:xfrm>
          <a:prstGeom prst="rect">
            <a:avLst/>
          </a:prstGeom>
        </p:spPr>
      </p:pic>
    </p:spTree>
    <p:extLst>
      <p:ext uri="{BB962C8B-B14F-4D97-AF65-F5344CB8AC3E}">
        <p14:creationId xmlns:p14="http://schemas.microsoft.com/office/powerpoint/2010/main" val="1181822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10089"/>
            <a:ext cx="10515600" cy="615536"/>
          </a:xfrm>
        </p:spPr>
        <p:txBody>
          <a:bodyPr>
            <a:normAutofit fontScale="90000"/>
          </a:bodyPr>
          <a:lstStyle/>
          <a:p>
            <a:r>
              <a:rPr lang="en-US"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、文献中相关的神经元模型</a:t>
            </a:r>
            <a:r>
              <a:rPr lang="en-US" dirty="0">
                <a:latin typeface="黑体" panose="02010609060101010101" pitchFamily="49" charset="-122"/>
                <a:ea typeface="黑体" panose="02010609060101010101" pitchFamily="49" charset="-122"/>
              </a:rPr>
              <a:t/>
            </a:r>
            <a:br>
              <a:rPr lang="en-US" dirty="0">
                <a:latin typeface="黑体" panose="02010609060101010101" pitchFamily="49" charset="-122"/>
                <a:ea typeface="黑体" panose="02010609060101010101" pitchFamily="49" charset="-122"/>
              </a:rPr>
            </a:br>
            <a:endParaRPr lang="en-US" dirty="0">
              <a:latin typeface="黑体" panose="02010609060101010101" pitchFamily="49" charset="-122"/>
              <a:ea typeface="黑体" panose="02010609060101010101" pitchFamily="49" charset="-122"/>
            </a:endParaRPr>
          </a:p>
        </p:txBody>
      </p:sp>
      <p:sp>
        <p:nvSpPr>
          <p:cNvPr id="3" name="矩形 2"/>
          <p:cNvSpPr/>
          <p:nvPr/>
        </p:nvSpPr>
        <p:spPr>
          <a:xfrm>
            <a:off x="132522" y="1634844"/>
            <a:ext cx="10827026" cy="646331"/>
          </a:xfrm>
          <a:prstGeom prst="rect">
            <a:avLst/>
          </a:prstGeom>
        </p:spPr>
        <p:txBody>
          <a:bodyPr wrap="square">
            <a:spAutoFit/>
          </a:bodyPr>
          <a:lstStyle/>
          <a:p>
            <a:pPr marL="285750" indent="-285750">
              <a:buFont typeface="Arial" panose="020B0604020202020204" pitchFamily="34" charset="0"/>
              <a:buChar char="•"/>
            </a:pP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6</a:t>
            </a:r>
            <a:r>
              <a:rPr lang="en-US" i="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FPGA Accelerated Simulation of Biologically Plausible Spiking Neural Networks</a:t>
            </a:r>
          </a:p>
          <a:p>
            <a:pPr marL="285750" indent="-285750">
              <a:buFont typeface="Arial" panose="020B0604020202020204" pitchFamily="34" charset="0"/>
              <a:buChar char="•"/>
            </a:pPr>
            <a:endParaRPr lang="en-US" dirty="0"/>
          </a:p>
        </p:txBody>
      </p:sp>
      <p:sp>
        <p:nvSpPr>
          <p:cNvPr id="5" name="文本框 4">
            <a:extLst>
              <a:ext uri="{FF2B5EF4-FFF2-40B4-BE49-F238E27FC236}">
                <a16:creationId xmlns:a16="http://schemas.microsoft.com/office/drawing/2014/main" id="{1B550075-E4DB-4F5B-872C-35245603CC46}"/>
              </a:ext>
            </a:extLst>
          </p:cNvPr>
          <p:cNvSpPr txBox="1"/>
          <p:nvPr/>
        </p:nvSpPr>
        <p:spPr>
          <a:xfrm>
            <a:off x="392502" y="2281175"/>
            <a:ext cx="6098874" cy="369332"/>
          </a:xfrm>
          <a:prstGeom prst="rect">
            <a:avLst/>
          </a:prstGeom>
          <a:noFill/>
        </p:spPr>
        <p:txBody>
          <a:bodyPr wrap="square">
            <a:spAutoFit/>
          </a:bodyPr>
          <a:lstStyle/>
          <a:p>
            <a:r>
              <a:rPr lang="en-US" altLang="zh-CN" sz="1800" b="1" spc="75" dirty="0" err="1">
                <a:effectLst/>
                <a:latin typeface="微软雅黑" panose="020B0503020204020204" pitchFamily="34" charset="-122"/>
                <a:cs typeface="微软雅黑" panose="020B0503020204020204" pitchFamily="34" charset="-122"/>
              </a:rPr>
              <a:t>Izhikevich</a:t>
            </a:r>
            <a:r>
              <a:rPr lang="zh-CN" altLang="zh-CN" sz="1800" b="1" spc="75" dirty="0">
                <a:effectLst/>
                <a:ea typeface="微软雅黑" panose="020B0503020204020204" pitchFamily="34" charset="-122"/>
                <a:cs typeface="微软雅黑" panose="020B0503020204020204" pitchFamily="34" charset="-122"/>
              </a:rPr>
              <a:t>神经元模型</a:t>
            </a:r>
            <a:endParaRPr lang="zh-CN" altLang="en-US" dirty="0"/>
          </a:p>
        </p:txBody>
      </p:sp>
      <p:pic>
        <p:nvPicPr>
          <p:cNvPr id="6" name="图片 5">
            <a:extLst>
              <a:ext uri="{FF2B5EF4-FFF2-40B4-BE49-F238E27FC236}">
                <a16:creationId xmlns:a16="http://schemas.microsoft.com/office/drawing/2014/main" id="{1B033E90-8B55-4CDD-B2D6-CC1162C8C8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762" y="2655520"/>
            <a:ext cx="5836957" cy="3103947"/>
          </a:xfrm>
          <a:prstGeom prst="rect">
            <a:avLst/>
          </a:prstGeom>
          <a:noFill/>
          <a:ln>
            <a:noFill/>
          </a:ln>
        </p:spPr>
      </p:pic>
      <p:sp>
        <p:nvSpPr>
          <p:cNvPr id="8" name="文本框 7">
            <a:extLst>
              <a:ext uri="{FF2B5EF4-FFF2-40B4-BE49-F238E27FC236}">
                <a16:creationId xmlns:a16="http://schemas.microsoft.com/office/drawing/2014/main" id="{666961F3-E9C9-4EF5-8F01-C20B6CEA4607}"/>
              </a:ext>
            </a:extLst>
          </p:cNvPr>
          <p:cNvSpPr txBox="1"/>
          <p:nvPr/>
        </p:nvSpPr>
        <p:spPr>
          <a:xfrm>
            <a:off x="392502" y="6348741"/>
            <a:ext cx="6098874" cy="361637"/>
          </a:xfrm>
          <a:prstGeom prst="rect">
            <a:avLst/>
          </a:prstGeom>
          <a:noFill/>
        </p:spPr>
        <p:txBody>
          <a:bodyPr wrap="square">
            <a:spAutoFit/>
          </a:bodyPr>
          <a:lstStyle/>
          <a:p>
            <a:pPr>
              <a:lnSpc>
                <a:spcPts val="2100"/>
              </a:lnSpc>
            </a:pP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函数</a:t>
            </a:r>
            <a:r>
              <a:rPr lang="en-US" altLang="zh-CN" sz="1800" spc="75" dirty="0">
                <a:effectLst/>
                <a:latin typeface="Arial" panose="020B0604020202020204" pitchFamily="34" charset="0"/>
                <a:ea typeface="Times New Roman" panose="02020603050405020304" pitchFamily="18" charset="0"/>
              </a:rPr>
              <a:t>N()</a:t>
            </a:r>
            <a:r>
              <a:rPr lang="zh-CN" altLang="zh-CN" sz="1800" spc="75" dirty="0">
                <a:effectLst/>
                <a:latin typeface="Times New Roman" panose="02020603050405020304" pitchFamily="18" charset="0"/>
                <a:ea typeface="微软雅黑" panose="020B0503020204020204" pitchFamily="34" charset="-122"/>
                <a:cs typeface="微软雅黑" panose="020B0503020204020204" pitchFamily="34" charset="-122"/>
              </a:rPr>
              <a:t>提供了一个随机正态变量</a:t>
            </a:r>
            <a:endParaRPr lang="zh-CN" altLang="zh-C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9048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latin typeface="黑体" panose="02010609060101010101" pitchFamily="49" charset="-122"/>
                <a:ea typeface="黑体" panose="02010609060101010101" pitchFamily="49" charset="-122"/>
              </a:rPr>
              <a:t>4</a:t>
            </a:r>
            <a:r>
              <a:rPr lang="zh-CN" altLang="en-US" sz="4000" dirty="0">
                <a:latin typeface="黑体" panose="02010609060101010101" pitchFamily="49" charset="-122"/>
                <a:ea typeface="黑体" panose="02010609060101010101" pitchFamily="49" charset="-122"/>
              </a:rPr>
              <a:t>、文献总结</a:t>
            </a:r>
            <a:endParaRPr lang="en-US" sz="4000"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34306513"/>
              </p:ext>
            </p:extLst>
          </p:nvPr>
        </p:nvGraphicFramePr>
        <p:xfrm>
          <a:off x="1498601" y="1969346"/>
          <a:ext cx="8252098" cy="3669454"/>
        </p:xfrm>
        <a:graphic>
          <a:graphicData uri="http://schemas.openxmlformats.org/drawingml/2006/table">
            <a:tbl>
              <a:tblPr firstRow="1" bandRow="1">
                <a:tableStyleId>{5C22544A-7EE6-4342-B048-85BDC9FD1C3A}</a:tableStyleId>
              </a:tblPr>
              <a:tblGrid>
                <a:gridCol w="1158603">
                  <a:extLst>
                    <a:ext uri="{9D8B030D-6E8A-4147-A177-3AD203B41FA5}">
                      <a16:colId xmlns:a16="http://schemas.microsoft.com/office/drawing/2014/main" val="2031945218"/>
                    </a:ext>
                  </a:extLst>
                </a:gridCol>
                <a:gridCol w="1158603">
                  <a:extLst>
                    <a:ext uri="{9D8B030D-6E8A-4147-A177-3AD203B41FA5}">
                      <a16:colId xmlns:a16="http://schemas.microsoft.com/office/drawing/2014/main" val="462541679"/>
                    </a:ext>
                  </a:extLst>
                </a:gridCol>
                <a:gridCol w="1158603">
                  <a:extLst>
                    <a:ext uri="{9D8B030D-6E8A-4147-A177-3AD203B41FA5}">
                      <a16:colId xmlns:a16="http://schemas.microsoft.com/office/drawing/2014/main" val="974469410"/>
                    </a:ext>
                  </a:extLst>
                </a:gridCol>
                <a:gridCol w="1300480">
                  <a:extLst>
                    <a:ext uri="{9D8B030D-6E8A-4147-A177-3AD203B41FA5}">
                      <a16:colId xmlns:a16="http://schemas.microsoft.com/office/drawing/2014/main" val="3944653045"/>
                    </a:ext>
                  </a:extLst>
                </a:gridCol>
                <a:gridCol w="1158603">
                  <a:extLst>
                    <a:ext uri="{9D8B030D-6E8A-4147-A177-3AD203B41FA5}">
                      <a16:colId xmlns:a16="http://schemas.microsoft.com/office/drawing/2014/main" val="1568510041"/>
                    </a:ext>
                  </a:extLst>
                </a:gridCol>
                <a:gridCol w="1158603">
                  <a:extLst>
                    <a:ext uri="{9D8B030D-6E8A-4147-A177-3AD203B41FA5}">
                      <a16:colId xmlns:a16="http://schemas.microsoft.com/office/drawing/2014/main" val="1607517801"/>
                    </a:ext>
                  </a:extLst>
                </a:gridCol>
                <a:gridCol w="1158603">
                  <a:extLst>
                    <a:ext uri="{9D8B030D-6E8A-4147-A177-3AD203B41FA5}">
                      <a16:colId xmlns:a16="http://schemas.microsoft.com/office/drawing/2014/main" val="721747988"/>
                    </a:ext>
                  </a:extLst>
                </a:gridCol>
              </a:tblGrid>
              <a:tr h="412009">
                <a:tc>
                  <a:txBody>
                    <a:bodyPr/>
                    <a:lstStyle/>
                    <a:p>
                      <a:pPr algn="ctr"/>
                      <a:endParaRPr lang="en-US" sz="1600" dirty="0">
                        <a:latin typeface="黑体" panose="02010609060101010101" pitchFamily="49" charset="-122"/>
                        <a:ea typeface="黑体" panose="02010609060101010101" pitchFamily="49" charset="-122"/>
                      </a:endParaRPr>
                    </a:p>
                  </a:txBody>
                  <a:tcPr/>
                </a:tc>
                <a:tc>
                  <a:txBody>
                    <a:bodyPr/>
                    <a:lstStyle/>
                    <a:p>
                      <a:pPr algn="ctr"/>
                      <a:r>
                        <a:rPr lang="zh-CN" altLang="en-US" sz="1600" dirty="0">
                          <a:latin typeface="黑体" panose="02010609060101010101" pitchFamily="49" charset="-122"/>
                          <a:ea typeface="黑体" panose="02010609060101010101" pitchFamily="49" charset="-122"/>
                        </a:rPr>
                        <a:t>文献</a:t>
                      </a:r>
                      <a:r>
                        <a:rPr lang="en-US" altLang="zh-CN" sz="1600" dirty="0">
                          <a:latin typeface="黑体" panose="02010609060101010101" pitchFamily="49" charset="-122"/>
                          <a:ea typeface="黑体" panose="02010609060101010101" pitchFamily="49" charset="-122"/>
                        </a:rPr>
                        <a:t>[1]</a:t>
                      </a:r>
                      <a:endParaRPr lang="en-US" sz="1600" dirty="0">
                        <a:latin typeface="黑体" panose="02010609060101010101" pitchFamily="49" charset="-122"/>
                        <a:ea typeface="黑体" panose="02010609060101010101" pitchFamily="49" charset="-122"/>
                      </a:endParaRPr>
                    </a:p>
                  </a:txBody>
                  <a:tcPr/>
                </a:tc>
                <a:tc>
                  <a:txBody>
                    <a:bodyPr/>
                    <a:lstStyle/>
                    <a:p>
                      <a:pPr algn="ctr"/>
                      <a:r>
                        <a:rPr lang="zh-CN" altLang="en-US" sz="1600" dirty="0">
                          <a:latin typeface="黑体" panose="02010609060101010101" pitchFamily="49" charset="-122"/>
                          <a:ea typeface="黑体" panose="02010609060101010101" pitchFamily="49" charset="-122"/>
                        </a:rPr>
                        <a:t>文献</a:t>
                      </a:r>
                      <a:r>
                        <a:rPr lang="en-US" altLang="zh-CN" sz="1600" dirty="0">
                          <a:latin typeface="黑体" panose="02010609060101010101" pitchFamily="49" charset="-122"/>
                          <a:ea typeface="黑体" panose="02010609060101010101" pitchFamily="49" charset="-122"/>
                        </a:rPr>
                        <a:t>[2]</a:t>
                      </a:r>
                      <a:endParaRPr lang="en-US" sz="1600" dirty="0">
                        <a:latin typeface="黑体" panose="02010609060101010101" pitchFamily="49" charset="-122"/>
                        <a:ea typeface="黑体" panose="02010609060101010101" pitchFamily="49" charset="-122"/>
                      </a:endParaRPr>
                    </a:p>
                  </a:txBody>
                  <a:tcPr/>
                </a:tc>
                <a:tc>
                  <a:txBody>
                    <a:bodyPr/>
                    <a:lstStyle/>
                    <a:p>
                      <a:pPr algn="ctr"/>
                      <a:r>
                        <a:rPr lang="zh-CN" altLang="en-US" sz="1600" dirty="0">
                          <a:latin typeface="黑体" panose="02010609060101010101" pitchFamily="49" charset="-122"/>
                          <a:ea typeface="黑体" panose="02010609060101010101" pitchFamily="49" charset="-122"/>
                        </a:rPr>
                        <a:t>文献</a:t>
                      </a:r>
                      <a:r>
                        <a:rPr lang="en-US" altLang="zh-CN" sz="1600" dirty="0">
                          <a:latin typeface="黑体" panose="02010609060101010101" pitchFamily="49" charset="-122"/>
                          <a:ea typeface="黑体" panose="02010609060101010101" pitchFamily="49" charset="-122"/>
                        </a:rPr>
                        <a:t>[3]</a:t>
                      </a:r>
                      <a:endParaRPr lang="en-US" sz="1600" dirty="0">
                        <a:latin typeface="黑体" panose="02010609060101010101" pitchFamily="49" charset="-122"/>
                        <a:ea typeface="黑体" panose="02010609060101010101" pitchFamily="49" charset="-122"/>
                      </a:endParaRPr>
                    </a:p>
                  </a:txBody>
                  <a:tcPr/>
                </a:tc>
                <a:tc>
                  <a:txBody>
                    <a:bodyPr/>
                    <a:lstStyle/>
                    <a:p>
                      <a:pPr algn="ctr"/>
                      <a:r>
                        <a:rPr lang="zh-CN" altLang="en-US" sz="1600" dirty="0">
                          <a:latin typeface="黑体" panose="02010609060101010101" pitchFamily="49" charset="-122"/>
                          <a:ea typeface="黑体" panose="02010609060101010101" pitchFamily="49" charset="-122"/>
                        </a:rPr>
                        <a:t>文献</a:t>
                      </a:r>
                      <a:r>
                        <a:rPr lang="en-US" altLang="zh-CN" sz="1600" dirty="0">
                          <a:latin typeface="黑体" panose="02010609060101010101" pitchFamily="49" charset="-122"/>
                          <a:ea typeface="黑体" panose="02010609060101010101" pitchFamily="49" charset="-122"/>
                        </a:rPr>
                        <a:t>[4]</a:t>
                      </a:r>
                      <a:endParaRPr lang="en-US" sz="1600" dirty="0">
                        <a:latin typeface="黑体" panose="02010609060101010101" pitchFamily="49" charset="-122"/>
                        <a:ea typeface="黑体" panose="02010609060101010101" pitchFamily="49" charset="-122"/>
                      </a:endParaRPr>
                    </a:p>
                  </a:txBody>
                  <a:tcPr/>
                </a:tc>
                <a:tc>
                  <a:txBody>
                    <a:bodyPr/>
                    <a:lstStyle/>
                    <a:p>
                      <a:pPr algn="ctr"/>
                      <a:r>
                        <a:rPr lang="zh-CN" altLang="en-US" sz="1600" dirty="0">
                          <a:latin typeface="黑体" panose="02010609060101010101" pitchFamily="49" charset="-122"/>
                          <a:ea typeface="黑体" panose="02010609060101010101" pitchFamily="49" charset="-122"/>
                        </a:rPr>
                        <a:t>文献</a:t>
                      </a:r>
                      <a:r>
                        <a:rPr lang="en-US" altLang="zh-CN" sz="1600" dirty="0">
                          <a:latin typeface="黑体" panose="02010609060101010101" pitchFamily="49" charset="-122"/>
                          <a:ea typeface="黑体" panose="02010609060101010101" pitchFamily="49" charset="-122"/>
                        </a:rPr>
                        <a:t>[5]</a:t>
                      </a:r>
                      <a:endParaRPr lang="en-US" sz="1600" dirty="0">
                        <a:latin typeface="黑体" panose="02010609060101010101" pitchFamily="49" charset="-122"/>
                        <a:ea typeface="黑体" panose="02010609060101010101" pitchFamily="49" charset="-122"/>
                      </a:endParaRPr>
                    </a:p>
                  </a:txBody>
                  <a:tcPr/>
                </a:tc>
                <a:tc>
                  <a:txBody>
                    <a:bodyPr/>
                    <a:lstStyle/>
                    <a:p>
                      <a:pPr algn="ctr"/>
                      <a:r>
                        <a:rPr lang="zh-CN" altLang="en-US" sz="1600" dirty="0">
                          <a:latin typeface="黑体" panose="02010609060101010101" pitchFamily="49" charset="-122"/>
                          <a:ea typeface="黑体" panose="02010609060101010101" pitchFamily="49" charset="-122"/>
                        </a:rPr>
                        <a:t>文献</a:t>
                      </a:r>
                      <a:r>
                        <a:rPr lang="en-US" altLang="zh-CN" sz="1600" dirty="0">
                          <a:latin typeface="黑体" panose="02010609060101010101" pitchFamily="49" charset="-122"/>
                          <a:ea typeface="黑体" panose="02010609060101010101" pitchFamily="49" charset="-122"/>
                        </a:rPr>
                        <a:t>[6]</a:t>
                      </a:r>
                      <a:endParaRPr 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35465286"/>
                  </a:ext>
                </a:extLst>
              </a:tr>
              <a:tr h="412009">
                <a:tc>
                  <a:txBody>
                    <a:bodyPr/>
                    <a:lstStyle/>
                    <a:p>
                      <a:pPr algn="ctr"/>
                      <a:r>
                        <a:rPr lang="zh-CN" altLang="en-US" sz="1100" dirty="0">
                          <a:latin typeface="黑体" panose="02010609060101010101" pitchFamily="49" charset="-122"/>
                          <a:ea typeface="黑体" panose="02010609060101010101" pitchFamily="49" charset="-122"/>
                        </a:rPr>
                        <a:t>神经元模型类型</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altLang="zh-CN" sz="1100" dirty="0">
                          <a:latin typeface="黑体" panose="02010609060101010101" pitchFamily="49" charset="-122"/>
                          <a:ea typeface="黑体" panose="02010609060101010101" pitchFamily="49" charset="-122"/>
                        </a:rPr>
                        <a:t>LIF</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altLang="zh-CN" sz="1100" dirty="0">
                          <a:latin typeface="黑体" panose="02010609060101010101" pitchFamily="49" charset="-122"/>
                          <a:ea typeface="黑体" panose="02010609060101010101" pitchFamily="49" charset="-122"/>
                        </a:rPr>
                        <a:t>LIF</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altLang="zh-CN" sz="1100" dirty="0">
                          <a:latin typeface="黑体" panose="02010609060101010101" pitchFamily="49" charset="-122"/>
                          <a:ea typeface="黑体" panose="02010609060101010101" pitchFamily="49" charset="-122"/>
                        </a:rPr>
                        <a:t>LIF</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altLang="zh-CN" sz="1100" dirty="0">
                          <a:latin typeface="黑体" panose="02010609060101010101" pitchFamily="49" charset="-122"/>
                          <a:ea typeface="黑体" panose="02010609060101010101" pitchFamily="49" charset="-122"/>
                        </a:rPr>
                        <a:t>LIF</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altLang="zh-CN" sz="1100" dirty="0">
                          <a:latin typeface="黑体" panose="02010609060101010101" pitchFamily="49" charset="-122"/>
                          <a:ea typeface="黑体" panose="02010609060101010101" pitchFamily="49" charset="-122"/>
                        </a:rPr>
                        <a:t>LIF</a:t>
                      </a:r>
                      <a:endParaRPr lang="en-US" sz="1100" dirty="0">
                        <a:latin typeface="黑体" panose="02010609060101010101" pitchFamily="49" charset="-122"/>
                        <a:ea typeface="黑体" panose="02010609060101010101" pitchFamily="49" charset="-122"/>
                      </a:endParaRPr>
                    </a:p>
                  </a:txBody>
                  <a:tcPr/>
                </a:tc>
                <a:tc>
                  <a:txBody>
                    <a:bodyPr/>
                    <a:lstStyle/>
                    <a:p>
                      <a:pPr marL="0" algn="ctr" defTabSz="914400" rtl="0" eaLnBrk="1" latinLnBrk="0" hangingPunct="1"/>
                      <a:r>
                        <a:rPr lang="en-US" altLang="zh-CN" sz="1100" kern="1200" dirty="0" err="1">
                          <a:solidFill>
                            <a:schemeClr val="dk1"/>
                          </a:solidFill>
                          <a:latin typeface="黑体" panose="02010609060101010101" pitchFamily="49" charset="-122"/>
                          <a:ea typeface="黑体" panose="02010609060101010101" pitchFamily="49" charset="-122"/>
                          <a:cs typeface="+mn-cs"/>
                        </a:rPr>
                        <a:t>Izhikevich</a:t>
                      </a:r>
                      <a:endParaRPr lang="en-US" sz="1100" kern="1200" dirty="0">
                        <a:solidFill>
                          <a:schemeClr val="dk1"/>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val="3870760981"/>
                  </a:ext>
                </a:extLst>
              </a:tr>
              <a:tr h="620925">
                <a:tc>
                  <a:txBody>
                    <a:bodyPr/>
                    <a:lstStyle/>
                    <a:p>
                      <a:pPr algn="ctr"/>
                      <a:endParaRPr lang="en-US" altLang="zh-CN" sz="1100" dirty="0">
                        <a:latin typeface="黑体" panose="02010609060101010101" pitchFamily="49" charset="-122"/>
                        <a:ea typeface="黑体" panose="02010609060101010101" pitchFamily="49" charset="-122"/>
                      </a:endParaRPr>
                    </a:p>
                    <a:p>
                      <a:pPr algn="ctr"/>
                      <a:r>
                        <a:rPr lang="zh-CN" altLang="en-US" sz="1100" dirty="0">
                          <a:latin typeface="黑体" panose="02010609060101010101" pitchFamily="49" charset="-122"/>
                          <a:ea typeface="黑体" panose="02010609060101010101" pitchFamily="49" charset="-122"/>
                        </a:rPr>
                        <a:t>规模</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2.56</a:t>
                      </a:r>
                      <a:r>
                        <a:rPr lang="zh-CN" altLang="en-US" sz="1100" dirty="0">
                          <a:latin typeface="黑体" panose="02010609060101010101" pitchFamily="49" charset="-122"/>
                          <a:ea typeface="黑体" panose="02010609060101010101" pitchFamily="49" charset="-122"/>
                        </a:rPr>
                        <a:t>亿</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1M</a:t>
                      </a:r>
                    </a:p>
                  </a:txBody>
                  <a:tcPr/>
                </a:tc>
                <a:tc>
                  <a:txBody>
                    <a:bodyPr/>
                    <a:lstStyle/>
                    <a:p>
                      <a:pPr algn="ctr"/>
                      <a:r>
                        <a:rPr lang="zh-CN" altLang="en-US" sz="1100" dirty="0">
                          <a:latin typeface="黑体" panose="02010609060101010101" pitchFamily="49" charset="-122"/>
                          <a:ea typeface="黑体" panose="02010609060101010101" pitchFamily="49" charset="-122"/>
                        </a:rPr>
                        <a:t>可配置</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1024x256</a:t>
                      </a:r>
                    </a:p>
                  </a:txBody>
                  <a:tcPr/>
                </a:tc>
                <a:tc>
                  <a:txBody>
                    <a:bodyPr/>
                    <a:lstStyle/>
                    <a:p>
                      <a:pPr algn="ctr"/>
                      <a:r>
                        <a:rPr lang="en-US" sz="1100" dirty="0">
                          <a:latin typeface="黑体" panose="02010609060101010101" pitchFamily="49" charset="-122"/>
                          <a:ea typeface="黑体" panose="02010609060101010101" pitchFamily="49" charset="-122"/>
                        </a:rPr>
                        <a:t>17678</a:t>
                      </a: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29033617"/>
                  </a:ext>
                </a:extLst>
              </a:tr>
              <a:tr h="487680">
                <a:tc>
                  <a:txBody>
                    <a:bodyPr/>
                    <a:lstStyle/>
                    <a:p>
                      <a:pPr algn="ctr"/>
                      <a:r>
                        <a:rPr lang="zh-CN" altLang="en-US" sz="1100" dirty="0">
                          <a:latin typeface="黑体" panose="02010609060101010101" pitchFamily="49" charset="-122"/>
                          <a:ea typeface="黑体" panose="02010609060101010101" pitchFamily="49" charset="-122"/>
                        </a:rPr>
                        <a:t>功能</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前向：</a:t>
                      </a:r>
                      <a:endParaRPr lang="en-US" altLang="zh-CN" sz="1100" dirty="0">
                        <a:latin typeface="黑体" panose="02010609060101010101" pitchFamily="49" charset="-122"/>
                        <a:ea typeface="黑体" panose="02010609060101010101" pitchFamily="49" charset="-122"/>
                      </a:endParaRPr>
                    </a:p>
                    <a:p>
                      <a:pPr algn="ctr"/>
                      <a:r>
                        <a:rPr lang="zh-CN" altLang="en-US" sz="1100" dirty="0">
                          <a:latin typeface="黑体" panose="02010609060101010101" pitchFamily="49" charset="-122"/>
                          <a:ea typeface="黑体" panose="02010609060101010101" pitchFamily="49" charset="-122"/>
                        </a:rPr>
                        <a:t>实现分类</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后向：</a:t>
                      </a:r>
                      <a:endParaRPr lang="en-US" altLang="zh-CN" sz="1100" dirty="0">
                        <a:latin typeface="黑体" panose="02010609060101010101" pitchFamily="49" charset="-122"/>
                        <a:ea typeface="黑体" panose="02010609060101010101" pitchFamily="49" charset="-122"/>
                      </a:endParaRPr>
                    </a:p>
                    <a:p>
                      <a:pPr algn="ctr"/>
                      <a:r>
                        <a:rPr lang="en-US" altLang="zh-CN" sz="1100" dirty="0">
                          <a:latin typeface="黑体" panose="02010609060101010101" pitchFamily="49" charset="-122"/>
                          <a:ea typeface="黑体" panose="02010609060101010101" pitchFamily="49" charset="-122"/>
                        </a:rPr>
                        <a:t>STDP</a:t>
                      </a:r>
                      <a:r>
                        <a:rPr lang="zh-CN" altLang="en-US" sz="1100" dirty="0">
                          <a:latin typeface="黑体" panose="02010609060101010101" pitchFamily="49" charset="-122"/>
                          <a:ea typeface="黑体" panose="02010609060101010101" pitchFamily="49" charset="-122"/>
                        </a:rPr>
                        <a:t>学习</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前向：</a:t>
                      </a:r>
                      <a:endParaRPr lang="en-US" altLang="zh-CN" sz="1100" dirty="0">
                        <a:latin typeface="黑体" panose="02010609060101010101" pitchFamily="49" charset="-122"/>
                        <a:ea typeface="黑体" panose="02010609060101010101" pitchFamily="49" charset="-122"/>
                      </a:endParaRPr>
                    </a:p>
                    <a:p>
                      <a:pPr algn="ctr"/>
                      <a:r>
                        <a:rPr lang="zh-CN" altLang="en-US" sz="1100" dirty="0">
                          <a:latin typeface="黑体" panose="02010609060101010101" pitchFamily="49" charset="-122"/>
                          <a:ea typeface="黑体" panose="02010609060101010101" pitchFamily="49" charset="-122"/>
                        </a:rPr>
                        <a:t>实现分类</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前向：</a:t>
                      </a:r>
                      <a:endParaRPr lang="en-US" altLang="zh-CN" sz="1100" dirty="0">
                        <a:latin typeface="黑体" panose="02010609060101010101" pitchFamily="49" charset="-122"/>
                        <a:ea typeface="黑体" panose="02010609060101010101" pitchFamily="49" charset="-122"/>
                      </a:endParaRPr>
                    </a:p>
                    <a:p>
                      <a:pPr algn="ctr"/>
                      <a:r>
                        <a:rPr lang="zh-CN" altLang="en-US" sz="1100" dirty="0">
                          <a:latin typeface="黑体" panose="02010609060101010101" pitchFamily="49" charset="-122"/>
                          <a:ea typeface="黑体" panose="02010609060101010101" pitchFamily="49" charset="-122"/>
                        </a:rPr>
                        <a:t>离线训练一台受限的玻尔兹曼机执行数字识别</a:t>
                      </a:r>
                      <a:endParaRPr lang="en-US" altLang="zh-CN"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前向：</a:t>
                      </a:r>
                      <a:endParaRPr lang="en-US" altLang="zh-CN" sz="1100" dirty="0">
                        <a:latin typeface="黑体" panose="02010609060101010101" pitchFamily="49" charset="-122"/>
                        <a:ea typeface="黑体" panose="02010609060101010101" pitchFamily="49" charset="-122"/>
                      </a:endParaRPr>
                    </a:p>
                    <a:p>
                      <a:pPr algn="ctr"/>
                      <a:r>
                        <a:rPr lang="zh-CN" altLang="en-US" sz="1100" dirty="0">
                          <a:latin typeface="黑体" panose="02010609060101010101" pitchFamily="49" charset="-122"/>
                          <a:ea typeface="黑体" panose="02010609060101010101" pitchFamily="49" charset="-122"/>
                        </a:rPr>
                        <a:t>实现分类</a:t>
                      </a:r>
                      <a:endParaRPr lang="en-US" sz="1100" dirty="0">
                        <a:latin typeface="黑体" panose="02010609060101010101" pitchFamily="49" charset="-122"/>
                        <a:ea typeface="黑体" panose="02010609060101010101" pitchFamily="49" charset="-122"/>
                      </a:endParaRPr>
                    </a:p>
                    <a:p>
                      <a:pPr algn="ctr"/>
                      <a:endParaRPr lang="en-US" sz="1100" dirty="0">
                        <a:latin typeface="黑体" panose="02010609060101010101" pitchFamily="49" charset="-122"/>
                        <a:ea typeface="黑体" panose="02010609060101010101" pitchFamily="49" charset="-122"/>
                      </a:endParaRPr>
                    </a:p>
                  </a:txBody>
                  <a:tcPr/>
                </a:tc>
                <a:tc>
                  <a:txBody>
                    <a:bodyPr/>
                    <a:lstStyle/>
                    <a:p>
                      <a:pPr algn="ctr"/>
                      <a:endParaRPr lang="en-US" sz="1100" dirty="0">
                        <a:latin typeface="黑体" panose="02010609060101010101" pitchFamily="49" charset="-122"/>
                        <a:ea typeface="黑体" panose="02010609060101010101" pitchFamily="49" charset="-122"/>
                      </a:endParaRPr>
                    </a:p>
                    <a:p>
                      <a:pPr algn="ctr"/>
                      <a:endParaRPr lang="en-US" sz="1100" dirty="0">
                        <a:latin typeface="黑体" panose="02010609060101010101" pitchFamily="49" charset="-122"/>
                        <a:ea typeface="黑体" panose="02010609060101010101" pitchFamily="49" charset="-122"/>
                      </a:endParaRPr>
                    </a:p>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306949639"/>
                  </a:ext>
                </a:extLst>
              </a:tr>
              <a:tr h="412009">
                <a:tc>
                  <a:txBody>
                    <a:bodyPr/>
                    <a:lstStyle/>
                    <a:p>
                      <a:pPr algn="ctr"/>
                      <a:r>
                        <a:rPr lang="zh-CN" altLang="en-US" sz="1100" dirty="0">
                          <a:latin typeface="黑体" panose="02010609060101010101" pitchFamily="49" charset="-122"/>
                          <a:ea typeface="黑体" panose="02010609060101010101" pitchFamily="49" charset="-122"/>
                        </a:rPr>
                        <a:t>工艺节点</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Samsung</a:t>
                      </a:r>
                    </a:p>
                    <a:p>
                      <a:pPr algn="ctr"/>
                      <a:r>
                        <a:rPr lang="en-US" sz="1100" dirty="0">
                          <a:latin typeface="黑体" panose="02010609060101010101" pitchFamily="49" charset="-122"/>
                          <a:ea typeface="黑体" panose="02010609060101010101" pitchFamily="49" charset="-122"/>
                        </a:rPr>
                        <a:t>28 nm </a:t>
                      </a:r>
                    </a:p>
                  </a:txBody>
                  <a:tcPr/>
                </a:tc>
                <a:tc>
                  <a:txBody>
                    <a:bodyPr/>
                    <a:lstStyle/>
                    <a:p>
                      <a:pPr algn="ctr"/>
                      <a:r>
                        <a:rPr lang="en-US" sz="1100" dirty="0">
                          <a:latin typeface="黑体" panose="02010609060101010101" pitchFamily="49" charset="-122"/>
                          <a:ea typeface="黑体" panose="02010609060101010101" pitchFamily="49" charset="-122"/>
                        </a:rPr>
                        <a:t>10nm </a:t>
                      </a:r>
                      <a:r>
                        <a:rPr lang="en-US" sz="1100" dirty="0" err="1">
                          <a:latin typeface="黑体" panose="02010609060101010101" pitchFamily="49" charset="-122"/>
                          <a:ea typeface="黑体" panose="02010609060101010101" pitchFamily="49" charset="-122"/>
                        </a:rPr>
                        <a:t>FinFET</a:t>
                      </a:r>
                      <a:r>
                        <a:rPr lang="en-US" sz="1100" dirty="0">
                          <a:latin typeface="黑体" panose="02010609060101010101" pitchFamily="49" charset="-122"/>
                          <a:ea typeface="黑体" panose="02010609060101010101" pitchFamily="49" charset="-122"/>
                        </a:rPr>
                        <a:t> </a:t>
                      </a:r>
                    </a:p>
                  </a:txBody>
                  <a:tcPr/>
                </a:tc>
                <a:tc>
                  <a:txBody>
                    <a:bodyPr/>
                    <a:lstStyle/>
                    <a:p>
                      <a:pPr algn="ctr"/>
                      <a:r>
                        <a:rPr lang="en-US" sz="1100" dirty="0">
                          <a:latin typeface="黑体" panose="02010609060101010101" pitchFamily="49" charset="-122"/>
                          <a:ea typeface="黑体" panose="02010609060101010101" pitchFamily="49" charset="-122"/>
                        </a:rPr>
                        <a:t>180</a:t>
                      </a:r>
                      <a:r>
                        <a:rPr lang="en-US" altLang="zh-CN" sz="1100" dirty="0">
                          <a:latin typeface="黑体" panose="02010609060101010101" pitchFamily="49" charset="-122"/>
                          <a:ea typeface="黑体" panose="02010609060101010101" pitchFamily="49" charset="-122"/>
                        </a:rPr>
                        <a:t>nm </a:t>
                      </a:r>
                      <a:r>
                        <a:rPr lang="zh-CN" altLang="en-US" sz="1100" dirty="0">
                          <a:latin typeface="黑体" panose="02010609060101010101" pitchFamily="49" charset="-122"/>
                          <a:ea typeface="黑体" panose="02010609060101010101" pitchFamily="49" charset="-122"/>
                        </a:rPr>
                        <a:t>ＳＭＩＣ</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45</a:t>
                      </a:r>
                      <a:r>
                        <a:rPr lang="zh-CN" altLang="en-US" sz="1100" dirty="0">
                          <a:latin typeface="黑体" panose="02010609060101010101" pitchFamily="49" charset="-122"/>
                          <a:ea typeface="黑体" panose="02010609060101010101" pitchFamily="49" charset="-122"/>
                        </a:rPr>
                        <a:t>ｎｍＩＢＭ</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4265051167"/>
                  </a:ext>
                </a:extLst>
              </a:tr>
              <a:tr h="412009">
                <a:tc>
                  <a:txBody>
                    <a:bodyPr/>
                    <a:lstStyle/>
                    <a:p>
                      <a:pPr algn="ctr"/>
                      <a:r>
                        <a:rPr lang="zh-CN" altLang="en-US" sz="1100" dirty="0">
                          <a:latin typeface="黑体" panose="02010609060101010101" pitchFamily="49" charset="-122"/>
                          <a:ea typeface="黑体" panose="02010609060101010101" pitchFamily="49" charset="-122"/>
                        </a:rPr>
                        <a:t>功耗</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65</a:t>
                      </a:r>
                      <a:r>
                        <a:rPr lang="en-US" altLang="zh-CN" sz="1100" dirty="0">
                          <a:latin typeface="黑体" panose="02010609060101010101" pitchFamily="49" charset="-122"/>
                          <a:ea typeface="黑体" panose="02010609060101010101" pitchFamily="49" charset="-122"/>
                        </a:rPr>
                        <a:t>mW</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dirty="0">
                          <a:latin typeface="黑体" panose="02010609060101010101" pitchFamily="49" charset="-122"/>
                          <a:ea typeface="黑体" panose="02010609060101010101" pitchFamily="49" charset="-122"/>
                        </a:rPr>
                        <a:t>2.3</a:t>
                      </a:r>
                      <a:r>
                        <a:rPr lang="en-US" altLang="zh-CN" sz="1100" dirty="0">
                          <a:latin typeface="黑体" panose="02010609060101010101" pitchFamily="49" charset="-122"/>
                          <a:ea typeface="黑体" panose="02010609060101010101" pitchFamily="49" charset="-122"/>
                        </a:rPr>
                        <a:t>uW/neuron</a:t>
                      </a:r>
                      <a:endParaRPr lang="en-US" sz="1100" dirty="0">
                        <a:latin typeface="黑体" panose="02010609060101010101" pitchFamily="49" charset="-122"/>
                        <a:ea typeface="黑体" panose="02010609060101010101" pitchFamily="49" charset="-122"/>
                      </a:endParaRPr>
                    </a:p>
                  </a:txBody>
                  <a:tcPr/>
                </a:tc>
                <a:tc>
                  <a:txBody>
                    <a:bodyPr/>
                    <a:lstStyle/>
                    <a:p>
                      <a:pPr algn="ctr"/>
                      <a:r>
                        <a:rPr lang="en-US" sz="1100" kern="1200" dirty="0">
                          <a:solidFill>
                            <a:schemeClr val="dk1"/>
                          </a:solidFill>
                          <a:latin typeface="黑体" panose="02010609060101010101" pitchFamily="49" charset="-122"/>
                          <a:ea typeface="黑体" panose="02010609060101010101" pitchFamily="49" charset="-122"/>
                          <a:cs typeface="+mn-cs"/>
                        </a:rPr>
                        <a:t>0.84</a:t>
                      </a:r>
                      <a:r>
                        <a:rPr lang="zh-CN" altLang="en-US" sz="1100" kern="1200" dirty="0">
                          <a:solidFill>
                            <a:schemeClr val="dk1"/>
                          </a:solidFill>
                          <a:latin typeface="黑体" panose="02010609060101010101" pitchFamily="49" charset="-122"/>
                          <a:ea typeface="黑体" panose="02010609060101010101" pitchFamily="49" charset="-122"/>
                          <a:cs typeface="+mn-cs"/>
                        </a:rPr>
                        <a:t>ｍ</a:t>
                      </a:r>
                      <a:r>
                        <a:rPr lang="en-US" altLang="zh-CN" sz="1100" kern="1200" dirty="0">
                          <a:solidFill>
                            <a:schemeClr val="dk1"/>
                          </a:solidFill>
                          <a:latin typeface="黑体" panose="02010609060101010101" pitchFamily="49" charset="-122"/>
                          <a:ea typeface="黑体" panose="02010609060101010101" pitchFamily="49" charset="-122"/>
                          <a:cs typeface="+mn-cs"/>
                        </a:rPr>
                        <a:t>W</a:t>
                      </a:r>
                      <a:r>
                        <a:rPr lang="zh-CN" altLang="en-US" sz="1100" kern="1200" dirty="0">
                          <a:solidFill>
                            <a:schemeClr val="dk1"/>
                          </a:solidFill>
                          <a:latin typeface="黑体" panose="02010609060101010101" pitchFamily="49" charset="-122"/>
                          <a:ea typeface="黑体" panose="02010609060101010101" pitchFamily="49" charset="-122"/>
                          <a:cs typeface="+mn-cs"/>
                        </a:rPr>
                        <a:t>／ＭＨｚ</a:t>
                      </a:r>
                      <a:endParaRPr lang="en-US" sz="110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pPr algn="ctr"/>
                      <a:r>
                        <a:rPr lang="en-US" altLang="zh-CN" sz="1100" dirty="0">
                          <a:latin typeface="黑体" panose="02010609060101010101" pitchFamily="49" charset="-122"/>
                          <a:ea typeface="黑体" panose="02010609060101010101" pitchFamily="49" charset="-122"/>
                        </a:rPr>
                        <a:t>4.5</a:t>
                      </a:r>
                      <a:r>
                        <a:rPr lang="zh-CN" altLang="en-US" sz="1100" dirty="0">
                          <a:latin typeface="黑体" panose="02010609060101010101" pitchFamily="49" charset="-122"/>
                          <a:ea typeface="黑体" panose="02010609060101010101" pitchFamily="49" charset="-122"/>
                        </a:rPr>
                        <a:t>ｐＪ／ｓｐｉｋｅ</a:t>
                      </a:r>
                      <a:endParaRPr lang="en-US" altLang="zh-CN" sz="1100" dirty="0">
                        <a:latin typeface="黑体" panose="02010609060101010101" pitchFamily="49" charset="-122"/>
                        <a:ea typeface="黑体" panose="02010609060101010101" pitchFamily="49" charset="-122"/>
                      </a:endParaRPr>
                    </a:p>
                  </a:txBody>
                  <a:tcPr/>
                </a:tc>
                <a:tc>
                  <a:txBody>
                    <a:bodyPr/>
                    <a:lstStyle/>
                    <a:p>
                      <a:pPr algn="ct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223925161"/>
                  </a:ext>
                </a:extLst>
              </a:tr>
              <a:tr h="412009">
                <a:tc>
                  <a:txBody>
                    <a:bodyPr/>
                    <a:lstStyle/>
                    <a:p>
                      <a:pPr algn="ctr"/>
                      <a:r>
                        <a:rPr lang="zh-CN" altLang="en-US" sz="1100" dirty="0">
                          <a:latin typeface="黑体" panose="02010609060101010101" pitchFamily="49" charset="-122"/>
                          <a:ea typeface="黑体" panose="02010609060101010101" pitchFamily="49" charset="-122"/>
                        </a:rPr>
                        <a:t>实现逻辑</a:t>
                      </a:r>
                      <a:endParaRPr lang="en-US" sz="1100" dirty="0">
                        <a:latin typeface="黑体" panose="02010609060101010101" pitchFamily="49" charset="-122"/>
                        <a:ea typeface="黑体"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t>同步逻辑</a:t>
                      </a:r>
                      <a:endParaRPr lang="en-US" altLang="zh-CN" sz="1100" dirty="0"/>
                    </a:p>
                    <a:p>
                      <a:pPr algn="ct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异步逻辑</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tc>
                  <a:txBody>
                    <a:bodyPr/>
                    <a:lstStyle/>
                    <a:p>
                      <a:pPr algn="ctr"/>
                      <a:r>
                        <a:rPr lang="zh-CN" altLang="en-US" sz="1100" dirty="0">
                          <a:latin typeface="黑体" panose="02010609060101010101" pitchFamily="49" charset="-122"/>
                          <a:ea typeface="黑体" panose="02010609060101010101" pitchFamily="49" charset="-122"/>
                        </a:rPr>
                        <a:t>－－</a:t>
                      </a:r>
                      <a:endParaRPr lang="en-US" sz="11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941012764"/>
                  </a:ext>
                </a:extLst>
              </a:tr>
            </a:tbl>
          </a:graphicData>
        </a:graphic>
      </p:graphicFrame>
      <p:cxnSp>
        <p:nvCxnSpPr>
          <p:cNvPr id="5" name="直接连接符 4"/>
          <p:cNvCxnSpPr/>
          <p:nvPr/>
        </p:nvCxnSpPr>
        <p:spPr>
          <a:xfrm>
            <a:off x="1521461" y="1969346"/>
            <a:ext cx="1099819" cy="347134"/>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V="1">
            <a:off x="2682240" y="3116580"/>
            <a:ext cx="6949442" cy="15240"/>
          </a:xfrm>
          <a:prstGeom prst="line">
            <a:avLst/>
          </a:prstGeom>
          <a:ln>
            <a:solidFill>
              <a:schemeClr val="bg1"/>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flipH="1">
            <a:off x="2247900" y="2796540"/>
            <a:ext cx="7620" cy="6400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255520" y="3131820"/>
            <a:ext cx="434340" cy="76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194560" y="2855119"/>
            <a:ext cx="853440" cy="246221"/>
          </a:xfrm>
          <a:prstGeom prst="rect">
            <a:avLst/>
          </a:prstGeom>
          <a:noFill/>
        </p:spPr>
        <p:txBody>
          <a:bodyPr wrap="square" rtlCol="0">
            <a:spAutoFit/>
          </a:bodyPr>
          <a:lstStyle/>
          <a:p>
            <a:r>
              <a:rPr lang="zh-CN" altLang="en-US" sz="1000" dirty="0">
                <a:latin typeface="黑体" panose="02010609060101010101" pitchFamily="49" charset="-122"/>
                <a:ea typeface="黑体" panose="02010609060101010101" pitchFamily="49" charset="-122"/>
              </a:rPr>
              <a:t>突触</a:t>
            </a:r>
            <a:endParaRPr lang="en-US" sz="1000" dirty="0">
              <a:latin typeface="黑体" panose="02010609060101010101" pitchFamily="49" charset="-122"/>
              <a:ea typeface="黑体" panose="02010609060101010101" pitchFamily="49" charset="-122"/>
            </a:endParaRPr>
          </a:p>
        </p:txBody>
      </p:sp>
      <p:sp>
        <p:nvSpPr>
          <p:cNvPr id="18" name="文本框 17"/>
          <p:cNvSpPr txBox="1"/>
          <p:nvPr/>
        </p:nvSpPr>
        <p:spPr>
          <a:xfrm>
            <a:off x="2194560" y="3152061"/>
            <a:ext cx="853440" cy="246221"/>
          </a:xfrm>
          <a:prstGeom prst="rect">
            <a:avLst/>
          </a:prstGeom>
          <a:noFill/>
        </p:spPr>
        <p:txBody>
          <a:bodyPr wrap="square" rtlCol="0">
            <a:spAutoFit/>
          </a:bodyPr>
          <a:lstStyle/>
          <a:p>
            <a:r>
              <a:rPr lang="zh-CN" altLang="en-US" sz="1000" dirty="0">
                <a:latin typeface="黑体" panose="02010609060101010101" pitchFamily="49" charset="-122"/>
                <a:ea typeface="黑体" panose="02010609060101010101" pitchFamily="49" charset="-122"/>
              </a:rPr>
              <a:t>神经元</a:t>
            </a:r>
            <a:endParaRPr lang="en-US" sz="1000" dirty="0">
              <a:latin typeface="黑体" panose="02010609060101010101" pitchFamily="49" charset="-122"/>
              <a:ea typeface="黑体" panose="02010609060101010101" pitchFamily="49" charset="-122"/>
            </a:endParaRPr>
          </a:p>
        </p:txBody>
      </p:sp>
      <p:sp>
        <p:nvSpPr>
          <p:cNvPr id="19" name="文本框 18"/>
          <p:cNvSpPr txBox="1"/>
          <p:nvPr/>
        </p:nvSpPr>
        <p:spPr>
          <a:xfrm>
            <a:off x="2910839" y="3129439"/>
            <a:ext cx="784860" cy="261610"/>
          </a:xfrm>
          <a:prstGeom prst="rect">
            <a:avLst/>
          </a:prstGeom>
          <a:noFill/>
        </p:spPr>
        <p:txBody>
          <a:bodyPr wrap="square" rtlCol="0">
            <a:spAutoFit/>
          </a:bodyPr>
          <a:lstStyle/>
          <a:p>
            <a:pPr algn="ctr"/>
            <a:r>
              <a:rPr lang="en-US" sz="1100" dirty="0">
                <a:solidFill>
                  <a:schemeClr val="dk1"/>
                </a:solidFill>
                <a:latin typeface="黑体" panose="02010609060101010101" pitchFamily="49" charset="-122"/>
                <a:ea typeface="黑体" panose="02010609060101010101" pitchFamily="49" charset="-122"/>
              </a:rPr>
              <a:t>0.1</a:t>
            </a:r>
            <a:r>
              <a:rPr lang="zh-CN" altLang="en-US" sz="1100" dirty="0">
                <a:solidFill>
                  <a:schemeClr val="dk1"/>
                </a:solidFill>
                <a:latin typeface="黑体" panose="02010609060101010101" pitchFamily="49" charset="-122"/>
                <a:ea typeface="黑体" panose="02010609060101010101" pitchFamily="49" charset="-122"/>
              </a:rPr>
              <a:t>ｍ</a:t>
            </a:r>
            <a:endParaRPr lang="en-US" sz="1100" dirty="0">
              <a:solidFill>
                <a:schemeClr val="dk1"/>
              </a:solidFill>
              <a:latin typeface="黑体" panose="02010609060101010101" pitchFamily="49" charset="-122"/>
              <a:ea typeface="黑体" panose="02010609060101010101" pitchFamily="49" charset="-122"/>
            </a:endParaRPr>
          </a:p>
        </p:txBody>
      </p:sp>
      <p:sp>
        <p:nvSpPr>
          <p:cNvPr id="20" name="文本框 19"/>
          <p:cNvSpPr txBox="1"/>
          <p:nvPr/>
        </p:nvSpPr>
        <p:spPr>
          <a:xfrm>
            <a:off x="4122420" y="3144366"/>
            <a:ext cx="464820" cy="261610"/>
          </a:xfrm>
          <a:prstGeom prst="rect">
            <a:avLst/>
          </a:prstGeom>
          <a:noFill/>
        </p:spPr>
        <p:txBody>
          <a:bodyPr wrap="square" rtlCol="0">
            <a:spAutoFit/>
          </a:bodyPr>
          <a:lstStyle/>
          <a:p>
            <a:pPr algn="ctr"/>
            <a:r>
              <a:rPr lang="en-US" sz="1100" dirty="0">
                <a:solidFill>
                  <a:schemeClr val="dk1"/>
                </a:solidFill>
                <a:latin typeface="黑体" panose="02010609060101010101" pitchFamily="49" charset="-122"/>
                <a:ea typeface="黑体" panose="02010609060101010101" pitchFamily="49" charset="-122"/>
              </a:rPr>
              <a:t>4096</a:t>
            </a:r>
          </a:p>
        </p:txBody>
      </p:sp>
      <p:sp>
        <p:nvSpPr>
          <p:cNvPr id="21" name="文本框 20"/>
          <p:cNvSpPr txBox="1"/>
          <p:nvPr/>
        </p:nvSpPr>
        <p:spPr>
          <a:xfrm>
            <a:off x="6563179" y="3116580"/>
            <a:ext cx="464820" cy="261610"/>
          </a:xfrm>
          <a:prstGeom prst="rect">
            <a:avLst/>
          </a:prstGeom>
          <a:noFill/>
        </p:spPr>
        <p:txBody>
          <a:bodyPr wrap="square" rtlCol="0">
            <a:spAutoFit/>
          </a:bodyPr>
          <a:lstStyle/>
          <a:p>
            <a:pPr algn="ctr"/>
            <a:r>
              <a:rPr lang="en-US" sz="1100">
                <a:solidFill>
                  <a:schemeClr val="dk1"/>
                </a:solidFill>
                <a:latin typeface="黑体" panose="02010609060101010101" pitchFamily="49" charset="-122"/>
                <a:ea typeface="黑体" panose="02010609060101010101" pitchFamily="49" charset="-122"/>
              </a:rPr>
              <a:t>256</a:t>
            </a:r>
            <a:endParaRPr lang="en-US" sz="1100" dirty="0">
              <a:solidFill>
                <a:schemeClr val="dk1"/>
              </a:solidFill>
              <a:latin typeface="黑体" panose="02010609060101010101" pitchFamily="49" charset="-122"/>
              <a:ea typeface="黑体" panose="02010609060101010101" pitchFamily="49" charset="-122"/>
            </a:endParaRPr>
          </a:p>
        </p:txBody>
      </p:sp>
      <p:sp>
        <p:nvSpPr>
          <p:cNvPr id="22" name="文本框 21"/>
          <p:cNvSpPr txBox="1"/>
          <p:nvPr/>
        </p:nvSpPr>
        <p:spPr>
          <a:xfrm>
            <a:off x="8877304" y="3129439"/>
            <a:ext cx="464820" cy="261610"/>
          </a:xfrm>
          <a:prstGeom prst="rect">
            <a:avLst/>
          </a:prstGeom>
          <a:noFill/>
        </p:spPr>
        <p:txBody>
          <a:bodyPr wrap="square" rtlCol="0">
            <a:spAutoFit/>
          </a:bodyPr>
          <a:lstStyle/>
          <a:p>
            <a:pPr algn="ctr"/>
            <a:r>
              <a:rPr lang="en-US" sz="1100" dirty="0">
                <a:solidFill>
                  <a:schemeClr val="dk1"/>
                </a:solidFill>
                <a:latin typeface="黑体" panose="02010609060101010101" pitchFamily="49" charset="-122"/>
                <a:ea typeface="黑体" panose="02010609060101010101" pitchFamily="49" charset="-122"/>
              </a:rPr>
              <a:t>1024</a:t>
            </a:r>
          </a:p>
        </p:txBody>
      </p:sp>
      <p:sp>
        <p:nvSpPr>
          <p:cNvPr id="23" name="文本框 22"/>
          <p:cNvSpPr txBox="1"/>
          <p:nvPr/>
        </p:nvSpPr>
        <p:spPr>
          <a:xfrm>
            <a:off x="5266509" y="3116580"/>
            <a:ext cx="716281" cy="261610"/>
          </a:xfrm>
          <a:prstGeom prst="rect">
            <a:avLst/>
          </a:prstGeom>
          <a:noFill/>
        </p:spPr>
        <p:txBody>
          <a:bodyPr wrap="square" rtlCol="0">
            <a:spAutoFit/>
          </a:bodyPr>
          <a:lstStyle/>
          <a:p>
            <a:pPr algn="ctr"/>
            <a:r>
              <a:rPr lang="zh-CN" altLang="en-US" sz="1100" dirty="0">
                <a:solidFill>
                  <a:schemeClr val="dk1"/>
                </a:solidFill>
                <a:latin typeface="黑体" panose="02010609060101010101" pitchFamily="49" charset="-122"/>
                <a:ea typeface="黑体" panose="02010609060101010101" pitchFamily="49" charset="-122"/>
              </a:rPr>
              <a:t>可配置</a:t>
            </a:r>
            <a:endParaRPr lang="en-US" sz="1100" dirty="0">
              <a:solidFill>
                <a:schemeClr val="dk1"/>
              </a:solidFill>
              <a:latin typeface="黑体" panose="02010609060101010101" pitchFamily="49" charset="-122"/>
              <a:ea typeface="黑体" panose="02010609060101010101" pitchFamily="49" charset="-122"/>
            </a:endParaRPr>
          </a:p>
        </p:txBody>
      </p:sp>
      <p:sp>
        <p:nvSpPr>
          <p:cNvPr id="24" name="文本框 23"/>
          <p:cNvSpPr txBox="1"/>
          <p:nvPr/>
        </p:nvSpPr>
        <p:spPr>
          <a:xfrm>
            <a:off x="7799074" y="3116580"/>
            <a:ext cx="464820" cy="261610"/>
          </a:xfrm>
          <a:prstGeom prst="rect">
            <a:avLst/>
          </a:prstGeom>
          <a:noFill/>
        </p:spPr>
        <p:txBody>
          <a:bodyPr wrap="square" rtlCol="0">
            <a:spAutoFit/>
          </a:bodyPr>
          <a:lstStyle/>
          <a:p>
            <a:pPr algn="ctr"/>
            <a:r>
              <a:rPr lang="en-US" sz="1100" dirty="0">
                <a:solidFill>
                  <a:schemeClr val="dk1"/>
                </a:solidFill>
                <a:latin typeface="黑体" panose="02010609060101010101" pitchFamily="49" charset="-122"/>
                <a:ea typeface="黑体" panose="02010609060101010101" pitchFamily="49" charset="-122"/>
              </a:rPr>
              <a:t>160</a:t>
            </a:r>
          </a:p>
        </p:txBody>
      </p:sp>
    </p:spTree>
    <p:extLst>
      <p:ext uri="{BB962C8B-B14F-4D97-AF65-F5344CB8AC3E}">
        <p14:creationId xmlns:p14="http://schemas.microsoft.com/office/powerpoint/2010/main" val="397953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1221" y="2517482"/>
            <a:ext cx="2988212" cy="1325563"/>
          </a:xfrm>
        </p:spPr>
        <p:txBody>
          <a:bodyPr/>
          <a:lstStyle/>
          <a:p>
            <a:r>
              <a:rPr lang="zh-CN" altLang="en-US" dirty="0"/>
              <a:t>谢谢聆听</a:t>
            </a:r>
            <a:endParaRPr lang="en-US" dirty="0"/>
          </a:p>
        </p:txBody>
      </p:sp>
    </p:spTree>
    <p:extLst>
      <p:ext uri="{BB962C8B-B14F-4D97-AF65-F5344CB8AC3E}">
        <p14:creationId xmlns:p14="http://schemas.microsoft.com/office/powerpoint/2010/main" val="390256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、神经元的工作原理</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endParaRPr lang="en-US" dirty="0"/>
          </a:p>
        </p:txBody>
      </p:sp>
      <p:sp>
        <p:nvSpPr>
          <p:cNvPr id="3" name="内容占位符 2"/>
          <p:cNvSpPr>
            <a:spLocks noGrp="1"/>
          </p:cNvSpPr>
          <p:nvPr>
            <p:ph idx="1"/>
          </p:nvPr>
        </p:nvSpPr>
        <p:spPr/>
        <p:txBody>
          <a:bodyPr>
            <a:normAutofit/>
          </a:bodyPr>
          <a:lstStyle/>
          <a:p>
            <a:r>
              <a:rPr lang="zh-CN" altLang="en-US" sz="2000" dirty="0">
                <a:latin typeface="黑体" panose="02010609060101010101" pitchFamily="49" charset="-122"/>
                <a:ea typeface="黑体" panose="02010609060101010101" pitchFamily="49" charset="-122"/>
              </a:rPr>
              <a:t>单个神经元的组成及工作方式</a:t>
            </a:r>
            <a:endParaRPr lang="en-US" altLang="zh-CN" sz="2000" dirty="0">
              <a:latin typeface="黑体" panose="02010609060101010101" pitchFamily="49" charset="-122"/>
              <a:ea typeface="黑体" panose="02010609060101010101" pitchFamily="49" charset="-122"/>
            </a:endParaRPr>
          </a:p>
          <a:p>
            <a:pPr marL="0" indent="0">
              <a:buNone/>
            </a:pPr>
            <a:r>
              <a:rPr lang="zh-CN" altLang="en-US" sz="2000" dirty="0">
                <a:latin typeface="黑体" panose="02010609060101010101" pitchFamily="49" charset="-122"/>
                <a:ea typeface="黑体" panose="02010609060101010101" pitchFamily="49" charset="-122"/>
              </a:rPr>
              <a:t>每个神经元由三部分组成：</a:t>
            </a:r>
            <a:endParaRPr lang="en-US" altLang="zh-CN" sz="2000" dirty="0">
              <a:latin typeface="黑体" panose="02010609060101010101" pitchFamily="49" charset="-122"/>
              <a:ea typeface="黑体" panose="02010609060101010101" pitchFamily="49" charset="-122"/>
            </a:endParaRPr>
          </a:p>
          <a:p>
            <a:pPr marL="0" indent="0">
              <a:buNone/>
            </a:pPr>
            <a:r>
              <a:rPr lang="zh-CN" altLang="en-US" sz="2000" dirty="0">
                <a:solidFill>
                  <a:srgbClr val="FF0000"/>
                </a:solidFill>
                <a:latin typeface="黑体" panose="02010609060101010101" pitchFamily="49" charset="-122"/>
                <a:ea typeface="黑体" panose="02010609060101010101" pitchFamily="49" charset="-122"/>
              </a:rPr>
              <a:t>树突（</a:t>
            </a:r>
            <a:r>
              <a:rPr lang="en-US" altLang="zh-CN" sz="2000" dirty="0">
                <a:solidFill>
                  <a:srgbClr val="FF0000"/>
                </a:solidFill>
                <a:latin typeface="黑体" panose="02010609060101010101" pitchFamily="49" charset="-122"/>
                <a:ea typeface="黑体" panose="02010609060101010101" pitchFamily="49" charset="-122"/>
              </a:rPr>
              <a:t>dendrites</a:t>
            </a:r>
            <a:r>
              <a:rPr lang="zh-CN" altLang="en-US" sz="2000" dirty="0">
                <a:latin typeface="黑体" panose="02010609060101010101" pitchFamily="49" charset="-122"/>
                <a:ea typeface="黑体" panose="02010609060101010101" pitchFamily="49" charset="-122"/>
              </a:rPr>
              <a:t>）：神经元的“输入”组织</a:t>
            </a:r>
            <a:endParaRPr lang="en-US" altLang="zh-CN" sz="2000" dirty="0">
              <a:latin typeface="黑体" panose="02010609060101010101" pitchFamily="49" charset="-122"/>
              <a:ea typeface="黑体" panose="02010609060101010101" pitchFamily="49" charset="-122"/>
            </a:endParaRPr>
          </a:p>
          <a:p>
            <a:pPr marL="0" indent="0">
              <a:buNone/>
            </a:pPr>
            <a:r>
              <a:rPr lang="zh-CN" altLang="en-US" sz="2000" dirty="0">
                <a:solidFill>
                  <a:srgbClr val="FF0000"/>
                </a:solidFill>
                <a:latin typeface="黑体" panose="02010609060101010101" pitchFamily="49" charset="-122"/>
                <a:ea typeface="黑体" panose="02010609060101010101" pitchFamily="49" charset="-122"/>
              </a:rPr>
              <a:t>轴突（</a:t>
            </a:r>
            <a:r>
              <a:rPr lang="en-US" altLang="zh-CN" sz="2000" dirty="0">
                <a:solidFill>
                  <a:srgbClr val="FF0000"/>
                </a:solidFill>
                <a:latin typeface="黑体" panose="02010609060101010101" pitchFamily="49" charset="-122"/>
                <a:ea typeface="黑体" panose="02010609060101010101" pitchFamily="49" charset="-122"/>
              </a:rPr>
              <a:t>axon</a:t>
            </a:r>
            <a:r>
              <a:rPr lang="zh-CN" altLang="en-US" sz="2000" dirty="0">
                <a:solidFill>
                  <a:srgbClr val="FF0000"/>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：神经元的“输出”组织，将输出信号传送给其他神经元</a:t>
            </a:r>
            <a:endParaRPr lang="en-US" altLang="zh-CN" sz="2000" dirty="0">
              <a:latin typeface="黑体" panose="02010609060101010101" pitchFamily="49" charset="-122"/>
              <a:ea typeface="黑体" panose="02010609060101010101" pitchFamily="49" charset="-122"/>
            </a:endParaRPr>
          </a:p>
          <a:p>
            <a:pPr marL="0" indent="0">
              <a:buNone/>
            </a:pPr>
            <a:r>
              <a:rPr lang="zh-CN" altLang="en-US" sz="2000" dirty="0">
                <a:solidFill>
                  <a:srgbClr val="FF0000"/>
                </a:solidFill>
                <a:latin typeface="黑体" panose="02010609060101010101" pitchFamily="49" charset="-122"/>
                <a:ea typeface="黑体" panose="02010609060101010101" pitchFamily="49" charset="-122"/>
              </a:rPr>
              <a:t>细胞体（</a:t>
            </a:r>
            <a:r>
              <a:rPr lang="en-US" altLang="zh-CN" sz="2000" dirty="0">
                <a:solidFill>
                  <a:srgbClr val="FF0000"/>
                </a:solidFill>
                <a:latin typeface="黑体" panose="02010609060101010101" pitchFamily="49" charset="-122"/>
                <a:ea typeface="黑体" panose="02010609060101010101" pitchFamily="49" charset="-122"/>
              </a:rPr>
              <a:t>soma</a:t>
            </a:r>
            <a:r>
              <a:rPr lang="zh-CN" altLang="en-US" sz="2000" dirty="0">
                <a:solidFill>
                  <a:srgbClr val="FF0000"/>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：神经元的</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完成非线性信号的处理：当输入信号超过一定阈值，则产生一个输出信号。</a:t>
            </a:r>
            <a:endParaRPr lang="en-US" sz="2000" dirty="0">
              <a:latin typeface="黑体" panose="02010609060101010101" pitchFamily="49" charset="-122"/>
              <a:ea typeface="黑体" panose="02010609060101010101" pitchFamily="49" charset="-122"/>
            </a:endParaRPr>
          </a:p>
        </p:txBody>
      </p:sp>
      <p:pic>
        <p:nvPicPr>
          <p:cNvPr id="4" name="图片 3" descr="D:\win10\TEMP\1600394994(1).png"/>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001294"/>
            <a:ext cx="4132580" cy="2506345"/>
          </a:xfrm>
          <a:prstGeom prst="rect">
            <a:avLst/>
          </a:prstGeom>
          <a:noFill/>
          <a:ln>
            <a:noFill/>
          </a:ln>
        </p:spPr>
      </p:pic>
      <p:sp>
        <p:nvSpPr>
          <p:cNvPr id="5" name="文本框 4"/>
          <p:cNvSpPr txBox="1"/>
          <p:nvPr/>
        </p:nvSpPr>
        <p:spPr>
          <a:xfrm>
            <a:off x="7440046" y="6481956"/>
            <a:ext cx="2054087" cy="646331"/>
          </a:xfrm>
          <a:prstGeom prst="rect">
            <a:avLst/>
          </a:prstGeom>
          <a:noFill/>
        </p:spPr>
        <p:txBody>
          <a:bodyPr wrap="square" rtlCol="0">
            <a:spAutoFit/>
          </a:bodyPr>
          <a:lstStyle/>
          <a:p>
            <a:r>
              <a:rPr lang="zh-CN" altLang="en-US" dirty="0"/>
              <a:t>生物神经元示意图</a:t>
            </a:r>
            <a:endParaRPr lang="en-US" dirty="0"/>
          </a:p>
          <a:p>
            <a:endParaRPr lang="en-US" dirty="0"/>
          </a:p>
        </p:txBody>
      </p:sp>
      <p:sp>
        <p:nvSpPr>
          <p:cNvPr id="6" name="文本框 5"/>
          <p:cNvSpPr txBox="1"/>
          <p:nvPr/>
        </p:nvSpPr>
        <p:spPr>
          <a:xfrm>
            <a:off x="838200" y="4727630"/>
            <a:ext cx="4982817" cy="1200329"/>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两个神经元之间的连接部分叫突触（</a:t>
            </a:r>
            <a:r>
              <a:rPr lang="en-US" altLang="zh-CN" dirty="0">
                <a:latin typeface="黑体" panose="02010609060101010101" pitchFamily="49" charset="-122"/>
                <a:ea typeface="黑体" panose="02010609060101010101" pitchFamily="49" charset="-122"/>
              </a:rPr>
              <a:t>synapse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发送信号的神经元为突触前神经元，接收信号的神经元为突触后神经元。</a:t>
            </a:r>
            <a:endParaRPr lang="en-US" altLang="zh-CN" dirty="0">
              <a:latin typeface="黑体" panose="02010609060101010101" pitchFamily="49" charset="-122"/>
              <a:ea typeface="黑体" panose="02010609060101010101" pitchFamily="49" charset="-122"/>
            </a:endParaRPr>
          </a:p>
          <a:p>
            <a:endParaRPr lang="en-US" dirty="0">
              <a:latin typeface="黑体" panose="02010609060101010101" pitchFamily="49" charset="-122"/>
              <a:ea typeface="黑体" panose="02010609060101010101" pitchFamily="49" charset="-122"/>
            </a:endParaRPr>
          </a:p>
        </p:txBody>
      </p:sp>
      <p:sp>
        <p:nvSpPr>
          <p:cNvPr id="8" name="左大括号 7"/>
          <p:cNvSpPr/>
          <p:nvPr/>
        </p:nvSpPr>
        <p:spPr>
          <a:xfrm>
            <a:off x="225287" y="2743200"/>
            <a:ext cx="612913" cy="9276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7" name="图片 6">
            <a:extLst>
              <a:ext uri="{FF2B5EF4-FFF2-40B4-BE49-F238E27FC236}">
                <a16:creationId xmlns:a16="http://schemas.microsoft.com/office/drawing/2014/main" id="{40D5F49A-A299-45B9-BE8E-8F94BE4E5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017" y="3068035"/>
            <a:ext cx="6440977" cy="3789965"/>
          </a:xfrm>
          <a:prstGeom prst="rect">
            <a:avLst/>
          </a:prstGeom>
        </p:spPr>
      </p:pic>
    </p:spTree>
    <p:extLst>
      <p:ext uri="{BB962C8B-B14F-4D97-AF65-F5344CB8AC3E}">
        <p14:creationId xmlns:p14="http://schemas.microsoft.com/office/powerpoint/2010/main" val="65228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4"/>
                                        </p:tgtEl>
                                        <p:attrNameLst>
                                          <p:attrName>ppt_x</p:attrName>
                                        </p:attrNameLst>
                                      </p:cBhvr>
                                      <p:tavLst>
                                        <p:tav tm="0">
                                          <p:val>
                                            <p:strVal val="ppt_x"/>
                                          </p:val>
                                        </p:tav>
                                        <p:tav tm="100000">
                                          <p:val>
                                            <p:strVal val="ppt_x"/>
                                          </p:val>
                                        </p:tav>
                                      </p:tavLst>
                                    </p:anim>
                                    <p:anim calcmode="lin" valueType="num">
                                      <p:cBhvr additive="base">
                                        <p:cTn id="17" dur="500"/>
                                        <p:tgtEl>
                                          <p:spTgt spid="4"/>
                                        </p:tgtEl>
                                        <p:attrNameLst>
                                          <p:attrName>ppt_y</p:attrName>
                                        </p:attrNameLst>
                                      </p:cBhvr>
                                      <p:tavLst>
                                        <p:tav tm="0">
                                          <p:val>
                                            <p:strVal val="ppt_y"/>
                                          </p:val>
                                        </p:tav>
                                        <p:tav tm="100000">
                                          <p:val>
                                            <p:strVal val="1+ppt_h/2"/>
                                          </p:val>
                                        </p:tav>
                                      </p:tavLst>
                                    </p:anim>
                                    <p:set>
                                      <p:cBhvr>
                                        <p:cTn id="18" dur="1" fill="hold">
                                          <p:stCondLst>
                                            <p:cond delay="499"/>
                                          </p:stCondLst>
                                        </p:cTn>
                                        <p:tgtEl>
                                          <p:spTgt spid="4"/>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、神经元的工作原理</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endParaRPr lang="en-US" dirty="0"/>
          </a:p>
        </p:txBody>
      </p:sp>
      <p:sp>
        <p:nvSpPr>
          <p:cNvPr id="3" name="内容占位符 2"/>
          <p:cNvSpPr>
            <a:spLocks noGrp="1"/>
          </p:cNvSpPr>
          <p:nvPr>
            <p:ph idx="1"/>
          </p:nvPr>
        </p:nvSpPr>
        <p:spPr>
          <a:xfrm>
            <a:off x="255104" y="1375051"/>
            <a:ext cx="10515600" cy="4351338"/>
          </a:xfrm>
        </p:spPr>
        <p:txBody>
          <a:bodyPr>
            <a:normAutofit/>
          </a:bodyPr>
          <a:lstStyle/>
          <a:p>
            <a:pPr marL="0" indent="0">
              <a:buNone/>
            </a:pPr>
            <a:r>
              <a:rPr lang="zh-CN" altLang="en-US" sz="2000" dirty="0"/>
              <a:t>神经元的状态由</a:t>
            </a:r>
            <a:r>
              <a:rPr lang="zh-CN" altLang="en-US" sz="2000" dirty="0">
                <a:solidFill>
                  <a:srgbClr val="FF0000"/>
                </a:solidFill>
              </a:rPr>
              <a:t>膜电势</a:t>
            </a:r>
            <a:r>
              <a:rPr lang="zh-CN" altLang="en-US" sz="2000" dirty="0"/>
              <a:t>和</a:t>
            </a:r>
            <a:r>
              <a:rPr lang="zh-CN" altLang="en-US" sz="2000" dirty="0">
                <a:solidFill>
                  <a:srgbClr val="FF0000"/>
                </a:solidFill>
              </a:rPr>
              <a:t>激活阈值</a:t>
            </a:r>
            <a:r>
              <a:rPr lang="zh-CN" altLang="en-US" sz="2000" dirty="0"/>
              <a:t>决定</a:t>
            </a:r>
            <a:r>
              <a:rPr lang="en-US" altLang="zh-CN" sz="2000" dirty="0"/>
              <a:t>.</a:t>
            </a:r>
          </a:p>
          <a:p>
            <a:pPr marL="0" indent="0">
              <a:buNone/>
            </a:pPr>
            <a:r>
              <a:rPr lang="zh-CN" altLang="en-US" sz="2000" dirty="0"/>
              <a:t>神经元的膜电势由来自上一层神经元的突触后电势决定</a:t>
            </a:r>
            <a:r>
              <a:rPr lang="en-US" altLang="zh-CN" sz="2000" dirty="0"/>
              <a:t>, </a:t>
            </a:r>
            <a:r>
              <a:rPr lang="zh-CN" altLang="en-US" sz="2000" dirty="0"/>
              <a:t>突触后电势分为</a:t>
            </a:r>
            <a:r>
              <a:rPr lang="zh-CN" altLang="en-US" sz="2000" dirty="0">
                <a:solidFill>
                  <a:srgbClr val="FF0000"/>
                </a:solidFill>
              </a:rPr>
              <a:t>激励型（</a:t>
            </a:r>
            <a:r>
              <a:rPr lang="en-US" altLang="zh-CN" sz="2000" dirty="0">
                <a:solidFill>
                  <a:srgbClr val="FF0000"/>
                </a:solidFill>
              </a:rPr>
              <a:t>EPSP</a:t>
            </a:r>
            <a:r>
              <a:rPr lang="zh-CN" altLang="en-US" sz="2000" dirty="0">
                <a:solidFill>
                  <a:srgbClr val="FF0000"/>
                </a:solidFill>
              </a:rPr>
              <a:t>）</a:t>
            </a:r>
            <a:r>
              <a:rPr lang="zh-CN" altLang="en-US" sz="2000" dirty="0"/>
              <a:t>和</a:t>
            </a:r>
            <a:r>
              <a:rPr lang="zh-CN" altLang="en-US" sz="2000" dirty="0">
                <a:solidFill>
                  <a:srgbClr val="FF0000"/>
                </a:solidFill>
              </a:rPr>
              <a:t>抑制型（</a:t>
            </a:r>
            <a:r>
              <a:rPr lang="en-US" altLang="zh-CN" sz="2000" dirty="0">
                <a:solidFill>
                  <a:srgbClr val="FF0000"/>
                </a:solidFill>
              </a:rPr>
              <a:t>IPSP</a:t>
            </a:r>
            <a:r>
              <a:rPr lang="zh-CN" altLang="en-US" sz="2000" dirty="0">
                <a:solidFill>
                  <a:srgbClr val="FF0000"/>
                </a:solidFill>
              </a:rPr>
              <a:t>）</a:t>
            </a:r>
            <a:r>
              <a:rPr lang="en-US" altLang="zh-CN" sz="2000" dirty="0"/>
              <a:t>, EPSP</a:t>
            </a:r>
            <a:r>
              <a:rPr lang="zh-CN" altLang="en-US" sz="2000" dirty="0"/>
              <a:t>会提高神经元的膜电势</a:t>
            </a:r>
            <a:r>
              <a:rPr lang="en-US" altLang="zh-CN" sz="2000" dirty="0"/>
              <a:t>, IPSP</a:t>
            </a:r>
            <a:r>
              <a:rPr lang="zh-CN" altLang="en-US" sz="2000" dirty="0"/>
              <a:t>会降低神经元的膜电势</a:t>
            </a:r>
            <a:r>
              <a:rPr lang="en-US" altLang="zh-CN" sz="2000" dirty="0"/>
              <a:t>.</a:t>
            </a:r>
            <a:r>
              <a:rPr lang="zh-CN" altLang="en-US" sz="2000" dirty="0"/>
              <a:t>当神经元的膜电势升高到激活阈值时</a:t>
            </a:r>
            <a:r>
              <a:rPr lang="en-US" altLang="zh-CN" sz="2000" dirty="0"/>
              <a:t>, </a:t>
            </a:r>
            <a:r>
              <a:rPr lang="zh-CN" altLang="en-US" sz="2000" dirty="0"/>
              <a:t>神经元会产生一个脉冲</a:t>
            </a:r>
            <a:r>
              <a:rPr lang="en-US" altLang="zh-CN" sz="2000" dirty="0"/>
              <a:t>(spike)</a:t>
            </a:r>
            <a:endParaRPr lang="en-US" altLang="zh-CN"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966" y="2875964"/>
            <a:ext cx="4415864" cy="3087514"/>
          </a:xfrm>
          <a:prstGeom prst="rect">
            <a:avLst/>
          </a:prstGeom>
        </p:spPr>
      </p:pic>
      <p:sp>
        <p:nvSpPr>
          <p:cNvPr id="5" name="文本框 4"/>
          <p:cNvSpPr txBox="1"/>
          <p:nvPr/>
        </p:nvSpPr>
        <p:spPr>
          <a:xfrm>
            <a:off x="4426226" y="5963478"/>
            <a:ext cx="3114261" cy="369332"/>
          </a:xfrm>
          <a:prstGeom prst="rect">
            <a:avLst/>
          </a:prstGeom>
          <a:noFill/>
        </p:spPr>
        <p:txBody>
          <a:bodyPr wrap="square" rtlCol="0">
            <a:spAutoFit/>
          </a:bodyPr>
          <a:lstStyle/>
          <a:p>
            <a:r>
              <a:rPr lang="zh-CN" altLang="en-US" dirty="0"/>
              <a:t>脉冲神经元激活过程</a:t>
            </a:r>
            <a:endParaRPr lang="en-US" dirty="0"/>
          </a:p>
        </p:txBody>
      </p:sp>
    </p:spTree>
    <p:extLst>
      <p:ext uri="{BB962C8B-B14F-4D97-AF65-F5344CB8AC3E}">
        <p14:creationId xmlns:p14="http://schemas.microsoft.com/office/powerpoint/2010/main" val="2122801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、基本神经元模型</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endParaRPr lang="en-US" dirty="0"/>
          </a:p>
        </p:txBody>
      </p:sp>
      <p:sp>
        <p:nvSpPr>
          <p:cNvPr id="4" name="文本框 3"/>
          <p:cNvSpPr txBox="1"/>
          <p:nvPr/>
        </p:nvSpPr>
        <p:spPr>
          <a:xfrm>
            <a:off x="993913" y="1444487"/>
            <a:ext cx="9753600" cy="2031325"/>
          </a:xfrm>
          <a:prstGeom prst="rect">
            <a:avLst/>
          </a:prstGeom>
          <a:noFill/>
        </p:spPr>
        <p:txBody>
          <a:bodyPr wrap="square" rtlCol="0">
            <a:spAutoFit/>
          </a:bodyPr>
          <a:lstStyle/>
          <a:p>
            <a:endParaRPr lang="en-US" altLang="zh-CN"/>
          </a:p>
          <a:p>
            <a:endParaRPr lang="en-US" altLang="zh-CN"/>
          </a:p>
          <a:p>
            <a:endParaRPr lang="en-US" altLang="zh-CN"/>
          </a:p>
          <a:p>
            <a:endParaRPr lang="en-US" altLang="zh-CN"/>
          </a:p>
          <a:p>
            <a:endParaRPr lang="en-US" altLang="zh-CN"/>
          </a:p>
          <a:p>
            <a:endParaRPr lang="en-US" altLang="zh-CN"/>
          </a:p>
          <a:p>
            <a:r>
              <a:rPr lang="zh-CN" altLang="en-US"/>
              <a:t>模型机理</a:t>
            </a:r>
            <a:endParaRPr lang="en-US" dirty="0"/>
          </a:p>
        </p:txBody>
      </p:sp>
      <p:sp>
        <p:nvSpPr>
          <p:cNvPr id="5" name="左大括号 4"/>
          <p:cNvSpPr/>
          <p:nvPr/>
        </p:nvSpPr>
        <p:spPr>
          <a:xfrm>
            <a:off x="2080591" y="1961322"/>
            <a:ext cx="450574" cy="27034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矩形 5"/>
          <p:cNvSpPr/>
          <p:nvPr/>
        </p:nvSpPr>
        <p:spPr>
          <a:xfrm>
            <a:off x="2824084" y="1731166"/>
            <a:ext cx="3647152" cy="369332"/>
          </a:xfrm>
          <a:prstGeom prst="rect">
            <a:avLst/>
          </a:prstGeom>
        </p:spPr>
        <p:txBody>
          <a:bodyPr wrap="none">
            <a:spAutoFit/>
          </a:bodyPr>
          <a:lstStyle/>
          <a:p>
            <a:r>
              <a:rPr lang="zh-CN" altLang="en-US" b="0" i="0" dirty="0">
                <a:solidFill>
                  <a:srgbClr val="222222"/>
                </a:solidFill>
                <a:effectLst/>
                <a:latin typeface="Arial" panose="020B0604020202020204" pitchFamily="34" charset="0"/>
              </a:rPr>
              <a:t>基于电流输入输出的膜电势模型：</a:t>
            </a:r>
            <a:endParaRPr lang="en-US" dirty="0"/>
          </a:p>
        </p:txBody>
      </p:sp>
      <p:sp>
        <p:nvSpPr>
          <p:cNvPr id="7" name="矩形 6"/>
          <p:cNvSpPr/>
          <p:nvPr/>
        </p:nvSpPr>
        <p:spPr>
          <a:xfrm>
            <a:off x="2784327" y="2585384"/>
            <a:ext cx="9102172" cy="369332"/>
          </a:xfrm>
          <a:prstGeom prst="rect">
            <a:avLst/>
          </a:prstGeom>
        </p:spPr>
        <p:txBody>
          <a:bodyPr wrap="none">
            <a:spAutoFit/>
          </a:bodyPr>
          <a:lstStyle/>
          <a:p>
            <a:r>
              <a:rPr lang="zh-CN" altLang="en-US" b="0" i="0" dirty="0">
                <a:solidFill>
                  <a:srgbClr val="222222"/>
                </a:solidFill>
                <a:effectLst/>
                <a:latin typeface="Arial" panose="020B0604020202020204" pitchFamily="34" charset="0"/>
              </a:rPr>
              <a:t>基于自然信息输入模型： 非齐次泊松过程模型，两状态马尔可夫模型， 非马尔可夫模型</a:t>
            </a:r>
            <a:endParaRPr lang="en-US" dirty="0"/>
          </a:p>
        </p:txBody>
      </p:sp>
      <p:sp>
        <p:nvSpPr>
          <p:cNvPr id="8" name="矩形 7"/>
          <p:cNvSpPr/>
          <p:nvPr/>
        </p:nvSpPr>
        <p:spPr>
          <a:xfrm>
            <a:off x="2784327" y="3439602"/>
            <a:ext cx="3857146" cy="369332"/>
          </a:xfrm>
          <a:prstGeom prst="rect">
            <a:avLst/>
          </a:prstGeom>
        </p:spPr>
        <p:txBody>
          <a:bodyPr wrap="none">
            <a:spAutoFit/>
          </a:bodyPr>
          <a:lstStyle/>
          <a:p>
            <a:r>
              <a:rPr lang="zh-CN" altLang="en-US" b="0" i="0" dirty="0">
                <a:solidFill>
                  <a:srgbClr val="222222"/>
                </a:solidFill>
                <a:effectLst/>
                <a:latin typeface="Arial" panose="020B0604020202020204" pitchFamily="34" charset="0"/>
              </a:rPr>
              <a:t>基于药理刺激模型：   突触传递模型</a:t>
            </a:r>
            <a:endParaRPr lang="en-US" dirty="0"/>
          </a:p>
        </p:txBody>
      </p:sp>
      <p:sp>
        <p:nvSpPr>
          <p:cNvPr id="9" name="矩形 8"/>
          <p:cNvSpPr/>
          <p:nvPr/>
        </p:nvSpPr>
        <p:spPr>
          <a:xfrm>
            <a:off x="2824084" y="4436768"/>
            <a:ext cx="3813865" cy="369332"/>
          </a:xfrm>
          <a:prstGeom prst="rect">
            <a:avLst/>
          </a:prstGeom>
        </p:spPr>
        <p:txBody>
          <a:bodyPr wrap="none">
            <a:spAutoFit/>
          </a:bodyPr>
          <a:lstStyle/>
          <a:p>
            <a:r>
              <a:rPr lang="zh-CN" altLang="en-US" b="0" i="0" dirty="0">
                <a:solidFill>
                  <a:srgbClr val="222222"/>
                </a:solidFill>
                <a:effectLst/>
                <a:latin typeface="Arial" panose="020B0604020202020204" pitchFamily="34" charset="0"/>
              </a:rPr>
              <a:t>基于层级即时记忆模型：  </a:t>
            </a:r>
            <a:r>
              <a:rPr lang="en-US" altLang="zh-CN" b="0" i="0" dirty="0">
                <a:solidFill>
                  <a:srgbClr val="222222"/>
                </a:solidFill>
                <a:effectLst/>
                <a:latin typeface="Arial" panose="020B0604020202020204" pitchFamily="34" charset="0"/>
              </a:rPr>
              <a:t>HTM</a:t>
            </a:r>
            <a:r>
              <a:rPr lang="zh-CN" altLang="en-US" b="0" i="0" dirty="0">
                <a:solidFill>
                  <a:srgbClr val="222222"/>
                </a:solidFill>
                <a:effectLst/>
                <a:latin typeface="Arial" panose="020B0604020202020204" pitchFamily="34" charset="0"/>
              </a:rPr>
              <a:t>模型</a:t>
            </a:r>
            <a:endParaRPr lang="en-US" dirty="0"/>
          </a:p>
        </p:txBody>
      </p:sp>
      <p:sp>
        <p:nvSpPr>
          <p:cNvPr id="10" name="左大括号 9"/>
          <p:cNvSpPr/>
          <p:nvPr/>
        </p:nvSpPr>
        <p:spPr>
          <a:xfrm>
            <a:off x="6240404" y="1366583"/>
            <a:ext cx="155713" cy="10984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文本框 10"/>
          <p:cNvSpPr txBox="1"/>
          <p:nvPr/>
        </p:nvSpPr>
        <p:spPr>
          <a:xfrm>
            <a:off x="6551257" y="1361157"/>
            <a:ext cx="5282935" cy="1200329"/>
          </a:xfrm>
          <a:prstGeom prst="rect">
            <a:avLst/>
          </a:prstGeom>
          <a:noFill/>
        </p:spPr>
        <p:txBody>
          <a:bodyPr wrap="square" rtlCol="0">
            <a:spAutoFit/>
          </a:bodyPr>
          <a:lstStyle/>
          <a:p>
            <a:r>
              <a:rPr lang="en-US" altLang="zh-CN" dirty="0"/>
              <a:t>IAF</a:t>
            </a:r>
            <a:r>
              <a:rPr lang="zh-CN" altLang="en-US" dirty="0"/>
              <a:t>模型</a:t>
            </a:r>
            <a:r>
              <a:rPr lang="zh-CN" altLang="en-US" dirty="0">
                <a:solidFill>
                  <a:srgbClr val="FF0000"/>
                </a:solidFill>
              </a:rPr>
              <a:t>， </a:t>
            </a:r>
            <a:r>
              <a:rPr lang="en-US" altLang="zh-CN" dirty="0">
                <a:solidFill>
                  <a:srgbClr val="FF0000"/>
                </a:solidFill>
              </a:rPr>
              <a:t>Hodgkin-Huxley</a:t>
            </a:r>
            <a:r>
              <a:rPr lang="zh-CN" altLang="en-US" dirty="0">
                <a:solidFill>
                  <a:srgbClr val="FF0000"/>
                </a:solidFill>
              </a:rPr>
              <a:t>模型</a:t>
            </a:r>
            <a:r>
              <a:rPr lang="zh-CN" altLang="en-US" dirty="0"/>
              <a:t>，</a:t>
            </a:r>
            <a:r>
              <a:rPr lang="en-US" altLang="zh-CN" dirty="0"/>
              <a:t>  </a:t>
            </a:r>
            <a:r>
              <a:rPr lang="en-US" altLang="zh-CN" dirty="0">
                <a:solidFill>
                  <a:srgbClr val="FF0000"/>
                </a:solidFill>
              </a:rPr>
              <a:t>LIF</a:t>
            </a:r>
            <a:r>
              <a:rPr lang="zh-CN" altLang="en-US" dirty="0">
                <a:solidFill>
                  <a:srgbClr val="FF0000"/>
                </a:solidFill>
              </a:rPr>
              <a:t>模型</a:t>
            </a:r>
            <a:r>
              <a:rPr lang="zh-CN" altLang="en-US" dirty="0"/>
              <a:t>， </a:t>
            </a:r>
            <a:r>
              <a:rPr lang="en-US" altLang="zh-CN" dirty="0">
                <a:solidFill>
                  <a:srgbClr val="FF0000"/>
                </a:solidFill>
              </a:rPr>
              <a:t>SRM</a:t>
            </a:r>
            <a:r>
              <a:rPr lang="zh-CN" altLang="en-US" dirty="0">
                <a:solidFill>
                  <a:srgbClr val="FF0000"/>
                </a:solidFill>
              </a:rPr>
              <a:t>模型</a:t>
            </a:r>
            <a:r>
              <a:rPr lang="zh-CN" altLang="en-US" dirty="0"/>
              <a:t>， 分数阶</a:t>
            </a:r>
            <a:r>
              <a:rPr lang="en-US" altLang="zh-CN" dirty="0"/>
              <a:t>LIF</a:t>
            </a:r>
            <a:r>
              <a:rPr lang="zh-CN" altLang="en-US" dirty="0"/>
              <a:t>模型，指数阶</a:t>
            </a:r>
            <a:r>
              <a:rPr lang="en-US" altLang="zh-CN" dirty="0"/>
              <a:t>LIF</a:t>
            </a:r>
            <a:r>
              <a:rPr lang="zh-CN" altLang="en-US" dirty="0"/>
              <a:t>模型， </a:t>
            </a:r>
            <a:r>
              <a:rPr lang="en-US" altLang="zh-CN" dirty="0"/>
              <a:t>Morris-</a:t>
            </a:r>
            <a:r>
              <a:rPr lang="en-US" altLang="zh-CN" dirty="0" err="1"/>
              <a:t>Lecar</a:t>
            </a:r>
            <a:r>
              <a:rPr lang="zh-CN" altLang="en-US" dirty="0"/>
              <a:t>模型，</a:t>
            </a:r>
            <a:r>
              <a:rPr lang="en-US" altLang="zh-CN" dirty="0"/>
              <a:t>Thorpe</a:t>
            </a:r>
            <a:r>
              <a:rPr lang="zh-CN" altLang="en-US" dirty="0"/>
              <a:t>模型， </a:t>
            </a:r>
            <a:r>
              <a:rPr lang="en-US" altLang="zh-CN" dirty="0" err="1">
                <a:solidFill>
                  <a:srgbClr val="FF0000"/>
                </a:solidFill>
              </a:rPr>
              <a:t>Izhikevich</a:t>
            </a:r>
            <a:r>
              <a:rPr lang="zh-CN" altLang="en-US" dirty="0">
                <a:solidFill>
                  <a:srgbClr val="FF0000"/>
                </a:solidFill>
              </a:rPr>
              <a:t>模型</a:t>
            </a:r>
            <a:r>
              <a:rPr lang="zh-CN" altLang="en-US" dirty="0"/>
              <a:t>， </a:t>
            </a:r>
            <a:r>
              <a:rPr lang="en-US" altLang="zh-CN" dirty="0" err="1"/>
              <a:t>Galves-locherbach</a:t>
            </a:r>
            <a:r>
              <a:rPr lang="zh-CN" altLang="en-US" dirty="0"/>
              <a:t>模型</a:t>
            </a:r>
            <a:endParaRPr lang="en-US" altLang="zh-CN" dirty="0"/>
          </a:p>
        </p:txBody>
      </p:sp>
    </p:spTree>
    <p:extLst>
      <p:ext uri="{BB962C8B-B14F-4D97-AF65-F5344CB8AC3E}">
        <p14:creationId xmlns:p14="http://schemas.microsoft.com/office/powerpoint/2010/main" val="1896108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、基本神经元模型</a:t>
            </a:r>
            <a:endParaRPr lang="en-US" dirty="0"/>
          </a:p>
        </p:txBody>
      </p:sp>
      <p:sp>
        <p:nvSpPr>
          <p:cNvPr id="5" name="文本框 4"/>
          <p:cNvSpPr txBox="1"/>
          <p:nvPr/>
        </p:nvSpPr>
        <p:spPr>
          <a:xfrm>
            <a:off x="490330" y="1391478"/>
            <a:ext cx="9104244"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sz="2000" b="1" dirty="0"/>
              <a:t>Hodgkin-Huxley</a:t>
            </a:r>
            <a:r>
              <a:rPr lang="zh-CN" altLang="en-US" sz="2000" b="1" dirty="0"/>
              <a:t>模型</a:t>
            </a:r>
            <a:endParaRPr lang="en-US" altLang="zh-CN" sz="2000" b="1" dirty="0"/>
          </a:p>
          <a:p>
            <a:r>
              <a:rPr lang="en-US" altLang="zh-CN" dirty="0"/>
              <a:t>1952</a:t>
            </a:r>
            <a:r>
              <a:rPr lang="zh-CN" altLang="en-US" dirty="0"/>
              <a:t>年</a:t>
            </a:r>
            <a:r>
              <a:rPr lang="en-US" altLang="zh-CN" dirty="0"/>
              <a:t>, Hodgkin</a:t>
            </a:r>
            <a:r>
              <a:rPr lang="zh-CN" altLang="en-US" dirty="0"/>
              <a:t>等利用电压钳测得乌贼轴突的电位数据</a:t>
            </a:r>
            <a:r>
              <a:rPr lang="en-US" altLang="zh-CN" dirty="0"/>
              <a:t>, </a:t>
            </a:r>
            <a:r>
              <a:rPr lang="zh-CN" altLang="en-US" dirty="0"/>
              <a:t>并推导得出了一组非线性微分方程组：</a:t>
            </a:r>
            <a:endParaRPr 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814" y="2478501"/>
            <a:ext cx="4493547" cy="2318785"/>
          </a:xfrm>
          <a:prstGeom prst="rect">
            <a:avLst/>
          </a:prstGeom>
        </p:spPr>
      </p:pic>
      <p:pic>
        <p:nvPicPr>
          <p:cNvPr id="4" name="图片 3">
            <a:extLst>
              <a:ext uri="{FF2B5EF4-FFF2-40B4-BE49-F238E27FC236}">
                <a16:creationId xmlns:a16="http://schemas.microsoft.com/office/drawing/2014/main" id="{271B2207-335D-45DB-B186-A9AB2BAEC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855" y="2345585"/>
            <a:ext cx="2820945" cy="3838075"/>
          </a:xfrm>
          <a:prstGeom prst="rect">
            <a:avLst/>
          </a:prstGeom>
        </p:spPr>
      </p:pic>
      <p:sp>
        <p:nvSpPr>
          <p:cNvPr id="6" name="文本框 5">
            <a:extLst>
              <a:ext uri="{FF2B5EF4-FFF2-40B4-BE49-F238E27FC236}">
                <a16:creationId xmlns:a16="http://schemas.microsoft.com/office/drawing/2014/main" id="{A3A9A49B-09B3-466F-876D-64C9DC6300FB}"/>
              </a:ext>
            </a:extLst>
          </p:cNvPr>
          <p:cNvSpPr txBox="1"/>
          <p:nvPr/>
        </p:nvSpPr>
        <p:spPr>
          <a:xfrm>
            <a:off x="682083" y="4820191"/>
            <a:ext cx="4740161" cy="1200329"/>
          </a:xfrm>
          <a:prstGeom prst="rect">
            <a:avLst/>
          </a:prstGeom>
          <a:noFill/>
        </p:spPr>
        <p:txBody>
          <a:bodyPr wrap="square" rtlCol="0">
            <a:spAutoFit/>
          </a:bodyPr>
          <a:lstStyle/>
          <a:p>
            <a:r>
              <a:rPr lang="zh-CN" altLang="en-US" dirty="0"/>
              <a:t>优点：生物学特性良好，精度较高</a:t>
            </a:r>
            <a:endParaRPr lang="en-US" altLang="zh-CN" dirty="0"/>
          </a:p>
          <a:p>
            <a:r>
              <a:rPr lang="zh-CN" altLang="en-US" dirty="0"/>
              <a:t>缺点：太过复杂，动态变量过多，意味着难以分析各变量间的行为以及变量间的关系 。</a:t>
            </a:r>
            <a:endParaRPr lang="en-US" altLang="zh-CN" dirty="0"/>
          </a:p>
          <a:p>
            <a:r>
              <a:rPr lang="zh-CN" altLang="en-US" dirty="0"/>
              <a:t>不适合大型网络仿真   </a:t>
            </a:r>
          </a:p>
        </p:txBody>
      </p:sp>
    </p:spTree>
    <p:extLst>
      <p:ext uri="{BB962C8B-B14F-4D97-AF65-F5344CB8AC3E}">
        <p14:creationId xmlns:p14="http://schemas.microsoft.com/office/powerpoint/2010/main" val="3894212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、基本神经元模型</a:t>
            </a:r>
            <a:endParaRPr lang="en-US" dirty="0"/>
          </a:p>
        </p:txBody>
      </p:sp>
      <p:sp>
        <p:nvSpPr>
          <p:cNvPr id="5" name="文本框 4"/>
          <p:cNvSpPr txBox="1"/>
          <p:nvPr/>
        </p:nvSpPr>
        <p:spPr>
          <a:xfrm>
            <a:off x="490330" y="1391478"/>
            <a:ext cx="9104244" cy="677108"/>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sz="2000" b="1" dirty="0"/>
              <a:t>Leaky </a:t>
            </a:r>
            <a:r>
              <a:rPr lang="en-US" sz="2000" b="1" dirty="0" err="1"/>
              <a:t>Intergrate</a:t>
            </a:r>
            <a:r>
              <a:rPr lang="en-US" sz="2000" b="1" dirty="0"/>
              <a:t> and Fired Model</a:t>
            </a:r>
            <a:r>
              <a:rPr lang="zh-CN" altLang="en-US" sz="2000" b="1" dirty="0"/>
              <a:t>（</a:t>
            </a:r>
            <a:r>
              <a:rPr lang="en-US" altLang="zh-CN" sz="2000" b="1" dirty="0"/>
              <a:t>LIF</a:t>
            </a:r>
            <a:r>
              <a:rPr lang="zh-CN" altLang="en-US" sz="2000" b="1" dirty="0"/>
              <a:t>模型）</a:t>
            </a:r>
            <a:endParaRPr lang="en-US" sz="2000" b="1" dirty="0"/>
          </a:p>
          <a:p>
            <a:endParaRPr lang="en-US" dirty="0"/>
          </a:p>
        </p:txBody>
      </p:sp>
      <p:sp>
        <p:nvSpPr>
          <p:cNvPr id="8" name="文本框 7">
            <a:extLst>
              <a:ext uri="{FF2B5EF4-FFF2-40B4-BE49-F238E27FC236}">
                <a16:creationId xmlns:a16="http://schemas.microsoft.com/office/drawing/2014/main" id="{67232908-1F7C-450A-9A6A-520B59FD332C}"/>
              </a:ext>
            </a:extLst>
          </p:cNvPr>
          <p:cNvSpPr txBox="1"/>
          <p:nvPr/>
        </p:nvSpPr>
        <p:spPr>
          <a:xfrm>
            <a:off x="1023730" y="2055321"/>
            <a:ext cx="7205870" cy="1631216"/>
          </a:xfrm>
          <a:prstGeom prst="rect">
            <a:avLst/>
          </a:prstGeom>
          <a:noFill/>
        </p:spPr>
        <p:txBody>
          <a:bodyPr wrap="square">
            <a:spAutoFit/>
          </a:bodyPr>
          <a:lstStyle/>
          <a:p>
            <a:pPr algn="l"/>
            <a:r>
              <a:rPr lang="en-US" altLang="zh-CN" sz="2000" b="0" i="0" u="none" strike="noStrike" dirty="0">
                <a:solidFill>
                  <a:srgbClr val="121212"/>
                </a:solidFill>
                <a:effectLst/>
                <a:latin typeface="黑体" panose="02010609060101010101" pitchFamily="49" charset="-122"/>
                <a:ea typeface="黑体" panose="02010609060101010101" pitchFamily="49" charset="-122"/>
              </a:rPr>
              <a:t>Leaky</a:t>
            </a:r>
            <a:r>
              <a:rPr lang="zh-CN" altLang="en-US" sz="2000" b="0" i="0" u="none" strike="noStrike" dirty="0">
                <a:solidFill>
                  <a:srgbClr val="121212"/>
                </a:solidFill>
                <a:effectLst/>
                <a:latin typeface="黑体" panose="02010609060101010101" pitchFamily="49" charset="-122"/>
                <a:ea typeface="黑体" panose="02010609060101010101" pitchFamily="49" charset="-122"/>
              </a:rPr>
              <a:t>：存在欧姆漏电流</a:t>
            </a:r>
          </a:p>
          <a:p>
            <a:pPr algn="l"/>
            <a:endParaRPr lang="en-US" altLang="zh-CN" sz="2000" b="0" i="0" u="none" strike="noStrike" dirty="0">
              <a:solidFill>
                <a:srgbClr val="121212"/>
              </a:solidFill>
              <a:effectLst/>
              <a:latin typeface="黑体" panose="02010609060101010101" pitchFamily="49" charset="-122"/>
              <a:ea typeface="黑体" panose="02010609060101010101" pitchFamily="49" charset="-122"/>
            </a:endParaRPr>
          </a:p>
          <a:p>
            <a:pPr algn="l"/>
            <a:r>
              <a:rPr lang="en-US" altLang="zh-CN" sz="2000" b="0" i="0" u="none" strike="noStrike" dirty="0">
                <a:solidFill>
                  <a:srgbClr val="121212"/>
                </a:solidFill>
                <a:effectLst/>
                <a:latin typeface="黑体" panose="02010609060101010101" pitchFamily="49" charset="-122"/>
                <a:ea typeface="黑体" panose="02010609060101010101" pitchFamily="49" charset="-122"/>
              </a:rPr>
              <a:t>Integrate</a:t>
            </a:r>
            <a:r>
              <a:rPr lang="zh-CN" altLang="en-US" sz="2000" b="0" i="0" u="none" strike="noStrike" dirty="0">
                <a:solidFill>
                  <a:srgbClr val="121212"/>
                </a:solidFill>
                <a:effectLst/>
                <a:latin typeface="黑体" panose="02010609060101010101" pitchFamily="49" charset="-122"/>
                <a:ea typeface="黑体" panose="02010609060101010101" pitchFamily="49" charset="-122"/>
              </a:rPr>
              <a:t>：一个能积累电流的部件，电容</a:t>
            </a:r>
          </a:p>
          <a:p>
            <a:pPr algn="l"/>
            <a:endParaRPr lang="en-US" altLang="zh-CN" sz="2000" b="0" i="0" u="none" strike="noStrike" dirty="0">
              <a:solidFill>
                <a:srgbClr val="121212"/>
              </a:solidFill>
              <a:effectLst/>
              <a:latin typeface="黑体" panose="02010609060101010101" pitchFamily="49" charset="-122"/>
              <a:ea typeface="黑体" panose="02010609060101010101" pitchFamily="49" charset="-122"/>
            </a:endParaRPr>
          </a:p>
          <a:p>
            <a:pPr algn="l"/>
            <a:r>
              <a:rPr lang="en-US" altLang="zh-CN" sz="2000" b="0" i="0" u="none" strike="noStrike" dirty="0">
                <a:solidFill>
                  <a:srgbClr val="121212"/>
                </a:solidFill>
                <a:effectLst/>
                <a:latin typeface="黑体" panose="02010609060101010101" pitchFamily="49" charset="-122"/>
                <a:ea typeface="黑体" panose="02010609060101010101" pitchFamily="49" charset="-122"/>
              </a:rPr>
              <a:t>Fire</a:t>
            </a:r>
            <a:r>
              <a:rPr lang="zh-CN" altLang="en-US" sz="2000" b="0" i="0" u="none" strike="noStrike" dirty="0">
                <a:solidFill>
                  <a:srgbClr val="121212"/>
                </a:solidFill>
                <a:effectLst/>
                <a:latin typeface="黑体" panose="02010609060101010101" pitchFamily="49" charset="-122"/>
                <a:ea typeface="黑体" panose="02010609060101010101" pitchFamily="49" charset="-122"/>
              </a:rPr>
              <a:t>：当输入电流足够大的时候，膜电压会产生突变（</a:t>
            </a:r>
            <a:r>
              <a:rPr lang="en-US" altLang="zh-CN" sz="2000" b="0" i="0" u="none" strike="noStrike" dirty="0">
                <a:solidFill>
                  <a:srgbClr val="121212"/>
                </a:solidFill>
                <a:effectLst/>
                <a:latin typeface="黑体" panose="02010609060101010101" pitchFamily="49" charset="-122"/>
                <a:ea typeface="黑体" panose="02010609060101010101" pitchFamily="49" charset="-122"/>
              </a:rPr>
              <a:t>spiking</a:t>
            </a:r>
            <a:r>
              <a:rPr lang="zh-CN" altLang="en-US" sz="2000" b="0" i="0" u="none" strike="noStrike" dirty="0">
                <a:solidFill>
                  <a:srgbClr val="121212"/>
                </a:solidFill>
                <a:effectLst/>
                <a:latin typeface="黑体" panose="02010609060101010101" pitchFamily="49" charset="-122"/>
                <a:ea typeface="黑体" panose="02010609060101010101" pitchFamily="49" charset="-122"/>
              </a:rPr>
              <a:t>）</a:t>
            </a:r>
          </a:p>
        </p:txBody>
      </p:sp>
      <p:sp>
        <p:nvSpPr>
          <p:cNvPr id="9" name="左大括号 8">
            <a:extLst>
              <a:ext uri="{FF2B5EF4-FFF2-40B4-BE49-F238E27FC236}">
                <a16:creationId xmlns:a16="http://schemas.microsoft.com/office/drawing/2014/main" id="{3FAFFADD-7954-4321-B5E6-1F8504CBEF85}"/>
              </a:ext>
            </a:extLst>
          </p:cNvPr>
          <p:cNvSpPr/>
          <p:nvPr/>
        </p:nvSpPr>
        <p:spPr>
          <a:xfrm>
            <a:off x="490330" y="2234444"/>
            <a:ext cx="533400" cy="12477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3D344D35-F769-409B-B030-49469C15C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19" y="4616164"/>
            <a:ext cx="3543767" cy="1037739"/>
          </a:xfrm>
          <a:prstGeom prst="rect">
            <a:avLst/>
          </a:prstGeom>
        </p:spPr>
      </p:pic>
      <p:pic>
        <p:nvPicPr>
          <p:cNvPr id="4" name="图片 3">
            <a:extLst>
              <a:ext uri="{FF2B5EF4-FFF2-40B4-BE49-F238E27FC236}">
                <a16:creationId xmlns:a16="http://schemas.microsoft.com/office/drawing/2014/main" id="{B31C2EC4-81AB-4E19-B3D1-7C5AEF603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9267" y="3747711"/>
            <a:ext cx="4946494" cy="3110289"/>
          </a:xfrm>
          <a:prstGeom prst="rect">
            <a:avLst/>
          </a:prstGeom>
        </p:spPr>
      </p:pic>
      <p:sp>
        <p:nvSpPr>
          <p:cNvPr id="6" name="文本框 5">
            <a:extLst>
              <a:ext uri="{FF2B5EF4-FFF2-40B4-BE49-F238E27FC236}">
                <a16:creationId xmlns:a16="http://schemas.microsoft.com/office/drawing/2014/main" id="{61FE5E94-93A9-4F24-81DF-E2322271DA99}"/>
              </a:ext>
            </a:extLst>
          </p:cNvPr>
          <p:cNvSpPr txBox="1"/>
          <p:nvPr/>
        </p:nvSpPr>
        <p:spPr>
          <a:xfrm>
            <a:off x="580768" y="3781333"/>
            <a:ext cx="415187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电特性：</a:t>
            </a:r>
            <a:r>
              <a:rPr lang="en-US" altLang="zh-CN" dirty="0">
                <a:latin typeface="黑体" panose="02010609060101010101" pitchFamily="49" charset="-122"/>
                <a:ea typeface="黑体" panose="02010609060101010101" pitchFamily="49" charset="-122"/>
              </a:rPr>
              <a:t>R</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的组合</a:t>
            </a:r>
          </a:p>
        </p:txBody>
      </p:sp>
      <p:sp>
        <p:nvSpPr>
          <p:cNvPr id="7" name="文本框 6">
            <a:extLst>
              <a:ext uri="{FF2B5EF4-FFF2-40B4-BE49-F238E27FC236}">
                <a16:creationId xmlns:a16="http://schemas.microsoft.com/office/drawing/2014/main" id="{5846D14E-F63A-4B2B-A187-C8D1C48E6C1D}"/>
              </a:ext>
            </a:extLst>
          </p:cNvPr>
          <p:cNvSpPr txBox="1"/>
          <p:nvPr/>
        </p:nvSpPr>
        <p:spPr>
          <a:xfrm>
            <a:off x="580768" y="4246832"/>
            <a:ext cx="300269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线性微分方程表达式：</a:t>
            </a:r>
          </a:p>
        </p:txBody>
      </p:sp>
      <p:sp>
        <p:nvSpPr>
          <p:cNvPr id="13" name="AutoShape 2" descr="[公式]">
            <a:extLst>
              <a:ext uri="{FF2B5EF4-FFF2-40B4-BE49-F238E27FC236}">
                <a16:creationId xmlns:a16="http://schemas.microsoft.com/office/drawing/2014/main" id="{59603801-41E2-4333-9011-997D2E292EBF}"/>
              </a:ext>
            </a:extLst>
          </p:cNvPr>
          <p:cNvSpPr>
            <a:spLocks noChangeAspect="1" noChangeArrowheads="1"/>
          </p:cNvSpPr>
          <p:nvPr/>
        </p:nvSpPr>
        <p:spPr bwMode="auto">
          <a:xfrm>
            <a:off x="1554163" y="-525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公式]">
            <a:extLst>
              <a:ext uri="{FF2B5EF4-FFF2-40B4-BE49-F238E27FC236}">
                <a16:creationId xmlns:a16="http://schemas.microsoft.com/office/drawing/2014/main" id="{EE5B93CB-0058-499A-9656-854B65291159}"/>
              </a:ext>
            </a:extLst>
          </p:cNvPr>
          <p:cNvSpPr>
            <a:spLocks noChangeAspect="1" noChangeArrowheads="1"/>
          </p:cNvSpPr>
          <p:nvPr/>
        </p:nvSpPr>
        <p:spPr bwMode="auto">
          <a:xfrm>
            <a:off x="944563"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4" descr="[公式]">
            <a:extLst>
              <a:ext uri="{FF2B5EF4-FFF2-40B4-BE49-F238E27FC236}">
                <a16:creationId xmlns:a16="http://schemas.microsoft.com/office/drawing/2014/main" id="{288846A4-46F1-43F9-A120-5C512FB0D5FD}"/>
              </a:ext>
            </a:extLst>
          </p:cNvPr>
          <p:cNvSpPr>
            <a:spLocks noChangeAspect="1" noChangeArrowheads="1"/>
          </p:cNvSpPr>
          <p:nvPr/>
        </p:nvSpPr>
        <p:spPr bwMode="auto">
          <a:xfrm>
            <a:off x="5259388" y="-5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5" descr="[公式]">
            <a:extLst>
              <a:ext uri="{FF2B5EF4-FFF2-40B4-BE49-F238E27FC236}">
                <a16:creationId xmlns:a16="http://schemas.microsoft.com/office/drawing/2014/main" id="{1A21FFEB-03BC-4314-98F0-CE993F43A0C9}"/>
              </a:ext>
            </a:extLst>
          </p:cNvPr>
          <p:cNvSpPr>
            <a:spLocks noChangeAspect="1" noChangeArrowheads="1"/>
          </p:cNvSpPr>
          <p:nvPr/>
        </p:nvSpPr>
        <p:spPr bwMode="auto">
          <a:xfrm>
            <a:off x="334963"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a:extLst>
              <a:ext uri="{FF2B5EF4-FFF2-40B4-BE49-F238E27FC236}">
                <a16:creationId xmlns:a16="http://schemas.microsoft.com/office/drawing/2014/main" id="{371D4EAA-C150-4846-BF28-23F4F0EE78DD}"/>
              </a:ext>
            </a:extLst>
          </p:cNvPr>
          <p:cNvSpPr txBox="1"/>
          <p:nvPr/>
        </p:nvSpPr>
        <p:spPr>
          <a:xfrm>
            <a:off x="4281616" y="4449778"/>
            <a:ext cx="7895968" cy="1477328"/>
          </a:xfrm>
          <a:prstGeom prst="rect">
            <a:avLst/>
          </a:prstGeom>
          <a:noFill/>
        </p:spPr>
        <p:txBody>
          <a:bodyPr wrap="square">
            <a:spAutoFit/>
          </a:bodyPr>
          <a:lstStyle/>
          <a:p>
            <a:pPr marL="285750" indent="-285750">
              <a:buFont typeface="Arial" panose="020B0604020202020204" pitchFamily="34" charset="0"/>
              <a:buChar char="•"/>
            </a:pPr>
            <a:r>
              <a:rPr lang="zh-CN" altLang="en-US" dirty="0"/>
              <a:t>存在明确的临界电压</a:t>
            </a:r>
            <a:r>
              <a:rPr lang="en-US" altLang="zh-CN" dirty="0"/>
              <a:t>Vth</a:t>
            </a:r>
            <a:r>
              <a:rPr lang="zh-CN" altLang="en-US" dirty="0"/>
              <a:t>  ，当电压大于等于这个值的时候，一定会激发突变。</a:t>
            </a:r>
          </a:p>
          <a:p>
            <a:pPr marL="285750" indent="-285750">
              <a:buFont typeface="Arial" panose="020B0604020202020204" pitchFamily="34" charset="0"/>
              <a:buChar char="•"/>
            </a:pPr>
            <a:r>
              <a:rPr lang="zh-CN" altLang="en-US" dirty="0"/>
              <a:t>当输入电流</a:t>
            </a:r>
            <a:r>
              <a:rPr lang="en-US" altLang="zh-CN" dirty="0"/>
              <a:t>I&gt;0</a:t>
            </a:r>
            <a:r>
              <a:rPr lang="zh-CN" altLang="en-US" dirty="0"/>
              <a:t>  ，膜电压更接近临界电压，属于激发型输入；当输入电流</a:t>
            </a:r>
            <a:r>
              <a:rPr lang="en-US" altLang="zh-CN" dirty="0"/>
              <a:t>I&lt;0</a:t>
            </a:r>
            <a:r>
              <a:rPr lang="zh-CN" altLang="en-US" dirty="0"/>
              <a:t>  ，膜电压将远离临界电压，属于抑制型输入。</a:t>
            </a:r>
          </a:p>
          <a:p>
            <a:pPr marL="285750" indent="-285750">
              <a:buFont typeface="Arial" panose="020B0604020202020204" pitchFamily="34" charset="0"/>
              <a:buChar char="•"/>
            </a:pPr>
            <a:r>
              <a:rPr lang="zh-CN" altLang="en-US" dirty="0"/>
              <a:t>当</a:t>
            </a:r>
            <a:r>
              <a:rPr lang="en-US" altLang="zh-CN" dirty="0" err="1"/>
              <a:t>Vm</a:t>
            </a:r>
            <a:r>
              <a:rPr lang="en-US" altLang="zh-CN" dirty="0"/>
              <a:t>&lt;</a:t>
            </a:r>
            <a:r>
              <a:rPr lang="en-US" altLang="zh-CN" dirty="0" err="1"/>
              <a:t>Eleak</a:t>
            </a:r>
            <a:r>
              <a:rPr lang="zh-CN" altLang="en-US" dirty="0"/>
              <a:t>时，神经细胞在被激发后会存在不应期。</a:t>
            </a:r>
          </a:p>
        </p:txBody>
      </p:sp>
      <p:sp>
        <p:nvSpPr>
          <p:cNvPr id="19" name="文本框 18">
            <a:extLst>
              <a:ext uri="{FF2B5EF4-FFF2-40B4-BE49-F238E27FC236}">
                <a16:creationId xmlns:a16="http://schemas.microsoft.com/office/drawing/2014/main" id="{62171968-53E4-49E6-B963-426A2DC6433C}"/>
              </a:ext>
            </a:extLst>
          </p:cNvPr>
          <p:cNvSpPr txBox="1"/>
          <p:nvPr/>
        </p:nvSpPr>
        <p:spPr>
          <a:xfrm>
            <a:off x="580768" y="5872032"/>
            <a:ext cx="4293704" cy="64633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优点：简洁，较易实现，运算量较小</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缺点：精度较低</a:t>
            </a:r>
          </a:p>
        </p:txBody>
      </p:sp>
    </p:spTree>
    <p:extLst>
      <p:ext uri="{BB962C8B-B14F-4D97-AF65-F5344CB8AC3E}">
        <p14:creationId xmlns:p14="http://schemas.microsoft.com/office/powerpoint/2010/main" val="106141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8"/>
                                        </p:tgtEl>
                                        <p:attrNameLst>
                                          <p:attrName>ppt_x</p:attrName>
                                        </p:attrNameLst>
                                      </p:cBhvr>
                                      <p:tavLst>
                                        <p:tav tm="0">
                                          <p:val>
                                            <p:strVal val="ppt_x"/>
                                          </p:val>
                                        </p:tav>
                                        <p:tav tm="100000">
                                          <p:val>
                                            <p:strVal val="ppt_x"/>
                                          </p:val>
                                        </p:tav>
                                      </p:tavLst>
                                    </p:anim>
                                    <p:anim calcmode="lin" valueType="num">
                                      <p:cBhvr additive="base">
                                        <p:cTn id="19" dur="500"/>
                                        <p:tgtEl>
                                          <p:spTgt spid="18"/>
                                        </p:tgtEl>
                                        <p:attrNameLst>
                                          <p:attrName>ppt_y</p:attrName>
                                        </p:attrNameLst>
                                      </p:cBhvr>
                                      <p:tavLst>
                                        <p:tav tm="0">
                                          <p:val>
                                            <p:strVal val="ppt_y"/>
                                          </p:val>
                                        </p:tav>
                                        <p:tav tm="100000">
                                          <p:val>
                                            <p:strVal val="1+ppt_h/2"/>
                                          </p:val>
                                        </p:tav>
                                      </p:tavLst>
                                    </p:anim>
                                    <p:set>
                                      <p:cBhvr>
                                        <p:cTn id="20"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、基本神经元模型</a:t>
            </a:r>
            <a:endParaRPr lang="en-US" dirty="0"/>
          </a:p>
        </p:txBody>
      </p:sp>
      <p:sp>
        <p:nvSpPr>
          <p:cNvPr id="5" name="文本框 4"/>
          <p:cNvSpPr txBox="1"/>
          <p:nvPr/>
        </p:nvSpPr>
        <p:spPr>
          <a:xfrm>
            <a:off x="490330" y="1391478"/>
            <a:ext cx="9104244" cy="677108"/>
          </a:xfrm>
          <a:prstGeom prst="rect">
            <a:avLst/>
          </a:prstGeom>
          <a:noFill/>
        </p:spPr>
        <p:txBody>
          <a:bodyPr wrap="square" rtlCol="0">
            <a:spAutoFit/>
          </a:bodyPr>
          <a:lstStyle/>
          <a:p>
            <a:pPr marL="285750" indent="-285750">
              <a:buFont typeface="Arial" panose="020B0604020202020204" pitchFamily="34" charset="0"/>
              <a:buChar char="•"/>
            </a:pPr>
            <a:r>
              <a:rPr lang="en-US" b="1" dirty="0"/>
              <a:t> </a:t>
            </a:r>
            <a:r>
              <a:rPr lang="en-US" sz="2000" b="1" dirty="0" err="1"/>
              <a:t>Izhikevich</a:t>
            </a:r>
            <a:r>
              <a:rPr lang="zh-CN" altLang="en-US" sz="2000" b="1" dirty="0"/>
              <a:t>模型</a:t>
            </a:r>
            <a:endParaRPr lang="en-US" altLang="zh-CN" sz="2000" b="1" dirty="0"/>
          </a:p>
          <a:p>
            <a:endParaRPr lang="en-US" dirty="0"/>
          </a:p>
        </p:txBody>
      </p:sp>
      <p:pic>
        <p:nvPicPr>
          <p:cNvPr id="4" name="图片 3"/>
          <p:cNvPicPr>
            <a:picLocks noChangeAspect="1"/>
          </p:cNvPicPr>
          <p:nvPr/>
        </p:nvPicPr>
        <p:blipFill>
          <a:blip r:embed="rId3"/>
          <a:stretch>
            <a:fillRect/>
          </a:stretch>
        </p:blipFill>
        <p:spPr>
          <a:xfrm>
            <a:off x="0" y="4018642"/>
            <a:ext cx="5594619" cy="1946621"/>
          </a:xfrm>
          <a:prstGeom prst="rect">
            <a:avLst/>
          </a:prstGeom>
        </p:spPr>
      </p:pic>
      <p:sp>
        <p:nvSpPr>
          <p:cNvPr id="6" name="矩形 5"/>
          <p:cNvSpPr/>
          <p:nvPr/>
        </p:nvSpPr>
        <p:spPr>
          <a:xfrm>
            <a:off x="386183" y="3602025"/>
            <a:ext cx="2031325" cy="369332"/>
          </a:xfrm>
          <a:prstGeom prst="rect">
            <a:avLst/>
          </a:prstGeom>
        </p:spPr>
        <p:txBody>
          <a:bodyPr wrap="none">
            <a:spAutoFit/>
          </a:bodyPr>
          <a:lstStyle/>
          <a:p>
            <a:r>
              <a:rPr lang="zh-CN" altLang="en-US" b="0" i="0" dirty="0">
                <a:solidFill>
                  <a:srgbClr val="222222"/>
                </a:solidFill>
                <a:effectLst/>
                <a:latin typeface="Arial" panose="020B0604020202020204" pitchFamily="34" charset="0"/>
              </a:rPr>
              <a:t>基于动态系统理论</a:t>
            </a:r>
            <a:endParaRPr lang="en-US" dirty="0"/>
          </a:p>
        </p:txBody>
      </p:sp>
      <p:sp>
        <p:nvSpPr>
          <p:cNvPr id="9" name="文本框 8">
            <a:extLst>
              <a:ext uri="{FF2B5EF4-FFF2-40B4-BE49-F238E27FC236}">
                <a16:creationId xmlns:a16="http://schemas.microsoft.com/office/drawing/2014/main" id="{46A35C18-8D4C-4C56-86F4-4802CFCC98F8}"/>
              </a:ext>
            </a:extLst>
          </p:cNvPr>
          <p:cNvSpPr txBox="1"/>
          <p:nvPr/>
        </p:nvSpPr>
        <p:spPr>
          <a:xfrm>
            <a:off x="486855" y="2029453"/>
            <a:ext cx="6092686" cy="646331"/>
          </a:xfrm>
          <a:prstGeom prst="rect">
            <a:avLst/>
          </a:prstGeom>
          <a:noFill/>
        </p:spPr>
        <p:txBody>
          <a:bodyPr wrap="square">
            <a:spAutoFit/>
          </a:bodyPr>
          <a:lstStyle/>
          <a:p>
            <a:r>
              <a:rPr lang="zh-CN" altLang="en-US" b="0" i="0" dirty="0">
                <a:solidFill>
                  <a:srgbClr val="4D4D4D"/>
                </a:solidFill>
                <a:effectLst/>
                <a:latin typeface="黑体" panose="02010609060101010101" pitchFamily="49" charset="-122"/>
                <a:ea typeface="黑体" panose="02010609060101010101" pitchFamily="49" charset="-122"/>
              </a:rPr>
              <a:t>生物精确性接近</a:t>
            </a:r>
            <a:r>
              <a:rPr lang="en-US" altLang="zh-CN" b="0" i="0" dirty="0">
                <a:solidFill>
                  <a:srgbClr val="4D4D4D"/>
                </a:solidFill>
                <a:effectLst/>
                <a:latin typeface="黑体" panose="02010609060101010101" pitchFamily="49" charset="-122"/>
                <a:ea typeface="黑体" panose="02010609060101010101" pitchFamily="49" charset="-122"/>
              </a:rPr>
              <a:t>HH</a:t>
            </a:r>
            <a:r>
              <a:rPr lang="zh-CN" altLang="en-US" b="0" i="0" dirty="0">
                <a:solidFill>
                  <a:srgbClr val="4D4D4D"/>
                </a:solidFill>
                <a:effectLst/>
                <a:latin typeface="黑体" panose="02010609060101010101" pitchFamily="49" charset="-122"/>
                <a:ea typeface="黑体" panose="02010609060101010101" pitchFamily="49" charset="-122"/>
              </a:rPr>
              <a:t>模型</a:t>
            </a:r>
            <a:endParaRPr lang="en-US" altLang="zh-CN" b="0" i="0" dirty="0">
              <a:solidFill>
                <a:srgbClr val="4D4D4D"/>
              </a:solidFill>
              <a:effectLst/>
              <a:latin typeface="黑体" panose="02010609060101010101" pitchFamily="49" charset="-122"/>
              <a:ea typeface="黑体" panose="02010609060101010101" pitchFamily="49" charset="-122"/>
            </a:endParaRPr>
          </a:p>
          <a:p>
            <a:r>
              <a:rPr lang="zh-CN" altLang="en-US" b="0" i="0" dirty="0">
                <a:solidFill>
                  <a:srgbClr val="4D4D4D"/>
                </a:solidFill>
                <a:effectLst/>
                <a:latin typeface="黑体" panose="02010609060101010101" pitchFamily="49" charset="-122"/>
                <a:ea typeface="黑体" panose="02010609060101010101" pitchFamily="49" charset="-122"/>
              </a:rPr>
              <a:t>运算复杂度接近</a:t>
            </a:r>
            <a:r>
              <a:rPr lang="en-US" altLang="zh-CN" b="0" i="0" dirty="0">
                <a:solidFill>
                  <a:srgbClr val="4D4D4D"/>
                </a:solidFill>
                <a:effectLst/>
                <a:latin typeface="黑体" panose="02010609060101010101" pitchFamily="49" charset="-122"/>
                <a:ea typeface="黑体" panose="02010609060101010101" pitchFamily="49" charset="-122"/>
              </a:rPr>
              <a:t>LIF</a:t>
            </a:r>
            <a:r>
              <a:rPr lang="zh-CN" altLang="en-US" b="0" i="0" dirty="0">
                <a:solidFill>
                  <a:srgbClr val="4D4D4D"/>
                </a:solidFill>
                <a:effectLst/>
                <a:latin typeface="黑体" panose="02010609060101010101" pitchFamily="49" charset="-122"/>
                <a:ea typeface="黑体" panose="02010609060101010101" pitchFamily="49" charset="-122"/>
              </a:rPr>
              <a:t>模型</a:t>
            </a:r>
            <a:endParaRPr lang="zh-CN" altLang="en-US"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8C77F5F-AB8B-42B2-B7B3-72F1BBB9F89F}"/>
              </a:ext>
            </a:extLst>
          </p:cNvPr>
          <p:cNvSpPr txBox="1"/>
          <p:nvPr/>
        </p:nvSpPr>
        <p:spPr>
          <a:xfrm>
            <a:off x="486855" y="2701978"/>
            <a:ext cx="6092686" cy="369332"/>
          </a:xfrm>
          <a:prstGeom prst="rect">
            <a:avLst/>
          </a:prstGeom>
          <a:noFill/>
        </p:spPr>
        <p:txBody>
          <a:bodyPr wrap="square">
            <a:spAutoFit/>
          </a:bodyPr>
          <a:lstStyle/>
          <a:p>
            <a:r>
              <a:rPr lang="zh-CN" altLang="en-US" b="0" i="0" u="none" strike="noStrike" dirty="0">
                <a:effectLst/>
                <a:latin typeface="-apple-system"/>
              </a:rPr>
              <a:t>使用二叉树对</a:t>
            </a:r>
            <a:r>
              <a:rPr lang="en-US" altLang="zh-CN" b="0" i="0" u="none" strike="noStrike" dirty="0">
                <a:effectLst/>
                <a:latin typeface="-apple-system"/>
              </a:rPr>
              <a:t>HH</a:t>
            </a:r>
            <a:r>
              <a:rPr lang="zh-CN" altLang="en-US" b="0" i="0" u="none" strike="noStrike" dirty="0">
                <a:effectLst/>
                <a:latin typeface="-apple-system"/>
              </a:rPr>
              <a:t>数学上的简化</a:t>
            </a:r>
            <a:endParaRPr lang="en-US" altLang="zh-CN" b="0" i="0" u="none" strike="noStrike" dirty="0">
              <a:effectLst/>
              <a:latin typeface="-apple-system"/>
            </a:endParaRPr>
          </a:p>
        </p:txBody>
      </p:sp>
    </p:spTree>
    <p:extLst>
      <p:ext uri="{BB962C8B-B14F-4D97-AF65-F5344CB8AC3E}">
        <p14:creationId xmlns:p14="http://schemas.microsoft.com/office/powerpoint/2010/main" val="3980843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、基本神经元模型</a:t>
            </a:r>
            <a:endParaRPr lang="en-US" dirty="0"/>
          </a:p>
        </p:txBody>
      </p:sp>
      <p:sp>
        <p:nvSpPr>
          <p:cNvPr id="5" name="文本框 4"/>
          <p:cNvSpPr txBox="1"/>
          <p:nvPr/>
        </p:nvSpPr>
        <p:spPr>
          <a:xfrm>
            <a:off x="490330" y="1391478"/>
            <a:ext cx="91042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Spike response mode</a:t>
            </a:r>
            <a:r>
              <a:rPr lang="en-US" altLang="zh-CN" b="1" dirty="0"/>
              <a:t>l(</a:t>
            </a:r>
            <a:r>
              <a:rPr lang="zh-CN" altLang="en-US" b="1" dirty="0"/>
              <a:t>脉冲响应模型）</a:t>
            </a:r>
            <a:endParaRPr lang="en-US" b="1" dirty="0"/>
          </a:p>
        </p:txBody>
      </p:sp>
      <p:sp>
        <p:nvSpPr>
          <p:cNvPr id="3" name="矩形 2"/>
          <p:cNvSpPr/>
          <p:nvPr/>
        </p:nvSpPr>
        <p:spPr>
          <a:xfrm>
            <a:off x="341330" y="2197413"/>
            <a:ext cx="1305165" cy="369332"/>
          </a:xfrm>
          <a:prstGeom prst="rect">
            <a:avLst/>
          </a:prstGeom>
        </p:spPr>
        <p:txBody>
          <a:bodyPr wrap="none">
            <a:spAutoFit/>
          </a:bodyPr>
          <a:lstStyle/>
          <a:p>
            <a:r>
              <a:rPr lang="zh-CN" altLang="en-US" dirty="0"/>
              <a:t>标准的</a:t>
            </a:r>
            <a:r>
              <a:rPr lang="en-US" dirty="0"/>
              <a:t>SRM</a:t>
            </a:r>
          </a:p>
        </p:txBody>
      </p:sp>
      <p:sp>
        <p:nvSpPr>
          <p:cNvPr id="4" name="左大括号 3"/>
          <p:cNvSpPr/>
          <p:nvPr/>
        </p:nvSpPr>
        <p:spPr>
          <a:xfrm>
            <a:off x="1646495" y="2054087"/>
            <a:ext cx="102792" cy="6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矩形 5"/>
          <p:cNvSpPr/>
          <p:nvPr/>
        </p:nvSpPr>
        <p:spPr>
          <a:xfrm>
            <a:off x="2004140" y="1869421"/>
            <a:ext cx="2723823" cy="369332"/>
          </a:xfrm>
          <a:prstGeom prst="rect">
            <a:avLst/>
          </a:prstGeom>
        </p:spPr>
        <p:txBody>
          <a:bodyPr wrap="none">
            <a:spAutoFit/>
          </a:bodyPr>
          <a:lstStyle/>
          <a:p>
            <a:r>
              <a:rPr lang="zh-CN" altLang="en-US" dirty="0"/>
              <a:t>脉冲发放后的膜电势变化</a:t>
            </a:r>
            <a:endParaRPr lang="en-US" dirty="0"/>
          </a:p>
        </p:txBody>
      </p:sp>
      <p:sp>
        <p:nvSpPr>
          <p:cNvPr id="8" name="矩形 7"/>
          <p:cNvSpPr/>
          <p:nvPr/>
        </p:nvSpPr>
        <p:spPr>
          <a:xfrm>
            <a:off x="2004140" y="2505525"/>
            <a:ext cx="1800493" cy="369332"/>
          </a:xfrm>
          <a:prstGeom prst="rect">
            <a:avLst/>
          </a:prstGeom>
        </p:spPr>
        <p:txBody>
          <a:bodyPr wrap="none">
            <a:spAutoFit/>
          </a:bodyPr>
          <a:lstStyle/>
          <a:p>
            <a:r>
              <a:rPr lang="zh-CN" altLang="en-US" dirty="0"/>
              <a:t>对外部刺激电流</a:t>
            </a:r>
            <a:endParaRPr 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659" y="3045130"/>
            <a:ext cx="4477375" cy="2543530"/>
          </a:xfrm>
          <a:prstGeom prst="rect">
            <a:avLst/>
          </a:prstGeom>
        </p:spPr>
      </p:pic>
      <p:cxnSp>
        <p:nvCxnSpPr>
          <p:cNvPr id="12" name="直接箭头连接符 11"/>
          <p:cNvCxnSpPr/>
          <p:nvPr/>
        </p:nvCxnSpPr>
        <p:spPr>
          <a:xfrm flipH="1">
            <a:off x="6983896" y="3045130"/>
            <a:ext cx="424069" cy="493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矩形 13"/>
          <p:cNvSpPr/>
          <p:nvPr/>
        </p:nvSpPr>
        <p:spPr>
          <a:xfrm>
            <a:off x="6705600" y="2385391"/>
            <a:ext cx="2239617" cy="738664"/>
          </a:xfrm>
          <a:prstGeom prst="rect">
            <a:avLst/>
          </a:prstGeom>
        </p:spPr>
        <p:txBody>
          <a:bodyPr wrap="square">
            <a:spAutoFit/>
          </a:bodyPr>
          <a:lstStyle/>
          <a:p>
            <a:r>
              <a:rPr lang="zh-CN" altLang="en-US" sz="1400" dirty="0"/>
              <a:t>当膜电势达到阈值后的脉冲发放以及复极化与超极化阶段</a:t>
            </a:r>
            <a:endParaRPr lang="en-US" sz="1400" dirty="0"/>
          </a:p>
        </p:txBody>
      </p:sp>
      <p:cxnSp>
        <p:nvCxnSpPr>
          <p:cNvPr id="21" name="直接箭头连接符 20"/>
          <p:cNvCxnSpPr/>
          <p:nvPr/>
        </p:nvCxnSpPr>
        <p:spPr>
          <a:xfrm flipH="1">
            <a:off x="8415130" y="3763617"/>
            <a:ext cx="768627" cy="371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090991" y="3240397"/>
            <a:ext cx="1788113" cy="523220"/>
          </a:xfrm>
          <a:prstGeom prst="rect">
            <a:avLst/>
          </a:prstGeom>
        </p:spPr>
        <p:txBody>
          <a:bodyPr wrap="square">
            <a:spAutoFit/>
          </a:bodyPr>
          <a:lstStyle/>
          <a:p>
            <a:r>
              <a:rPr lang="zh-CN" altLang="en-US" sz="1400" b="0" i="0" dirty="0">
                <a:solidFill>
                  <a:srgbClr val="4D4D4D"/>
                </a:solidFill>
                <a:effectLst/>
                <a:latin typeface="+mn-ea"/>
              </a:rPr>
              <a:t>脉冲发放后，膜电势对输入刺激的响应</a:t>
            </a:r>
            <a:endParaRPr lang="en-US" sz="1400" dirty="0">
              <a:latin typeface="+mn-ea"/>
            </a:endParaRPr>
          </a:p>
        </p:txBody>
      </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330" y="3291730"/>
            <a:ext cx="5423831" cy="1865123"/>
          </a:xfrm>
          <a:prstGeom prst="rect">
            <a:avLst/>
          </a:prstGeom>
        </p:spPr>
      </p:pic>
      <p:sp>
        <p:nvSpPr>
          <p:cNvPr id="26" name="矩形 25"/>
          <p:cNvSpPr/>
          <p:nvPr/>
        </p:nvSpPr>
        <p:spPr>
          <a:xfrm>
            <a:off x="21691" y="3107064"/>
            <a:ext cx="3114955" cy="338554"/>
          </a:xfrm>
          <a:prstGeom prst="rect">
            <a:avLst/>
          </a:prstGeom>
        </p:spPr>
        <p:txBody>
          <a:bodyPr wrap="none">
            <a:spAutoFit/>
          </a:bodyPr>
          <a:lstStyle/>
          <a:p>
            <a:r>
              <a:rPr lang="zh-CN" altLang="en-US" sz="1600" b="0" i="0" dirty="0">
                <a:solidFill>
                  <a:srgbClr val="222222"/>
                </a:solidFill>
                <a:effectLst/>
                <a:latin typeface="Arial" panose="020B0604020202020204" pitchFamily="34" charset="0"/>
              </a:rPr>
              <a:t>神经元膜电势在</a:t>
            </a:r>
            <a:r>
              <a:rPr lang="en-US" altLang="zh-CN" sz="1600" b="0" i="1" dirty="0">
                <a:solidFill>
                  <a:srgbClr val="222222"/>
                </a:solidFill>
                <a:effectLst/>
                <a:latin typeface="Arial" panose="020B0604020202020204" pitchFamily="34" charset="0"/>
              </a:rPr>
              <a:t>t</a:t>
            </a:r>
            <a:r>
              <a:rPr lang="zh-CN" altLang="en-US" sz="1600" b="0" i="0" dirty="0">
                <a:solidFill>
                  <a:srgbClr val="222222"/>
                </a:solidFill>
                <a:effectLst/>
                <a:latin typeface="Arial" panose="020B0604020202020204" pitchFamily="34" charset="0"/>
              </a:rPr>
              <a:t>时刻的状态为：</a:t>
            </a:r>
            <a:endParaRPr lang="en-US" sz="1600" dirty="0"/>
          </a:p>
        </p:txBody>
      </p:sp>
      <p:sp>
        <p:nvSpPr>
          <p:cNvPr id="7" name="矩形 6"/>
          <p:cNvSpPr/>
          <p:nvPr/>
        </p:nvSpPr>
        <p:spPr>
          <a:xfrm>
            <a:off x="-20789" y="5133545"/>
            <a:ext cx="3334567" cy="369332"/>
          </a:xfrm>
          <a:prstGeom prst="rect">
            <a:avLst/>
          </a:prstGeom>
        </p:spPr>
        <p:txBody>
          <a:bodyPr wrap="none">
            <a:spAutoFit/>
          </a:bodyPr>
          <a:lstStyle/>
          <a:p>
            <a:r>
              <a:rPr lang="en-US" altLang="zh-CN" dirty="0"/>
              <a:t>η(*)</a:t>
            </a:r>
            <a:r>
              <a:rPr lang="zh-CN" altLang="en-US" dirty="0"/>
              <a:t>：神经元激活后的不响应期</a:t>
            </a:r>
            <a:endParaRPr lang="en-US" altLang="zh-CN" dirty="0"/>
          </a:p>
        </p:txBody>
      </p:sp>
    </p:spTree>
    <p:extLst>
      <p:ext uri="{BB962C8B-B14F-4D97-AF65-F5344CB8AC3E}">
        <p14:creationId xmlns:p14="http://schemas.microsoft.com/office/powerpoint/2010/main" val="2712713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2427</TotalTime>
  <Words>3262</Words>
  <Application>Microsoft Office PowerPoint</Application>
  <PresentationFormat>宽屏</PresentationFormat>
  <Paragraphs>318</Paragraphs>
  <Slides>25</Slides>
  <Notes>23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-apple-system</vt:lpstr>
      <vt:lpstr>KaTeX_Main</vt:lpstr>
      <vt:lpstr>Microsoft YaHei</vt:lpstr>
      <vt:lpstr>Microsoft YaHei</vt:lpstr>
      <vt:lpstr>等线</vt:lpstr>
      <vt:lpstr>等线 Light</vt:lpstr>
      <vt:lpstr>黑体</vt:lpstr>
      <vt:lpstr>Arial</vt:lpstr>
      <vt:lpstr>Calibri</vt:lpstr>
      <vt:lpstr>Calibri Light</vt:lpstr>
      <vt:lpstr>Cambria Math</vt:lpstr>
      <vt:lpstr>Times New Roman</vt:lpstr>
      <vt:lpstr>Office 主题​​</vt:lpstr>
      <vt:lpstr>数字神经元调研</vt:lpstr>
      <vt:lpstr>PowerPoint 演示文稿</vt:lpstr>
      <vt:lpstr>1、神经元的工作原理 </vt:lpstr>
      <vt:lpstr>1、神经元的工作原理 </vt:lpstr>
      <vt:lpstr>2、基本神经元模型 </vt:lpstr>
      <vt:lpstr>2、基本神经元模型</vt:lpstr>
      <vt:lpstr>2、基本神经元模型</vt:lpstr>
      <vt:lpstr>2、基本神经元模型</vt:lpstr>
      <vt:lpstr>2、基本神经元模型</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3、文献中相关的神经元模型 </vt:lpstr>
      <vt:lpstr>4、文献总结</vt:lpstr>
      <vt:lpstr>谢谢聆听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dios</dc:creator>
  <cp:lastModifiedBy>dios</cp:lastModifiedBy>
  <cp:revision>123</cp:revision>
  <dcterms:created xsi:type="dcterms:W3CDTF">2020-09-19T01:23:51Z</dcterms:created>
  <dcterms:modified xsi:type="dcterms:W3CDTF">2020-09-25T05:26:51Z</dcterms:modified>
</cp:coreProperties>
</file>