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0" r:id="rId3"/>
    <p:sldId id="258" r:id="rId4"/>
    <p:sldId id="260" r:id="rId5"/>
    <p:sldId id="261" r:id="rId6"/>
    <p:sldId id="259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46277-70AC-44BF-A83B-4A687DBA47C8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3B713-928D-4E8A-9680-776E838C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75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3B713-928D-4E8A-9680-776E838CD5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2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D67B-5CA8-435F-9787-FC21A4168AA6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0C8C-A988-4455-A25D-A6BAF0038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5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D67B-5CA8-435F-9787-FC21A4168AA6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0C8C-A988-4455-A25D-A6BAF0038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48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D67B-5CA8-435F-9787-FC21A4168AA6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0C8C-A988-4455-A25D-A6BAF0038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98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D67B-5CA8-435F-9787-FC21A4168AA6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0C8C-A988-4455-A25D-A6BAF0038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61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D67B-5CA8-435F-9787-FC21A4168AA6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0C8C-A988-4455-A25D-A6BAF0038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87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D67B-5CA8-435F-9787-FC21A4168AA6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0C8C-A988-4455-A25D-A6BAF0038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0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D67B-5CA8-435F-9787-FC21A4168AA6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0C8C-A988-4455-A25D-A6BAF0038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4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D67B-5CA8-435F-9787-FC21A4168AA6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0C8C-A988-4455-A25D-A6BAF0038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73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D67B-5CA8-435F-9787-FC21A4168AA6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0C8C-A988-4455-A25D-A6BAF0038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7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D67B-5CA8-435F-9787-FC21A4168AA6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0C8C-A988-4455-A25D-A6BAF0038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05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D67B-5CA8-435F-9787-FC21A4168AA6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0C8C-A988-4455-A25D-A6BAF0038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3D67B-5CA8-435F-9787-FC21A4168AA6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0C8C-A988-4455-A25D-A6BAF0038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88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OCR</a:t>
            </a:r>
            <a:br>
              <a:rPr kumimoji="1" lang="en-US" altLang="ja-JP" dirty="0"/>
            </a:br>
            <a:r>
              <a:rPr kumimoji="1" lang="ja-JP" altLang="en-US" dirty="0"/>
              <a:t>チャートボット開発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56104" y="5406886"/>
            <a:ext cx="3684105" cy="1115392"/>
          </a:xfrm>
        </p:spPr>
        <p:txBody>
          <a:bodyPr>
            <a:normAutofit/>
          </a:bodyPr>
          <a:lstStyle/>
          <a:p>
            <a:pPr algn="l"/>
            <a:r>
              <a:rPr lang="en-US" altLang="ja-JP" dirty="0" err="1"/>
              <a:t>Creator:Chen</a:t>
            </a:r>
            <a:r>
              <a:rPr lang="en-US" altLang="ja-JP" dirty="0"/>
              <a:t> </a:t>
            </a:r>
            <a:r>
              <a:rPr lang="en-US" altLang="ja-JP" dirty="0" err="1"/>
              <a:t>Weijuan</a:t>
            </a:r>
            <a:endParaRPr lang="en-US" altLang="ja-JP" dirty="0"/>
          </a:p>
          <a:p>
            <a:pPr algn="l"/>
            <a:r>
              <a:rPr lang="en-US" altLang="ja-JP" dirty="0"/>
              <a:t>Date:2019.10 </a:t>
            </a:r>
          </a:p>
        </p:txBody>
      </p:sp>
    </p:spTree>
    <p:extLst>
      <p:ext uri="{BB962C8B-B14F-4D97-AF65-F5344CB8AC3E}">
        <p14:creationId xmlns:p14="http://schemas.microsoft.com/office/powerpoint/2010/main" val="134561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ワイヤフレーム（データを読み出す）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51175" y="1560098"/>
            <a:ext cx="2520280" cy="4993116"/>
          </a:xfrm>
          <a:prstGeom prst="rect">
            <a:avLst/>
          </a:prstGeom>
          <a:solidFill>
            <a:srgbClr val="F2F2EE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NH57</a:t>
            </a:r>
            <a:b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（トークルーム）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814049" y="2502731"/>
            <a:ext cx="419272" cy="386702"/>
            <a:chOff x="5856813" y="3879080"/>
            <a:chExt cx="540000" cy="540000"/>
          </a:xfrm>
        </p:grpSpPr>
        <p:sp>
          <p:nvSpPr>
            <p:cNvPr id="7" name="円/楕円 6"/>
            <p:cNvSpPr/>
            <p:nvPr/>
          </p:nvSpPr>
          <p:spPr>
            <a:xfrm>
              <a:off x="5856813" y="3879080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8" name="Picture 2" descr="\\Refs01\information system\_シス２営本１部018100\▲ソリューショングループ\07　NETA\PPT画像\ロボットの無料アイコン素材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6813" y="3879080"/>
              <a:ext cx="540000" cy="540000"/>
            </a:xfrm>
            <a:prstGeom prst="ellipse">
              <a:avLst/>
            </a:prstGeom>
            <a:noFill/>
            <a:ln w="38100">
              <a:solidFill>
                <a:srgbClr val="21B8C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テキスト ボックス 8"/>
          <p:cNvSpPr txBox="1"/>
          <p:nvPr/>
        </p:nvSpPr>
        <p:spPr>
          <a:xfrm>
            <a:off x="549768" y="2298433"/>
            <a:ext cx="1029396" cy="2004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記憶サポート</a:t>
            </a:r>
            <a:r>
              <a:rPr lang="en-US" altLang="ja-JP" sz="8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bot</a:t>
            </a:r>
            <a:endParaRPr lang="ja-JP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51175" y="1560098"/>
            <a:ext cx="2520280" cy="434982"/>
          </a:xfrm>
          <a:prstGeom prst="rect">
            <a:avLst/>
          </a:prstGeom>
          <a:solidFill>
            <a:srgbClr val="21B8CF"/>
          </a:solidFill>
          <a:ln w="25400" cap="flat" cmpd="sng" algn="ctr">
            <a:solidFill>
              <a:srgbClr val="21B8C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34" charset="0"/>
                <a:ea typeface="メイリオ" panose="020B0604030504040204" pitchFamily="50" charset="-128"/>
                <a:cs typeface="+mn-cs"/>
              </a:rPr>
              <a:t>認知予防ルーム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5935" y="1566981"/>
            <a:ext cx="720080" cy="4349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ja-JP" altLang="en-US" sz="1400" dirty="0">
                <a:solidFill>
                  <a:prstClr val="white"/>
                </a:solidFill>
                <a:latin typeface="Helvetica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･･･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1487331" y="2036149"/>
            <a:ext cx="1623192" cy="599284"/>
          </a:xfrm>
          <a:prstGeom prst="wedgeRoundRectCallout">
            <a:avLst>
              <a:gd name="adj1" fmla="val -55526"/>
              <a:gd name="adj2" fmla="val 100422"/>
              <a:gd name="adj3" fmla="val 16667"/>
            </a:avLst>
          </a:prstGeom>
          <a:solidFill>
            <a:srgbClr val="21B8C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 dirty="0">
                <a:solidFill>
                  <a:prstClr val="white"/>
                </a:solidFill>
                <a:latin typeface="Helvetica" pitchFamily="34" charset="0"/>
                <a:ea typeface="メイリオ" panose="020B0604030504040204" pitchFamily="50" charset="-128"/>
              </a:rPr>
              <a:t>現在、</a:t>
            </a: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34" charset="0"/>
                <a:ea typeface="メイリオ" panose="020B0604030504040204" pitchFamily="50" charset="-128"/>
                <a:cs typeface="+mn-cs"/>
              </a:rPr>
              <a:t>思い出したキーワードを教えてください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1409177" y="3016740"/>
            <a:ext cx="1391440" cy="398850"/>
          </a:xfrm>
          <a:prstGeom prst="wedgeRoundRectCallout">
            <a:avLst>
              <a:gd name="adj1" fmla="val 76400"/>
              <a:gd name="adj2" fmla="val 74566"/>
              <a:gd name="adj3" fmla="val 16667"/>
            </a:avLst>
          </a:prstGeom>
          <a:solidFill>
            <a:srgbClr val="21B8C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34" charset="0"/>
                <a:ea typeface="メイリオ" panose="020B0604030504040204" pitchFamily="50" charset="-128"/>
                <a:cs typeface="+mn-cs"/>
              </a:rPr>
              <a:t>エネルギー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785066" y="5573751"/>
            <a:ext cx="419272" cy="386702"/>
            <a:chOff x="5856813" y="3879080"/>
            <a:chExt cx="540000" cy="540000"/>
          </a:xfrm>
        </p:grpSpPr>
        <p:sp>
          <p:nvSpPr>
            <p:cNvPr id="17" name="円/楕円 16"/>
            <p:cNvSpPr/>
            <p:nvPr/>
          </p:nvSpPr>
          <p:spPr>
            <a:xfrm>
              <a:off x="5856813" y="3879080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8" name="Picture 2" descr="\\Refs01\information system\_シス２営本１部018100\▲ソリューショングループ\07　NETA\PPT画像\ロボットの無料アイコン素材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6813" y="3879080"/>
              <a:ext cx="540000" cy="540000"/>
            </a:xfrm>
            <a:prstGeom prst="ellipse">
              <a:avLst/>
            </a:prstGeom>
            <a:noFill/>
            <a:ln w="38100">
              <a:solidFill>
                <a:srgbClr val="21B8C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テキスト ボックス 23"/>
          <p:cNvSpPr txBox="1"/>
          <p:nvPr/>
        </p:nvSpPr>
        <p:spPr>
          <a:xfrm>
            <a:off x="551916" y="5275154"/>
            <a:ext cx="1029396" cy="2004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記憶サポート</a:t>
            </a:r>
            <a:r>
              <a:rPr lang="en-US" altLang="ja-JP" sz="8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bot</a:t>
            </a:r>
            <a:endParaRPr lang="ja-JP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1417856" y="3737187"/>
            <a:ext cx="1692667" cy="1553828"/>
          </a:xfrm>
          <a:prstGeom prst="wedgeRoundRectCallout">
            <a:avLst>
              <a:gd name="adj1" fmla="val -53119"/>
              <a:gd name="adj2" fmla="val 99416"/>
              <a:gd name="adj3" fmla="val 16667"/>
            </a:avLst>
          </a:prstGeom>
          <a:solidFill>
            <a:srgbClr val="21B8C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34" charset="0"/>
              <a:ea typeface="メイリオ" panose="020B0604030504040204" pitchFamily="50" charset="-128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34" charset="0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519024" y="3881100"/>
            <a:ext cx="1490330" cy="1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エネルギー：</a:t>
            </a:r>
            <a:r>
              <a:rPr lang="en-US" altLang="ja-JP" sz="1200" dirty="0"/>
              <a:t>144kcal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655953" y="1919879"/>
            <a:ext cx="2666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・保存した写真のデータがテキストされたため、キーワードが出た１行を検索して表示する。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・キーワードが重複した場合、</a:t>
            </a:r>
            <a:r>
              <a:rPr kumimoji="1" lang="ja-JP" altLang="en-US" dirty="0"/>
              <a:t>選択肢が出てくる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・選択肢を押すと全文表示くれる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・確認メッセージが表示して、いいえ押すと戻る、</a:t>
            </a:r>
            <a:endParaRPr lang="en-US" altLang="ja-JP" dirty="0"/>
          </a:p>
          <a:p>
            <a:r>
              <a:rPr lang="ja-JP" altLang="en-US" dirty="0"/>
              <a:t>はい押すと終わり</a:t>
            </a:r>
            <a:endParaRPr kumimoji="1" lang="en-US" altLang="ja-JP" dirty="0"/>
          </a:p>
        </p:txBody>
      </p:sp>
      <p:sp>
        <p:nvSpPr>
          <p:cNvPr id="33" name="正方形/長方形 32"/>
          <p:cNvSpPr/>
          <p:nvPr/>
        </p:nvSpPr>
        <p:spPr>
          <a:xfrm>
            <a:off x="1515138" y="4114512"/>
            <a:ext cx="1490330" cy="1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エネルギー：</a:t>
            </a:r>
            <a:r>
              <a:rPr lang="en-US" altLang="ja-JP" sz="1200" dirty="0"/>
              <a:t>350kcal</a:t>
            </a:r>
            <a:endParaRPr kumimoji="1" lang="ja-JP" altLang="en-US" sz="1200" dirty="0"/>
          </a:p>
        </p:txBody>
      </p:sp>
      <p:sp>
        <p:nvSpPr>
          <p:cNvPr id="34" name="正方形/長方形 33"/>
          <p:cNvSpPr/>
          <p:nvPr/>
        </p:nvSpPr>
        <p:spPr>
          <a:xfrm>
            <a:off x="1519024" y="4364721"/>
            <a:ext cx="1490330" cy="1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エネルギー：</a:t>
            </a:r>
            <a:r>
              <a:rPr lang="en-US" altLang="ja-JP" sz="1200" dirty="0"/>
              <a:t>235kcal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1515138" y="4641116"/>
            <a:ext cx="1490330" cy="17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エネルギー：</a:t>
            </a:r>
            <a:r>
              <a:rPr lang="en-US" altLang="ja-JP" sz="1200" dirty="0"/>
              <a:t>545kcal</a:t>
            </a:r>
            <a:endParaRPr kumimoji="1" lang="ja-JP" altLang="en-US" sz="1200" dirty="0"/>
          </a:p>
        </p:txBody>
      </p:sp>
      <p:sp>
        <p:nvSpPr>
          <p:cNvPr id="36" name="Freeform 30"/>
          <p:cNvSpPr>
            <a:spLocks noEditPoints="1"/>
          </p:cNvSpPr>
          <p:nvPr/>
        </p:nvSpPr>
        <p:spPr bwMode="auto">
          <a:xfrm>
            <a:off x="2667033" y="4015319"/>
            <a:ext cx="511702" cy="377029"/>
          </a:xfrm>
          <a:custGeom>
            <a:avLst/>
            <a:gdLst>
              <a:gd name="T0" fmla="*/ 322 w 400"/>
              <a:gd name="T1" fmla="*/ 135 h 467"/>
              <a:gd name="T2" fmla="*/ 265 w 400"/>
              <a:gd name="T3" fmla="*/ 120 h 467"/>
              <a:gd name="T4" fmla="*/ 234 w 400"/>
              <a:gd name="T5" fmla="*/ 67 h 467"/>
              <a:gd name="T6" fmla="*/ 167 w 400"/>
              <a:gd name="T7" fmla="*/ 0 h 467"/>
              <a:gd name="T8" fmla="*/ 100 w 400"/>
              <a:gd name="T9" fmla="*/ 67 h 467"/>
              <a:gd name="T10" fmla="*/ 67 w 400"/>
              <a:gd name="T11" fmla="*/ 159 h 467"/>
              <a:gd name="T12" fmla="*/ 0 w 400"/>
              <a:gd name="T13" fmla="*/ 234 h 467"/>
              <a:gd name="T14" fmla="*/ 17 w 400"/>
              <a:gd name="T15" fmla="*/ 266 h 467"/>
              <a:gd name="T16" fmla="*/ 53 w 400"/>
              <a:gd name="T17" fmla="*/ 286 h 467"/>
              <a:gd name="T18" fmla="*/ 102 w 400"/>
              <a:gd name="T19" fmla="*/ 321 h 467"/>
              <a:gd name="T20" fmla="*/ 113 w 400"/>
              <a:gd name="T21" fmla="*/ 330 h 467"/>
              <a:gd name="T22" fmla="*/ 124 w 400"/>
              <a:gd name="T23" fmla="*/ 341 h 467"/>
              <a:gd name="T24" fmla="*/ 132 w 400"/>
              <a:gd name="T25" fmla="*/ 353 h 467"/>
              <a:gd name="T26" fmla="*/ 133 w 400"/>
              <a:gd name="T27" fmla="*/ 434 h 467"/>
              <a:gd name="T28" fmla="*/ 167 w 400"/>
              <a:gd name="T29" fmla="*/ 467 h 467"/>
              <a:gd name="T30" fmla="*/ 357 w 400"/>
              <a:gd name="T31" fmla="*/ 457 h 467"/>
              <a:gd name="T32" fmla="*/ 367 w 400"/>
              <a:gd name="T33" fmla="*/ 359 h 467"/>
              <a:gd name="T34" fmla="*/ 400 w 400"/>
              <a:gd name="T35" fmla="*/ 217 h 467"/>
              <a:gd name="T36" fmla="*/ 329 w 400"/>
              <a:gd name="T37" fmla="*/ 429 h 467"/>
              <a:gd name="T38" fmla="*/ 305 w 400"/>
              <a:gd name="T39" fmla="*/ 429 h 467"/>
              <a:gd name="T40" fmla="*/ 305 w 400"/>
              <a:gd name="T41" fmla="*/ 405 h 467"/>
              <a:gd name="T42" fmla="*/ 329 w 400"/>
              <a:gd name="T43" fmla="*/ 405 h 467"/>
              <a:gd name="T44" fmla="*/ 329 w 400"/>
              <a:gd name="T45" fmla="*/ 429 h 467"/>
              <a:gd name="T46" fmla="*/ 342 w 400"/>
              <a:gd name="T47" fmla="*/ 315 h 467"/>
              <a:gd name="T48" fmla="*/ 334 w 400"/>
              <a:gd name="T49" fmla="*/ 367 h 467"/>
              <a:gd name="T50" fmla="*/ 167 w 400"/>
              <a:gd name="T51" fmla="*/ 359 h 467"/>
              <a:gd name="T52" fmla="*/ 124 w 400"/>
              <a:gd name="T53" fmla="*/ 296 h 467"/>
              <a:gd name="T54" fmla="*/ 70 w 400"/>
              <a:gd name="T55" fmla="*/ 257 h 467"/>
              <a:gd name="T56" fmla="*/ 41 w 400"/>
              <a:gd name="T57" fmla="*/ 203 h 467"/>
              <a:gd name="T58" fmla="*/ 89 w 400"/>
              <a:gd name="T59" fmla="*/ 196 h 467"/>
              <a:gd name="T60" fmla="*/ 121 w 400"/>
              <a:gd name="T61" fmla="*/ 213 h 467"/>
              <a:gd name="T62" fmla="*/ 133 w 400"/>
              <a:gd name="T63" fmla="*/ 67 h 467"/>
              <a:gd name="T64" fmla="*/ 167 w 400"/>
              <a:gd name="T65" fmla="*/ 33 h 467"/>
              <a:gd name="T66" fmla="*/ 200 w 400"/>
              <a:gd name="T67" fmla="*/ 67 h 467"/>
              <a:gd name="T68" fmla="*/ 213 w 400"/>
              <a:gd name="T69" fmla="*/ 147 h 467"/>
              <a:gd name="T70" fmla="*/ 258 w 400"/>
              <a:gd name="T71" fmla="*/ 158 h 467"/>
              <a:gd name="T72" fmla="*/ 295 w 400"/>
              <a:gd name="T73" fmla="*/ 158 h 467"/>
              <a:gd name="T74" fmla="*/ 324 w 400"/>
              <a:gd name="T75" fmla="*/ 169 h 467"/>
              <a:gd name="T76" fmla="*/ 359 w 400"/>
              <a:gd name="T77" fmla="*/ 265 h 467"/>
              <a:gd name="T78" fmla="*/ 359 w 400"/>
              <a:gd name="T79" fmla="*/ 265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0" h="467">
                <a:moveTo>
                  <a:pt x="379" y="157"/>
                </a:moveTo>
                <a:cubicBezTo>
                  <a:pt x="365" y="143"/>
                  <a:pt x="346" y="135"/>
                  <a:pt x="322" y="135"/>
                </a:cubicBezTo>
                <a:cubicBezTo>
                  <a:pt x="309" y="125"/>
                  <a:pt x="293" y="120"/>
                  <a:pt x="276" y="120"/>
                </a:cubicBezTo>
                <a:cubicBezTo>
                  <a:pt x="272" y="120"/>
                  <a:pt x="268" y="120"/>
                  <a:pt x="265" y="120"/>
                </a:cubicBezTo>
                <a:cubicBezTo>
                  <a:pt x="255" y="115"/>
                  <a:pt x="244" y="111"/>
                  <a:pt x="234" y="111"/>
                </a:cubicBezTo>
                <a:cubicBezTo>
                  <a:pt x="234" y="67"/>
                  <a:pt x="234" y="67"/>
                  <a:pt x="234" y="67"/>
                </a:cubicBezTo>
                <a:cubicBezTo>
                  <a:pt x="234" y="48"/>
                  <a:pt x="227" y="33"/>
                  <a:pt x="214" y="20"/>
                </a:cubicBezTo>
                <a:cubicBezTo>
                  <a:pt x="201" y="7"/>
                  <a:pt x="185" y="0"/>
                  <a:pt x="167" y="0"/>
                </a:cubicBezTo>
                <a:cubicBezTo>
                  <a:pt x="149" y="0"/>
                  <a:pt x="133" y="7"/>
                  <a:pt x="120" y="20"/>
                </a:cubicBezTo>
                <a:cubicBezTo>
                  <a:pt x="107" y="33"/>
                  <a:pt x="100" y="49"/>
                  <a:pt x="100" y="67"/>
                </a:cubicBezTo>
                <a:cubicBezTo>
                  <a:pt x="100" y="164"/>
                  <a:pt x="100" y="164"/>
                  <a:pt x="100" y="164"/>
                </a:cubicBezTo>
                <a:cubicBezTo>
                  <a:pt x="90" y="160"/>
                  <a:pt x="79" y="159"/>
                  <a:pt x="67" y="159"/>
                </a:cubicBezTo>
                <a:cubicBezTo>
                  <a:pt x="46" y="159"/>
                  <a:pt x="29" y="166"/>
                  <a:pt x="17" y="180"/>
                </a:cubicBezTo>
                <a:cubicBezTo>
                  <a:pt x="6" y="194"/>
                  <a:pt x="0" y="212"/>
                  <a:pt x="0" y="234"/>
                </a:cubicBezTo>
                <a:cubicBezTo>
                  <a:pt x="0" y="240"/>
                  <a:pt x="2" y="246"/>
                  <a:pt x="5" y="252"/>
                </a:cubicBezTo>
                <a:cubicBezTo>
                  <a:pt x="8" y="257"/>
                  <a:pt x="12" y="262"/>
                  <a:pt x="17" y="266"/>
                </a:cubicBezTo>
                <a:cubicBezTo>
                  <a:pt x="23" y="270"/>
                  <a:pt x="29" y="274"/>
                  <a:pt x="34" y="277"/>
                </a:cubicBezTo>
                <a:cubicBezTo>
                  <a:pt x="39" y="280"/>
                  <a:pt x="46" y="283"/>
                  <a:pt x="53" y="286"/>
                </a:cubicBezTo>
                <a:cubicBezTo>
                  <a:pt x="60" y="290"/>
                  <a:pt x="65" y="293"/>
                  <a:pt x="69" y="295"/>
                </a:cubicBezTo>
                <a:cubicBezTo>
                  <a:pt x="78" y="301"/>
                  <a:pt x="90" y="310"/>
                  <a:pt x="102" y="321"/>
                </a:cubicBezTo>
                <a:cubicBezTo>
                  <a:pt x="103" y="321"/>
                  <a:pt x="104" y="322"/>
                  <a:pt x="107" y="325"/>
                </a:cubicBezTo>
                <a:cubicBezTo>
                  <a:pt x="109" y="327"/>
                  <a:pt x="111" y="328"/>
                  <a:pt x="113" y="330"/>
                </a:cubicBezTo>
                <a:cubicBezTo>
                  <a:pt x="114" y="331"/>
                  <a:pt x="116" y="333"/>
                  <a:pt x="118" y="335"/>
                </a:cubicBezTo>
                <a:cubicBezTo>
                  <a:pt x="121" y="337"/>
                  <a:pt x="122" y="339"/>
                  <a:pt x="124" y="341"/>
                </a:cubicBezTo>
                <a:cubicBezTo>
                  <a:pt x="125" y="343"/>
                  <a:pt x="127" y="345"/>
                  <a:pt x="129" y="347"/>
                </a:cubicBezTo>
                <a:cubicBezTo>
                  <a:pt x="130" y="349"/>
                  <a:pt x="132" y="351"/>
                  <a:pt x="132" y="353"/>
                </a:cubicBezTo>
                <a:cubicBezTo>
                  <a:pt x="133" y="355"/>
                  <a:pt x="133" y="357"/>
                  <a:pt x="133" y="359"/>
                </a:cubicBezTo>
                <a:cubicBezTo>
                  <a:pt x="133" y="434"/>
                  <a:pt x="133" y="434"/>
                  <a:pt x="133" y="434"/>
                </a:cubicBezTo>
                <a:cubicBezTo>
                  <a:pt x="133" y="443"/>
                  <a:pt x="137" y="451"/>
                  <a:pt x="143" y="457"/>
                </a:cubicBezTo>
                <a:cubicBezTo>
                  <a:pt x="150" y="464"/>
                  <a:pt x="158" y="467"/>
                  <a:pt x="167" y="467"/>
                </a:cubicBezTo>
                <a:cubicBezTo>
                  <a:pt x="334" y="467"/>
                  <a:pt x="334" y="467"/>
                  <a:pt x="334" y="467"/>
                </a:cubicBezTo>
                <a:cubicBezTo>
                  <a:pt x="343" y="467"/>
                  <a:pt x="351" y="464"/>
                  <a:pt x="357" y="457"/>
                </a:cubicBezTo>
                <a:cubicBezTo>
                  <a:pt x="364" y="451"/>
                  <a:pt x="367" y="443"/>
                  <a:pt x="367" y="434"/>
                </a:cubicBezTo>
                <a:cubicBezTo>
                  <a:pt x="367" y="359"/>
                  <a:pt x="367" y="359"/>
                  <a:pt x="367" y="359"/>
                </a:cubicBezTo>
                <a:cubicBezTo>
                  <a:pt x="367" y="348"/>
                  <a:pt x="372" y="329"/>
                  <a:pt x="382" y="301"/>
                </a:cubicBezTo>
                <a:cubicBezTo>
                  <a:pt x="394" y="268"/>
                  <a:pt x="400" y="240"/>
                  <a:pt x="400" y="217"/>
                </a:cubicBezTo>
                <a:cubicBezTo>
                  <a:pt x="400" y="192"/>
                  <a:pt x="393" y="172"/>
                  <a:pt x="379" y="157"/>
                </a:cubicBezTo>
                <a:close/>
                <a:moveTo>
                  <a:pt x="329" y="429"/>
                </a:moveTo>
                <a:cubicBezTo>
                  <a:pt x="325" y="432"/>
                  <a:pt x="322" y="434"/>
                  <a:pt x="317" y="434"/>
                </a:cubicBezTo>
                <a:cubicBezTo>
                  <a:pt x="313" y="434"/>
                  <a:pt x="309" y="432"/>
                  <a:pt x="305" y="429"/>
                </a:cubicBezTo>
                <a:cubicBezTo>
                  <a:pt x="302" y="426"/>
                  <a:pt x="300" y="422"/>
                  <a:pt x="300" y="417"/>
                </a:cubicBezTo>
                <a:cubicBezTo>
                  <a:pt x="300" y="413"/>
                  <a:pt x="302" y="409"/>
                  <a:pt x="305" y="405"/>
                </a:cubicBezTo>
                <a:cubicBezTo>
                  <a:pt x="309" y="402"/>
                  <a:pt x="313" y="400"/>
                  <a:pt x="317" y="400"/>
                </a:cubicBezTo>
                <a:cubicBezTo>
                  <a:pt x="322" y="400"/>
                  <a:pt x="325" y="402"/>
                  <a:pt x="329" y="405"/>
                </a:cubicBezTo>
                <a:cubicBezTo>
                  <a:pt x="332" y="409"/>
                  <a:pt x="334" y="413"/>
                  <a:pt x="334" y="417"/>
                </a:cubicBezTo>
                <a:cubicBezTo>
                  <a:pt x="334" y="422"/>
                  <a:pt x="332" y="426"/>
                  <a:pt x="329" y="429"/>
                </a:cubicBezTo>
                <a:close/>
                <a:moveTo>
                  <a:pt x="359" y="265"/>
                </a:moveTo>
                <a:cubicBezTo>
                  <a:pt x="353" y="282"/>
                  <a:pt x="348" y="299"/>
                  <a:pt x="342" y="315"/>
                </a:cubicBezTo>
                <a:cubicBezTo>
                  <a:pt x="337" y="332"/>
                  <a:pt x="334" y="346"/>
                  <a:pt x="334" y="359"/>
                </a:cubicBezTo>
                <a:cubicBezTo>
                  <a:pt x="334" y="367"/>
                  <a:pt x="334" y="367"/>
                  <a:pt x="334" y="367"/>
                </a:cubicBezTo>
                <a:cubicBezTo>
                  <a:pt x="167" y="367"/>
                  <a:pt x="167" y="367"/>
                  <a:pt x="167" y="367"/>
                </a:cubicBezTo>
                <a:cubicBezTo>
                  <a:pt x="167" y="359"/>
                  <a:pt x="167" y="359"/>
                  <a:pt x="167" y="359"/>
                </a:cubicBezTo>
                <a:cubicBezTo>
                  <a:pt x="167" y="346"/>
                  <a:pt x="162" y="334"/>
                  <a:pt x="152" y="322"/>
                </a:cubicBezTo>
                <a:cubicBezTo>
                  <a:pt x="148" y="317"/>
                  <a:pt x="138" y="308"/>
                  <a:pt x="124" y="296"/>
                </a:cubicBezTo>
                <a:cubicBezTo>
                  <a:pt x="110" y="283"/>
                  <a:pt x="98" y="274"/>
                  <a:pt x="87" y="267"/>
                </a:cubicBezTo>
                <a:cubicBezTo>
                  <a:pt x="83" y="264"/>
                  <a:pt x="77" y="261"/>
                  <a:pt x="70" y="257"/>
                </a:cubicBezTo>
                <a:cubicBezTo>
                  <a:pt x="45" y="246"/>
                  <a:pt x="33" y="238"/>
                  <a:pt x="33" y="234"/>
                </a:cubicBezTo>
                <a:cubicBezTo>
                  <a:pt x="33" y="221"/>
                  <a:pt x="36" y="211"/>
                  <a:pt x="41" y="203"/>
                </a:cubicBezTo>
                <a:cubicBezTo>
                  <a:pt x="47" y="196"/>
                  <a:pt x="55" y="192"/>
                  <a:pt x="67" y="192"/>
                </a:cubicBezTo>
                <a:cubicBezTo>
                  <a:pt x="74" y="192"/>
                  <a:pt x="82" y="193"/>
                  <a:pt x="89" y="196"/>
                </a:cubicBezTo>
                <a:cubicBezTo>
                  <a:pt x="96" y="198"/>
                  <a:pt x="102" y="201"/>
                  <a:pt x="107" y="204"/>
                </a:cubicBezTo>
                <a:cubicBezTo>
                  <a:pt x="111" y="208"/>
                  <a:pt x="116" y="210"/>
                  <a:pt x="121" y="213"/>
                </a:cubicBezTo>
                <a:cubicBezTo>
                  <a:pt x="126" y="216"/>
                  <a:pt x="130" y="217"/>
                  <a:pt x="133" y="217"/>
                </a:cubicBezTo>
                <a:cubicBezTo>
                  <a:pt x="133" y="67"/>
                  <a:pt x="133" y="67"/>
                  <a:pt x="133" y="67"/>
                </a:cubicBezTo>
                <a:cubicBezTo>
                  <a:pt x="133" y="58"/>
                  <a:pt x="137" y="50"/>
                  <a:pt x="144" y="44"/>
                </a:cubicBezTo>
                <a:cubicBezTo>
                  <a:pt x="150" y="37"/>
                  <a:pt x="158" y="33"/>
                  <a:pt x="167" y="33"/>
                </a:cubicBezTo>
                <a:cubicBezTo>
                  <a:pt x="176" y="33"/>
                  <a:pt x="184" y="37"/>
                  <a:pt x="190" y="43"/>
                </a:cubicBezTo>
                <a:cubicBezTo>
                  <a:pt x="197" y="50"/>
                  <a:pt x="200" y="58"/>
                  <a:pt x="200" y="67"/>
                </a:cubicBezTo>
                <a:cubicBezTo>
                  <a:pt x="200" y="153"/>
                  <a:pt x="200" y="153"/>
                  <a:pt x="200" y="153"/>
                </a:cubicBezTo>
                <a:cubicBezTo>
                  <a:pt x="203" y="150"/>
                  <a:pt x="207" y="148"/>
                  <a:pt x="213" y="147"/>
                </a:cubicBezTo>
                <a:cubicBezTo>
                  <a:pt x="218" y="145"/>
                  <a:pt x="223" y="144"/>
                  <a:pt x="227" y="144"/>
                </a:cubicBezTo>
                <a:cubicBezTo>
                  <a:pt x="239" y="144"/>
                  <a:pt x="249" y="149"/>
                  <a:pt x="258" y="158"/>
                </a:cubicBezTo>
                <a:cubicBezTo>
                  <a:pt x="264" y="155"/>
                  <a:pt x="270" y="153"/>
                  <a:pt x="276" y="153"/>
                </a:cubicBezTo>
                <a:cubicBezTo>
                  <a:pt x="283" y="153"/>
                  <a:pt x="289" y="155"/>
                  <a:pt x="295" y="158"/>
                </a:cubicBezTo>
                <a:cubicBezTo>
                  <a:pt x="302" y="161"/>
                  <a:pt x="306" y="165"/>
                  <a:pt x="309" y="170"/>
                </a:cubicBezTo>
                <a:cubicBezTo>
                  <a:pt x="314" y="169"/>
                  <a:pt x="319" y="169"/>
                  <a:pt x="324" y="169"/>
                </a:cubicBezTo>
                <a:cubicBezTo>
                  <a:pt x="353" y="169"/>
                  <a:pt x="367" y="185"/>
                  <a:pt x="367" y="218"/>
                </a:cubicBezTo>
                <a:cubicBezTo>
                  <a:pt x="367" y="232"/>
                  <a:pt x="364" y="248"/>
                  <a:pt x="359" y="265"/>
                </a:cubicBezTo>
                <a:close/>
                <a:moveTo>
                  <a:pt x="359" y="265"/>
                </a:moveTo>
                <a:cubicBezTo>
                  <a:pt x="359" y="265"/>
                  <a:pt x="359" y="265"/>
                  <a:pt x="359" y="265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52" tIns="91426" rIns="182852" bIns="91426" numCol="1" anchor="t" anchorCtr="0" compatLnSpc="1">
            <a:prstTxWarp prst="textNoShape">
              <a:avLst/>
            </a:prstTxWarp>
          </a:bodyPr>
          <a:lstStyle/>
          <a:p>
            <a:endParaRPr lang="ja-JP" altLang="en-US" sz="7199"/>
          </a:p>
        </p:txBody>
      </p:sp>
      <p:sp>
        <p:nvSpPr>
          <p:cNvPr id="43" name="正方形/長方形 42"/>
          <p:cNvSpPr/>
          <p:nvPr/>
        </p:nvSpPr>
        <p:spPr>
          <a:xfrm>
            <a:off x="3233648" y="4056656"/>
            <a:ext cx="5870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押す</a:t>
            </a:r>
            <a:endParaRPr lang="ja-JP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398326" y="1617954"/>
            <a:ext cx="2520280" cy="4993116"/>
          </a:xfrm>
          <a:prstGeom prst="rect">
            <a:avLst/>
          </a:prstGeom>
          <a:solidFill>
            <a:srgbClr val="F2F2EE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eaVert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4607193" y="4032582"/>
            <a:ext cx="419272" cy="386702"/>
            <a:chOff x="5856813" y="3879080"/>
            <a:chExt cx="540000" cy="540000"/>
          </a:xfrm>
        </p:grpSpPr>
        <p:sp>
          <p:nvSpPr>
            <p:cNvPr id="63" name="円/楕円 62"/>
            <p:cNvSpPr/>
            <p:nvPr/>
          </p:nvSpPr>
          <p:spPr>
            <a:xfrm>
              <a:off x="5856813" y="3879080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64" name="Picture 2" descr="\\Refs01\information system\_シス２営本１部018100\▲ソリューショングループ\07　NETA\PPT画像\ロボットの無料アイコン素材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6813" y="3879080"/>
              <a:ext cx="540000" cy="540000"/>
            </a:xfrm>
            <a:prstGeom prst="ellipse">
              <a:avLst/>
            </a:prstGeom>
            <a:noFill/>
            <a:ln w="38100">
              <a:solidFill>
                <a:srgbClr val="21B8C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テキスト ボックス 64"/>
          <p:cNvSpPr txBox="1"/>
          <p:nvPr/>
        </p:nvSpPr>
        <p:spPr>
          <a:xfrm>
            <a:off x="4302131" y="3796160"/>
            <a:ext cx="1029396" cy="2004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記憶サポート</a:t>
            </a:r>
            <a:r>
              <a:rPr lang="en-US" altLang="ja-JP" sz="8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bot</a:t>
            </a:r>
            <a:endParaRPr lang="ja-JP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375192" y="1535321"/>
            <a:ext cx="2520280" cy="434982"/>
          </a:xfrm>
          <a:prstGeom prst="rect">
            <a:avLst/>
          </a:prstGeom>
          <a:solidFill>
            <a:srgbClr val="21B8CF"/>
          </a:solidFill>
          <a:ln w="25400" cap="flat" cmpd="sng" algn="ctr">
            <a:solidFill>
              <a:srgbClr val="21B8C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34" charset="0"/>
                <a:ea typeface="メイリオ" panose="020B0604030504040204" pitchFamily="50" charset="-128"/>
                <a:cs typeface="+mn-cs"/>
              </a:rPr>
              <a:t>認知予防ルーム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20366" y="1566981"/>
            <a:ext cx="720080" cy="4349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ja-JP" altLang="en-US" sz="1400" dirty="0">
                <a:solidFill>
                  <a:prstClr val="white"/>
                </a:solidFill>
                <a:latin typeface="Helvetica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･･･</a:t>
            </a:r>
          </a:p>
        </p:txBody>
      </p:sp>
      <p:sp>
        <p:nvSpPr>
          <p:cNvPr id="74" name="角丸四角形吹き出し 73"/>
          <p:cNvSpPr/>
          <p:nvPr/>
        </p:nvSpPr>
        <p:spPr>
          <a:xfrm>
            <a:off x="5224880" y="2050181"/>
            <a:ext cx="1692667" cy="1553828"/>
          </a:xfrm>
          <a:prstGeom prst="wedgeRoundRectCallout">
            <a:avLst>
              <a:gd name="adj1" fmla="val -53119"/>
              <a:gd name="adj2" fmla="val 99416"/>
              <a:gd name="adj3" fmla="val 16667"/>
            </a:avLst>
          </a:prstGeom>
          <a:solidFill>
            <a:srgbClr val="21B8C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34" charset="0"/>
              <a:ea typeface="メイリオ" panose="020B0604030504040204" pitchFamily="50" charset="-128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34" charset="0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357356" y="2134737"/>
            <a:ext cx="1490330" cy="1394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….</a:t>
            </a:r>
          </a:p>
          <a:p>
            <a:pPr algn="ctr"/>
            <a:r>
              <a:rPr lang="ja-JP" altLang="en-US" sz="1200" dirty="0"/>
              <a:t>エネルギー：</a:t>
            </a:r>
            <a:r>
              <a:rPr lang="en-US" altLang="ja-JP" sz="1200" dirty="0"/>
              <a:t>144kcal</a:t>
            </a:r>
          </a:p>
          <a:p>
            <a:pPr algn="ctr"/>
            <a:r>
              <a:rPr kumimoji="1" lang="en-US" altLang="ja-JP" sz="1200" dirty="0"/>
              <a:t>…..</a:t>
            </a:r>
            <a:endParaRPr kumimoji="1" lang="ja-JP" altLang="en-US" sz="12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6422649" y="2079636"/>
            <a:ext cx="22333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開くと</a:t>
            </a:r>
            <a:endParaRPr lang="en-US" altLang="ja-JP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全文を見えるようにする</a:t>
            </a:r>
          </a:p>
        </p:txBody>
      </p:sp>
      <p:grpSp>
        <p:nvGrpSpPr>
          <p:cNvPr id="128" name="グループ化 127"/>
          <p:cNvGrpSpPr/>
          <p:nvPr/>
        </p:nvGrpSpPr>
        <p:grpSpPr>
          <a:xfrm>
            <a:off x="4607193" y="5751795"/>
            <a:ext cx="419272" cy="386702"/>
            <a:chOff x="5856813" y="3879080"/>
            <a:chExt cx="540000" cy="540000"/>
          </a:xfrm>
        </p:grpSpPr>
        <p:sp>
          <p:nvSpPr>
            <p:cNvPr id="129" name="円/楕円 128"/>
            <p:cNvSpPr/>
            <p:nvPr/>
          </p:nvSpPr>
          <p:spPr>
            <a:xfrm>
              <a:off x="5856813" y="3879080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30" name="Picture 2" descr="\\Refs01\information system\_シス２営本１部018100\▲ソリューショングループ\07　NETA\PPT画像\ロボットの無料アイコン素材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6813" y="3879080"/>
              <a:ext cx="540000" cy="540000"/>
            </a:xfrm>
            <a:prstGeom prst="ellipse">
              <a:avLst/>
            </a:prstGeom>
            <a:noFill/>
            <a:ln w="38100">
              <a:solidFill>
                <a:srgbClr val="21B8C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テキスト ボックス 134"/>
          <p:cNvSpPr txBox="1"/>
          <p:nvPr/>
        </p:nvSpPr>
        <p:spPr>
          <a:xfrm>
            <a:off x="4298519" y="5492240"/>
            <a:ext cx="1029396" cy="2004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記憶サポート</a:t>
            </a:r>
            <a:r>
              <a:rPr lang="en-US" altLang="ja-JP" sz="8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bot</a:t>
            </a:r>
            <a:endParaRPr lang="ja-JP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6" name="角丸四角形吹き出し 135"/>
          <p:cNvSpPr/>
          <p:nvPr/>
        </p:nvSpPr>
        <p:spPr>
          <a:xfrm>
            <a:off x="5216728" y="4490269"/>
            <a:ext cx="1700819" cy="1143994"/>
          </a:xfrm>
          <a:prstGeom prst="wedgeRoundRectCallout">
            <a:avLst>
              <a:gd name="adj1" fmla="val -53119"/>
              <a:gd name="adj2" fmla="val 99416"/>
              <a:gd name="adj3" fmla="val 16667"/>
            </a:avLst>
          </a:prstGeom>
          <a:solidFill>
            <a:srgbClr val="21B8C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 dirty="0">
                <a:solidFill>
                  <a:prstClr val="white"/>
                </a:solidFill>
                <a:latin typeface="Helvetica" pitchFamily="34" charset="0"/>
                <a:ea typeface="メイリオ" panose="020B0604030504040204" pitchFamily="50" charset="-128"/>
              </a:rPr>
              <a:t>確認したい文章ですか？</a:t>
            </a:r>
            <a:endParaRPr kumimoji="0" lang="en-US" altLang="ja-JP" sz="1100" kern="0" dirty="0">
              <a:solidFill>
                <a:prstClr val="white"/>
              </a:solidFill>
              <a:latin typeface="Helvetica" pitchFamily="34" charset="0"/>
              <a:ea typeface="メイリオ" panose="020B0604030504040204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34" charset="0"/>
              <a:ea typeface="メイリオ" panose="020B0604030504040204" pitchFamily="50" charset="-128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 dirty="0">
                <a:solidFill>
                  <a:prstClr val="white"/>
                </a:solidFill>
                <a:latin typeface="Helvetica" pitchFamily="34" charset="0"/>
                <a:ea typeface="メイリオ" panose="020B0604030504040204" pitchFamily="50" charset="-128"/>
              </a:rPr>
              <a:t>はい　　　　いいえ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34" charset="0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37" name="Freeform 30"/>
          <p:cNvSpPr>
            <a:spLocks noEditPoints="1"/>
          </p:cNvSpPr>
          <p:nvPr/>
        </p:nvSpPr>
        <p:spPr bwMode="auto">
          <a:xfrm>
            <a:off x="6160914" y="5374766"/>
            <a:ext cx="511702" cy="377029"/>
          </a:xfrm>
          <a:custGeom>
            <a:avLst/>
            <a:gdLst>
              <a:gd name="T0" fmla="*/ 322 w 400"/>
              <a:gd name="T1" fmla="*/ 135 h 467"/>
              <a:gd name="T2" fmla="*/ 265 w 400"/>
              <a:gd name="T3" fmla="*/ 120 h 467"/>
              <a:gd name="T4" fmla="*/ 234 w 400"/>
              <a:gd name="T5" fmla="*/ 67 h 467"/>
              <a:gd name="T6" fmla="*/ 167 w 400"/>
              <a:gd name="T7" fmla="*/ 0 h 467"/>
              <a:gd name="T8" fmla="*/ 100 w 400"/>
              <a:gd name="T9" fmla="*/ 67 h 467"/>
              <a:gd name="T10" fmla="*/ 67 w 400"/>
              <a:gd name="T11" fmla="*/ 159 h 467"/>
              <a:gd name="T12" fmla="*/ 0 w 400"/>
              <a:gd name="T13" fmla="*/ 234 h 467"/>
              <a:gd name="T14" fmla="*/ 17 w 400"/>
              <a:gd name="T15" fmla="*/ 266 h 467"/>
              <a:gd name="T16" fmla="*/ 53 w 400"/>
              <a:gd name="T17" fmla="*/ 286 h 467"/>
              <a:gd name="T18" fmla="*/ 102 w 400"/>
              <a:gd name="T19" fmla="*/ 321 h 467"/>
              <a:gd name="T20" fmla="*/ 113 w 400"/>
              <a:gd name="T21" fmla="*/ 330 h 467"/>
              <a:gd name="T22" fmla="*/ 124 w 400"/>
              <a:gd name="T23" fmla="*/ 341 h 467"/>
              <a:gd name="T24" fmla="*/ 132 w 400"/>
              <a:gd name="T25" fmla="*/ 353 h 467"/>
              <a:gd name="T26" fmla="*/ 133 w 400"/>
              <a:gd name="T27" fmla="*/ 434 h 467"/>
              <a:gd name="T28" fmla="*/ 167 w 400"/>
              <a:gd name="T29" fmla="*/ 467 h 467"/>
              <a:gd name="T30" fmla="*/ 357 w 400"/>
              <a:gd name="T31" fmla="*/ 457 h 467"/>
              <a:gd name="T32" fmla="*/ 367 w 400"/>
              <a:gd name="T33" fmla="*/ 359 h 467"/>
              <a:gd name="T34" fmla="*/ 400 w 400"/>
              <a:gd name="T35" fmla="*/ 217 h 467"/>
              <a:gd name="T36" fmla="*/ 329 w 400"/>
              <a:gd name="T37" fmla="*/ 429 h 467"/>
              <a:gd name="T38" fmla="*/ 305 w 400"/>
              <a:gd name="T39" fmla="*/ 429 h 467"/>
              <a:gd name="T40" fmla="*/ 305 w 400"/>
              <a:gd name="T41" fmla="*/ 405 h 467"/>
              <a:gd name="T42" fmla="*/ 329 w 400"/>
              <a:gd name="T43" fmla="*/ 405 h 467"/>
              <a:gd name="T44" fmla="*/ 329 w 400"/>
              <a:gd name="T45" fmla="*/ 429 h 467"/>
              <a:gd name="T46" fmla="*/ 342 w 400"/>
              <a:gd name="T47" fmla="*/ 315 h 467"/>
              <a:gd name="T48" fmla="*/ 334 w 400"/>
              <a:gd name="T49" fmla="*/ 367 h 467"/>
              <a:gd name="T50" fmla="*/ 167 w 400"/>
              <a:gd name="T51" fmla="*/ 359 h 467"/>
              <a:gd name="T52" fmla="*/ 124 w 400"/>
              <a:gd name="T53" fmla="*/ 296 h 467"/>
              <a:gd name="T54" fmla="*/ 70 w 400"/>
              <a:gd name="T55" fmla="*/ 257 h 467"/>
              <a:gd name="T56" fmla="*/ 41 w 400"/>
              <a:gd name="T57" fmla="*/ 203 h 467"/>
              <a:gd name="T58" fmla="*/ 89 w 400"/>
              <a:gd name="T59" fmla="*/ 196 h 467"/>
              <a:gd name="T60" fmla="*/ 121 w 400"/>
              <a:gd name="T61" fmla="*/ 213 h 467"/>
              <a:gd name="T62" fmla="*/ 133 w 400"/>
              <a:gd name="T63" fmla="*/ 67 h 467"/>
              <a:gd name="T64" fmla="*/ 167 w 400"/>
              <a:gd name="T65" fmla="*/ 33 h 467"/>
              <a:gd name="T66" fmla="*/ 200 w 400"/>
              <a:gd name="T67" fmla="*/ 67 h 467"/>
              <a:gd name="T68" fmla="*/ 213 w 400"/>
              <a:gd name="T69" fmla="*/ 147 h 467"/>
              <a:gd name="T70" fmla="*/ 258 w 400"/>
              <a:gd name="T71" fmla="*/ 158 h 467"/>
              <a:gd name="T72" fmla="*/ 295 w 400"/>
              <a:gd name="T73" fmla="*/ 158 h 467"/>
              <a:gd name="T74" fmla="*/ 324 w 400"/>
              <a:gd name="T75" fmla="*/ 169 h 467"/>
              <a:gd name="T76" fmla="*/ 359 w 400"/>
              <a:gd name="T77" fmla="*/ 265 h 467"/>
              <a:gd name="T78" fmla="*/ 359 w 400"/>
              <a:gd name="T79" fmla="*/ 265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0" h="467">
                <a:moveTo>
                  <a:pt x="379" y="157"/>
                </a:moveTo>
                <a:cubicBezTo>
                  <a:pt x="365" y="143"/>
                  <a:pt x="346" y="135"/>
                  <a:pt x="322" y="135"/>
                </a:cubicBezTo>
                <a:cubicBezTo>
                  <a:pt x="309" y="125"/>
                  <a:pt x="293" y="120"/>
                  <a:pt x="276" y="120"/>
                </a:cubicBezTo>
                <a:cubicBezTo>
                  <a:pt x="272" y="120"/>
                  <a:pt x="268" y="120"/>
                  <a:pt x="265" y="120"/>
                </a:cubicBezTo>
                <a:cubicBezTo>
                  <a:pt x="255" y="115"/>
                  <a:pt x="244" y="111"/>
                  <a:pt x="234" y="111"/>
                </a:cubicBezTo>
                <a:cubicBezTo>
                  <a:pt x="234" y="67"/>
                  <a:pt x="234" y="67"/>
                  <a:pt x="234" y="67"/>
                </a:cubicBezTo>
                <a:cubicBezTo>
                  <a:pt x="234" y="48"/>
                  <a:pt x="227" y="33"/>
                  <a:pt x="214" y="20"/>
                </a:cubicBezTo>
                <a:cubicBezTo>
                  <a:pt x="201" y="7"/>
                  <a:pt x="185" y="0"/>
                  <a:pt x="167" y="0"/>
                </a:cubicBezTo>
                <a:cubicBezTo>
                  <a:pt x="149" y="0"/>
                  <a:pt x="133" y="7"/>
                  <a:pt x="120" y="20"/>
                </a:cubicBezTo>
                <a:cubicBezTo>
                  <a:pt x="107" y="33"/>
                  <a:pt x="100" y="49"/>
                  <a:pt x="100" y="67"/>
                </a:cubicBezTo>
                <a:cubicBezTo>
                  <a:pt x="100" y="164"/>
                  <a:pt x="100" y="164"/>
                  <a:pt x="100" y="164"/>
                </a:cubicBezTo>
                <a:cubicBezTo>
                  <a:pt x="90" y="160"/>
                  <a:pt x="79" y="159"/>
                  <a:pt x="67" y="159"/>
                </a:cubicBezTo>
                <a:cubicBezTo>
                  <a:pt x="46" y="159"/>
                  <a:pt x="29" y="166"/>
                  <a:pt x="17" y="180"/>
                </a:cubicBezTo>
                <a:cubicBezTo>
                  <a:pt x="6" y="194"/>
                  <a:pt x="0" y="212"/>
                  <a:pt x="0" y="234"/>
                </a:cubicBezTo>
                <a:cubicBezTo>
                  <a:pt x="0" y="240"/>
                  <a:pt x="2" y="246"/>
                  <a:pt x="5" y="252"/>
                </a:cubicBezTo>
                <a:cubicBezTo>
                  <a:pt x="8" y="257"/>
                  <a:pt x="12" y="262"/>
                  <a:pt x="17" y="266"/>
                </a:cubicBezTo>
                <a:cubicBezTo>
                  <a:pt x="23" y="270"/>
                  <a:pt x="29" y="274"/>
                  <a:pt x="34" y="277"/>
                </a:cubicBezTo>
                <a:cubicBezTo>
                  <a:pt x="39" y="280"/>
                  <a:pt x="46" y="283"/>
                  <a:pt x="53" y="286"/>
                </a:cubicBezTo>
                <a:cubicBezTo>
                  <a:pt x="60" y="290"/>
                  <a:pt x="65" y="293"/>
                  <a:pt x="69" y="295"/>
                </a:cubicBezTo>
                <a:cubicBezTo>
                  <a:pt x="78" y="301"/>
                  <a:pt x="90" y="310"/>
                  <a:pt x="102" y="321"/>
                </a:cubicBezTo>
                <a:cubicBezTo>
                  <a:pt x="103" y="321"/>
                  <a:pt x="104" y="322"/>
                  <a:pt x="107" y="325"/>
                </a:cubicBezTo>
                <a:cubicBezTo>
                  <a:pt x="109" y="327"/>
                  <a:pt x="111" y="328"/>
                  <a:pt x="113" y="330"/>
                </a:cubicBezTo>
                <a:cubicBezTo>
                  <a:pt x="114" y="331"/>
                  <a:pt x="116" y="333"/>
                  <a:pt x="118" y="335"/>
                </a:cubicBezTo>
                <a:cubicBezTo>
                  <a:pt x="121" y="337"/>
                  <a:pt x="122" y="339"/>
                  <a:pt x="124" y="341"/>
                </a:cubicBezTo>
                <a:cubicBezTo>
                  <a:pt x="125" y="343"/>
                  <a:pt x="127" y="345"/>
                  <a:pt x="129" y="347"/>
                </a:cubicBezTo>
                <a:cubicBezTo>
                  <a:pt x="130" y="349"/>
                  <a:pt x="132" y="351"/>
                  <a:pt x="132" y="353"/>
                </a:cubicBezTo>
                <a:cubicBezTo>
                  <a:pt x="133" y="355"/>
                  <a:pt x="133" y="357"/>
                  <a:pt x="133" y="359"/>
                </a:cubicBezTo>
                <a:cubicBezTo>
                  <a:pt x="133" y="434"/>
                  <a:pt x="133" y="434"/>
                  <a:pt x="133" y="434"/>
                </a:cubicBezTo>
                <a:cubicBezTo>
                  <a:pt x="133" y="443"/>
                  <a:pt x="137" y="451"/>
                  <a:pt x="143" y="457"/>
                </a:cubicBezTo>
                <a:cubicBezTo>
                  <a:pt x="150" y="464"/>
                  <a:pt x="158" y="467"/>
                  <a:pt x="167" y="467"/>
                </a:cubicBezTo>
                <a:cubicBezTo>
                  <a:pt x="334" y="467"/>
                  <a:pt x="334" y="467"/>
                  <a:pt x="334" y="467"/>
                </a:cubicBezTo>
                <a:cubicBezTo>
                  <a:pt x="343" y="467"/>
                  <a:pt x="351" y="464"/>
                  <a:pt x="357" y="457"/>
                </a:cubicBezTo>
                <a:cubicBezTo>
                  <a:pt x="364" y="451"/>
                  <a:pt x="367" y="443"/>
                  <a:pt x="367" y="434"/>
                </a:cubicBezTo>
                <a:cubicBezTo>
                  <a:pt x="367" y="359"/>
                  <a:pt x="367" y="359"/>
                  <a:pt x="367" y="359"/>
                </a:cubicBezTo>
                <a:cubicBezTo>
                  <a:pt x="367" y="348"/>
                  <a:pt x="372" y="329"/>
                  <a:pt x="382" y="301"/>
                </a:cubicBezTo>
                <a:cubicBezTo>
                  <a:pt x="394" y="268"/>
                  <a:pt x="400" y="240"/>
                  <a:pt x="400" y="217"/>
                </a:cubicBezTo>
                <a:cubicBezTo>
                  <a:pt x="400" y="192"/>
                  <a:pt x="393" y="172"/>
                  <a:pt x="379" y="157"/>
                </a:cubicBezTo>
                <a:close/>
                <a:moveTo>
                  <a:pt x="329" y="429"/>
                </a:moveTo>
                <a:cubicBezTo>
                  <a:pt x="325" y="432"/>
                  <a:pt x="322" y="434"/>
                  <a:pt x="317" y="434"/>
                </a:cubicBezTo>
                <a:cubicBezTo>
                  <a:pt x="313" y="434"/>
                  <a:pt x="309" y="432"/>
                  <a:pt x="305" y="429"/>
                </a:cubicBezTo>
                <a:cubicBezTo>
                  <a:pt x="302" y="426"/>
                  <a:pt x="300" y="422"/>
                  <a:pt x="300" y="417"/>
                </a:cubicBezTo>
                <a:cubicBezTo>
                  <a:pt x="300" y="413"/>
                  <a:pt x="302" y="409"/>
                  <a:pt x="305" y="405"/>
                </a:cubicBezTo>
                <a:cubicBezTo>
                  <a:pt x="309" y="402"/>
                  <a:pt x="313" y="400"/>
                  <a:pt x="317" y="400"/>
                </a:cubicBezTo>
                <a:cubicBezTo>
                  <a:pt x="322" y="400"/>
                  <a:pt x="325" y="402"/>
                  <a:pt x="329" y="405"/>
                </a:cubicBezTo>
                <a:cubicBezTo>
                  <a:pt x="332" y="409"/>
                  <a:pt x="334" y="413"/>
                  <a:pt x="334" y="417"/>
                </a:cubicBezTo>
                <a:cubicBezTo>
                  <a:pt x="334" y="422"/>
                  <a:pt x="332" y="426"/>
                  <a:pt x="329" y="429"/>
                </a:cubicBezTo>
                <a:close/>
                <a:moveTo>
                  <a:pt x="359" y="265"/>
                </a:moveTo>
                <a:cubicBezTo>
                  <a:pt x="353" y="282"/>
                  <a:pt x="348" y="299"/>
                  <a:pt x="342" y="315"/>
                </a:cubicBezTo>
                <a:cubicBezTo>
                  <a:pt x="337" y="332"/>
                  <a:pt x="334" y="346"/>
                  <a:pt x="334" y="359"/>
                </a:cubicBezTo>
                <a:cubicBezTo>
                  <a:pt x="334" y="367"/>
                  <a:pt x="334" y="367"/>
                  <a:pt x="334" y="367"/>
                </a:cubicBezTo>
                <a:cubicBezTo>
                  <a:pt x="167" y="367"/>
                  <a:pt x="167" y="367"/>
                  <a:pt x="167" y="367"/>
                </a:cubicBezTo>
                <a:cubicBezTo>
                  <a:pt x="167" y="359"/>
                  <a:pt x="167" y="359"/>
                  <a:pt x="167" y="359"/>
                </a:cubicBezTo>
                <a:cubicBezTo>
                  <a:pt x="167" y="346"/>
                  <a:pt x="162" y="334"/>
                  <a:pt x="152" y="322"/>
                </a:cubicBezTo>
                <a:cubicBezTo>
                  <a:pt x="148" y="317"/>
                  <a:pt x="138" y="308"/>
                  <a:pt x="124" y="296"/>
                </a:cubicBezTo>
                <a:cubicBezTo>
                  <a:pt x="110" y="283"/>
                  <a:pt x="98" y="274"/>
                  <a:pt x="87" y="267"/>
                </a:cubicBezTo>
                <a:cubicBezTo>
                  <a:pt x="83" y="264"/>
                  <a:pt x="77" y="261"/>
                  <a:pt x="70" y="257"/>
                </a:cubicBezTo>
                <a:cubicBezTo>
                  <a:pt x="45" y="246"/>
                  <a:pt x="33" y="238"/>
                  <a:pt x="33" y="234"/>
                </a:cubicBezTo>
                <a:cubicBezTo>
                  <a:pt x="33" y="221"/>
                  <a:pt x="36" y="211"/>
                  <a:pt x="41" y="203"/>
                </a:cubicBezTo>
                <a:cubicBezTo>
                  <a:pt x="47" y="196"/>
                  <a:pt x="55" y="192"/>
                  <a:pt x="67" y="192"/>
                </a:cubicBezTo>
                <a:cubicBezTo>
                  <a:pt x="74" y="192"/>
                  <a:pt x="82" y="193"/>
                  <a:pt x="89" y="196"/>
                </a:cubicBezTo>
                <a:cubicBezTo>
                  <a:pt x="96" y="198"/>
                  <a:pt x="102" y="201"/>
                  <a:pt x="107" y="204"/>
                </a:cubicBezTo>
                <a:cubicBezTo>
                  <a:pt x="111" y="208"/>
                  <a:pt x="116" y="210"/>
                  <a:pt x="121" y="213"/>
                </a:cubicBezTo>
                <a:cubicBezTo>
                  <a:pt x="126" y="216"/>
                  <a:pt x="130" y="217"/>
                  <a:pt x="133" y="217"/>
                </a:cubicBezTo>
                <a:cubicBezTo>
                  <a:pt x="133" y="67"/>
                  <a:pt x="133" y="67"/>
                  <a:pt x="133" y="67"/>
                </a:cubicBezTo>
                <a:cubicBezTo>
                  <a:pt x="133" y="58"/>
                  <a:pt x="137" y="50"/>
                  <a:pt x="144" y="44"/>
                </a:cubicBezTo>
                <a:cubicBezTo>
                  <a:pt x="150" y="37"/>
                  <a:pt x="158" y="33"/>
                  <a:pt x="167" y="33"/>
                </a:cubicBezTo>
                <a:cubicBezTo>
                  <a:pt x="176" y="33"/>
                  <a:pt x="184" y="37"/>
                  <a:pt x="190" y="43"/>
                </a:cubicBezTo>
                <a:cubicBezTo>
                  <a:pt x="197" y="50"/>
                  <a:pt x="200" y="58"/>
                  <a:pt x="200" y="67"/>
                </a:cubicBezTo>
                <a:cubicBezTo>
                  <a:pt x="200" y="153"/>
                  <a:pt x="200" y="153"/>
                  <a:pt x="200" y="153"/>
                </a:cubicBezTo>
                <a:cubicBezTo>
                  <a:pt x="203" y="150"/>
                  <a:pt x="207" y="148"/>
                  <a:pt x="213" y="147"/>
                </a:cubicBezTo>
                <a:cubicBezTo>
                  <a:pt x="218" y="145"/>
                  <a:pt x="223" y="144"/>
                  <a:pt x="227" y="144"/>
                </a:cubicBezTo>
                <a:cubicBezTo>
                  <a:pt x="239" y="144"/>
                  <a:pt x="249" y="149"/>
                  <a:pt x="258" y="158"/>
                </a:cubicBezTo>
                <a:cubicBezTo>
                  <a:pt x="264" y="155"/>
                  <a:pt x="270" y="153"/>
                  <a:pt x="276" y="153"/>
                </a:cubicBezTo>
                <a:cubicBezTo>
                  <a:pt x="283" y="153"/>
                  <a:pt x="289" y="155"/>
                  <a:pt x="295" y="158"/>
                </a:cubicBezTo>
                <a:cubicBezTo>
                  <a:pt x="302" y="161"/>
                  <a:pt x="306" y="165"/>
                  <a:pt x="309" y="170"/>
                </a:cubicBezTo>
                <a:cubicBezTo>
                  <a:pt x="314" y="169"/>
                  <a:pt x="319" y="169"/>
                  <a:pt x="324" y="169"/>
                </a:cubicBezTo>
                <a:cubicBezTo>
                  <a:pt x="353" y="169"/>
                  <a:pt x="367" y="185"/>
                  <a:pt x="367" y="218"/>
                </a:cubicBezTo>
                <a:cubicBezTo>
                  <a:pt x="367" y="232"/>
                  <a:pt x="364" y="248"/>
                  <a:pt x="359" y="265"/>
                </a:cubicBezTo>
                <a:close/>
                <a:moveTo>
                  <a:pt x="359" y="265"/>
                </a:moveTo>
                <a:cubicBezTo>
                  <a:pt x="359" y="265"/>
                  <a:pt x="359" y="265"/>
                  <a:pt x="359" y="265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52" tIns="91426" rIns="182852" bIns="91426" numCol="1" anchor="t" anchorCtr="0" compatLnSpc="1">
            <a:prstTxWarp prst="textNoShape">
              <a:avLst/>
            </a:prstTxWarp>
          </a:bodyPr>
          <a:lstStyle/>
          <a:p>
            <a:endParaRPr lang="ja-JP" altLang="en-US" sz="7199"/>
          </a:p>
        </p:txBody>
      </p:sp>
      <p:sp>
        <p:nvSpPr>
          <p:cNvPr id="141" name="正方形/長方形 140"/>
          <p:cNvSpPr/>
          <p:nvPr/>
        </p:nvSpPr>
        <p:spPr>
          <a:xfrm>
            <a:off x="5814453" y="5834428"/>
            <a:ext cx="262603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いいえ押すと選択肢もう一回表示する</a:t>
            </a:r>
          </a:p>
        </p:txBody>
      </p:sp>
      <p:cxnSp>
        <p:nvCxnSpPr>
          <p:cNvPr id="143" name="直線矢印コネクタ 142"/>
          <p:cNvCxnSpPr/>
          <p:nvPr/>
        </p:nvCxnSpPr>
        <p:spPr>
          <a:xfrm flipH="1" flipV="1">
            <a:off x="2694239" y="5475628"/>
            <a:ext cx="1801875" cy="839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 flipV="1">
            <a:off x="3899291" y="3088164"/>
            <a:ext cx="1288630" cy="9630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開発仕様概要</a:t>
            </a:r>
            <a:endParaRPr lang="en-US" altLang="ja-JP" dirty="0"/>
          </a:p>
          <a:p>
            <a:r>
              <a:rPr lang="ja-JP" altLang="en-US" dirty="0"/>
              <a:t>開発環境</a:t>
            </a:r>
            <a:endParaRPr lang="en-US" altLang="ja-JP" dirty="0"/>
          </a:p>
          <a:p>
            <a:r>
              <a:rPr lang="ja-JP" altLang="en-US" dirty="0"/>
              <a:t>ワイヤフレーム設計</a:t>
            </a:r>
            <a:endParaRPr lang="en-US" altLang="ja-JP" dirty="0"/>
          </a:p>
          <a:p>
            <a:r>
              <a:rPr lang="en-US" altLang="ja-JP" dirty="0"/>
              <a:t>DB</a:t>
            </a:r>
            <a:r>
              <a:rPr lang="ja-JP" altLang="en-US" dirty="0"/>
              <a:t>テーブル設計</a:t>
            </a:r>
            <a:endParaRPr lang="en-US" altLang="ja-JP" dirty="0"/>
          </a:p>
          <a:p>
            <a:r>
              <a:rPr lang="ja-JP" altLang="en-US" dirty="0"/>
              <a:t>特許の発想</a:t>
            </a:r>
            <a:endParaRPr lang="en-US" altLang="ja-JP" dirty="0"/>
          </a:p>
          <a:p>
            <a:r>
              <a:rPr lang="ja-JP" altLang="en-US" dirty="0"/>
              <a:t>所感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444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仕様概要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/>
              <a:t>画像をテキスト化することにより、勉強用に特化したチャットボット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スマホのカメラ普及にともない、一つの記憶の手段として先に写真で記憶して、後程その画像確認する場合がよく</a:t>
            </a:r>
            <a:r>
              <a:rPr lang="ja-JP" altLang="en-US" dirty="0"/>
              <a:t>あった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利用するシーン：分からなかった文書、単語、ソースコードを一旦写真で記憶しておく。しかし探すときに大量な写真が保存されていて、紛らわしいため、確認したい写真</a:t>
            </a:r>
            <a:r>
              <a:rPr lang="ja-JP" altLang="en-US" dirty="0"/>
              <a:t>を見つかない場合がある。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そのときに、テキストを</a:t>
            </a:r>
            <a:r>
              <a:rPr lang="ja-JP" altLang="en-US" dirty="0"/>
              <a:t>チャットボットに送り、テキスト化する。予測効果としては、チャットボットにキーワードを入力すれば、テキスト</a:t>
            </a:r>
            <a:r>
              <a:rPr kumimoji="1" lang="ja-JP" altLang="en-US" dirty="0"/>
              <a:t>が出で来る、そのような検索方法で</a:t>
            </a:r>
            <a:r>
              <a:rPr lang="ja-JP" altLang="en-US" dirty="0"/>
              <a:t>、調べる時間と手間が軽減できる見込み。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520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開発環境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daab</a:t>
            </a:r>
            <a:r>
              <a:rPr lang="ja-JP" altLang="en-US" dirty="0"/>
              <a:t>仕様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AzureOCR</a:t>
            </a:r>
            <a:r>
              <a:rPr kumimoji="1" lang="ja-JP" altLang="en-US" dirty="0"/>
              <a:t>で画像をテキスト化する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DB</a:t>
            </a:r>
            <a:r>
              <a:rPr lang="ja-JP" altLang="en-US" dirty="0"/>
              <a:t>データベース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076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74245"/>
            <a:ext cx="10515600" cy="1325563"/>
          </a:xfrm>
        </p:spPr>
        <p:txBody>
          <a:bodyPr/>
          <a:lstStyle/>
          <a:p>
            <a:r>
              <a:rPr lang="ja-JP" altLang="en-US" dirty="0"/>
              <a:t>①保存の一連流れ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文字を含む写真を撮って、チャットボットに送信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チャットボットが受け取った写真データを</a:t>
            </a:r>
            <a:r>
              <a:rPr lang="en-US" altLang="ja-JP" dirty="0"/>
              <a:t>Azure</a:t>
            </a:r>
            <a:r>
              <a:rPr lang="ja-JP" altLang="en-US" dirty="0"/>
              <a:t>　</a:t>
            </a:r>
            <a:r>
              <a:rPr lang="en-US" altLang="ja-JP" dirty="0"/>
              <a:t>OCR</a:t>
            </a:r>
            <a:r>
              <a:rPr lang="ja-JP" altLang="en-US" dirty="0"/>
              <a:t>に送る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Azure</a:t>
            </a:r>
            <a:r>
              <a:rPr lang="ja-JP" altLang="en-US" dirty="0"/>
              <a:t>　</a:t>
            </a:r>
            <a:r>
              <a:rPr lang="en-US" altLang="ja-JP" dirty="0"/>
              <a:t>OCR</a:t>
            </a:r>
            <a:r>
              <a:rPr lang="ja-JP" altLang="en-US" dirty="0"/>
              <a:t>サーバーは写真をテキスト化に変換して</a:t>
            </a:r>
            <a:r>
              <a:rPr lang="en-US" altLang="ja-JP" dirty="0"/>
              <a:t>JSON</a:t>
            </a:r>
            <a:r>
              <a:rPr lang="ja-JP" altLang="en-US" dirty="0"/>
              <a:t>データ形式で帰ってくる。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ボットは</a:t>
            </a:r>
            <a:r>
              <a:rPr lang="en-US" altLang="ja-JP" dirty="0"/>
              <a:t>JSON</a:t>
            </a:r>
            <a:r>
              <a:rPr lang="ja-JP" altLang="en-US" dirty="0"/>
              <a:t>データを</a:t>
            </a:r>
            <a:r>
              <a:rPr lang="en-US" altLang="ja-JP" dirty="0"/>
              <a:t>DB</a:t>
            </a:r>
            <a:r>
              <a:rPr lang="ja-JP" altLang="en-US" dirty="0"/>
              <a:t>サーバーに送って保存する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3103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システム図</a:t>
            </a:r>
          </a:p>
        </p:txBody>
      </p:sp>
      <p:pic>
        <p:nvPicPr>
          <p:cNvPr id="17" name="コンテンツ プレースホルダー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12" y="2566603"/>
            <a:ext cx="4514850" cy="2362200"/>
          </a:xfrm>
        </p:spPr>
      </p:pic>
      <p:grpSp>
        <p:nvGrpSpPr>
          <p:cNvPr id="5" name="グループ化 4"/>
          <p:cNvGrpSpPr/>
          <p:nvPr/>
        </p:nvGrpSpPr>
        <p:grpSpPr>
          <a:xfrm>
            <a:off x="5081311" y="1147020"/>
            <a:ext cx="2173511" cy="2118435"/>
            <a:chOff x="7085599" y="2013956"/>
            <a:chExt cx="1698624" cy="1655581"/>
          </a:xfrm>
        </p:grpSpPr>
        <p:sp>
          <p:nvSpPr>
            <p:cNvPr id="6" name="稲妻 5"/>
            <p:cNvSpPr/>
            <p:nvPr/>
          </p:nvSpPr>
          <p:spPr>
            <a:xfrm rot="20102634" flipH="1">
              <a:off x="7610694" y="2013956"/>
              <a:ext cx="670782" cy="670782"/>
            </a:xfrm>
            <a:prstGeom prst="lightningBolt">
              <a:avLst/>
            </a:prstGeom>
            <a:solidFill>
              <a:srgbClr val="15A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7322843" y="2413980"/>
              <a:ext cx="1224136" cy="926232"/>
              <a:chOff x="7320136" y="2413980"/>
              <a:chExt cx="1224136" cy="926232"/>
            </a:xfrm>
          </p:grpSpPr>
          <p:sp>
            <p:nvSpPr>
              <p:cNvPr id="11" name="角丸四角形 10"/>
              <p:cNvSpPr/>
              <p:nvPr/>
            </p:nvSpPr>
            <p:spPr>
              <a:xfrm>
                <a:off x="7320136" y="2413980"/>
                <a:ext cx="1224136" cy="926232"/>
              </a:xfrm>
              <a:prstGeom prst="roundRect">
                <a:avLst>
                  <a:gd name="adj" fmla="val 11182"/>
                </a:avLst>
              </a:prstGeom>
              <a:solidFill>
                <a:srgbClr val="15AFE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grpSp>
            <p:nvGrpSpPr>
              <p:cNvPr id="12" name="グループ化 11"/>
              <p:cNvGrpSpPr/>
              <p:nvPr/>
            </p:nvGrpSpPr>
            <p:grpSpPr>
              <a:xfrm>
                <a:off x="7464152" y="2731592"/>
                <a:ext cx="936104" cy="364238"/>
                <a:chOff x="7464152" y="2731592"/>
                <a:chExt cx="936104" cy="364238"/>
              </a:xfrm>
            </p:grpSpPr>
            <p:sp>
              <p:nvSpPr>
                <p:cNvPr id="14" name="円/楕円 13"/>
                <p:cNvSpPr/>
                <p:nvPr/>
              </p:nvSpPr>
              <p:spPr>
                <a:xfrm>
                  <a:off x="7464152" y="273308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15" name="円/楕円 14"/>
                <p:cNvSpPr/>
                <p:nvPr/>
              </p:nvSpPr>
              <p:spPr>
                <a:xfrm>
                  <a:off x="8112224" y="2731592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16" name="円/楕円 15"/>
                <p:cNvSpPr/>
                <p:nvPr/>
              </p:nvSpPr>
              <p:spPr>
                <a:xfrm>
                  <a:off x="7855260" y="2941942"/>
                  <a:ext cx="153888" cy="153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p:grpSp>
          <p:sp>
            <p:nvSpPr>
              <p:cNvPr id="13" name="正方形/長方形 12"/>
              <p:cNvSpPr/>
              <p:nvPr/>
            </p:nvSpPr>
            <p:spPr>
              <a:xfrm>
                <a:off x="7608168" y="3172036"/>
                <a:ext cx="648072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  <p:sp>
          <p:nvSpPr>
            <p:cNvPr id="8" name="台形 7"/>
            <p:cNvSpPr/>
            <p:nvPr/>
          </p:nvSpPr>
          <p:spPr>
            <a:xfrm>
              <a:off x="7610875" y="3381505"/>
              <a:ext cx="648072" cy="288032"/>
            </a:xfrm>
            <a:prstGeom prst="trapezoid">
              <a:avLst/>
            </a:prstGeom>
            <a:solidFill>
              <a:srgbClr val="15A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フローチャート: 論理積ゲート 8"/>
            <p:cNvSpPr/>
            <p:nvPr/>
          </p:nvSpPr>
          <p:spPr>
            <a:xfrm>
              <a:off x="8588670" y="2682873"/>
              <a:ext cx="195553" cy="385470"/>
            </a:xfrm>
            <a:prstGeom prst="flowChartDelay">
              <a:avLst/>
            </a:prstGeom>
            <a:solidFill>
              <a:srgbClr val="15A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0" name="フローチャート: 論理積ゲート 9"/>
            <p:cNvSpPr/>
            <p:nvPr/>
          </p:nvSpPr>
          <p:spPr>
            <a:xfrm flipH="1">
              <a:off x="7085599" y="2680355"/>
              <a:ext cx="195553" cy="385470"/>
            </a:xfrm>
            <a:prstGeom prst="flowChartDelay">
              <a:avLst/>
            </a:prstGeom>
            <a:solidFill>
              <a:srgbClr val="15A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1075814" y="3081176"/>
            <a:ext cx="1082189" cy="1055295"/>
            <a:chOff x="6399213" y="3455988"/>
            <a:chExt cx="636588" cy="693737"/>
          </a:xfrm>
        </p:grpSpPr>
        <p:sp>
          <p:nvSpPr>
            <p:cNvPr id="30" name="Freeform 85"/>
            <p:cNvSpPr>
              <a:spLocks noEditPoints="1"/>
            </p:cNvSpPr>
            <p:nvPr/>
          </p:nvSpPr>
          <p:spPr bwMode="auto">
            <a:xfrm>
              <a:off x="6543675" y="3455988"/>
              <a:ext cx="347663" cy="347663"/>
            </a:xfrm>
            <a:custGeom>
              <a:avLst/>
              <a:gdLst>
                <a:gd name="T0" fmla="*/ 101 w 201"/>
                <a:gd name="T1" fmla="*/ 200 h 200"/>
                <a:gd name="T2" fmla="*/ 171 w 201"/>
                <a:gd name="T3" fmla="*/ 171 h 200"/>
                <a:gd name="T4" fmla="*/ 201 w 201"/>
                <a:gd name="T5" fmla="*/ 100 h 200"/>
                <a:gd name="T6" fmla="*/ 171 w 201"/>
                <a:gd name="T7" fmla="*/ 29 h 200"/>
                <a:gd name="T8" fmla="*/ 101 w 201"/>
                <a:gd name="T9" fmla="*/ 0 h 200"/>
                <a:gd name="T10" fmla="*/ 30 w 201"/>
                <a:gd name="T11" fmla="*/ 29 h 200"/>
                <a:gd name="T12" fmla="*/ 0 w 201"/>
                <a:gd name="T13" fmla="*/ 100 h 200"/>
                <a:gd name="T14" fmla="*/ 30 w 201"/>
                <a:gd name="T15" fmla="*/ 171 h 200"/>
                <a:gd name="T16" fmla="*/ 101 w 201"/>
                <a:gd name="T17" fmla="*/ 200 h 200"/>
                <a:gd name="T18" fmla="*/ 101 w 201"/>
                <a:gd name="T19" fmla="*/ 200 h 200"/>
                <a:gd name="T20" fmla="*/ 101 w 201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" h="200">
                  <a:moveTo>
                    <a:pt x="101" y="200"/>
                  </a:moveTo>
                  <a:cubicBezTo>
                    <a:pt x="128" y="200"/>
                    <a:pt x="152" y="190"/>
                    <a:pt x="171" y="171"/>
                  </a:cubicBezTo>
                  <a:cubicBezTo>
                    <a:pt x="191" y="151"/>
                    <a:pt x="201" y="128"/>
                    <a:pt x="201" y="100"/>
                  </a:cubicBezTo>
                  <a:cubicBezTo>
                    <a:pt x="201" y="72"/>
                    <a:pt x="191" y="49"/>
                    <a:pt x="171" y="29"/>
                  </a:cubicBezTo>
                  <a:cubicBezTo>
                    <a:pt x="152" y="10"/>
                    <a:pt x="128" y="0"/>
                    <a:pt x="101" y="0"/>
                  </a:cubicBezTo>
                  <a:cubicBezTo>
                    <a:pt x="73" y="0"/>
                    <a:pt x="49" y="10"/>
                    <a:pt x="30" y="29"/>
                  </a:cubicBezTo>
                  <a:cubicBezTo>
                    <a:pt x="10" y="49"/>
                    <a:pt x="0" y="72"/>
                    <a:pt x="0" y="100"/>
                  </a:cubicBezTo>
                  <a:cubicBezTo>
                    <a:pt x="0" y="128"/>
                    <a:pt x="10" y="151"/>
                    <a:pt x="30" y="171"/>
                  </a:cubicBezTo>
                  <a:cubicBezTo>
                    <a:pt x="49" y="190"/>
                    <a:pt x="73" y="200"/>
                    <a:pt x="101" y="200"/>
                  </a:cubicBezTo>
                  <a:close/>
                  <a:moveTo>
                    <a:pt x="101" y="200"/>
                  </a:moveTo>
                  <a:cubicBezTo>
                    <a:pt x="101" y="200"/>
                    <a:pt x="101" y="200"/>
                    <a:pt x="101" y="20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  <p:sp>
          <p:nvSpPr>
            <p:cNvPr id="31" name="Freeform 86"/>
            <p:cNvSpPr>
              <a:spLocks noEditPoints="1"/>
            </p:cNvSpPr>
            <p:nvPr/>
          </p:nvSpPr>
          <p:spPr bwMode="auto">
            <a:xfrm>
              <a:off x="6399213" y="3775075"/>
              <a:ext cx="636588" cy="374650"/>
            </a:xfrm>
            <a:custGeom>
              <a:avLst/>
              <a:gdLst>
                <a:gd name="T0" fmla="*/ 366 w 367"/>
                <a:gd name="T1" fmla="*/ 122 h 216"/>
                <a:gd name="T2" fmla="*/ 363 w 367"/>
                <a:gd name="T3" fmla="*/ 94 h 216"/>
                <a:gd name="T4" fmla="*/ 356 w 367"/>
                <a:gd name="T5" fmla="*/ 65 h 216"/>
                <a:gd name="T6" fmla="*/ 344 w 367"/>
                <a:gd name="T7" fmla="*/ 40 h 216"/>
                <a:gd name="T8" fmla="*/ 328 w 367"/>
                <a:gd name="T9" fmla="*/ 19 h 216"/>
                <a:gd name="T10" fmla="*/ 306 w 367"/>
                <a:gd name="T11" fmla="*/ 5 h 216"/>
                <a:gd name="T12" fmla="*/ 277 w 367"/>
                <a:gd name="T13" fmla="*/ 0 h 216"/>
                <a:gd name="T14" fmla="*/ 266 w 367"/>
                <a:gd name="T15" fmla="*/ 5 h 216"/>
                <a:gd name="T16" fmla="*/ 247 w 367"/>
                <a:gd name="T17" fmla="*/ 18 h 216"/>
                <a:gd name="T18" fmla="*/ 218 w 367"/>
                <a:gd name="T19" fmla="*/ 30 h 216"/>
                <a:gd name="T20" fmla="*/ 184 w 367"/>
                <a:gd name="T21" fmla="*/ 36 h 216"/>
                <a:gd name="T22" fmla="*/ 149 w 367"/>
                <a:gd name="T23" fmla="*/ 30 h 216"/>
                <a:gd name="T24" fmla="*/ 121 w 367"/>
                <a:gd name="T25" fmla="*/ 18 h 216"/>
                <a:gd name="T26" fmla="*/ 101 w 367"/>
                <a:gd name="T27" fmla="*/ 5 h 216"/>
                <a:gd name="T28" fmla="*/ 90 w 367"/>
                <a:gd name="T29" fmla="*/ 0 h 216"/>
                <a:gd name="T30" fmla="*/ 61 w 367"/>
                <a:gd name="T31" fmla="*/ 5 h 216"/>
                <a:gd name="T32" fmla="*/ 39 w 367"/>
                <a:gd name="T33" fmla="*/ 19 h 216"/>
                <a:gd name="T34" fmla="*/ 23 w 367"/>
                <a:gd name="T35" fmla="*/ 40 h 216"/>
                <a:gd name="T36" fmla="*/ 11 w 367"/>
                <a:gd name="T37" fmla="*/ 65 h 216"/>
                <a:gd name="T38" fmla="*/ 5 w 367"/>
                <a:gd name="T39" fmla="*/ 94 h 216"/>
                <a:gd name="T40" fmla="*/ 1 w 367"/>
                <a:gd name="T41" fmla="*/ 122 h 216"/>
                <a:gd name="T42" fmla="*/ 0 w 367"/>
                <a:gd name="T43" fmla="*/ 149 h 216"/>
                <a:gd name="T44" fmla="*/ 19 w 367"/>
                <a:gd name="T45" fmla="*/ 198 h 216"/>
                <a:gd name="T46" fmla="*/ 70 w 367"/>
                <a:gd name="T47" fmla="*/ 216 h 216"/>
                <a:gd name="T48" fmla="*/ 297 w 367"/>
                <a:gd name="T49" fmla="*/ 216 h 216"/>
                <a:gd name="T50" fmla="*/ 348 w 367"/>
                <a:gd name="T51" fmla="*/ 198 h 216"/>
                <a:gd name="T52" fmla="*/ 367 w 367"/>
                <a:gd name="T53" fmla="*/ 149 h 216"/>
                <a:gd name="T54" fmla="*/ 366 w 367"/>
                <a:gd name="T55" fmla="*/ 122 h 216"/>
                <a:gd name="T56" fmla="*/ 366 w 367"/>
                <a:gd name="T57" fmla="*/ 122 h 216"/>
                <a:gd name="T58" fmla="*/ 366 w 367"/>
                <a:gd name="T59" fmla="*/ 12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216">
                  <a:moveTo>
                    <a:pt x="366" y="122"/>
                  </a:moveTo>
                  <a:cubicBezTo>
                    <a:pt x="366" y="113"/>
                    <a:pt x="364" y="104"/>
                    <a:pt x="363" y="94"/>
                  </a:cubicBezTo>
                  <a:cubicBezTo>
                    <a:pt x="361" y="83"/>
                    <a:pt x="358" y="74"/>
                    <a:pt x="356" y="65"/>
                  </a:cubicBezTo>
                  <a:cubicBezTo>
                    <a:pt x="353" y="57"/>
                    <a:pt x="349" y="48"/>
                    <a:pt x="344" y="40"/>
                  </a:cubicBezTo>
                  <a:cubicBezTo>
                    <a:pt x="340" y="32"/>
                    <a:pt x="334" y="25"/>
                    <a:pt x="328" y="19"/>
                  </a:cubicBezTo>
                  <a:cubicBezTo>
                    <a:pt x="322" y="13"/>
                    <a:pt x="315" y="8"/>
                    <a:pt x="306" y="5"/>
                  </a:cubicBezTo>
                  <a:cubicBezTo>
                    <a:pt x="297" y="1"/>
                    <a:pt x="287" y="0"/>
                    <a:pt x="277" y="0"/>
                  </a:cubicBezTo>
                  <a:cubicBezTo>
                    <a:pt x="275" y="0"/>
                    <a:pt x="272" y="1"/>
                    <a:pt x="266" y="5"/>
                  </a:cubicBezTo>
                  <a:cubicBezTo>
                    <a:pt x="260" y="9"/>
                    <a:pt x="254" y="13"/>
                    <a:pt x="247" y="18"/>
                  </a:cubicBezTo>
                  <a:cubicBezTo>
                    <a:pt x="239" y="22"/>
                    <a:pt x="230" y="26"/>
                    <a:pt x="218" y="30"/>
                  </a:cubicBezTo>
                  <a:cubicBezTo>
                    <a:pt x="207" y="34"/>
                    <a:pt x="195" y="36"/>
                    <a:pt x="184" y="36"/>
                  </a:cubicBezTo>
                  <a:cubicBezTo>
                    <a:pt x="172" y="36"/>
                    <a:pt x="160" y="34"/>
                    <a:pt x="149" y="30"/>
                  </a:cubicBezTo>
                  <a:cubicBezTo>
                    <a:pt x="137" y="26"/>
                    <a:pt x="128" y="22"/>
                    <a:pt x="121" y="18"/>
                  </a:cubicBezTo>
                  <a:cubicBezTo>
                    <a:pt x="113" y="13"/>
                    <a:pt x="107" y="9"/>
                    <a:pt x="101" y="5"/>
                  </a:cubicBezTo>
                  <a:cubicBezTo>
                    <a:pt x="95" y="1"/>
                    <a:pt x="92" y="0"/>
                    <a:pt x="90" y="0"/>
                  </a:cubicBezTo>
                  <a:cubicBezTo>
                    <a:pt x="80" y="0"/>
                    <a:pt x="70" y="1"/>
                    <a:pt x="61" y="5"/>
                  </a:cubicBezTo>
                  <a:cubicBezTo>
                    <a:pt x="52" y="8"/>
                    <a:pt x="45" y="13"/>
                    <a:pt x="39" y="19"/>
                  </a:cubicBezTo>
                  <a:cubicBezTo>
                    <a:pt x="33" y="25"/>
                    <a:pt x="27" y="32"/>
                    <a:pt x="23" y="40"/>
                  </a:cubicBezTo>
                  <a:cubicBezTo>
                    <a:pt x="18" y="48"/>
                    <a:pt x="14" y="57"/>
                    <a:pt x="11" y="65"/>
                  </a:cubicBezTo>
                  <a:cubicBezTo>
                    <a:pt x="9" y="74"/>
                    <a:pt x="6" y="83"/>
                    <a:pt x="5" y="94"/>
                  </a:cubicBezTo>
                  <a:cubicBezTo>
                    <a:pt x="3" y="104"/>
                    <a:pt x="2" y="113"/>
                    <a:pt x="1" y="122"/>
                  </a:cubicBezTo>
                  <a:cubicBezTo>
                    <a:pt x="0" y="131"/>
                    <a:pt x="0" y="140"/>
                    <a:pt x="0" y="149"/>
                  </a:cubicBezTo>
                  <a:cubicBezTo>
                    <a:pt x="0" y="170"/>
                    <a:pt x="6" y="186"/>
                    <a:pt x="19" y="198"/>
                  </a:cubicBezTo>
                  <a:cubicBezTo>
                    <a:pt x="32" y="210"/>
                    <a:pt x="49" y="216"/>
                    <a:pt x="70" y="216"/>
                  </a:cubicBezTo>
                  <a:cubicBezTo>
                    <a:pt x="297" y="216"/>
                    <a:pt x="297" y="216"/>
                    <a:pt x="297" y="216"/>
                  </a:cubicBezTo>
                  <a:cubicBezTo>
                    <a:pt x="319" y="216"/>
                    <a:pt x="335" y="210"/>
                    <a:pt x="348" y="198"/>
                  </a:cubicBezTo>
                  <a:cubicBezTo>
                    <a:pt x="361" y="186"/>
                    <a:pt x="367" y="170"/>
                    <a:pt x="367" y="149"/>
                  </a:cubicBezTo>
                  <a:cubicBezTo>
                    <a:pt x="367" y="140"/>
                    <a:pt x="367" y="131"/>
                    <a:pt x="366" y="122"/>
                  </a:cubicBezTo>
                  <a:close/>
                  <a:moveTo>
                    <a:pt x="366" y="122"/>
                  </a:moveTo>
                  <a:cubicBezTo>
                    <a:pt x="366" y="122"/>
                    <a:pt x="366" y="122"/>
                    <a:pt x="366" y="12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404649" y="2272104"/>
            <a:ext cx="2424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ユーザ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5365475" y="332151"/>
            <a:ext cx="1802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ボット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8995069" y="1609622"/>
            <a:ext cx="3001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AzureOCR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86" y="4800585"/>
            <a:ext cx="1877690" cy="1877690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5533592" y="4691447"/>
            <a:ext cx="987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2977662" y="2566603"/>
            <a:ext cx="1805353" cy="5487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 rot="637316">
            <a:off x="6840644" y="2973967"/>
            <a:ext cx="248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ja-JP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flipH="1" flipV="1">
            <a:off x="7123210" y="3195192"/>
            <a:ext cx="1924766" cy="394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7388286" y="2372665"/>
            <a:ext cx="1772661" cy="330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 rot="637316">
            <a:off x="6989162" y="2093642"/>
            <a:ext cx="24898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  <a:p>
            <a:pPr algn="ctr"/>
            <a:r>
              <a:rPr lang="en-US" altLang="ja-JP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(binary data )</a:t>
            </a:r>
            <a:endParaRPr lang="ja-JP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H="1">
            <a:off x="6023140" y="3345604"/>
            <a:ext cx="4337" cy="1489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5206423" y="3797259"/>
            <a:ext cx="248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ja-JP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 rot="20461708">
            <a:off x="2446370" y="2427283"/>
            <a:ext cx="248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写真</a:t>
            </a:r>
            <a:endParaRPr lang="ja-JP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460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②情報出す一連の流れ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キーワードをチャットボットに入力する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キーワードが含むテキスト資料を</a:t>
            </a:r>
            <a:r>
              <a:rPr lang="ja-JP" altLang="en-US" dirty="0"/>
              <a:t>チャットルームに出す。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キーワードが含む資料を選べるようにする（キーワード重複の場合）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選択肢が出てくる。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465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システム図</a:t>
            </a:r>
          </a:p>
        </p:txBody>
      </p:sp>
      <p:pic>
        <p:nvPicPr>
          <p:cNvPr id="17" name="コンテンツ プレースホルダー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12" y="2566603"/>
            <a:ext cx="4514850" cy="2362200"/>
          </a:xfrm>
        </p:spPr>
      </p:pic>
      <p:grpSp>
        <p:nvGrpSpPr>
          <p:cNvPr id="5" name="グループ化 4"/>
          <p:cNvGrpSpPr/>
          <p:nvPr/>
        </p:nvGrpSpPr>
        <p:grpSpPr>
          <a:xfrm>
            <a:off x="5081311" y="1147020"/>
            <a:ext cx="2173511" cy="2118435"/>
            <a:chOff x="7085599" y="2013956"/>
            <a:chExt cx="1698624" cy="1655581"/>
          </a:xfrm>
        </p:grpSpPr>
        <p:sp>
          <p:nvSpPr>
            <p:cNvPr id="6" name="稲妻 5"/>
            <p:cNvSpPr/>
            <p:nvPr/>
          </p:nvSpPr>
          <p:spPr>
            <a:xfrm rot="20102634" flipH="1">
              <a:off x="7610694" y="2013956"/>
              <a:ext cx="670782" cy="670782"/>
            </a:xfrm>
            <a:prstGeom prst="lightningBolt">
              <a:avLst/>
            </a:prstGeom>
            <a:solidFill>
              <a:srgbClr val="15A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7322843" y="2413980"/>
              <a:ext cx="1224136" cy="926232"/>
              <a:chOff x="7320136" y="2413980"/>
              <a:chExt cx="1224136" cy="926232"/>
            </a:xfrm>
          </p:grpSpPr>
          <p:sp>
            <p:nvSpPr>
              <p:cNvPr id="11" name="角丸四角形 10"/>
              <p:cNvSpPr/>
              <p:nvPr/>
            </p:nvSpPr>
            <p:spPr>
              <a:xfrm>
                <a:off x="7320136" y="2413980"/>
                <a:ext cx="1224136" cy="926232"/>
              </a:xfrm>
              <a:prstGeom prst="roundRect">
                <a:avLst>
                  <a:gd name="adj" fmla="val 11182"/>
                </a:avLst>
              </a:prstGeom>
              <a:solidFill>
                <a:srgbClr val="15AFE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grpSp>
            <p:nvGrpSpPr>
              <p:cNvPr id="12" name="グループ化 11"/>
              <p:cNvGrpSpPr/>
              <p:nvPr/>
            </p:nvGrpSpPr>
            <p:grpSpPr>
              <a:xfrm>
                <a:off x="7464152" y="2731592"/>
                <a:ext cx="936104" cy="364238"/>
                <a:chOff x="7464152" y="2731592"/>
                <a:chExt cx="936104" cy="364238"/>
              </a:xfrm>
            </p:grpSpPr>
            <p:sp>
              <p:nvSpPr>
                <p:cNvPr id="14" name="円/楕円 13"/>
                <p:cNvSpPr/>
                <p:nvPr/>
              </p:nvSpPr>
              <p:spPr>
                <a:xfrm>
                  <a:off x="7464152" y="2733080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15" name="円/楕円 14"/>
                <p:cNvSpPr/>
                <p:nvPr/>
              </p:nvSpPr>
              <p:spPr>
                <a:xfrm>
                  <a:off x="8112224" y="2731592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16" name="円/楕円 15"/>
                <p:cNvSpPr/>
                <p:nvPr/>
              </p:nvSpPr>
              <p:spPr>
                <a:xfrm>
                  <a:off x="7855260" y="2941942"/>
                  <a:ext cx="153888" cy="153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p:grpSp>
          <p:sp>
            <p:nvSpPr>
              <p:cNvPr id="13" name="正方形/長方形 12"/>
              <p:cNvSpPr/>
              <p:nvPr/>
            </p:nvSpPr>
            <p:spPr>
              <a:xfrm>
                <a:off x="7608168" y="3172036"/>
                <a:ext cx="648072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  <p:sp>
          <p:nvSpPr>
            <p:cNvPr id="8" name="台形 7"/>
            <p:cNvSpPr/>
            <p:nvPr/>
          </p:nvSpPr>
          <p:spPr>
            <a:xfrm>
              <a:off x="7610875" y="3381505"/>
              <a:ext cx="648072" cy="288032"/>
            </a:xfrm>
            <a:prstGeom prst="trapezoid">
              <a:avLst/>
            </a:prstGeom>
            <a:solidFill>
              <a:srgbClr val="15A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フローチャート: 論理積ゲート 8"/>
            <p:cNvSpPr/>
            <p:nvPr/>
          </p:nvSpPr>
          <p:spPr>
            <a:xfrm>
              <a:off x="8588670" y="2682873"/>
              <a:ext cx="195553" cy="385470"/>
            </a:xfrm>
            <a:prstGeom prst="flowChartDelay">
              <a:avLst/>
            </a:prstGeom>
            <a:solidFill>
              <a:srgbClr val="15A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0" name="フローチャート: 論理積ゲート 9"/>
            <p:cNvSpPr/>
            <p:nvPr/>
          </p:nvSpPr>
          <p:spPr>
            <a:xfrm flipH="1">
              <a:off x="7085599" y="2680355"/>
              <a:ext cx="195553" cy="385470"/>
            </a:xfrm>
            <a:prstGeom prst="flowChartDelay">
              <a:avLst/>
            </a:prstGeom>
            <a:solidFill>
              <a:srgbClr val="15A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1075814" y="3081176"/>
            <a:ext cx="1082189" cy="1055295"/>
            <a:chOff x="6399213" y="3455988"/>
            <a:chExt cx="636588" cy="693737"/>
          </a:xfrm>
        </p:grpSpPr>
        <p:sp>
          <p:nvSpPr>
            <p:cNvPr id="30" name="Freeform 85"/>
            <p:cNvSpPr>
              <a:spLocks noEditPoints="1"/>
            </p:cNvSpPr>
            <p:nvPr/>
          </p:nvSpPr>
          <p:spPr bwMode="auto">
            <a:xfrm>
              <a:off x="6543675" y="3455988"/>
              <a:ext cx="347663" cy="347663"/>
            </a:xfrm>
            <a:custGeom>
              <a:avLst/>
              <a:gdLst>
                <a:gd name="T0" fmla="*/ 101 w 201"/>
                <a:gd name="T1" fmla="*/ 200 h 200"/>
                <a:gd name="T2" fmla="*/ 171 w 201"/>
                <a:gd name="T3" fmla="*/ 171 h 200"/>
                <a:gd name="T4" fmla="*/ 201 w 201"/>
                <a:gd name="T5" fmla="*/ 100 h 200"/>
                <a:gd name="T6" fmla="*/ 171 w 201"/>
                <a:gd name="T7" fmla="*/ 29 h 200"/>
                <a:gd name="T8" fmla="*/ 101 w 201"/>
                <a:gd name="T9" fmla="*/ 0 h 200"/>
                <a:gd name="T10" fmla="*/ 30 w 201"/>
                <a:gd name="T11" fmla="*/ 29 h 200"/>
                <a:gd name="T12" fmla="*/ 0 w 201"/>
                <a:gd name="T13" fmla="*/ 100 h 200"/>
                <a:gd name="T14" fmla="*/ 30 w 201"/>
                <a:gd name="T15" fmla="*/ 171 h 200"/>
                <a:gd name="T16" fmla="*/ 101 w 201"/>
                <a:gd name="T17" fmla="*/ 200 h 200"/>
                <a:gd name="T18" fmla="*/ 101 w 201"/>
                <a:gd name="T19" fmla="*/ 200 h 200"/>
                <a:gd name="T20" fmla="*/ 101 w 201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" h="200">
                  <a:moveTo>
                    <a:pt x="101" y="200"/>
                  </a:moveTo>
                  <a:cubicBezTo>
                    <a:pt x="128" y="200"/>
                    <a:pt x="152" y="190"/>
                    <a:pt x="171" y="171"/>
                  </a:cubicBezTo>
                  <a:cubicBezTo>
                    <a:pt x="191" y="151"/>
                    <a:pt x="201" y="128"/>
                    <a:pt x="201" y="100"/>
                  </a:cubicBezTo>
                  <a:cubicBezTo>
                    <a:pt x="201" y="72"/>
                    <a:pt x="191" y="49"/>
                    <a:pt x="171" y="29"/>
                  </a:cubicBezTo>
                  <a:cubicBezTo>
                    <a:pt x="152" y="10"/>
                    <a:pt x="128" y="0"/>
                    <a:pt x="101" y="0"/>
                  </a:cubicBezTo>
                  <a:cubicBezTo>
                    <a:pt x="73" y="0"/>
                    <a:pt x="49" y="10"/>
                    <a:pt x="30" y="29"/>
                  </a:cubicBezTo>
                  <a:cubicBezTo>
                    <a:pt x="10" y="49"/>
                    <a:pt x="0" y="72"/>
                    <a:pt x="0" y="100"/>
                  </a:cubicBezTo>
                  <a:cubicBezTo>
                    <a:pt x="0" y="128"/>
                    <a:pt x="10" y="151"/>
                    <a:pt x="30" y="171"/>
                  </a:cubicBezTo>
                  <a:cubicBezTo>
                    <a:pt x="49" y="190"/>
                    <a:pt x="73" y="200"/>
                    <a:pt x="101" y="200"/>
                  </a:cubicBezTo>
                  <a:close/>
                  <a:moveTo>
                    <a:pt x="101" y="200"/>
                  </a:moveTo>
                  <a:cubicBezTo>
                    <a:pt x="101" y="200"/>
                    <a:pt x="101" y="200"/>
                    <a:pt x="101" y="20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  <p:sp>
          <p:nvSpPr>
            <p:cNvPr id="31" name="Freeform 86"/>
            <p:cNvSpPr>
              <a:spLocks noEditPoints="1"/>
            </p:cNvSpPr>
            <p:nvPr/>
          </p:nvSpPr>
          <p:spPr bwMode="auto">
            <a:xfrm>
              <a:off x="6399213" y="3775075"/>
              <a:ext cx="636588" cy="374650"/>
            </a:xfrm>
            <a:custGeom>
              <a:avLst/>
              <a:gdLst>
                <a:gd name="T0" fmla="*/ 366 w 367"/>
                <a:gd name="T1" fmla="*/ 122 h 216"/>
                <a:gd name="T2" fmla="*/ 363 w 367"/>
                <a:gd name="T3" fmla="*/ 94 h 216"/>
                <a:gd name="T4" fmla="*/ 356 w 367"/>
                <a:gd name="T5" fmla="*/ 65 h 216"/>
                <a:gd name="T6" fmla="*/ 344 w 367"/>
                <a:gd name="T7" fmla="*/ 40 h 216"/>
                <a:gd name="T8" fmla="*/ 328 w 367"/>
                <a:gd name="T9" fmla="*/ 19 h 216"/>
                <a:gd name="T10" fmla="*/ 306 w 367"/>
                <a:gd name="T11" fmla="*/ 5 h 216"/>
                <a:gd name="T12" fmla="*/ 277 w 367"/>
                <a:gd name="T13" fmla="*/ 0 h 216"/>
                <a:gd name="T14" fmla="*/ 266 w 367"/>
                <a:gd name="T15" fmla="*/ 5 h 216"/>
                <a:gd name="T16" fmla="*/ 247 w 367"/>
                <a:gd name="T17" fmla="*/ 18 h 216"/>
                <a:gd name="T18" fmla="*/ 218 w 367"/>
                <a:gd name="T19" fmla="*/ 30 h 216"/>
                <a:gd name="T20" fmla="*/ 184 w 367"/>
                <a:gd name="T21" fmla="*/ 36 h 216"/>
                <a:gd name="T22" fmla="*/ 149 w 367"/>
                <a:gd name="T23" fmla="*/ 30 h 216"/>
                <a:gd name="T24" fmla="*/ 121 w 367"/>
                <a:gd name="T25" fmla="*/ 18 h 216"/>
                <a:gd name="T26" fmla="*/ 101 w 367"/>
                <a:gd name="T27" fmla="*/ 5 h 216"/>
                <a:gd name="T28" fmla="*/ 90 w 367"/>
                <a:gd name="T29" fmla="*/ 0 h 216"/>
                <a:gd name="T30" fmla="*/ 61 w 367"/>
                <a:gd name="T31" fmla="*/ 5 h 216"/>
                <a:gd name="T32" fmla="*/ 39 w 367"/>
                <a:gd name="T33" fmla="*/ 19 h 216"/>
                <a:gd name="T34" fmla="*/ 23 w 367"/>
                <a:gd name="T35" fmla="*/ 40 h 216"/>
                <a:gd name="T36" fmla="*/ 11 w 367"/>
                <a:gd name="T37" fmla="*/ 65 h 216"/>
                <a:gd name="T38" fmla="*/ 5 w 367"/>
                <a:gd name="T39" fmla="*/ 94 h 216"/>
                <a:gd name="T40" fmla="*/ 1 w 367"/>
                <a:gd name="T41" fmla="*/ 122 h 216"/>
                <a:gd name="T42" fmla="*/ 0 w 367"/>
                <a:gd name="T43" fmla="*/ 149 h 216"/>
                <a:gd name="T44" fmla="*/ 19 w 367"/>
                <a:gd name="T45" fmla="*/ 198 h 216"/>
                <a:gd name="T46" fmla="*/ 70 w 367"/>
                <a:gd name="T47" fmla="*/ 216 h 216"/>
                <a:gd name="T48" fmla="*/ 297 w 367"/>
                <a:gd name="T49" fmla="*/ 216 h 216"/>
                <a:gd name="T50" fmla="*/ 348 w 367"/>
                <a:gd name="T51" fmla="*/ 198 h 216"/>
                <a:gd name="T52" fmla="*/ 367 w 367"/>
                <a:gd name="T53" fmla="*/ 149 h 216"/>
                <a:gd name="T54" fmla="*/ 366 w 367"/>
                <a:gd name="T55" fmla="*/ 122 h 216"/>
                <a:gd name="T56" fmla="*/ 366 w 367"/>
                <a:gd name="T57" fmla="*/ 122 h 216"/>
                <a:gd name="T58" fmla="*/ 366 w 367"/>
                <a:gd name="T59" fmla="*/ 12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216">
                  <a:moveTo>
                    <a:pt x="366" y="122"/>
                  </a:moveTo>
                  <a:cubicBezTo>
                    <a:pt x="366" y="113"/>
                    <a:pt x="364" y="104"/>
                    <a:pt x="363" y="94"/>
                  </a:cubicBezTo>
                  <a:cubicBezTo>
                    <a:pt x="361" y="83"/>
                    <a:pt x="358" y="74"/>
                    <a:pt x="356" y="65"/>
                  </a:cubicBezTo>
                  <a:cubicBezTo>
                    <a:pt x="353" y="57"/>
                    <a:pt x="349" y="48"/>
                    <a:pt x="344" y="40"/>
                  </a:cubicBezTo>
                  <a:cubicBezTo>
                    <a:pt x="340" y="32"/>
                    <a:pt x="334" y="25"/>
                    <a:pt x="328" y="19"/>
                  </a:cubicBezTo>
                  <a:cubicBezTo>
                    <a:pt x="322" y="13"/>
                    <a:pt x="315" y="8"/>
                    <a:pt x="306" y="5"/>
                  </a:cubicBezTo>
                  <a:cubicBezTo>
                    <a:pt x="297" y="1"/>
                    <a:pt x="287" y="0"/>
                    <a:pt x="277" y="0"/>
                  </a:cubicBezTo>
                  <a:cubicBezTo>
                    <a:pt x="275" y="0"/>
                    <a:pt x="272" y="1"/>
                    <a:pt x="266" y="5"/>
                  </a:cubicBezTo>
                  <a:cubicBezTo>
                    <a:pt x="260" y="9"/>
                    <a:pt x="254" y="13"/>
                    <a:pt x="247" y="18"/>
                  </a:cubicBezTo>
                  <a:cubicBezTo>
                    <a:pt x="239" y="22"/>
                    <a:pt x="230" y="26"/>
                    <a:pt x="218" y="30"/>
                  </a:cubicBezTo>
                  <a:cubicBezTo>
                    <a:pt x="207" y="34"/>
                    <a:pt x="195" y="36"/>
                    <a:pt x="184" y="36"/>
                  </a:cubicBezTo>
                  <a:cubicBezTo>
                    <a:pt x="172" y="36"/>
                    <a:pt x="160" y="34"/>
                    <a:pt x="149" y="30"/>
                  </a:cubicBezTo>
                  <a:cubicBezTo>
                    <a:pt x="137" y="26"/>
                    <a:pt x="128" y="22"/>
                    <a:pt x="121" y="18"/>
                  </a:cubicBezTo>
                  <a:cubicBezTo>
                    <a:pt x="113" y="13"/>
                    <a:pt x="107" y="9"/>
                    <a:pt x="101" y="5"/>
                  </a:cubicBezTo>
                  <a:cubicBezTo>
                    <a:pt x="95" y="1"/>
                    <a:pt x="92" y="0"/>
                    <a:pt x="90" y="0"/>
                  </a:cubicBezTo>
                  <a:cubicBezTo>
                    <a:pt x="80" y="0"/>
                    <a:pt x="70" y="1"/>
                    <a:pt x="61" y="5"/>
                  </a:cubicBezTo>
                  <a:cubicBezTo>
                    <a:pt x="52" y="8"/>
                    <a:pt x="45" y="13"/>
                    <a:pt x="39" y="19"/>
                  </a:cubicBezTo>
                  <a:cubicBezTo>
                    <a:pt x="33" y="25"/>
                    <a:pt x="27" y="32"/>
                    <a:pt x="23" y="40"/>
                  </a:cubicBezTo>
                  <a:cubicBezTo>
                    <a:pt x="18" y="48"/>
                    <a:pt x="14" y="57"/>
                    <a:pt x="11" y="65"/>
                  </a:cubicBezTo>
                  <a:cubicBezTo>
                    <a:pt x="9" y="74"/>
                    <a:pt x="6" y="83"/>
                    <a:pt x="5" y="94"/>
                  </a:cubicBezTo>
                  <a:cubicBezTo>
                    <a:pt x="3" y="104"/>
                    <a:pt x="2" y="113"/>
                    <a:pt x="1" y="122"/>
                  </a:cubicBezTo>
                  <a:cubicBezTo>
                    <a:pt x="0" y="131"/>
                    <a:pt x="0" y="140"/>
                    <a:pt x="0" y="149"/>
                  </a:cubicBezTo>
                  <a:cubicBezTo>
                    <a:pt x="0" y="170"/>
                    <a:pt x="6" y="186"/>
                    <a:pt x="19" y="198"/>
                  </a:cubicBezTo>
                  <a:cubicBezTo>
                    <a:pt x="32" y="210"/>
                    <a:pt x="49" y="216"/>
                    <a:pt x="70" y="216"/>
                  </a:cubicBezTo>
                  <a:cubicBezTo>
                    <a:pt x="297" y="216"/>
                    <a:pt x="297" y="216"/>
                    <a:pt x="297" y="216"/>
                  </a:cubicBezTo>
                  <a:cubicBezTo>
                    <a:pt x="319" y="216"/>
                    <a:pt x="335" y="210"/>
                    <a:pt x="348" y="198"/>
                  </a:cubicBezTo>
                  <a:cubicBezTo>
                    <a:pt x="361" y="186"/>
                    <a:pt x="367" y="170"/>
                    <a:pt x="367" y="149"/>
                  </a:cubicBezTo>
                  <a:cubicBezTo>
                    <a:pt x="367" y="140"/>
                    <a:pt x="367" y="131"/>
                    <a:pt x="366" y="122"/>
                  </a:cubicBezTo>
                  <a:close/>
                  <a:moveTo>
                    <a:pt x="366" y="122"/>
                  </a:moveTo>
                  <a:cubicBezTo>
                    <a:pt x="366" y="122"/>
                    <a:pt x="366" y="122"/>
                    <a:pt x="366" y="12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404649" y="2272104"/>
            <a:ext cx="2424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ユーザ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5365475" y="332151"/>
            <a:ext cx="1802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ボット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8995069" y="1609622"/>
            <a:ext cx="3001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AzureOCR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86" y="4800585"/>
            <a:ext cx="1877690" cy="1877690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5533592" y="4691447"/>
            <a:ext cx="987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H="1" flipV="1">
            <a:off x="6080481" y="3318293"/>
            <a:ext cx="15519" cy="15103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 rot="20490829">
            <a:off x="2569859" y="2654937"/>
            <a:ext cx="248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ja-JP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2977663" y="2819863"/>
            <a:ext cx="1855071" cy="5704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5124045" y="3903713"/>
            <a:ext cx="248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ja-JP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81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ワイヤフレーム（データ転送）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51384" y="1330931"/>
            <a:ext cx="711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・写真をチャットボットルームに送る</a:t>
            </a:r>
            <a:endParaRPr lang="en-US" altLang="ja-JP" dirty="0"/>
          </a:p>
          <a:p>
            <a:r>
              <a:rPr kumimoji="1" lang="ja-JP" altLang="en-US" dirty="0"/>
              <a:t>・ボートは直接に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に処理してもら</a:t>
            </a:r>
            <a:r>
              <a:rPr lang="ja-JP" altLang="en-US" dirty="0"/>
              <a:t>い</a:t>
            </a:r>
            <a:r>
              <a:rPr kumimoji="1" lang="ja-JP" altLang="en-US" dirty="0"/>
              <a:t>、</a:t>
            </a:r>
            <a:r>
              <a:rPr kumimoji="1" lang="en-US" altLang="ja-JP" dirty="0"/>
              <a:t>DB</a:t>
            </a:r>
            <a:r>
              <a:rPr kumimoji="1" lang="ja-JP" altLang="en-US" dirty="0" err="1"/>
              <a:t>に保</a:t>
            </a:r>
            <a:r>
              <a:rPr kumimoji="1" lang="ja-JP" altLang="en-US" dirty="0"/>
              <a:t>存する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2649415" y="3091871"/>
            <a:ext cx="3497198" cy="1777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36"/>
          <p:cNvGrpSpPr/>
          <p:nvPr/>
        </p:nvGrpSpPr>
        <p:grpSpPr>
          <a:xfrm flipH="1">
            <a:off x="6303384" y="3220067"/>
            <a:ext cx="2007999" cy="3410529"/>
            <a:chOff x="9246851" y="1062282"/>
            <a:chExt cx="3909098" cy="8159261"/>
          </a:xfrm>
        </p:grpSpPr>
        <p:sp>
          <p:nvSpPr>
            <p:cNvPr id="10" name="Rectangle 18"/>
            <p:cNvSpPr/>
            <p:nvPr userDrawn="1"/>
          </p:nvSpPr>
          <p:spPr>
            <a:xfrm>
              <a:off x="9246851" y="2169684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 19"/>
            <p:cNvSpPr/>
            <p:nvPr userDrawn="1"/>
          </p:nvSpPr>
          <p:spPr>
            <a:xfrm>
              <a:off x="9246851" y="2926921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Rectangle: Rounded Corners 17"/>
            <p:cNvSpPr/>
            <p:nvPr userDrawn="1"/>
          </p:nvSpPr>
          <p:spPr>
            <a:xfrm>
              <a:off x="9287334" y="1062282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1C1C1C"/>
            </a:solidFill>
            <a:ln w="28575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Oval 14"/>
            <p:cNvSpPr/>
            <p:nvPr userDrawn="1"/>
          </p:nvSpPr>
          <p:spPr>
            <a:xfrm>
              <a:off x="10804247" y="1706227"/>
              <a:ext cx="95103" cy="95103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: Rounded Corners 15"/>
            <p:cNvSpPr/>
            <p:nvPr userDrawn="1"/>
          </p:nvSpPr>
          <p:spPr>
            <a:xfrm flipV="1">
              <a:off x="10994265" y="1713434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Oval 11"/>
            <p:cNvSpPr/>
            <p:nvPr userDrawn="1"/>
          </p:nvSpPr>
          <p:spPr>
            <a:xfrm>
              <a:off x="11155040" y="1385329"/>
              <a:ext cx="133203" cy="133203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Oval 12"/>
            <p:cNvSpPr/>
            <p:nvPr userDrawn="1"/>
          </p:nvSpPr>
          <p:spPr>
            <a:xfrm>
              <a:off x="10875971" y="8310004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Rectangle: Rounded Corners 13"/>
            <p:cNvSpPr/>
            <p:nvPr userDrawn="1"/>
          </p:nvSpPr>
          <p:spPr>
            <a:xfrm>
              <a:off x="9557941" y="2169684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58" y="3774559"/>
            <a:ext cx="1649943" cy="1976248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4436357" y="3838622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選択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907993" y="1545595"/>
            <a:ext cx="2520280" cy="4993116"/>
          </a:xfrm>
          <a:prstGeom prst="rect">
            <a:avLst/>
          </a:prstGeom>
          <a:solidFill>
            <a:srgbClr val="F2F2EE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NH57</a:t>
            </a:r>
            <a:b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（トークルーム）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907993" y="1545595"/>
            <a:ext cx="2520280" cy="434982"/>
          </a:xfrm>
          <a:prstGeom prst="rect">
            <a:avLst/>
          </a:prstGeom>
          <a:solidFill>
            <a:srgbClr val="21B8CF"/>
          </a:solidFill>
          <a:ln w="25400" cap="flat" cmpd="sng" algn="ctr">
            <a:solidFill>
              <a:srgbClr val="21B8C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34" charset="0"/>
                <a:ea typeface="メイリオ" panose="020B0604030504040204" pitchFamily="50" charset="-128"/>
                <a:cs typeface="+mn-cs"/>
              </a:rPr>
              <a:t>認知予防ルーム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22753" y="1552478"/>
            <a:ext cx="720080" cy="4349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ja-JP" altLang="en-US" sz="1400" dirty="0">
                <a:solidFill>
                  <a:prstClr val="white"/>
                </a:solidFill>
                <a:latin typeface="Helvetica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･･･</a:t>
            </a:r>
          </a:p>
        </p:txBody>
      </p:sp>
      <p:sp>
        <p:nvSpPr>
          <p:cNvPr id="28" name="角丸四角形吹き出し 27"/>
          <p:cNvSpPr/>
          <p:nvPr/>
        </p:nvSpPr>
        <p:spPr>
          <a:xfrm>
            <a:off x="1583185" y="2383373"/>
            <a:ext cx="1499535" cy="1555345"/>
          </a:xfrm>
          <a:prstGeom prst="wedgeRoundRectCallout">
            <a:avLst>
              <a:gd name="adj1" fmla="val 76400"/>
              <a:gd name="adj2" fmla="val 74566"/>
              <a:gd name="adj3" fmla="val 16667"/>
            </a:avLst>
          </a:prstGeom>
          <a:solidFill>
            <a:srgbClr val="21B8C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34" charset="0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1041884" y="5559248"/>
            <a:ext cx="419272" cy="386702"/>
            <a:chOff x="5856813" y="3879080"/>
            <a:chExt cx="540000" cy="540000"/>
          </a:xfrm>
        </p:grpSpPr>
        <p:sp>
          <p:nvSpPr>
            <p:cNvPr id="30" name="円/楕円 29"/>
            <p:cNvSpPr/>
            <p:nvPr/>
          </p:nvSpPr>
          <p:spPr>
            <a:xfrm>
              <a:off x="5856813" y="3879080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31" name="Picture 2" descr="\\Refs01\information system\_シス２営本１部018100\▲ソリューショングループ\07　NETA\PPT画像\ロボットの無料アイコン素材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6813" y="3879080"/>
              <a:ext cx="540000" cy="540000"/>
            </a:xfrm>
            <a:prstGeom prst="ellipse">
              <a:avLst/>
            </a:prstGeom>
            <a:noFill/>
            <a:ln w="38100">
              <a:solidFill>
                <a:srgbClr val="21B8C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/>
          <p:cNvSpPr txBox="1"/>
          <p:nvPr/>
        </p:nvSpPr>
        <p:spPr>
          <a:xfrm>
            <a:off x="808734" y="5260651"/>
            <a:ext cx="1029396" cy="2004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記憶サポート</a:t>
            </a:r>
            <a:r>
              <a:rPr lang="en-US" altLang="ja-JP" sz="8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bot</a:t>
            </a:r>
            <a:endParaRPr lang="ja-JP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角丸四角形吹き出し 32"/>
          <p:cNvSpPr/>
          <p:nvPr/>
        </p:nvSpPr>
        <p:spPr>
          <a:xfrm>
            <a:off x="1608424" y="4512782"/>
            <a:ext cx="1315427" cy="747869"/>
          </a:xfrm>
          <a:prstGeom prst="wedgeRoundRectCallout">
            <a:avLst>
              <a:gd name="adj1" fmla="val -53119"/>
              <a:gd name="adj2" fmla="val 99416"/>
              <a:gd name="adj3" fmla="val 16667"/>
            </a:avLst>
          </a:prstGeom>
          <a:solidFill>
            <a:srgbClr val="21B8C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34" charset="0"/>
              <a:ea typeface="メイリオ" panose="020B0604030504040204" pitchFamily="50" charset="-128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34" charset="0"/>
                <a:ea typeface="メイリオ" panose="020B0604030504040204" pitchFamily="50" charset="-128"/>
                <a:cs typeface="+mn-cs"/>
              </a:rPr>
              <a:t>データ</a:t>
            </a: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34" charset="0"/>
                <a:ea typeface="メイリオ" panose="020B0604030504040204" pitchFamily="50" charset="-128"/>
                <a:cs typeface="+mn-cs"/>
              </a:rPr>
              <a:t>を保存しました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34" charset="0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17" y="2606796"/>
            <a:ext cx="925473" cy="11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8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481</Words>
  <Application>Microsoft Office PowerPoint</Application>
  <PresentationFormat>ワイド画面</PresentationFormat>
  <Paragraphs>103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メイリオ</vt:lpstr>
      <vt:lpstr>游ゴシック</vt:lpstr>
      <vt:lpstr>Arial</vt:lpstr>
      <vt:lpstr>Calibri</vt:lpstr>
      <vt:lpstr>Calibri Light</vt:lpstr>
      <vt:lpstr>Helvetica</vt:lpstr>
      <vt:lpstr>Office テーマ</vt:lpstr>
      <vt:lpstr>OCR チャートボット開発</vt:lpstr>
      <vt:lpstr>目次</vt:lpstr>
      <vt:lpstr>仕様概要</vt:lpstr>
      <vt:lpstr>開発環境</vt:lpstr>
      <vt:lpstr>①保存の一連流れ</vt:lpstr>
      <vt:lpstr>システム図</vt:lpstr>
      <vt:lpstr>②情報出す一連の流れ</vt:lpstr>
      <vt:lpstr>システム図</vt:lpstr>
      <vt:lpstr>ワイヤフレーム（データ転送）</vt:lpstr>
      <vt:lpstr>ワイヤフレーム（データを読み出す）</vt:lpstr>
    </vt:vector>
  </TitlesOfParts>
  <Company>ryoyoad.local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CSR チャートボット</dc:title>
  <dc:creator>陳　威傳</dc:creator>
  <cp:lastModifiedBy>威僎 陳</cp:lastModifiedBy>
  <cp:revision>22</cp:revision>
  <dcterms:created xsi:type="dcterms:W3CDTF">2019-11-01T02:39:26Z</dcterms:created>
  <dcterms:modified xsi:type="dcterms:W3CDTF">2022-10-13T11:43:57Z</dcterms:modified>
</cp:coreProperties>
</file>