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3"/>
  </p:notesMasterIdLst>
  <p:sldIdLst>
    <p:sldId id="256" r:id="rId2"/>
    <p:sldId id="261" r:id="rId3"/>
    <p:sldId id="296" r:id="rId4"/>
    <p:sldId id="295" r:id="rId5"/>
    <p:sldId id="304" r:id="rId6"/>
    <p:sldId id="298" r:id="rId7"/>
    <p:sldId id="303" r:id="rId8"/>
    <p:sldId id="299" r:id="rId9"/>
    <p:sldId id="305" r:id="rId10"/>
    <p:sldId id="308" r:id="rId11"/>
    <p:sldId id="263" r:id="rId12"/>
    <p:sldId id="257" r:id="rId13"/>
    <p:sldId id="302" r:id="rId14"/>
    <p:sldId id="297" r:id="rId15"/>
    <p:sldId id="309" r:id="rId16"/>
    <p:sldId id="310" r:id="rId17"/>
    <p:sldId id="311" r:id="rId18"/>
    <p:sldId id="312" r:id="rId19"/>
    <p:sldId id="313" r:id="rId20"/>
    <p:sldId id="300" r:id="rId21"/>
    <p:sldId id="278" r:id="rId22"/>
  </p:sldIdLst>
  <p:sldSz cx="9144000" cy="5143500" type="screen16x9"/>
  <p:notesSz cx="6858000" cy="9144000"/>
  <p:embeddedFontLst>
    <p:embeddedFont>
      <p:font typeface="Oswald" charset="0"/>
      <p:regular r:id="rId24"/>
      <p:bold r:id="rId25"/>
    </p:embeddedFont>
    <p:embeddedFont>
      <p:font typeface="Source Sans Pro"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891A1956-3D7E-41C0-9DF7-105A978C6925}">
  <a:tblStyle styleId="{891A1956-3D7E-41C0-9DF7-105A978C692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82E05BE-877C-40BA-BEE6-E4ECDAF45F91}"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0" autoAdjust="0"/>
    <p:restoredTop sz="94723" autoAdjust="0"/>
  </p:normalViewPr>
  <p:slideViewPr>
    <p:cSldViewPr>
      <p:cViewPr>
        <p:scale>
          <a:sx n="50" d="100"/>
          <a:sy n="50" d="100"/>
        </p:scale>
        <p:origin x="-1736" y="-628"/>
      </p:cViewPr>
      <p:guideLst>
        <p:guide orient="horz" pos="1620"/>
        <p:guide pos="2880"/>
      </p:guideLst>
    </p:cSldViewPr>
  </p:slideViewPr>
  <p:notesTextViewPr>
    <p:cViewPr>
      <p:scale>
        <a:sx n="1" d="1"/>
        <a:sy n="1" d="1"/>
      </p:scale>
      <p:origin x="0" y="0"/>
    </p:cViewPr>
  </p:notesTextViewPr>
  <p:sorterViewPr>
    <p:cViewPr>
      <p:scale>
        <a:sx n="100" d="100"/>
        <a:sy n="100" d="100"/>
      </p:scale>
      <p:origin x="0" y="211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68617876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33"/>
        <p:cNvGrpSpPr/>
        <p:nvPr/>
      </p:nvGrpSpPr>
      <p:grpSpPr>
        <a:xfrm>
          <a:off x="0" y="0"/>
          <a:ext cx="0" cy="0"/>
          <a:chOff x="0" y="0"/>
          <a:chExt cx="0" cy="0"/>
        </a:xfrm>
      </p:grpSpPr>
      <p:sp>
        <p:nvSpPr>
          <p:cNvPr id="34" name="Google Shape;34;p2"/>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35" name="Google Shape;35;p2"/>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36" name="Google Shape;36;p2"/>
          <p:cNvSpPr/>
          <p:nvPr/>
        </p:nvSpPr>
        <p:spPr>
          <a:xfrm rot="8100000">
            <a:off x="1847981" y="18145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8100000">
            <a:off x="6038981" y="20984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8100000">
            <a:off x="7181981" y="21317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2"/>
          <p:cNvGrpSpPr/>
          <p:nvPr/>
        </p:nvGrpSpPr>
        <p:grpSpPr>
          <a:xfrm>
            <a:off x="-9525" y="2024075"/>
            <a:ext cx="9167825" cy="595300"/>
            <a:chOff x="-9525" y="4462475"/>
            <a:chExt cx="9167825" cy="595300"/>
          </a:xfrm>
        </p:grpSpPr>
        <p:sp>
          <p:nvSpPr>
            <p:cNvPr id="40" name="Google Shape;40;p2"/>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41" name="Google Shape;41;p2"/>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42" name="Google Shape;42;p2"/>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43" name="Google Shape;43;p2"/>
          <p:cNvGrpSpPr/>
          <p:nvPr/>
        </p:nvGrpSpPr>
        <p:grpSpPr>
          <a:xfrm>
            <a:off x="-42837" y="2005088"/>
            <a:ext cx="9229575" cy="642787"/>
            <a:chOff x="-42837" y="4443488"/>
            <a:chExt cx="9229575" cy="642787"/>
          </a:xfrm>
        </p:grpSpPr>
        <p:sp>
          <p:nvSpPr>
            <p:cNvPr id="44" name="Google Shape;44;p2"/>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 name="Google Shape;69;p2"/>
          <p:cNvSpPr/>
          <p:nvPr/>
        </p:nvSpPr>
        <p:spPr>
          <a:xfrm>
            <a:off x="2990700" y="21478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085700" y="24335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4895700" y="20776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8100000">
            <a:off x="8699949" y="18907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txBox="1">
            <a:spLocks noGrp="1"/>
          </p:cNvSpPr>
          <p:nvPr>
            <p:ph type="ctrTitle"/>
          </p:nvPr>
        </p:nvSpPr>
        <p:spPr>
          <a:xfrm>
            <a:off x="2847975" y="3363425"/>
            <a:ext cx="5610300" cy="1159800"/>
          </a:xfrm>
          <a:prstGeom prst="rect">
            <a:avLst/>
          </a:prstGeom>
        </p:spPr>
        <p:txBody>
          <a:bodyPr spcFirstLastPara="1" wrap="square" lIns="91425" tIns="91425" rIns="91425" bIns="91425" anchor="ctr" anchorCtr="0">
            <a:noAutofit/>
          </a:bodyPr>
          <a:lstStyle>
            <a:lvl1pPr lvl="0" algn="r">
              <a:spcBef>
                <a:spcPts val="0"/>
              </a:spcBef>
              <a:spcAft>
                <a:spcPts val="0"/>
              </a:spcAft>
              <a:buClr>
                <a:srgbClr val="FFFFFF"/>
              </a:buClr>
              <a:buSzPts val="4800"/>
              <a:buNone/>
              <a:defRPr sz="4800">
                <a:solidFill>
                  <a:srgbClr val="FFFFFF"/>
                </a:solidFill>
              </a:defRPr>
            </a:lvl1pPr>
            <a:lvl2pPr lvl="1" algn="r">
              <a:spcBef>
                <a:spcPts val="0"/>
              </a:spcBef>
              <a:spcAft>
                <a:spcPts val="0"/>
              </a:spcAft>
              <a:buClr>
                <a:srgbClr val="FFFFFF"/>
              </a:buClr>
              <a:buSzPts val="4800"/>
              <a:buNone/>
              <a:defRPr sz="4800">
                <a:solidFill>
                  <a:srgbClr val="FFFFFF"/>
                </a:solidFill>
              </a:defRPr>
            </a:lvl2pPr>
            <a:lvl3pPr lvl="2" algn="r">
              <a:spcBef>
                <a:spcPts val="0"/>
              </a:spcBef>
              <a:spcAft>
                <a:spcPts val="0"/>
              </a:spcAft>
              <a:buClr>
                <a:srgbClr val="FFFFFF"/>
              </a:buClr>
              <a:buSzPts val="4800"/>
              <a:buNone/>
              <a:defRPr sz="4800">
                <a:solidFill>
                  <a:srgbClr val="FFFFFF"/>
                </a:solidFill>
              </a:defRPr>
            </a:lvl3pPr>
            <a:lvl4pPr lvl="3" algn="r">
              <a:spcBef>
                <a:spcPts val="0"/>
              </a:spcBef>
              <a:spcAft>
                <a:spcPts val="0"/>
              </a:spcAft>
              <a:buClr>
                <a:srgbClr val="FFFFFF"/>
              </a:buClr>
              <a:buSzPts val="4800"/>
              <a:buNone/>
              <a:defRPr sz="4800">
                <a:solidFill>
                  <a:srgbClr val="FFFFFF"/>
                </a:solidFill>
              </a:defRPr>
            </a:lvl4pPr>
            <a:lvl5pPr lvl="4" algn="r">
              <a:spcBef>
                <a:spcPts val="0"/>
              </a:spcBef>
              <a:spcAft>
                <a:spcPts val="0"/>
              </a:spcAft>
              <a:buClr>
                <a:srgbClr val="FFFFFF"/>
              </a:buClr>
              <a:buSzPts val="4800"/>
              <a:buNone/>
              <a:defRPr sz="4800">
                <a:solidFill>
                  <a:srgbClr val="FFFFFF"/>
                </a:solidFill>
              </a:defRPr>
            </a:lvl5pPr>
            <a:lvl6pPr lvl="5" algn="r">
              <a:spcBef>
                <a:spcPts val="0"/>
              </a:spcBef>
              <a:spcAft>
                <a:spcPts val="0"/>
              </a:spcAft>
              <a:buClr>
                <a:srgbClr val="FFFFFF"/>
              </a:buClr>
              <a:buSzPts val="4800"/>
              <a:buNone/>
              <a:defRPr sz="4800">
                <a:solidFill>
                  <a:srgbClr val="FFFFFF"/>
                </a:solidFill>
              </a:defRPr>
            </a:lvl6pPr>
            <a:lvl7pPr lvl="6" algn="r">
              <a:spcBef>
                <a:spcPts val="0"/>
              </a:spcBef>
              <a:spcAft>
                <a:spcPts val="0"/>
              </a:spcAft>
              <a:buClr>
                <a:srgbClr val="FFFFFF"/>
              </a:buClr>
              <a:buSzPts val="4800"/>
              <a:buNone/>
              <a:defRPr sz="4800">
                <a:solidFill>
                  <a:srgbClr val="FFFFFF"/>
                </a:solidFill>
              </a:defRPr>
            </a:lvl7pPr>
            <a:lvl8pPr lvl="7" algn="r">
              <a:spcBef>
                <a:spcPts val="0"/>
              </a:spcBef>
              <a:spcAft>
                <a:spcPts val="0"/>
              </a:spcAft>
              <a:buClr>
                <a:srgbClr val="FFFFFF"/>
              </a:buClr>
              <a:buSzPts val="4800"/>
              <a:buNone/>
              <a:defRPr sz="4800">
                <a:solidFill>
                  <a:srgbClr val="FFFFFF"/>
                </a:solidFill>
              </a:defRPr>
            </a:lvl8pPr>
            <a:lvl9pPr lvl="8" algn="r">
              <a:spcBef>
                <a:spcPts val="0"/>
              </a:spcBef>
              <a:spcAft>
                <a:spcPts val="0"/>
              </a:spcAft>
              <a:buClr>
                <a:srgbClr val="FFFFFF"/>
              </a:buClr>
              <a:buSzPts val="4800"/>
              <a:buNone/>
              <a:defRPr sz="48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60"/>
        <p:cNvGrpSpPr/>
        <p:nvPr/>
      </p:nvGrpSpPr>
      <p:grpSpPr>
        <a:xfrm>
          <a:off x="0" y="0"/>
          <a:ext cx="0" cy="0"/>
          <a:chOff x="0" y="0"/>
          <a:chExt cx="0" cy="0"/>
        </a:xfrm>
      </p:grpSpPr>
      <p:sp>
        <p:nvSpPr>
          <p:cNvPr id="161" name="Google Shape;161;p5"/>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162" name="Google Shape;162;p5"/>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63" name="Google Shape;163;p5"/>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5"/>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5"/>
          <p:cNvGrpSpPr/>
          <p:nvPr/>
        </p:nvGrpSpPr>
        <p:grpSpPr>
          <a:xfrm>
            <a:off x="-9525" y="4462475"/>
            <a:ext cx="9167825" cy="595300"/>
            <a:chOff x="-9525" y="4462475"/>
            <a:chExt cx="9167825" cy="595300"/>
          </a:xfrm>
        </p:grpSpPr>
        <p:sp>
          <p:nvSpPr>
            <p:cNvPr id="167" name="Google Shape;167;p5"/>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168" name="Google Shape;168;p5"/>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169" name="Google Shape;169;p5"/>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170" name="Google Shape;170;p5"/>
          <p:cNvGrpSpPr/>
          <p:nvPr/>
        </p:nvGrpSpPr>
        <p:grpSpPr>
          <a:xfrm>
            <a:off x="-42837" y="4443488"/>
            <a:ext cx="9229575" cy="642788"/>
            <a:chOff x="-42837" y="4443488"/>
            <a:chExt cx="9229575" cy="642788"/>
          </a:xfrm>
        </p:grpSpPr>
        <p:sp>
          <p:nvSpPr>
            <p:cNvPr id="171" name="Google Shape;171;p5"/>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5"/>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5"/>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5"/>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5"/>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5"/>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5"/>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5"/>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5"/>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5"/>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5"/>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5"/>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5"/>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5"/>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5"/>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5"/>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5"/>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6" name="Google Shape;196;p5"/>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5"/>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5"/>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5"/>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5"/>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01" name="Google Shape;201;p5"/>
          <p:cNvSpPr txBox="1">
            <a:spLocks noGrp="1"/>
          </p:cNvSpPr>
          <p:nvPr>
            <p:ph type="body" idx="1"/>
          </p:nvPr>
        </p:nvSpPr>
        <p:spPr>
          <a:xfrm>
            <a:off x="1075850" y="1540175"/>
            <a:ext cx="6996600" cy="19221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02" name="Google Shape;202;p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03"/>
        <p:cNvGrpSpPr/>
        <p:nvPr/>
      </p:nvGrpSpPr>
      <p:grpSpPr>
        <a:xfrm>
          <a:off x="0" y="0"/>
          <a:ext cx="0" cy="0"/>
          <a:chOff x="0" y="0"/>
          <a:chExt cx="0" cy="0"/>
        </a:xfrm>
      </p:grpSpPr>
      <p:sp>
        <p:nvSpPr>
          <p:cNvPr id="204" name="Google Shape;204;p6"/>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05" name="Google Shape;205;p6"/>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06" name="Google Shape;206;p6"/>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6"/>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6"/>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9" name="Google Shape;209;p6"/>
          <p:cNvGrpSpPr/>
          <p:nvPr/>
        </p:nvGrpSpPr>
        <p:grpSpPr>
          <a:xfrm>
            <a:off x="-9525" y="4462475"/>
            <a:ext cx="9167825" cy="595300"/>
            <a:chOff x="-9525" y="4462475"/>
            <a:chExt cx="9167825" cy="595300"/>
          </a:xfrm>
        </p:grpSpPr>
        <p:sp>
          <p:nvSpPr>
            <p:cNvPr id="210" name="Google Shape;210;p6"/>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211" name="Google Shape;211;p6"/>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212" name="Google Shape;212;p6"/>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213" name="Google Shape;213;p6"/>
          <p:cNvGrpSpPr/>
          <p:nvPr/>
        </p:nvGrpSpPr>
        <p:grpSpPr>
          <a:xfrm>
            <a:off x="-42837" y="4443488"/>
            <a:ext cx="9229575" cy="642788"/>
            <a:chOff x="-42837" y="4443488"/>
            <a:chExt cx="9229575" cy="642788"/>
          </a:xfrm>
        </p:grpSpPr>
        <p:sp>
          <p:nvSpPr>
            <p:cNvPr id="214" name="Google Shape;214;p6"/>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6"/>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6"/>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6"/>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6"/>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6"/>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6"/>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6"/>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6"/>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6"/>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6"/>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6"/>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6"/>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6"/>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6"/>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6"/>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6"/>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6"/>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6"/>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6"/>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6"/>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6"/>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6"/>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6"/>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6"/>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9" name="Google Shape;239;p6"/>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6"/>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6"/>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6"/>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6"/>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44" name="Google Shape;244;p6"/>
          <p:cNvSpPr txBox="1">
            <a:spLocks noGrp="1"/>
          </p:cNvSpPr>
          <p:nvPr>
            <p:ph type="body" idx="1"/>
          </p:nvPr>
        </p:nvSpPr>
        <p:spPr>
          <a:xfrm>
            <a:off x="1131500"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45" name="Google Shape;245;p6"/>
          <p:cNvSpPr txBox="1">
            <a:spLocks noGrp="1"/>
          </p:cNvSpPr>
          <p:nvPr>
            <p:ph type="body" idx="2"/>
          </p:nvPr>
        </p:nvSpPr>
        <p:spPr>
          <a:xfrm>
            <a:off x="4672563"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46" name="Google Shape;246;p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6"/>
        <p:cNvGrpSpPr/>
        <p:nvPr/>
      </p:nvGrpSpPr>
      <p:grpSpPr>
        <a:xfrm>
          <a:off x="0" y="0"/>
          <a:ext cx="0" cy="0"/>
          <a:chOff x="0" y="0"/>
          <a:chExt cx="0" cy="0"/>
        </a:xfrm>
      </p:grpSpPr>
      <p:sp>
        <p:nvSpPr>
          <p:cNvPr id="377" name="Google Shape;377;p10"/>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378" name="Google Shape;378;p10"/>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79" name="Google Shape;379;p10"/>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0"/>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0"/>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 name="Google Shape;382;p10"/>
          <p:cNvGrpSpPr/>
          <p:nvPr/>
        </p:nvGrpSpPr>
        <p:grpSpPr>
          <a:xfrm>
            <a:off x="-9525" y="4462475"/>
            <a:ext cx="9167825" cy="595300"/>
            <a:chOff x="-9525" y="4462475"/>
            <a:chExt cx="9167825" cy="595300"/>
          </a:xfrm>
        </p:grpSpPr>
        <p:sp>
          <p:nvSpPr>
            <p:cNvPr id="383" name="Google Shape;383;p10"/>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384" name="Google Shape;384;p10"/>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385" name="Google Shape;385;p10"/>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386" name="Google Shape;386;p10"/>
          <p:cNvGrpSpPr/>
          <p:nvPr/>
        </p:nvGrpSpPr>
        <p:grpSpPr>
          <a:xfrm>
            <a:off x="-42837" y="4443488"/>
            <a:ext cx="9229575" cy="642788"/>
            <a:chOff x="-42837" y="4443488"/>
            <a:chExt cx="9229575" cy="642788"/>
          </a:xfrm>
        </p:grpSpPr>
        <p:sp>
          <p:nvSpPr>
            <p:cNvPr id="387" name="Google Shape;387;p10"/>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0"/>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0"/>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0"/>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0"/>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0"/>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0"/>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0"/>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0"/>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0"/>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0"/>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0"/>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0"/>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0"/>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0"/>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0"/>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0"/>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0"/>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0"/>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0"/>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0"/>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0"/>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0"/>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0"/>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0"/>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2" name="Google Shape;412;p10"/>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0"/>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0"/>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0"/>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381000" y="7"/>
            <a:ext cx="8382000" cy="5162348"/>
            <a:chOff x="381000" y="-18750"/>
            <a:chExt cx="8382000" cy="5181000"/>
          </a:xfrm>
        </p:grpSpPr>
        <p:cxnSp>
          <p:nvCxnSpPr>
            <p:cNvPr id="7" name="Google Shape;7;p1"/>
            <p:cNvCxnSpPr/>
            <p:nvPr/>
          </p:nvCxnSpPr>
          <p:spPr>
            <a:xfrm>
              <a:off x="76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8" name="Google Shape;8;p1"/>
            <p:cNvCxnSpPr/>
            <p:nvPr/>
          </p:nvCxnSpPr>
          <p:spPr>
            <a:xfrm>
              <a:off x="152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9" name="Google Shape;9;p1"/>
            <p:cNvCxnSpPr/>
            <p:nvPr/>
          </p:nvCxnSpPr>
          <p:spPr>
            <a:xfrm>
              <a:off x="228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0" name="Google Shape;10;p1"/>
            <p:cNvCxnSpPr/>
            <p:nvPr/>
          </p:nvCxnSpPr>
          <p:spPr>
            <a:xfrm>
              <a:off x="304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1" name="Google Shape;11;p1"/>
            <p:cNvCxnSpPr/>
            <p:nvPr/>
          </p:nvCxnSpPr>
          <p:spPr>
            <a:xfrm>
              <a:off x="381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2" name="Google Shape;12;p1"/>
            <p:cNvCxnSpPr/>
            <p:nvPr/>
          </p:nvCxnSpPr>
          <p:spPr>
            <a:xfrm>
              <a:off x="457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3" name="Google Shape;13;p1"/>
            <p:cNvCxnSpPr/>
            <p:nvPr/>
          </p:nvCxnSpPr>
          <p:spPr>
            <a:xfrm>
              <a:off x="533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4" name="Google Shape;14;p1"/>
            <p:cNvCxnSpPr/>
            <p:nvPr/>
          </p:nvCxnSpPr>
          <p:spPr>
            <a:xfrm>
              <a:off x="609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5" name="Google Shape;15;p1"/>
            <p:cNvCxnSpPr/>
            <p:nvPr/>
          </p:nvCxnSpPr>
          <p:spPr>
            <a:xfrm>
              <a:off x="685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6" name="Google Shape;16;p1"/>
            <p:cNvCxnSpPr/>
            <p:nvPr/>
          </p:nvCxnSpPr>
          <p:spPr>
            <a:xfrm>
              <a:off x="762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7" name="Google Shape;17;p1"/>
            <p:cNvCxnSpPr/>
            <p:nvPr/>
          </p:nvCxnSpPr>
          <p:spPr>
            <a:xfrm>
              <a:off x="838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8" name="Google Shape;18;p1"/>
            <p:cNvCxnSpPr/>
            <p:nvPr/>
          </p:nvCxnSpPr>
          <p:spPr>
            <a:xfrm>
              <a:off x="38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19" name="Google Shape;19;p1"/>
            <p:cNvCxnSpPr/>
            <p:nvPr/>
          </p:nvCxnSpPr>
          <p:spPr>
            <a:xfrm>
              <a:off x="114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0" name="Google Shape;20;p1"/>
            <p:cNvCxnSpPr/>
            <p:nvPr/>
          </p:nvCxnSpPr>
          <p:spPr>
            <a:xfrm>
              <a:off x="190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1" name="Google Shape;21;p1"/>
            <p:cNvCxnSpPr/>
            <p:nvPr/>
          </p:nvCxnSpPr>
          <p:spPr>
            <a:xfrm>
              <a:off x="266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2" name="Google Shape;22;p1"/>
            <p:cNvCxnSpPr/>
            <p:nvPr/>
          </p:nvCxnSpPr>
          <p:spPr>
            <a:xfrm>
              <a:off x="342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3" name="Google Shape;23;p1"/>
            <p:cNvCxnSpPr/>
            <p:nvPr/>
          </p:nvCxnSpPr>
          <p:spPr>
            <a:xfrm>
              <a:off x="419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4" name="Google Shape;24;p1"/>
            <p:cNvCxnSpPr/>
            <p:nvPr/>
          </p:nvCxnSpPr>
          <p:spPr>
            <a:xfrm>
              <a:off x="495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5" name="Google Shape;25;p1"/>
            <p:cNvCxnSpPr/>
            <p:nvPr/>
          </p:nvCxnSpPr>
          <p:spPr>
            <a:xfrm>
              <a:off x="571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6" name="Google Shape;26;p1"/>
            <p:cNvCxnSpPr/>
            <p:nvPr/>
          </p:nvCxnSpPr>
          <p:spPr>
            <a:xfrm>
              <a:off x="647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7" name="Google Shape;27;p1"/>
            <p:cNvCxnSpPr/>
            <p:nvPr/>
          </p:nvCxnSpPr>
          <p:spPr>
            <a:xfrm>
              <a:off x="723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8" name="Google Shape;28;p1"/>
            <p:cNvCxnSpPr/>
            <p:nvPr/>
          </p:nvCxnSpPr>
          <p:spPr>
            <a:xfrm>
              <a:off x="800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9" name="Google Shape;29;p1"/>
            <p:cNvCxnSpPr/>
            <p:nvPr/>
          </p:nvCxnSpPr>
          <p:spPr>
            <a:xfrm>
              <a:off x="8763000" y="-18750"/>
              <a:ext cx="0" cy="5181000"/>
            </a:xfrm>
            <a:prstGeom prst="straightConnector1">
              <a:avLst/>
            </a:prstGeom>
            <a:noFill/>
            <a:ln w="9525" cap="flat" cmpd="sng">
              <a:solidFill>
                <a:srgbClr val="F3F3F3"/>
              </a:solidFill>
              <a:prstDash val="dash"/>
              <a:round/>
              <a:headEnd type="none" w="med" len="med"/>
              <a:tailEnd type="none" w="med" len="med"/>
            </a:ln>
          </p:spPr>
        </p:cxnSp>
      </p:grpSp>
      <p:sp>
        <p:nvSpPr>
          <p:cNvPr id="30" name="Google Shape;30;p1"/>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1pPr>
            <a:lvl2pPr lvl="1"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2pPr>
            <a:lvl3pPr lvl="2"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3pPr>
            <a:lvl4pPr lvl="3"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4pPr>
            <a:lvl5pPr lvl="4"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5pPr>
            <a:lvl6pPr lvl="5"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6pPr>
            <a:lvl7pPr lvl="6"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7pPr>
            <a:lvl8pPr lvl="7"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8pPr>
            <a:lvl9pPr lvl="8"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9pPr>
          </a:lstStyle>
          <a:p>
            <a:endParaRPr/>
          </a:p>
        </p:txBody>
      </p:sp>
      <p:sp>
        <p:nvSpPr>
          <p:cNvPr id="31" name="Google Shape;31;p1"/>
          <p:cNvSpPr txBox="1">
            <a:spLocks noGrp="1"/>
          </p:cNvSpPr>
          <p:nvPr>
            <p:ph type="body" idx="1"/>
          </p:nvPr>
        </p:nvSpPr>
        <p:spPr>
          <a:xfrm>
            <a:off x="1075850" y="1540175"/>
            <a:ext cx="6996600" cy="19221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1"/>
              </a:buClr>
              <a:buSzPts val="2000"/>
              <a:buFont typeface="Source Sans Pro"/>
              <a:buChar char="◉"/>
              <a:defRPr sz="2000">
                <a:solidFill>
                  <a:schemeClr val="dk1"/>
                </a:solidFill>
                <a:latin typeface="Source Sans Pro"/>
                <a:ea typeface="Source Sans Pro"/>
                <a:cs typeface="Source Sans Pro"/>
                <a:sym typeface="Source Sans Pro"/>
              </a:defRPr>
            </a:lvl1pPr>
            <a:lvl2pPr marL="914400" lvl="1"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2pPr>
            <a:lvl3pPr marL="1371600" lvl="2"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32" name="Google Shape;32;p1"/>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lvl="0" algn="r">
              <a:buNone/>
              <a:defRPr sz="1000">
                <a:solidFill>
                  <a:srgbClr val="FFFFFF"/>
                </a:solidFill>
                <a:latin typeface="Oswald"/>
                <a:ea typeface="Oswald"/>
                <a:cs typeface="Oswald"/>
                <a:sym typeface="Oswald"/>
              </a:defRPr>
            </a:lvl1pPr>
            <a:lvl2pPr lvl="1" algn="r">
              <a:buNone/>
              <a:defRPr sz="1000">
                <a:solidFill>
                  <a:srgbClr val="FFFFFF"/>
                </a:solidFill>
                <a:latin typeface="Oswald"/>
                <a:ea typeface="Oswald"/>
                <a:cs typeface="Oswald"/>
                <a:sym typeface="Oswald"/>
              </a:defRPr>
            </a:lvl2pPr>
            <a:lvl3pPr lvl="2" algn="r">
              <a:buNone/>
              <a:defRPr sz="1000">
                <a:solidFill>
                  <a:srgbClr val="FFFFFF"/>
                </a:solidFill>
                <a:latin typeface="Oswald"/>
                <a:ea typeface="Oswald"/>
                <a:cs typeface="Oswald"/>
                <a:sym typeface="Oswald"/>
              </a:defRPr>
            </a:lvl3pPr>
            <a:lvl4pPr lvl="3" algn="r">
              <a:buNone/>
              <a:defRPr sz="1000">
                <a:solidFill>
                  <a:srgbClr val="FFFFFF"/>
                </a:solidFill>
                <a:latin typeface="Oswald"/>
                <a:ea typeface="Oswald"/>
                <a:cs typeface="Oswald"/>
                <a:sym typeface="Oswald"/>
              </a:defRPr>
            </a:lvl4pPr>
            <a:lvl5pPr lvl="4" algn="r">
              <a:buNone/>
              <a:defRPr sz="1000">
                <a:solidFill>
                  <a:srgbClr val="FFFFFF"/>
                </a:solidFill>
                <a:latin typeface="Oswald"/>
                <a:ea typeface="Oswald"/>
                <a:cs typeface="Oswald"/>
                <a:sym typeface="Oswald"/>
              </a:defRPr>
            </a:lvl5pPr>
            <a:lvl6pPr lvl="5" algn="r">
              <a:buNone/>
              <a:defRPr sz="1000">
                <a:solidFill>
                  <a:srgbClr val="FFFFFF"/>
                </a:solidFill>
                <a:latin typeface="Oswald"/>
                <a:ea typeface="Oswald"/>
                <a:cs typeface="Oswald"/>
                <a:sym typeface="Oswald"/>
              </a:defRPr>
            </a:lvl6pPr>
            <a:lvl7pPr lvl="6" algn="r">
              <a:buNone/>
              <a:defRPr sz="1000">
                <a:solidFill>
                  <a:srgbClr val="FFFFFF"/>
                </a:solidFill>
                <a:latin typeface="Oswald"/>
                <a:ea typeface="Oswald"/>
                <a:cs typeface="Oswald"/>
                <a:sym typeface="Oswald"/>
              </a:defRPr>
            </a:lvl7pPr>
            <a:lvl8pPr lvl="7" algn="r">
              <a:buNone/>
              <a:defRPr sz="1000">
                <a:solidFill>
                  <a:srgbClr val="FFFFFF"/>
                </a:solidFill>
                <a:latin typeface="Oswald"/>
                <a:ea typeface="Oswald"/>
                <a:cs typeface="Oswald"/>
                <a:sym typeface="Oswald"/>
              </a:defRPr>
            </a:lvl8pPr>
            <a:lvl9pPr lvl="8" algn="r">
              <a:buNone/>
              <a:defRPr sz="1000">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6"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13"/>
          <p:cNvSpPr txBox="1">
            <a:spLocks noGrp="1"/>
          </p:cNvSpPr>
          <p:nvPr>
            <p:ph type="ctrTitle"/>
          </p:nvPr>
        </p:nvSpPr>
        <p:spPr>
          <a:xfrm>
            <a:off x="3203848" y="3291830"/>
            <a:ext cx="5610300" cy="1159800"/>
          </a:xfrm>
          <a:prstGeom prst="rect">
            <a:avLst/>
          </a:prstGeom>
        </p:spPr>
        <p:txBody>
          <a:bodyPr spcFirstLastPara="1" wrap="square" lIns="91425" tIns="91425" rIns="91425" bIns="91425" anchor="ctr" anchorCtr="0">
            <a:noAutofit/>
          </a:bodyPr>
          <a:lstStyle/>
          <a:p>
            <a:r>
              <a:rPr lang="en-US" altLang="zh-TW"/>
              <a:t>Financial Datasets For Fraud Detection</a:t>
            </a:r>
            <a:br>
              <a:rPr lang="en-US" altLang="zh-TW"/>
            </a:br>
            <a:endParaRPr/>
          </a:p>
        </p:txBody>
      </p:sp>
      <p:sp>
        <p:nvSpPr>
          <p:cNvPr id="2" name="文字方塊 1"/>
          <p:cNvSpPr txBox="1"/>
          <p:nvPr/>
        </p:nvSpPr>
        <p:spPr>
          <a:xfrm>
            <a:off x="323528" y="3521867"/>
            <a:ext cx="1656184" cy="307777"/>
          </a:xfrm>
          <a:prstGeom prst="rect">
            <a:avLst/>
          </a:prstGeom>
          <a:noFill/>
        </p:spPr>
        <p:txBody>
          <a:bodyPr wrap="square" rtlCol="0">
            <a:spAutoFit/>
          </a:bodyPr>
          <a:lstStyle/>
          <a:p>
            <a:r>
              <a:rPr lang="zh-TW" altLang="en-US" smtClean="0">
                <a:solidFill>
                  <a:schemeClr val="bg1"/>
                </a:solidFill>
                <a:latin typeface="Oswald" charset="0"/>
              </a:rPr>
              <a:t>日期</a:t>
            </a:r>
            <a:r>
              <a:rPr lang="en-US" altLang="zh-TW" smtClean="0">
                <a:solidFill>
                  <a:schemeClr val="bg1"/>
                </a:solidFill>
                <a:latin typeface="Oswald" charset="0"/>
              </a:rPr>
              <a:t>: 2024/2/22</a:t>
            </a:r>
            <a:endParaRPr lang="zh-TW" altLang="en-US">
              <a:solidFill>
                <a:schemeClr val="bg1"/>
              </a:solidFill>
              <a:latin typeface="Oswald" charset="0"/>
            </a:endParaRPr>
          </a:p>
        </p:txBody>
      </p:sp>
      <p:sp>
        <p:nvSpPr>
          <p:cNvPr id="5" name="文字方塊 4"/>
          <p:cNvSpPr txBox="1"/>
          <p:nvPr/>
        </p:nvSpPr>
        <p:spPr>
          <a:xfrm>
            <a:off x="323528" y="3829644"/>
            <a:ext cx="2592288" cy="307777"/>
          </a:xfrm>
          <a:prstGeom prst="rect">
            <a:avLst/>
          </a:prstGeom>
          <a:noFill/>
        </p:spPr>
        <p:txBody>
          <a:bodyPr wrap="square" rtlCol="0">
            <a:spAutoFit/>
          </a:bodyPr>
          <a:lstStyle/>
          <a:p>
            <a:r>
              <a:rPr lang="zh-TW" altLang="en-US" smtClean="0">
                <a:solidFill>
                  <a:schemeClr val="bg1"/>
                </a:solidFill>
                <a:latin typeface="Oswald" charset="0"/>
              </a:rPr>
              <a:t>簡報者</a:t>
            </a:r>
            <a:r>
              <a:rPr lang="en-US" altLang="zh-TW" smtClean="0">
                <a:solidFill>
                  <a:schemeClr val="bg1"/>
                </a:solidFill>
                <a:latin typeface="Oswald" charset="0"/>
              </a:rPr>
              <a:t>: </a:t>
            </a:r>
            <a:r>
              <a:rPr lang="zh-TW" altLang="en-US" smtClean="0">
                <a:solidFill>
                  <a:schemeClr val="bg1"/>
                </a:solidFill>
                <a:latin typeface="Oswald" charset="0"/>
              </a:rPr>
              <a:t>陳薇如 </a:t>
            </a:r>
            <a:endParaRPr lang="zh-TW" altLang="en-US">
              <a:solidFill>
                <a:schemeClr val="bg1"/>
              </a:solidFill>
              <a:latin typeface="Oswald"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18"/>
          <p:cNvSpPr txBox="1">
            <a:spLocks noGrp="1"/>
          </p:cNvSpPr>
          <p:nvPr>
            <p:ph type="title"/>
          </p:nvPr>
        </p:nvSpPr>
        <p:spPr>
          <a:xfrm>
            <a:off x="1031784" y="267494"/>
            <a:ext cx="6996600" cy="715800"/>
          </a:xfrm>
          <a:prstGeom prst="rect">
            <a:avLst/>
          </a:prstGeom>
        </p:spPr>
        <p:txBody>
          <a:bodyPr spcFirstLastPara="1" wrap="square" lIns="91425" tIns="91425" rIns="91425" bIns="91425" anchor="b" anchorCtr="0">
            <a:noAutofit/>
          </a:bodyPr>
          <a:lstStyle/>
          <a:p>
            <a:pPr marL="101600" lvl="0"/>
            <a:r>
              <a:rPr lang="zh-TW" altLang="en-US" sz="4000">
                <a:solidFill>
                  <a:schemeClr val="accent2"/>
                </a:solidFill>
              </a:rPr>
              <a:t>資料前處理及</a:t>
            </a:r>
            <a:r>
              <a:rPr lang="zh-TW" altLang="en-US" sz="4000" smtClean="0">
                <a:solidFill>
                  <a:schemeClr val="accent2"/>
                </a:solidFill>
              </a:rPr>
              <a:t>模型</a:t>
            </a:r>
            <a:r>
              <a:rPr lang="zh-TW" altLang="en-US" sz="4000">
                <a:solidFill>
                  <a:schemeClr val="accent2"/>
                </a:solidFill>
              </a:rPr>
              <a:t>介紹</a:t>
            </a:r>
            <a:r>
              <a:rPr lang="zh-TW" altLang="en-US" sz="4000" smtClean="0">
                <a:solidFill>
                  <a:schemeClr val="accent2"/>
                </a:solidFill>
              </a:rPr>
              <a:t>   </a:t>
            </a:r>
            <a:r>
              <a:rPr lang="en-US" altLang="zh-TW" sz="4000" smtClean="0">
                <a:solidFill>
                  <a:schemeClr val="accent2"/>
                </a:solidFill>
              </a:rPr>
              <a:t>1/4</a:t>
            </a:r>
            <a:endParaRPr lang="en-US" altLang="zh-TW" sz="4000">
              <a:solidFill>
                <a:schemeClr val="accent2"/>
              </a:solidFill>
            </a:endParaRPr>
          </a:p>
        </p:txBody>
      </p:sp>
      <p:sp>
        <p:nvSpPr>
          <p:cNvPr id="500" name="Google Shape;500;p18"/>
          <p:cNvSpPr txBox="1">
            <a:spLocks noGrp="1"/>
          </p:cNvSpPr>
          <p:nvPr>
            <p:ph type="body" idx="1"/>
          </p:nvPr>
        </p:nvSpPr>
        <p:spPr>
          <a:xfrm>
            <a:off x="1115616" y="843558"/>
            <a:ext cx="6996600" cy="2183703"/>
          </a:xfrm>
          <a:prstGeom prst="rect">
            <a:avLst/>
          </a:prstGeom>
        </p:spPr>
        <p:txBody>
          <a:bodyPr spcFirstLastPara="1" wrap="square" lIns="91425" tIns="91425" rIns="91425" bIns="91425" anchor="t" anchorCtr="0">
            <a:noAutofit/>
          </a:bodyPr>
          <a:lstStyle/>
          <a:p>
            <a:pPr marL="101600" indent="0">
              <a:spcBef>
                <a:spcPts val="0"/>
              </a:spcBef>
              <a:buNone/>
            </a:pPr>
            <a:r>
              <a:rPr lang="zh-TW" altLang="en-US" smtClean="0"/>
              <a:t>資料前處理</a:t>
            </a:r>
            <a:r>
              <a:rPr lang="en-US" altLang="zh-TW"/>
              <a:t>(Data </a:t>
            </a:r>
            <a:r>
              <a:rPr lang="en-US" altLang="zh-TW" smtClean="0"/>
              <a:t>Preprocessing)</a:t>
            </a:r>
          </a:p>
          <a:p>
            <a:pPr>
              <a:spcBef>
                <a:spcPts val="0"/>
              </a:spcBef>
              <a:buFont typeface="Wingdings" pitchFamily="2" charset="2"/>
              <a:buChar char="Ø"/>
            </a:pPr>
            <a:r>
              <a:rPr lang="zh-TW" altLang="en-US"/>
              <a:t>生成虛擬</a:t>
            </a:r>
            <a:r>
              <a:rPr lang="zh-TW" altLang="en-US" smtClean="0"/>
              <a:t>變數</a:t>
            </a:r>
            <a:r>
              <a:rPr lang="en-US" altLang="zh-TW" smtClean="0"/>
              <a:t>(getting </a:t>
            </a:r>
            <a:r>
              <a:rPr lang="en-US" altLang="zh-TW"/>
              <a:t>dummy </a:t>
            </a:r>
            <a:r>
              <a:rPr lang="en-US" altLang="zh-TW" smtClean="0"/>
              <a:t>variables)</a:t>
            </a:r>
          </a:p>
          <a:p>
            <a:pPr>
              <a:spcBef>
                <a:spcPts val="0"/>
              </a:spcBef>
              <a:buFont typeface="Wingdings" pitchFamily="2" charset="2"/>
              <a:buChar char="Ø"/>
            </a:pPr>
            <a:r>
              <a:rPr lang="zh-TW" altLang="en-US" smtClean="0"/>
              <a:t>避免</a:t>
            </a:r>
            <a:r>
              <a:rPr lang="zh-TW" altLang="en-US"/>
              <a:t>多元共</a:t>
            </a:r>
            <a:r>
              <a:rPr lang="zh-TW" altLang="en-US" smtClean="0"/>
              <a:t>線性</a:t>
            </a:r>
            <a:r>
              <a:rPr lang="en-US" altLang="zh-TW" smtClean="0"/>
              <a:t>(avoid multicollinearity</a:t>
            </a:r>
            <a:r>
              <a:rPr lang="en-US" altLang="zh-TW"/>
              <a:t>)</a:t>
            </a:r>
          </a:p>
          <a:p>
            <a:pPr>
              <a:spcBef>
                <a:spcPts val="0"/>
              </a:spcBef>
              <a:buFont typeface="Wingdings" pitchFamily="2" charset="2"/>
              <a:buChar char="Ø"/>
            </a:pPr>
            <a:endParaRPr lang="en-US" altLang="zh-TW" smtClean="0"/>
          </a:p>
          <a:p>
            <a:pPr>
              <a:spcBef>
                <a:spcPts val="0"/>
              </a:spcBef>
              <a:buFont typeface="Wingdings" pitchFamily="2" charset="2"/>
              <a:buChar char="Ø"/>
            </a:pPr>
            <a:endParaRPr lang="en-US" altLang="zh-TW" smtClean="0"/>
          </a:p>
          <a:p>
            <a:pPr>
              <a:spcBef>
                <a:spcPts val="0"/>
              </a:spcBef>
              <a:buFont typeface="Wingdings" pitchFamily="2" charset="2"/>
              <a:buChar char="Ø"/>
            </a:pPr>
            <a:endParaRPr lang="en-US" altLang="zh-TW" smtClean="0"/>
          </a:p>
          <a:p>
            <a:pPr>
              <a:spcBef>
                <a:spcPts val="0"/>
              </a:spcBef>
              <a:buFont typeface="Wingdings" pitchFamily="2" charset="2"/>
              <a:buChar char="Ø"/>
            </a:pPr>
            <a:endParaRPr lang="en-US" altLang="zh-TW"/>
          </a:p>
          <a:p>
            <a:pPr>
              <a:spcBef>
                <a:spcPts val="0"/>
              </a:spcBef>
              <a:buFont typeface="Wingdings" pitchFamily="2" charset="2"/>
              <a:buChar char="Ø"/>
            </a:pPr>
            <a:endParaRPr lang="en-US" altLang="zh-TW" smtClean="0"/>
          </a:p>
          <a:p>
            <a:pPr>
              <a:spcBef>
                <a:spcPts val="0"/>
              </a:spcBef>
              <a:buFont typeface="Wingdings" pitchFamily="2" charset="2"/>
              <a:buChar char="Ø"/>
            </a:pPr>
            <a:endParaRPr lang="en-US" altLang="zh-TW" smtClean="0"/>
          </a:p>
          <a:p>
            <a:pPr marL="101600" lvl="0" indent="0">
              <a:spcBef>
                <a:spcPts val="0"/>
              </a:spcBef>
              <a:buNone/>
            </a:pPr>
            <a:endParaRPr lang="en-US" altLang="zh-TW" smtClean="0"/>
          </a:p>
          <a:p>
            <a:pPr marL="0" lvl="0" indent="0" algn="l" rtl="0">
              <a:spcBef>
                <a:spcPts val="600"/>
              </a:spcBef>
              <a:spcAft>
                <a:spcPts val="0"/>
              </a:spcAft>
              <a:buNone/>
            </a:pPr>
            <a:endParaRPr/>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fld id="{00000000-1234-1234-1234-123412341234}" type="slidenum">
              <a:rPr lang="en"/>
              <a:pPr/>
              <a:t>10</a:t>
            </a:fld>
            <a:endParaRPr/>
          </a:p>
        </p:txBody>
      </p:sp>
      <p:grpSp>
        <p:nvGrpSpPr>
          <p:cNvPr id="2" name="群組 1"/>
          <p:cNvGrpSpPr/>
          <p:nvPr/>
        </p:nvGrpSpPr>
        <p:grpSpPr>
          <a:xfrm>
            <a:off x="781524" y="2267838"/>
            <a:ext cx="7840911" cy="1914305"/>
            <a:chOff x="-1116632" y="2139701"/>
            <a:chExt cx="7840911" cy="1914305"/>
          </a:xfrm>
        </p:grpSpPr>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2211710"/>
              <a:ext cx="6400751" cy="1839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632" y="2139701"/>
              <a:ext cx="6912768" cy="1914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2594076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20"/>
          <p:cNvSpPr txBox="1">
            <a:spLocks noGrp="1"/>
          </p:cNvSpPr>
          <p:nvPr>
            <p:ph type="body" idx="1"/>
          </p:nvPr>
        </p:nvSpPr>
        <p:spPr>
          <a:xfrm>
            <a:off x="1131500" y="1552950"/>
            <a:ext cx="3339900" cy="2665800"/>
          </a:xfrm>
          <a:prstGeom prst="rect">
            <a:avLst/>
          </a:prstGeom>
        </p:spPr>
        <p:txBody>
          <a:bodyPr spcFirstLastPara="1" wrap="square" lIns="91425" tIns="91425" rIns="91425" bIns="91425" anchor="t" anchorCtr="0">
            <a:noAutofit/>
          </a:bodyPr>
          <a:lstStyle/>
          <a:p>
            <a:pPr marL="0" lvl="0" indent="0">
              <a:buNone/>
            </a:pPr>
            <a:r>
              <a:rPr lang="en-US" sz="2000" b="1" smtClean="0"/>
              <a:t>Logistic Regression</a:t>
            </a:r>
          </a:p>
          <a:p>
            <a:pPr marL="0" lvl="0" indent="0">
              <a:buNone/>
            </a:pPr>
            <a:r>
              <a:rPr lang="zh-TW" altLang="en-US" sz="2000" b="1" smtClean="0"/>
              <a:t>邏輯</a:t>
            </a:r>
            <a:r>
              <a:rPr lang="zh-TW" altLang="en-US" sz="2000" b="1"/>
              <a:t>迴歸</a:t>
            </a:r>
            <a:endParaRPr lang="en-US" sz="2000" b="1"/>
          </a:p>
          <a:p>
            <a:pPr marL="342900" lvl="0">
              <a:buSzPct val="70000"/>
              <a:buFont typeface="Wingdings" pitchFamily="2" charset="2"/>
              <a:buChar char="Ø"/>
            </a:pPr>
            <a:r>
              <a:rPr lang="zh-TW" altLang="en-US" sz="2000" smtClean="0"/>
              <a:t>常見的監督式學習</a:t>
            </a:r>
            <a:endParaRPr lang="en-US" altLang="zh-TW" sz="2000" smtClean="0"/>
          </a:p>
          <a:p>
            <a:pPr marL="342900" lvl="0">
              <a:buSzPct val="70000"/>
              <a:buFont typeface="Wingdings" pitchFamily="2" charset="2"/>
              <a:buChar char="Ø"/>
            </a:pPr>
            <a:r>
              <a:rPr lang="zh-TW" altLang="en-US" sz="2000" smtClean="0"/>
              <a:t>適用於</a:t>
            </a:r>
            <a:r>
              <a:rPr lang="zh-TW" altLang="en-US" sz="2000"/>
              <a:t>二元分類問題</a:t>
            </a:r>
            <a:endParaRPr lang="en-US" sz="2000" smtClean="0"/>
          </a:p>
          <a:p>
            <a:pPr marL="0" lvl="0" indent="0">
              <a:buNone/>
            </a:pPr>
            <a:endParaRPr sz="2000" smtClean="0"/>
          </a:p>
        </p:txBody>
      </p:sp>
      <p:sp>
        <p:nvSpPr>
          <p:cNvPr id="524" name="Google Shape;524;p20"/>
          <p:cNvSpPr txBox="1">
            <a:spLocks noGrp="1"/>
          </p:cNvSpPr>
          <p:nvPr>
            <p:ph type="title"/>
          </p:nvPr>
        </p:nvSpPr>
        <p:spPr>
          <a:xfrm>
            <a:off x="1043608" y="627534"/>
            <a:ext cx="6996600" cy="715800"/>
          </a:xfrm>
          <a:prstGeom prst="rect">
            <a:avLst/>
          </a:prstGeom>
        </p:spPr>
        <p:txBody>
          <a:bodyPr spcFirstLastPara="1" wrap="square" lIns="91425" tIns="91425" rIns="91425" bIns="91425" anchor="b" anchorCtr="0">
            <a:noAutofit/>
          </a:bodyPr>
          <a:lstStyle/>
          <a:p>
            <a:pPr marL="101600" lvl="0"/>
            <a:r>
              <a:rPr lang="zh-TW" altLang="en-US" sz="4000" smtClean="0">
                <a:solidFill>
                  <a:schemeClr val="accent2"/>
                </a:solidFill>
              </a:rPr>
              <a:t>資料前處理</a:t>
            </a:r>
            <a:r>
              <a:rPr lang="zh-TW" altLang="en-US" sz="4000">
                <a:solidFill>
                  <a:schemeClr val="accent2"/>
                </a:solidFill>
              </a:rPr>
              <a:t>及</a:t>
            </a:r>
            <a:r>
              <a:rPr lang="zh-TW" altLang="en-US" sz="4000" smtClean="0">
                <a:solidFill>
                  <a:schemeClr val="accent2"/>
                </a:solidFill>
              </a:rPr>
              <a:t>模型介紹 </a:t>
            </a:r>
            <a:r>
              <a:rPr lang="en-US" altLang="zh-TW" sz="4000" smtClean="0">
                <a:solidFill>
                  <a:schemeClr val="accent2"/>
                </a:solidFill>
              </a:rPr>
              <a:t>2/4</a:t>
            </a:r>
            <a:endParaRPr sz="4000">
              <a:solidFill>
                <a:schemeClr val="accent2"/>
              </a:solidFill>
            </a:endParaRPr>
          </a:p>
        </p:txBody>
      </p:sp>
      <p:sp>
        <p:nvSpPr>
          <p:cNvPr id="525" name="Google Shape;525;p20"/>
          <p:cNvSpPr txBox="1">
            <a:spLocks noGrp="1"/>
          </p:cNvSpPr>
          <p:nvPr>
            <p:ph type="body" idx="2"/>
          </p:nvPr>
        </p:nvSpPr>
        <p:spPr>
          <a:xfrm>
            <a:off x="4672563" y="1552950"/>
            <a:ext cx="3339900" cy="2665800"/>
          </a:xfrm>
          <a:prstGeom prst="rect">
            <a:avLst/>
          </a:prstGeom>
        </p:spPr>
        <p:txBody>
          <a:bodyPr spcFirstLastPara="1" wrap="square" lIns="91425" tIns="91425" rIns="91425" bIns="91425" anchor="t" anchorCtr="0">
            <a:noAutofit/>
          </a:bodyPr>
          <a:lstStyle/>
          <a:p>
            <a:pPr marL="0" indent="0">
              <a:buNone/>
            </a:pPr>
            <a:r>
              <a:rPr lang="en-US" altLang="zh-TW" sz="2000" b="1" smtClean="0"/>
              <a:t>RandomForest</a:t>
            </a:r>
          </a:p>
          <a:p>
            <a:pPr marL="0" indent="0">
              <a:buNone/>
            </a:pPr>
            <a:r>
              <a:rPr lang="zh-TW" altLang="en-US" sz="2000" b="1"/>
              <a:t>隨機森林</a:t>
            </a:r>
            <a:endParaRPr lang="en-US" altLang="zh-TW" sz="2000" b="1" smtClean="0"/>
          </a:p>
          <a:p>
            <a:pPr marL="342900">
              <a:buFont typeface="Wingdings" pitchFamily="2" charset="2"/>
              <a:buChar char="Ø"/>
            </a:pPr>
            <a:r>
              <a:rPr lang="zh-TW" altLang="en-US" sz="2000"/>
              <a:t>非監督式</a:t>
            </a:r>
            <a:r>
              <a:rPr lang="zh-TW" altLang="en-US" sz="2000" smtClean="0"/>
              <a:t>學習</a:t>
            </a:r>
            <a:endParaRPr lang="en-US" altLang="zh-TW" sz="2000" smtClean="0"/>
          </a:p>
          <a:p>
            <a:pPr marL="342900">
              <a:buFont typeface="Wingdings" pitchFamily="2" charset="2"/>
              <a:buChar char="Ø"/>
            </a:pPr>
            <a:r>
              <a:rPr lang="zh-TW" altLang="en-US" sz="2000"/>
              <a:t>可以用於解決分類</a:t>
            </a:r>
            <a:r>
              <a:rPr lang="zh-TW" altLang="en-US" sz="2000" smtClean="0"/>
              <a:t>問題或迴歸問題</a:t>
            </a:r>
            <a:endParaRPr lang="en-US" altLang="zh-TW" sz="2000" b="1"/>
          </a:p>
        </p:txBody>
      </p:sp>
      <p:sp>
        <p:nvSpPr>
          <p:cNvPr id="526" name="Google Shape;526;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14"/>
          <p:cNvSpPr txBox="1">
            <a:spLocks noGrp="1"/>
          </p:cNvSpPr>
          <p:nvPr>
            <p:ph type="title"/>
          </p:nvPr>
        </p:nvSpPr>
        <p:spPr>
          <a:xfrm>
            <a:off x="323528" y="252750"/>
            <a:ext cx="7992888" cy="715800"/>
          </a:xfrm>
          <a:prstGeom prst="rect">
            <a:avLst/>
          </a:prstGeom>
        </p:spPr>
        <p:txBody>
          <a:bodyPr spcFirstLastPara="1" wrap="square" lIns="91425" tIns="91425" rIns="91425" bIns="91425" anchor="b" anchorCtr="0">
            <a:noAutofit/>
          </a:bodyPr>
          <a:lstStyle/>
          <a:p>
            <a:pPr marL="101600"/>
            <a:r>
              <a:rPr lang="zh-TW" altLang="en-US" sz="4000" smtClean="0">
                <a:solidFill>
                  <a:schemeClr val="accent2"/>
                </a:solidFill>
              </a:rPr>
              <a:t>    </a:t>
            </a:r>
            <a:r>
              <a:rPr lang="en-US" altLang="zh-TW" sz="4000"/>
              <a:t/>
            </a:r>
            <a:br>
              <a:rPr lang="en-US" altLang="zh-TW" sz="4000"/>
            </a:br>
            <a:r>
              <a:rPr lang="zh-TW" altLang="en-US" sz="4000" smtClean="0"/>
              <a:t> </a:t>
            </a:r>
            <a:r>
              <a:rPr lang="en-US" altLang="zh-TW" sz="4000">
                <a:solidFill>
                  <a:schemeClr val="accent2"/>
                </a:solidFill>
              </a:rPr>
              <a:t>Logistic </a:t>
            </a:r>
            <a:r>
              <a:rPr lang="en-US" altLang="zh-TW" sz="4000" smtClean="0">
                <a:solidFill>
                  <a:schemeClr val="accent2"/>
                </a:solidFill>
              </a:rPr>
              <a:t>Regression </a:t>
            </a:r>
            <a:r>
              <a:rPr lang="zh-TW" altLang="en-US" sz="4000" smtClean="0">
                <a:solidFill>
                  <a:schemeClr val="accent2"/>
                </a:solidFill>
              </a:rPr>
              <a:t>邏輯迴歸   </a:t>
            </a:r>
            <a:r>
              <a:rPr lang="en-US" altLang="zh-TW" sz="4000" smtClean="0">
                <a:solidFill>
                  <a:schemeClr val="accent2"/>
                </a:solidFill>
              </a:rPr>
              <a:t>3/4</a:t>
            </a:r>
            <a:r>
              <a:rPr lang="zh-TW" altLang="en-US" sz="4000" smtClean="0">
                <a:solidFill>
                  <a:schemeClr val="accent2"/>
                </a:solidFill>
              </a:rPr>
              <a:t> </a:t>
            </a:r>
            <a:endParaRPr sz="4000">
              <a:solidFill>
                <a:schemeClr val="accent2"/>
              </a:solidFill>
            </a:endParaRPr>
          </a:p>
        </p:txBody>
      </p:sp>
      <p:sp>
        <p:nvSpPr>
          <p:cNvPr id="470" name="Google Shape;470;p14"/>
          <p:cNvSpPr txBox="1"/>
          <p:nvPr/>
        </p:nvSpPr>
        <p:spPr>
          <a:xfrm>
            <a:off x="1055514" y="1001714"/>
            <a:ext cx="3516486" cy="3187376"/>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US" altLang="zh-TW" sz="2000" b="1" smtClean="0">
                <a:solidFill>
                  <a:srgbClr val="00CEF6"/>
                </a:solidFill>
                <a:latin typeface="Source Sans Pro"/>
                <a:ea typeface="Source Sans Pro"/>
                <a:cs typeface="Source Sans Pro"/>
                <a:sym typeface="Source Sans Pro"/>
              </a:rPr>
              <a:t>Logistic</a:t>
            </a:r>
            <a:r>
              <a:rPr lang="zh-TW" altLang="en-US" sz="2000" b="1" smtClean="0">
                <a:solidFill>
                  <a:srgbClr val="00CEF6"/>
                </a:solidFill>
                <a:latin typeface="Source Sans Pro"/>
                <a:ea typeface="Source Sans Pro"/>
                <a:cs typeface="Source Sans Pro"/>
                <a:sym typeface="Source Sans Pro"/>
              </a:rPr>
              <a:t> </a:t>
            </a:r>
            <a:r>
              <a:rPr lang="en-US" altLang="zh-TW" sz="2000" b="1" smtClean="0">
                <a:solidFill>
                  <a:srgbClr val="00CEF6"/>
                </a:solidFill>
                <a:latin typeface="Source Sans Pro"/>
                <a:ea typeface="Source Sans Pro"/>
                <a:cs typeface="Source Sans Pro"/>
                <a:sym typeface="Source Sans Pro"/>
              </a:rPr>
              <a:t>Function</a:t>
            </a:r>
            <a:r>
              <a:rPr lang="zh-TW" altLang="en-US" sz="2000" b="1" smtClean="0">
                <a:solidFill>
                  <a:srgbClr val="00CEF6"/>
                </a:solidFill>
                <a:latin typeface="Source Sans Pro"/>
                <a:ea typeface="Source Sans Pro"/>
                <a:cs typeface="Source Sans Pro"/>
                <a:sym typeface="Source Sans Pro"/>
              </a:rPr>
              <a:t> 邏輯方程式</a:t>
            </a:r>
            <a:endParaRPr lang="en" sz="1200" smtClean="0">
              <a:solidFill>
                <a:srgbClr val="28324A"/>
              </a:solidFill>
              <a:latin typeface="Source Sans Pro"/>
              <a:ea typeface="Source Sans Pro"/>
              <a:cs typeface="Source Sans Pro"/>
              <a:sym typeface="Source Sans Pro"/>
            </a:endParaRPr>
          </a:p>
          <a:p>
            <a:pPr marL="0" lvl="0" indent="0" algn="l" rtl="0">
              <a:spcBef>
                <a:spcPts val="600"/>
              </a:spcBef>
              <a:spcAft>
                <a:spcPts val="0"/>
              </a:spcAft>
              <a:buClr>
                <a:schemeClr val="dk1"/>
              </a:buClr>
              <a:buSzPts val="1100"/>
              <a:buFont typeface="Arial"/>
              <a:buNone/>
            </a:pPr>
            <a:endParaRPr lang="en" sz="1200">
              <a:solidFill>
                <a:srgbClr val="28324A"/>
              </a:solidFill>
              <a:latin typeface="Source Sans Pro"/>
              <a:ea typeface="Source Sans Pro"/>
              <a:cs typeface="Source Sans Pro"/>
              <a:sym typeface="Source Sans Pro"/>
            </a:endParaRPr>
          </a:p>
          <a:p>
            <a:pPr marL="0" lvl="0" indent="0" algn="l" rtl="0">
              <a:spcBef>
                <a:spcPts val="600"/>
              </a:spcBef>
              <a:spcAft>
                <a:spcPts val="0"/>
              </a:spcAft>
              <a:buClr>
                <a:schemeClr val="dk1"/>
              </a:buClr>
              <a:buSzPts val="1100"/>
              <a:buFont typeface="Arial"/>
              <a:buNone/>
            </a:pPr>
            <a:endParaRPr lang="en" sz="1200" smtClean="0">
              <a:solidFill>
                <a:srgbClr val="28324A"/>
              </a:solidFill>
              <a:latin typeface="Source Sans Pro"/>
              <a:ea typeface="Source Sans Pro"/>
              <a:cs typeface="Source Sans Pro"/>
              <a:sym typeface="Source Sans Pro"/>
            </a:endParaRPr>
          </a:p>
          <a:p>
            <a:pPr marL="0" lvl="0" indent="0" algn="l" rtl="0">
              <a:spcBef>
                <a:spcPts val="600"/>
              </a:spcBef>
              <a:spcAft>
                <a:spcPts val="0"/>
              </a:spcAft>
              <a:buClr>
                <a:schemeClr val="dk1"/>
              </a:buClr>
              <a:buSzPts val="1100"/>
              <a:buFont typeface="Arial"/>
              <a:buNone/>
            </a:pPr>
            <a:endParaRPr lang="en" sz="1200" smtClean="0">
              <a:solidFill>
                <a:srgbClr val="28324A"/>
              </a:solidFill>
              <a:latin typeface="Source Sans Pro"/>
              <a:ea typeface="Source Sans Pro"/>
              <a:cs typeface="Source Sans Pro"/>
              <a:sym typeface="Source Sans Pro"/>
            </a:endParaRPr>
          </a:p>
          <a:p>
            <a:pPr marL="0" lvl="0" indent="0" algn="l" rtl="0">
              <a:spcBef>
                <a:spcPts val="600"/>
              </a:spcBef>
              <a:spcAft>
                <a:spcPts val="0"/>
              </a:spcAft>
              <a:buClr>
                <a:schemeClr val="dk1"/>
              </a:buClr>
              <a:buSzPts val="1100"/>
              <a:buFont typeface="Arial"/>
              <a:buNone/>
            </a:pPr>
            <a:endParaRPr lang="en" sz="1200">
              <a:solidFill>
                <a:srgbClr val="28324A"/>
              </a:solidFill>
              <a:latin typeface="Source Sans Pro"/>
              <a:ea typeface="Source Sans Pro"/>
              <a:cs typeface="Source Sans Pro"/>
              <a:sym typeface="Source Sans Pro"/>
            </a:endParaRPr>
          </a:p>
          <a:p>
            <a:pPr marL="0" lvl="0" indent="0" algn="l" rtl="0">
              <a:spcBef>
                <a:spcPts val="600"/>
              </a:spcBef>
              <a:spcAft>
                <a:spcPts val="0"/>
              </a:spcAft>
              <a:buNone/>
            </a:pPr>
            <a:endParaRPr sz="1200">
              <a:solidFill>
                <a:srgbClr val="28324A"/>
              </a:solidFill>
              <a:latin typeface="Source Sans Pro"/>
              <a:ea typeface="Source Sans Pro"/>
              <a:cs typeface="Source Sans Pro"/>
              <a:sym typeface="Source Sans Pro"/>
            </a:endParaRPr>
          </a:p>
        </p:txBody>
      </p:sp>
      <p:sp>
        <p:nvSpPr>
          <p:cNvPr id="471" name="Google Shape;471;p14"/>
          <p:cNvSpPr txBox="1"/>
          <p:nvPr/>
        </p:nvSpPr>
        <p:spPr>
          <a:xfrm>
            <a:off x="4720152" y="968550"/>
            <a:ext cx="3812288" cy="2207100"/>
          </a:xfrm>
          <a:prstGeom prst="rect">
            <a:avLst/>
          </a:prstGeom>
          <a:noFill/>
          <a:ln>
            <a:noFill/>
          </a:ln>
        </p:spPr>
        <p:txBody>
          <a:bodyPr spcFirstLastPara="1" wrap="square" lIns="91425" tIns="91425" rIns="91425" bIns="91425" anchor="t" anchorCtr="0">
            <a:noAutofit/>
          </a:bodyPr>
          <a:lstStyle/>
          <a:p>
            <a:pPr lvl="0">
              <a:spcBef>
                <a:spcPts val="600"/>
              </a:spcBef>
            </a:pPr>
            <a:r>
              <a:rPr lang="en-US" altLang="zh-TW" sz="2000" b="1" smtClean="0">
                <a:solidFill>
                  <a:srgbClr val="00CEF6"/>
                </a:solidFill>
                <a:latin typeface="Source Sans Pro"/>
                <a:ea typeface="Source Sans Pro"/>
                <a:cs typeface="Source Sans Pro"/>
              </a:rPr>
              <a:t>A </a:t>
            </a:r>
            <a:r>
              <a:rPr lang="en-US" altLang="zh-TW" sz="2000" b="1">
                <a:solidFill>
                  <a:srgbClr val="00CEF6"/>
                </a:solidFill>
                <a:latin typeface="Source Sans Pro"/>
                <a:ea typeface="Source Sans Pro"/>
                <a:cs typeface="Source Sans Pro"/>
              </a:rPr>
              <a:t>graph of the logistic function </a:t>
            </a:r>
            <a:endParaRPr lang="en-US" altLang="zh-TW" sz="2000" b="1" smtClean="0">
              <a:solidFill>
                <a:srgbClr val="00CEF6"/>
              </a:solidFill>
              <a:latin typeface="Source Sans Pro"/>
              <a:ea typeface="Source Sans Pro"/>
              <a:cs typeface="Source Sans Pro"/>
            </a:endParaRPr>
          </a:p>
          <a:p>
            <a:pPr lvl="0">
              <a:spcBef>
                <a:spcPts val="600"/>
              </a:spcBef>
            </a:pPr>
            <a:r>
              <a:rPr lang="zh-TW" altLang="en-US" sz="2000" b="1">
                <a:solidFill>
                  <a:srgbClr val="00CEF6"/>
                </a:solidFill>
                <a:latin typeface="Source Sans Pro"/>
                <a:ea typeface="Source Sans Pro"/>
                <a:cs typeface="Source Sans Pro"/>
                <a:sym typeface="Source Sans Pro"/>
              </a:rPr>
              <a:t>邏輯</a:t>
            </a:r>
            <a:r>
              <a:rPr lang="zh-TW" altLang="en-US" sz="2000" b="1" smtClean="0">
                <a:solidFill>
                  <a:srgbClr val="00CEF6"/>
                </a:solidFill>
                <a:latin typeface="Source Sans Pro"/>
                <a:ea typeface="Source Sans Pro"/>
                <a:cs typeface="Source Sans Pro"/>
                <a:sym typeface="Source Sans Pro"/>
              </a:rPr>
              <a:t>方程式的圖示</a:t>
            </a:r>
            <a:endParaRPr sz="2000" b="1">
              <a:solidFill>
                <a:srgbClr val="00CEF6"/>
              </a:solidFill>
              <a:latin typeface="Source Sans Pro"/>
              <a:ea typeface="Source Sans Pro"/>
              <a:cs typeface="Source Sans Pro"/>
              <a:sym typeface="Source Sans Pro"/>
            </a:endParaRPr>
          </a:p>
        </p:txBody>
      </p:sp>
      <p:sp>
        <p:nvSpPr>
          <p:cNvPr id="472" name="Google Shape;472;p14"/>
          <p:cNvSpPr txBox="1"/>
          <p:nvPr/>
        </p:nvSpPr>
        <p:spPr>
          <a:xfrm>
            <a:off x="1047750" y="3143925"/>
            <a:ext cx="7048500" cy="826500"/>
          </a:xfrm>
          <a:prstGeom prst="rect">
            <a:avLst/>
          </a:prstGeom>
          <a:noFill/>
          <a:ln>
            <a:noFill/>
          </a:ln>
        </p:spPr>
        <p:txBody>
          <a:bodyPr spcFirstLastPara="1" wrap="square" lIns="91425" tIns="91425" rIns="91425" bIns="91425" anchor="t" anchorCtr="0">
            <a:noAutofit/>
          </a:bodyPr>
          <a:lstStyle/>
          <a:p>
            <a:pPr marL="0" lvl="0" indent="0" algn="l" rtl="0">
              <a:spcBef>
                <a:spcPts val="1000"/>
              </a:spcBef>
              <a:spcAft>
                <a:spcPts val="0"/>
              </a:spcAft>
              <a:buNone/>
            </a:pPr>
            <a:endParaRPr sz="1200">
              <a:solidFill>
                <a:srgbClr val="28324A"/>
              </a:solidFill>
              <a:latin typeface="Source Sans Pro"/>
              <a:ea typeface="Source Sans Pro"/>
              <a:cs typeface="Source Sans Pro"/>
              <a:sym typeface="Source Sans Pro"/>
            </a:endParaRPr>
          </a:p>
          <a:p>
            <a:pPr marL="0" lvl="0" indent="0" algn="l" rtl="0">
              <a:spcBef>
                <a:spcPts val="1000"/>
              </a:spcBef>
              <a:spcAft>
                <a:spcPts val="1000"/>
              </a:spcAft>
              <a:buNone/>
            </a:pPr>
            <a:endParaRPr sz="1200">
              <a:solidFill>
                <a:srgbClr val="28324A"/>
              </a:solidFill>
              <a:latin typeface="Source Sans Pro"/>
              <a:ea typeface="Source Sans Pro"/>
              <a:cs typeface="Source Sans Pro"/>
              <a:sym typeface="Source Sans Pro"/>
            </a:endParaRPr>
          </a:p>
        </p:txBody>
      </p:sp>
      <p:sp>
        <p:nvSpPr>
          <p:cNvPr id="473" name="Google Shape;473;p1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2067694"/>
            <a:ext cx="3612048" cy="1728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0032" y="2131954"/>
            <a:ext cx="3024336" cy="209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14"/>
          <p:cNvSpPr txBox="1">
            <a:spLocks noGrp="1"/>
          </p:cNvSpPr>
          <p:nvPr>
            <p:ph type="title"/>
          </p:nvPr>
        </p:nvSpPr>
        <p:spPr>
          <a:xfrm>
            <a:off x="1047750" y="271774"/>
            <a:ext cx="6996600" cy="715800"/>
          </a:xfrm>
          <a:prstGeom prst="rect">
            <a:avLst/>
          </a:prstGeom>
        </p:spPr>
        <p:txBody>
          <a:bodyPr spcFirstLastPara="1" wrap="square" lIns="91425" tIns="91425" rIns="91425" bIns="91425" anchor="b" anchorCtr="0">
            <a:noAutofit/>
          </a:bodyPr>
          <a:lstStyle/>
          <a:p>
            <a:pPr marL="101600"/>
            <a:r>
              <a:rPr lang="en-US" altLang="zh-TW" sz="4000"/>
              <a:t/>
            </a:r>
            <a:br>
              <a:rPr lang="en-US" altLang="zh-TW" sz="4000"/>
            </a:br>
            <a:r>
              <a:rPr lang="en-US" altLang="zh-TW" sz="4000" smtClean="0">
                <a:solidFill>
                  <a:schemeClr val="accent2"/>
                </a:solidFill>
              </a:rPr>
              <a:t>RandomForest</a:t>
            </a:r>
            <a:r>
              <a:rPr lang="zh-TW" altLang="en-US" sz="4000">
                <a:solidFill>
                  <a:schemeClr val="accent2"/>
                </a:solidFill>
              </a:rPr>
              <a:t>隨機</a:t>
            </a:r>
            <a:r>
              <a:rPr lang="zh-TW" altLang="en-US" sz="4000" smtClean="0">
                <a:solidFill>
                  <a:schemeClr val="accent2"/>
                </a:solidFill>
              </a:rPr>
              <a:t>森林 </a:t>
            </a:r>
            <a:r>
              <a:rPr lang="en-US" altLang="zh-TW" sz="4000" smtClean="0">
                <a:solidFill>
                  <a:schemeClr val="accent2"/>
                </a:solidFill>
              </a:rPr>
              <a:t>4/4</a:t>
            </a:r>
            <a:endParaRPr lang="en-US" altLang="zh-TW" sz="4000">
              <a:solidFill>
                <a:schemeClr val="accent2"/>
              </a:solidFill>
            </a:endParaRPr>
          </a:p>
        </p:txBody>
      </p:sp>
      <p:sp>
        <p:nvSpPr>
          <p:cNvPr id="470" name="Google Shape;470;p14"/>
          <p:cNvSpPr txBox="1"/>
          <p:nvPr/>
        </p:nvSpPr>
        <p:spPr>
          <a:xfrm>
            <a:off x="320243" y="843558"/>
            <a:ext cx="3812282" cy="3187376"/>
          </a:xfrm>
          <a:prstGeom prst="rect">
            <a:avLst/>
          </a:prstGeom>
          <a:noFill/>
          <a:ln>
            <a:noFill/>
          </a:ln>
        </p:spPr>
        <p:txBody>
          <a:bodyPr spcFirstLastPara="1" wrap="square" lIns="91425" tIns="91425" rIns="91425" bIns="91425" anchor="t" anchorCtr="0">
            <a:noAutofit/>
          </a:bodyPr>
          <a:lstStyle/>
          <a:p>
            <a:pPr lvl="0">
              <a:spcBef>
                <a:spcPts val="600"/>
              </a:spcBef>
            </a:pPr>
            <a:r>
              <a:rPr lang="zh-TW" altLang="en-US" sz="2000" b="1" smtClean="0">
                <a:solidFill>
                  <a:srgbClr val="00CEF6"/>
                </a:solidFill>
                <a:latin typeface="Source Sans Pro"/>
                <a:ea typeface="Source Sans Pro"/>
                <a:cs typeface="Source Sans Pro"/>
                <a:sym typeface="Source Sans Pro"/>
              </a:rPr>
              <a:t>決策樹</a:t>
            </a:r>
            <a:r>
              <a:rPr lang="en-US" altLang="zh-TW" sz="2000" b="1" smtClean="0">
                <a:solidFill>
                  <a:srgbClr val="00CEF6"/>
                </a:solidFill>
                <a:latin typeface="Source Sans Pro"/>
                <a:ea typeface="Source Sans Pro"/>
                <a:cs typeface="Source Sans Pro"/>
                <a:sym typeface="Source Sans Pro"/>
              </a:rPr>
              <a:t>:</a:t>
            </a:r>
            <a:r>
              <a:rPr lang="zh-TW" altLang="en-US" sz="2000" b="1">
                <a:solidFill>
                  <a:srgbClr val="00CEF6"/>
                </a:solidFill>
                <a:latin typeface="Source Sans Pro"/>
                <a:ea typeface="Source Sans Pro"/>
                <a:cs typeface="Source Sans Pro"/>
                <a:sym typeface="Source Sans Pro"/>
              </a:rPr>
              <a:t>用來處理分類問題的樹狀</a:t>
            </a:r>
            <a:r>
              <a:rPr lang="zh-TW" altLang="en-US" sz="2000" b="1" smtClean="0">
                <a:solidFill>
                  <a:srgbClr val="00CEF6"/>
                </a:solidFill>
                <a:latin typeface="Source Sans Pro"/>
                <a:ea typeface="Source Sans Pro"/>
                <a:cs typeface="Source Sans Pro"/>
                <a:sym typeface="Source Sans Pro"/>
              </a:rPr>
              <a:t>結構</a:t>
            </a:r>
            <a:endParaRPr lang="en" sz="1200">
              <a:solidFill>
                <a:srgbClr val="28324A"/>
              </a:solidFill>
              <a:latin typeface="Source Sans Pro"/>
              <a:ea typeface="Source Sans Pro"/>
              <a:cs typeface="Source Sans Pro"/>
              <a:sym typeface="Source Sans Pro"/>
            </a:endParaRPr>
          </a:p>
          <a:p>
            <a:pPr marL="0" lvl="0" indent="0" algn="l" rtl="0">
              <a:spcBef>
                <a:spcPts val="600"/>
              </a:spcBef>
              <a:spcAft>
                <a:spcPts val="0"/>
              </a:spcAft>
              <a:buClr>
                <a:schemeClr val="dk1"/>
              </a:buClr>
              <a:buSzPts val="1100"/>
              <a:buFont typeface="Arial"/>
              <a:buNone/>
            </a:pPr>
            <a:endParaRPr lang="en" sz="1200" smtClean="0">
              <a:solidFill>
                <a:srgbClr val="28324A"/>
              </a:solidFill>
              <a:latin typeface="Source Sans Pro"/>
              <a:ea typeface="Source Sans Pro"/>
              <a:cs typeface="Source Sans Pro"/>
              <a:sym typeface="Source Sans Pro"/>
            </a:endParaRPr>
          </a:p>
          <a:p>
            <a:pPr marL="0" lvl="0" indent="0" algn="l" rtl="0">
              <a:spcBef>
                <a:spcPts val="600"/>
              </a:spcBef>
              <a:spcAft>
                <a:spcPts val="0"/>
              </a:spcAft>
              <a:buClr>
                <a:schemeClr val="dk1"/>
              </a:buClr>
              <a:buSzPts val="1100"/>
              <a:buFont typeface="Arial"/>
              <a:buNone/>
            </a:pPr>
            <a:endParaRPr lang="en" sz="1200" smtClean="0">
              <a:solidFill>
                <a:srgbClr val="28324A"/>
              </a:solidFill>
              <a:latin typeface="Source Sans Pro"/>
              <a:ea typeface="Source Sans Pro"/>
              <a:cs typeface="Source Sans Pro"/>
              <a:sym typeface="Source Sans Pro"/>
            </a:endParaRPr>
          </a:p>
          <a:p>
            <a:pPr marL="0" lvl="0" indent="0" algn="l" rtl="0">
              <a:spcBef>
                <a:spcPts val="600"/>
              </a:spcBef>
              <a:spcAft>
                <a:spcPts val="0"/>
              </a:spcAft>
              <a:buClr>
                <a:schemeClr val="dk1"/>
              </a:buClr>
              <a:buSzPts val="1100"/>
              <a:buFont typeface="Arial"/>
              <a:buNone/>
            </a:pPr>
            <a:endParaRPr lang="en" sz="1200">
              <a:solidFill>
                <a:srgbClr val="28324A"/>
              </a:solidFill>
              <a:latin typeface="Source Sans Pro"/>
              <a:ea typeface="Source Sans Pro"/>
              <a:cs typeface="Source Sans Pro"/>
              <a:sym typeface="Source Sans Pro"/>
            </a:endParaRPr>
          </a:p>
          <a:p>
            <a:pPr marL="0" lvl="0" indent="0" algn="l" rtl="0">
              <a:spcBef>
                <a:spcPts val="600"/>
              </a:spcBef>
              <a:spcAft>
                <a:spcPts val="0"/>
              </a:spcAft>
              <a:buNone/>
            </a:pPr>
            <a:endParaRPr sz="1200">
              <a:solidFill>
                <a:srgbClr val="28324A"/>
              </a:solidFill>
              <a:latin typeface="Source Sans Pro"/>
              <a:ea typeface="Source Sans Pro"/>
              <a:cs typeface="Source Sans Pro"/>
              <a:sym typeface="Source Sans Pro"/>
            </a:endParaRPr>
          </a:p>
        </p:txBody>
      </p:sp>
      <p:sp>
        <p:nvSpPr>
          <p:cNvPr id="471" name="Google Shape;471;p14"/>
          <p:cNvSpPr txBox="1"/>
          <p:nvPr/>
        </p:nvSpPr>
        <p:spPr>
          <a:xfrm>
            <a:off x="4720152" y="968550"/>
            <a:ext cx="3376200" cy="3547416"/>
          </a:xfrm>
          <a:prstGeom prst="rect">
            <a:avLst/>
          </a:prstGeom>
          <a:noFill/>
          <a:ln>
            <a:noFill/>
          </a:ln>
        </p:spPr>
        <p:txBody>
          <a:bodyPr spcFirstLastPara="1" wrap="square" lIns="91425" tIns="91425" rIns="91425" bIns="91425" anchor="t" anchorCtr="0">
            <a:noAutofit/>
          </a:bodyPr>
          <a:lstStyle/>
          <a:p>
            <a:pPr lvl="0">
              <a:spcBef>
                <a:spcPts val="600"/>
              </a:spcBef>
            </a:pPr>
            <a:r>
              <a:rPr lang="zh-TW" altLang="en-US" sz="2000" b="1" smtClean="0">
                <a:solidFill>
                  <a:srgbClr val="00CEF6"/>
                </a:solidFill>
                <a:latin typeface="Source Sans Pro"/>
                <a:ea typeface="Source Sans Pro"/>
                <a:cs typeface="Source Sans Pro"/>
                <a:sym typeface="Source Sans Pro"/>
              </a:rPr>
              <a:t>概念</a:t>
            </a:r>
            <a:r>
              <a:rPr lang="en-US" altLang="zh-TW" sz="2000" b="1" smtClean="0">
                <a:solidFill>
                  <a:srgbClr val="00CEF6"/>
                </a:solidFill>
                <a:latin typeface="Source Sans Pro"/>
                <a:ea typeface="Source Sans Pro"/>
                <a:cs typeface="Source Sans Pro"/>
                <a:sym typeface="Source Sans Pro"/>
              </a:rPr>
              <a:t>:</a:t>
            </a:r>
            <a:r>
              <a:rPr lang="zh-TW" altLang="en-US" sz="2000" b="1" smtClean="0">
                <a:solidFill>
                  <a:srgbClr val="00CEF6"/>
                </a:solidFill>
                <a:latin typeface="Source Sans Pro"/>
                <a:ea typeface="Source Sans Pro"/>
                <a:cs typeface="Source Sans Pro"/>
                <a:sym typeface="Source Sans Pro"/>
              </a:rPr>
              <a:t>一個</a:t>
            </a:r>
            <a:r>
              <a:rPr lang="zh-TW" altLang="en-US" sz="2000" b="1">
                <a:solidFill>
                  <a:srgbClr val="00CEF6"/>
                </a:solidFill>
                <a:latin typeface="Source Sans Pro"/>
                <a:ea typeface="Source Sans Pro"/>
                <a:cs typeface="Source Sans Pro"/>
                <a:sym typeface="Source Sans Pro"/>
              </a:rPr>
              <a:t>包含多個決策樹的分類器</a:t>
            </a:r>
            <a:endParaRPr lang="en" altLang="zh-TW" sz="1200">
              <a:solidFill>
                <a:srgbClr val="28324A"/>
              </a:solidFill>
              <a:latin typeface="Source Sans Pro"/>
              <a:ea typeface="Source Sans Pro"/>
              <a:cs typeface="Source Sans Pro"/>
              <a:sym typeface="Source Sans Pro"/>
            </a:endParaRPr>
          </a:p>
          <a:p>
            <a:pPr marL="0" lvl="0" indent="0" algn="l" rtl="0">
              <a:spcBef>
                <a:spcPts val="600"/>
              </a:spcBef>
              <a:spcAft>
                <a:spcPts val="0"/>
              </a:spcAft>
              <a:buNone/>
            </a:pPr>
            <a:endParaRPr sz="2000" smtClean="0">
              <a:solidFill>
                <a:srgbClr val="00CEF6"/>
              </a:solidFill>
              <a:latin typeface="Source Sans Pro"/>
              <a:ea typeface="Source Sans Pro"/>
              <a:cs typeface="Source Sans Pro"/>
              <a:sym typeface="Source Sans Pro"/>
            </a:endParaRPr>
          </a:p>
          <a:p>
            <a:pPr marL="0" lvl="0" indent="0" algn="l" rtl="0">
              <a:spcBef>
                <a:spcPts val="600"/>
              </a:spcBef>
              <a:spcAft>
                <a:spcPts val="0"/>
              </a:spcAft>
              <a:buNone/>
            </a:pPr>
            <a:r>
              <a:rPr lang="en" sz="1200" smtClean="0">
                <a:solidFill>
                  <a:srgbClr val="28324A"/>
                </a:solidFill>
                <a:latin typeface="Source Sans Pro"/>
                <a:ea typeface="Source Sans Pro"/>
                <a:cs typeface="Source Sans Pro"/>
                <a:sym typeface="Source Sans Pro"/>
              </a:rPr>
              <a:t>Click on the button under the presentation preview that says "Download as PowerPoint template". You will get a .pptx file that you can edit in PowerPoint.</a:t>
            </a:r>
            <a:endParaRPr sz="1200" smtClean="0">
              <a:solidFill>
                <a:srgbClr val="28324A"/>
              </a:solidFill>
              <a:latin typeface="Source Sans Pro"/>
              <a:ea typeface="Source Sans Pro"/>
              <a:cs typeface="Source Sans Pro"/>
              <a:sym typeface="Source Sans Pro"/>
            </a:endParaRPr>
          </a:p>
          <a:p>
            <a:pPr marL="0" lvl="0" indent="0" algn="l" rtl="0">
              <a:spcBef>
                <a:spcPts val="600"/>
              </a:spcBef>
              <a:spcAft>
                <a:spcPts val="0"/>
              </a:spcAft>
              <a:buNone/>
            </a:pPr>
            <a:r>
              <a:rPr lang="en" sz="1200" smtClean="0">
                <a:solidFill>
                  <a:srgbClr val="28324A"/>
                </a:solidFill>
                <a:latin typeface="Source Sans Pro"/>
                <a:ea typeface="Source Sans Pro"/>
                <a:cs typeface="Source Sans Pro"/>
                <a:sym typeface="Source Sans Pro"/>
              </a:rPr>
              <a:t>Remember to download and install the fonts used in this presentation (you’ll find the links to the font files needed in the </a:t>
            </a:r>
            <a:r>
              <a:rPr lang="en" sz="1200" u="sng" smtClean="0">
                <a:solidFill>
                  <a:srgbClr val="28324A"/>
                </a:solidFill>
                <a:latin typeface="Source Sans Pro"/>
                <a:ea typeface="Source Sans Pro"/>
                <a:cs typeface="Source Sans Pro"/>
                <a:sym typeface="Source Sans Pro"/>
                <a:hlinkClick r:id="" action="ppaction://noaction">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Presentation design slide</a:t>
            </a:r>
            <a:r>
              <a:rPr lang="en" sz="1200" smtClean="0">
                <a:solidFill>
                  <a:srgbClr val="28324A"/>
                </a:solidFill>
                <a:latin typeface="Source Sans Pro"/>
                <a:ea typeface="Source Sans Pro"/>
                <a:cs typeface="Source Sans Pro"/>
                <a:sym typeface="Source Sans Pro"/>
              </a:rPr>
              <a:t>)</a:t>
            </a:r>
          </a:p>
          <a:p>
            <a:pPr marL="0" lvl="0" indent="0" algn="l" rtl="0">
              <a:spcBef>
                <a:spcPts val="600"/>
              </a:spcBef>
              <a:spcAft>
                <a:spcPts val="0"/>
              </a:spcAft>
              <a:buNone/>
            </a:pPr>
            <a:endParaRPr lang="en" sz="1200">
              <a:solidFill>
                <a:srgbClr val="28324A"/>
              </a:solidFill>
              <a:latin typeface="Source Sans Pro"/>
              <a:ea typeface="Source Sans Pro"/>
              <a:cs typeface="Source Sans Pro"/>
              <a:sym typeface="Source Sans Pro"/>
            </a:endParaRPr>
          </a:p>
          <a:p>
            <a:pPr marL="0" lvl="0" indent="0" algn="l" rtl="0">
              <a:spcBef>
                <a:spcPts val="600"/>
              </a:spcBef>
              <a:spcAft>
                <a:spcPts val="0"/>
              </a:spcAft>
              <a:buNone/>
            </a:pPr>
            <a:endParaRPr sz="1200">
              <a:solidFill>
                <a:srgbClr val="28324A"/>
              </a:solidFill>
              <a:latin typeface="Source Sans Pro"/>
              <a:ea typeface="Source Sans Pro"/>
              <a:cs typeface="Source Sans Pro"/>
              <a:sym typeface="Source Sans Pro"/>
            </a:endParaRPr>
          </a:p>
        </p:txBody>
      </p:sp>
      <p:sp>
        <p:nvSpPr>
          <p:cNvPr id="472" name="Google Shape;472;p14"/>
          <p:cNvSpPr txBox="1"/>
          <p:nvPr/>
        </p:nvSpPr>
        <p:spPr>
          <a:xfrm>
            <a:off x="1047750" y="3143925"/>
            <a:ext cx="7048500" cy="826500"/>
          </a:xfrm>
          <a:prstGeom prst="rect">
            <a:avLst/>
          </a:prstGeom>
          <a:noFill/>
          <a:ln>
            <a:noFill/>
          </a:ln>
        </p:spPr>
        <p:txBody>
          <a:bodyPr spcFirstLastPara="1" wrap="square" lIns="91425" tIns="91425" rIns="91425" bIns="91425" anchor="t" anchorCtr="0">
            <a:noAutofit/>
          </a:bodyPr>
          <a:lstStyle/>
          <a:p>
            <a:pPr marL="0" lvl="0" indent="0" algn="l" rtl="0">
              <a:spcBef>
                <a:spcPts val="1000"/>
              </a:spcBef>
              <a:spcAft>
                <a:spcPts val="0"/>
              </a:spcAft>
              <a:buNone/>
            </a:pPr>
            <a:endParaRPr sz="1200">
              <a:solidFill>
                <a:srgbClr val="28324A"/>
              </a:solidFill>
              <a:latin typeface="Source Sans Pro"/>
              <a:ea typeface="Source Sans Pro"/>
              <a:cs typeface="Source Sans Pro"/>
              <a:sym typeface="Source Sans Pro"/>
            </a:endParaRPr>
          </a:p>
          <a:p>
            <a:pPr marL="0" lvl="0" indent="0" algn="l" rtl="0">
              <a:spcBef>
                <a:spcPts val="1000"/>
              </a:spcBef>
              <a:spcAft>
                <a:spcPts val="1000"/>
              </a:spcAft>
              <a:buNone/>
            </a:pPr>
            <a:endParaRPr sz="1200">
              <a:solidFill>
                <a:srgbClr val="28324A"/>
              </a:solidFill>
              <a:latin typeface="Source Sans Pro"/>
              <a:ea typeface="Source Sans Pro"/>
              <a:cs typeface="Source Sans Pro"/>
              <a:sym typeface="Source Sans Pro"/>
            </a:endParaRPr>
          </a:p>
        </p:txBody>
      </p:sp>
      <p:sp>
        <p:nvSpPr>
          <p:cNvPr id="473" name="Google Shape;473;p1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pic>
        <p:nvPicPr>
          <p:cNvPr id="2050" name="Picture 2"/>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31355" y="1950327"/>
            <a:ext cx="4392487" cy="2387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4572000" y="1987908"/>
            <a:ext cx="4252614" cy="2349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86890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18"/>
          <p:cNvSpPr txBox="1">
            <a:spLocks noGrp="1"/>
          </p:cNvSpPr>
          <p:nvPr>
            <p:ph type="title"/>
          </p:nvPr>
        </p:nvSpPr>
        <p:spPr>
          <a:xfrm>
            <a:off x="899592" y="267494"/>
            <a:ext cx="6996600" cy="715800"/>
          </a:xfrm>
          <a:prstGeom prst="rect">
            <a:avLst/>
          </a:prstGeom>
        </p:spPr>
        <p:txBody>
          <a:bodyPr spcFirstLastPara="1" wrap="square" lIns="91425" tIns="91425" rIns="91425" bIns="91425" anchor="b" anchorCtr="0">
            <a:noAutofit/>
          </a:bodyPr>
          <a:lstStyle/>
          <a:p>
            <a:pPr marL="101600" lvl="0"/>
            <a:r>
              <a:rPr lang="zh-TW" altLang="en-US" sz="4000" smtClean="0">
                <a:solidFill>
                  <a:schemeClr val="accent2"/>
                </a:solidFill>
              </a:rPr>
              <a:t>模型建立及評估  </a:t>
            </a:r>
            <a:r>
              <a:rPr lang="en-US" altLang="zh-TW" sz="4000" smtClean="0">
                <a:solidFill>
                  <a:schemeClr val="accent2"/>
                </a:solidFill>
              </a:rPr>
              <a:t>1/6</a:t>
            </a:r>
            <a:endParaRPr lang="en-US" altLang="zh-TW" sz="4000">
              <a:solidFill>
                <a:schemeClr val="accent2"/>
              </a:solidFill>
            </a:endParaRPr>
          </a:p>
        </p:txBody>
      </p:sp>
      <p:sp>
        <p:nvSpPr>
          <p:cNvPr id="500" name="Google Shape;500;p18"/>
          <p:cNvSpPr txBox="1">
            <a:spLocks noGrp="1"/>
          </p:cNvSpPr>
          <p:nvPr>
            <p:ph type="body" idx="1"/>
          </p:nvPr>
        </p:nvSpPr>
        <p:spPr>
          <a:xfrm>
            <a:off x="1187624" y="1059582"/>
            <a:ext cx="6996600" cy="2183703"/>
          </a:xfrm>
          <a:prstGeom prst="rect">
            <a:avLst/>
          </a:prstGeom>
        </p:spPr>
        <p:txBody>
          <a:bodyPr spcFirstLastPara="1" wrap="square" lIns="91425" tIns="91425" rIns="91425" bIns="91425" anchor="t" anchorCtr="0">
            <a:noAutofit/>
          </a:bodyPr>
          <a:lstStyle/>
          <a:p>
            <a:pPr marL="101600" indent="0">
              <a:spcBef>
                <a:spcPts val="0"/>
              </a:spcBef>
              <a:buNone/>
            </a:pPr>
            <a:r>
              <a:rPr lang="zh-TW" altLang="en-US" smtClean="0"/>
              <a:t>模型建立</a:t>
            </a:r>
            <a:endParaRPr lang="en-US" altLang="zh-TW" smtClean="0"/>
          </a:p>
          <a:p>
            <a:pPr marL="101600" indent="0">
              <a:spcBef>
                <a:spcPts val="0"/>
              </a:spcBef>
              <a:buNone/>
            </a:pPr>
            <a:endParaRPr lang="en-US" altLang="zh-TW" smtClean="0"/>
          </a:p>
          <a:p>
            <a:pPr marL="101600" indent="0">
              <a:spcBef>
                <a:spcPts val="0"/>
              </a:spcBef>
              <a:buNone/>
            </a:pPr>
            <a:endParaRPr lang="en-US" altLang="zh-TW"/>
          </a:p>
          <a:p>
            <a:pPr marL="101600" indent="0">
              <a:spcBef>
                <a:spcPts val="0"/>
              </a:spcBef>
              <a:buNone/>
            </a:pPr>
            <a:endParaRPr lang="en-US" altLang="zh-TW" smtClean="0"/>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fld id="{00000000-1234-1234-1234-123412341234}" type="slidenum">
              <a:rPr lang="en"/>
              <a:pPr/>
              <a:t>14</a:t>
            </a:fld>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1563638"/>
            <a:ext cx="7131050" cy="255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48897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18"/>
          <p:cNvSpPr txBox="1">
            <a:spLocks noGrp="1"/>
          </p:cNvSpPr>
          <p:nvPr>
            <p:ph type="title"/>
          </p:nvPr>
        </p:nvSpPr>
        <p:spPr>
          <a:xfrm>
            <a:off x="971600" y="339502"/>
            <a:ext cx="6996600" cy="715800"/>
          </a:xfrm>
          <a:prstGeom prst="rect">
            <a:avLst/>
          </a:prstGeom>
        </p:spPr>
        <p:txBody>
          <a:bodyPr spcFirstLastPara="1" wrap="square" lIns="91425" tIns="91425" rIns="91425" bIns="91425" anchor="b" anchorCtr="0">
            <a:noAutofit/>
          </a:bodyPr>
          <a:lstStyle/>
          <a:p>
            <a:pPr marL="101600" lvl="0"/>
            <a:r>
              <a:rPr lang="zh-TW" altLang="en-US" sz="4000" smtClean="0">
                <a:solidFill>
                  <a:schemeClr val="accent2"/>
                </a:solidFill>
              </a:rPr>
              <a:t>模型建立及評估 </a:t>
            </a:r>
            <a:r>
              <a:rPr lang="en-US" altLang="zh-TW" sz="4000" smtClean="0">
                <a:solidFill>
                  <a:schemeClr val="accent2"/>
                </a:solidFill>
              </a:rPr>
              <a:t>2/6</a:t>
            </a:r>
            <a:endParaRPr lang="en-US" altLang="zh-TW" sz="4000">
              <a:solidFill>
                <a:schemeClr val="accent2"/>
              </a:solidFill>
            </a:endParaRPr>
          </a:p>
        </p:txBody>
      </p:sp>
      <p:sp>
        <p:nvSpPr>
          <p:cNvPr id="500" name="Google Shape;500;p18"/>
          <p:cNvSpPr txBox="1">
            <a:spLocks noGrp="1"/>
          </p:cNvSpPr>
          <p:nvPr>
            <p:ph type="body" idx="1"/>
          </p:nvPr>
        </p:nvSpPr>
        <p:spPr>
          <a:xfrm>
            <a:off x="1072142" y="987574"/>
            <a:ext cx="6996600" cy="2183703"/>
          </a:xfrm>
          <a:prstGeom prst="rect">
            <a:avLst/>
          </a:prstGeom>
        </p:spPr>
        <p:txBody>
          <a:bodyPr spcFirstLastPara="1" wrap="square" lIns="91425" tIns="91425" rIns="91425" bIns="91425" anchor="t" anchorCtr="0">
            <a:noAutofit/>
          </a:bodyPr>
          <a:lstStyle/>
          <a:p>
            <a:pPr marL="101600" indent="0">
              <a:spcBef>
                <a:spcPts val="0"/>
              </a:spcBef>
              <a:buNone/>
            </a:pPr>
            <a:r>
              <a:rPr lang="zh-TW" altLang="en-US" smtClean="0"/>
              <a:t>模型建立</a:t>
            </a:r>
            <a:endParaRPr lang="en-US" altLang="zh-TW" smtClean="0"/>
          </a:p>
          <a:p>
            <a:pPr marL="101600" indent="0">
              <a:spcBef>
                <a:spcPts val="0"/>
              </a:spcBef>
              <a:buNone/>
            </a:pPr>
            <a:endParaRPr lang="en-US" altLang="zh-TW"/>
          </a:p>
          <a:p>
            <a:pPr marL="101600" indent="0">
              <a:spcBef>
                <a:spcPts val="0"/>
              </a:spcBef>
              <a:buNone/>
            </a:pPr>
            <a:endParaRPr lang="en-US" altLang="zh-TW" smtClean="0"/>
          </a:p>
          <a:p>
            <a:pPr marL="101600" indent="0">
              <a:spcBef>
                <a:spcPts val="0"/>
              </a:spcBef>
              <a:buNone/>
            </a:pPr>
            <a:endParaRPr lang="en-US" altLang="zh-TW" smtClean="0"/>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fld id="{00000000-1234-1234-1234-123412341234}" type="slidenum">
              <a:rPr lang="en"/>
              <a:pPr/>
              <a:t>15</a:t>
            </a:fld>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1347614"/>
            <a:ext cx="7169150" cy="252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50583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18"/>
          <p:cNvSpPr txBox="1">
            <a:spLocks noGrp="1"/>
          </p:cNvSpPr>
          <p:nvPr>
            <p:ph type="title"/>
          </p:nvPr>
        </p:nvSpPr>
        <p:spPr>
          <a:xfrm>
            <a:off x="971600" y="339502"/>
            <a:ext cx="6996600" cy="715800"/>
          </a:xfrm>
          <a:prstGeom prst="rect">
            <a:avLst/>
          </a:prstGeom>
        </p:spPr>
        <p:txBody>
          <a:bodyPr spcFirstLastPara="1" wrap="square" lIns="91425" tIns="91425" rIns="91425" bIns="91425" anchor="b" anchorCtr="0">
            <a:noAutofit/>
          </a:bodyPr>
          <a:lstStyle/>
          <a:p>
            <a:pPr marL="101600" lvl="0"/>
            <a:r>
              <a:rPr lang="zh-TW" altLang="en-US" sz="4000" smtClean="0">
                <a:solidFill>
                  <a:schemeClr val="accent2"/>
                </a:solidFill>
              </a:rPr>
              <a:t>模型建立及評估 </a:t>
            </a:r>
            <a:r>
              <a:rPr lang="en-US" altLang="zh-TW" sz="4000" smtClean="0">
                <a:solidFill>
                  <a:schemeClr val="accent2"/>
                </a:solidFill>
              </a:rPr>
              <a:t>3/6</a:t>
            </a:r>
            <a:endParaRPr lang="en-US" altLang="zh-TW" sz="4000">
              <a:solidFill>
                <a:schemeClr val="accent2"/>
              </a:solidFill>
            </a:endParaRPr>
          </a:p>
        </p:txBody>
      </p:sp>
      <p:sp>
        <p:nvSpPr>
          <p:cNvPr id="500" name="Google Shape;500;p18"/>
          <p:cNvSpPr txBox="1">
            <a:spLocks noGrp="1"/>
          </p:cNvSpPr>
          <p:nvPr>
            <p:ph type="body" idx="1"/>
          </p:nvPr>
        </p:nvSpPr>
        <p:spPr>
          <a:xfrm>
            <a:off x="1115616" y="915566"/>
            <a:ext cx="6996600" cy="2183703"/>
          </a:xfrm>
          <a:prstGeom prst="rect">
            <a:avLst/>
          </a:prstGeom>
        </p:spPr>
        <p:txBody>
          <a:bodyPr spcFirstLastPara="1" wrap="square" lIns="91425" tIns="91425" rIns="91425" bIns="91425" anchor="t" anchorCtr="0">
            <a:noAutofit/>
          </a:bodyPr>
          <a:lstStyle/>
          <a:p>
            <a:pPr marL="101600" indent="0">
              <a:spcBef>
                <a:spcPts val="0"/>
              </a:spcBef>
              <a:buNone/>
            </a:pPr>
            <a:r>
              <a:rPr lang="zh-TW" altLang="en-US" smtClean="0"/>
              <a:t>模型準確度</a:t>
            </a:r>
            <a:endParaRPr lang="en-US" altLang="zh-TW" smtClean="0"/>
          </a:p>
          <a:p>
            <a:pPr marL="101600" indent="0">
              <a:spcBef>
                <a:spcPts val="0"/>
              </a:spcBef>
              <a:buNone/>
            </a:pPr>
            <a:endParaRPr lang="en-US" altLang="zh-TW"/>
          </a:p>
          <a:p>
            <a:pPr marL="101600" indent="0">
              <a:spcBef>
                <a:spcPts val="0"/>
              </a:spcBef>
              <a:buNone/>
            </a:pPr>
            <a:endParaRPr lang="en-US" altLang="zh-TW" smtClean="0"/>
          </a:p>
          <a:p>
            <a:pPr marL="101600" indent="0">
              <a:spcBef>
                <a:spcPts val="0"/>
              </a:spcBef>
              <a:buNone/>
            </a:pPr>
            <a:endParaRPr lang="en-US" altLang="zh-TW" smtClean="0"/>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fld id="{00000000-1234-1234-1234-123412341234}" type="slidenum">
              <a:rPr lang="en"/>
              <a:pPr/>
              <a:t>16</a:t>
            </a:fld>
            <a:endParaRPr/>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1491630"/>
            <a:ext cx="6142440" cy="3597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38726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18"/>
          <p:cNvSpPr txBox="1">
            <a:spLocks noGrp="1"/>
          </p:cNvSpPr>
          <p:nvPr>
            <p:ph type="title"/>
          </p:nvPr>
        </p:nvSpPr>
        <p:spPr>
          <a:xfrm>
            <a:off x="971600" y="339502"/>
            <a:ext cx="6996600" cy="715800"/>
          </a:xfrm>
          <a:prstGeom prst="rect">
            <a:avLst/>
          </a:prstGeom>
        </p:spPr>
        <p:txBody>
          <a:bodyPr spcFirstLastPara="1" wrap="square" lIns="91425" tIns="91425" rIns="91425" bIns="91425" anchor="b" anchorCtr="0">
            <a:noAutofit/>
          </a:bodyPr>
          <a:lstStyle/>
          <a:p>
            <a:pPr marL="101600" lvl="0"/>
            <a:r>
              <a:rPr lang="zh-TW" altLang="en-US" sz="4000" smtClean="0">
                <a:solidFill>
                  <a:schemeClr val="accent2"/>
                </a:solidFill>
              </a:rPr>
              <a:t>模型建立及評估 </a:t>
            </a:r>
            <a:r>
              <a:rPr lang="en-US" altLang="zh-TW" sz="4000" smtClean="0">
                <a:solidFill>
                  <a:schemeClr val="accent2"/>
                </a:solidFill>
              </a:rPr>
              <a:t>4/6</a:t>
            </a:r>
            <a:endParaRPr lang="en-US" altLang="zh-TW" sz="4000">
              <a:solidFill>
                <a:schemeClr val="accent2"/>
              </a:solidFill>
            </a:endParaRPr>
          </a:p>
        </p:txBody>
      </p:sp>
      <p:sp>
        <p:nvSpPr>
          <p:cNvPr id="500" name="Google Shape;500;p18"/>
          <p:cNvSpPr txBox="1">
            <a:spLocks noGrp="1"/>
          </p:cNvSpPr>
          <p:nvPr>
            <p:ph type="body" idx="1"/>
          </p:nvPr>
        </p:nvSpPr>
        <p:spPr>
          <a:xfrm>
            <a:off x="1115616" y="915566"/>
            <a:ext cx="6996600" cy="2183703"/>
          </a:xfrm>
          <a:prstGeom prst="rect">
            <a:avLst/>
          </a:prstGeom>
        </p:spPr>
        <p:txBody>
          <a:bodyPr spcFirstLastPara="1" wrap="square" lIns="91425" tIns="91425" rIns="91425" bIns="91425" anchor="t" anchorCtr="0">
            <a:noAutofit/>
          </a:bodyPr>
          <a:lstStyle/>
          <a:p>
            <a:pPr marL="101600" indent="0">
              <a:spcBef>
                <a:spcPts val="0"/>
              </a:spcBef>
              <a:buNone/>
            </a:pPr>
            <a:r>
              <a:rPr lang="zh-TW" altLang="en-US" smtClean="0"/>
              <a:t>不同模型的</a:t>
            </a:r>
            <a:r>
              <a:rPr lang="en-US" altLang="zh-TW" smtClean="0"/>
              <a:t>AUC</a:t>
            </a:r>
            <a:r>
              <a:rPr lang="zh-TW" altLang="en-US" smtClean="0"/>
              <a:t> </a:t>
            </a:r>
            <a:r>
              <a:rPr lang="en-US" altLang="zh-TW" smtClean="0"/>
              <a:t>score</a:t>
            </a:r>
            <a:endParaRPr lang="en-US" altLang="zh-TW"/>
          </a:p>
          <a:p>
            <a:pPr marL="101600" indent="0">
              <a:spcBef>
                <a:spcPts val="0"/>
              </a:spcBef>
              <a:buNone/>
            </a:pPr>
            <a:endParaRPr lang="en-US" altLang="zh-TW" smtClean="0"/>
          </a:p>
          <a:p>
            <a:pPr marL="101600" indent="0">
              <a:spcBef>
                <a:spcPts val="0"/>
              </a:spcBef>
              <a:buNone/>
            </a:pPr>
            <a:endParaRPr lang="en-US" altLang="zh-TW" smtClean="0"/>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fld id="{00000000-1234-1234-1234-123412341234}" type="slidenum">
              <a:rPr lang="en"/>
              <a:pPr/>
              <a:t>17</a:t>
            </a:fld>
            <a:endParaRP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1332631"/>
            <a:ext cx="6864350" cy="3801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44872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18"/>
          <p:cNvSpPr txBox="1">
            <a:spLocks noGrp="1"/>
          </p:cNvSpPr>
          <p:nvPr>
            <p:ph type="title"/>
          </p:nvPr>
        </p:nvSpPr>
        <p:spPr>
          <a:xfrm>
            <a:off x="971600" y="339502"/>
            <a:ext cx="6996600" cy="715800"/>
          </a:xfrm>
          <a:prstGeom prst="rect">
            <a:avLst/>
          </a:prstGeom>
        </p:spPr>
        <p:txBody>
          <a:bodyPr spcFirstLastPara="1" wrap="square" lIns="91425" tIns="91425" rIns="91425" bIns="91425" anchor="b" anchorCtr="0">
            <a:noAutofit/>
          </a:bodyPr>
          <a:lstStyle/>
          <a:p>
            <a:pPr marL="101600" lvl="0"/>
            <a:r>
              <a:rPr lang="zh-TW" altLang="en-US" sz="4000" smtClean="0">
                <a:solidFill>
                  <a:schemeClr val="accent2"/>
                </a:solidFill>
              </a:rPr>
              <a:t>模型建立及評估 </a:t>
            </a:r>
            <a:r>
              <a:rPr lang="en-US" altLang="zh-TW" sz="4000" smtClean="0">
                <a:solidFill>
                  <a:schemeClr val="accent2"/>
                </a:solidFill>
              </a:rPr>
              <a:t>5/6</a:t>
            </a:r>
            <a:endParaRPr lang="en-US" altLang="zh-TW" sz="4000">
              <a:solidFill>
                <a:schemeClr val="accent2"/>
              </a:solidFill>
            </a:endParaRPr>
          </a:p>
        </p:txBody>
      </p:sp>
      <p:sp>
        <p:nvSpPr>
          <p:cNvPr id="500" name="Google Shape;500;p18"/>
          <p:cNvSpPr txBox="1">
            <a:spLocks noGrp="1"/>
          </p:cNvSpPr>
          <p:nvPr>
            <p:ph type="body" idx="1"/>
          </p:nvPr>
        </p:nvSpPr>
        <p:spPr>
          <a:xfrm>
            <a:off x="1115616" y="915566"/>
            <a:ext cx="6996600" cy="2183703"/>
          </a:xfrm>
          <a:prstGeom prst="rect">
            <a:avLst/>
          </a:prstGeom>
        </p:spPr>
        <p:txBody>
          <a:bodyPr spcFirstLastPara="1" wrap="square" lIns="91425" tIns="91425" rIns="91425" bIns="91425" anchor="t" anchorCtr="0">
            <a:noAutofit/>
          </a:bodyPr>
          <a:lstStyle/>
          <a:p>
            <a:pPr marL="101600" indent="0">
              <a:spcBef>
                <a:spcPts val="0"/>
              </a:spcBef>
              <a:buNone/>
            </a:pPr>
            <a:r>
              <a:rPr lang="zh-TW" altLang="en-US" smtClean="0"/>
              <a:t>評估模型性能</a:t>
            </a:r>
            <a:endParaRPr lang="en-US" altLang="zh-TW" smtClean="0"/>
          </a:p>
          <a:p>
            <a:pPr marL="101600" indent="0">
              <a:spcBef>
                <a:spcPts val="0"/>
              </a:spcBef>
              <a:buNone/>
            </a:pPr>
            <a:endParaRPr lang="en-US" altLang="zh-TW" smtClean="0"/>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fld id="{00000000-1234-1234-1234-123412341234}" type="slidenum">
              <a:rPr lang="en"/>
              <a:pPr/>
              <a:t>18</a:t>
            </a:fld>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1563638"/>
            <a:ext cx="7073900" cy="217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02473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18"/>
          <p:cNvSpPr txBox="1">
            <a:spLocks noGrp="1"/>
          </p:cNvSpPr>
          <p:nvPr>
            <p:ph type="title"/>
          </p:nvPr>
        </p:nvSpPr>
        <p:spPr>
          <a:xfrm>
            <a:off x="971600" y="339502"/>
            <a:ext cx="6996600" cy="715800"/>
          </a:xfrm>
          <a:prstGeom prst="rect">
            <a:avLst/>
          </a:prstGeom>
        </p:spPr>
        <p:txBody>
          <a:bodyPr spcFirstLastPara="1" wrap="square" lIns="91425" tIns="91425" rIns="91425" bIns="91425" anchor="b" anchorCtr="0">
            <a:noAutofit/>
          </a:bodyPr>
          <a:lstStyle/>
          <a:p>
            <a:pPr marL="101600" lvl="0"/>
            <a:r>
              <a:rPr lang="zh-TW" altLang="en-US" sz="4000" smtClean="0">
                <a:solidFill>
                  <a:schemeClr val="accent2"/>
                </a:solidFill>
              </a:rPr>
              <a:t>模型建立及評估 </a:t>
            </a:r>
            <a:r>
              <a:rPr lang="en-US" altLang="zh-TW" sz="4000" smtClean="0">
                <a:solidFill>
                  <a:schemeClr val="accent2"/>
                </a:solidFill>
              </a:rPr>
              <a:t>6/6</a:t>
            </a:r>
            <a:endParaRPr lang="en-US" altLang="zh-TW" sz="4000">
              <a:solidFill>
                <a:schemeClr val="accent2"/>
              </a:solidFill>
            </a:endParaRPr>
          </a:p>
        </p:txBody>
      </p:sp>
      <p:sp>
        <p:nvSpPr>
          <p:cNvPr id="500" name="Google Shape;500;p18"/>
          <p:cNvSpPr txBox="1">
            <a:spLocks noGrp="1"/>
          </p:cNvSpPr>
          <p:nvPr>
            <p:ph type="body" idx="1"/>
          </p:nvPr>
        </p:nvSpPr>
        <p:spPr>
          <a:xfrm>
            <a:off x="1115616" y="915566"/>
            <a:ext cx="6996600" cy="2183703"/>
          </a:xfrm>
          <a:prstGeom prst="rect">
            <a:avLst/>
          </a:prstGeom>
        </p:spPr>
        <p:txBody>
          <a:bodyPr spcFirstLastPara="1" wrap="square" lIns="91425" tIns="91425" rIns="91425" bIns="91425" anchor="t" anchorCtr="0">
            <a:noAutofit/>
          </a:bodyPr>
          <a:lstStyle/>
          <a:p>
            <a:pPr marL="101600" indent="0">
              <a:spcBef>
                <a:spcPts val="0"/>
              </a:spcBef>
              <a:buNone/>
            </a:pPr>
            <a:r>
              <a:rPr lang="en-US" altLang="zh-TW" smtClean="0"/>
              <a:t>ROC</a:t>
            </a:r>
            <a:r>
              <a:rPr lang="zh-TW" altLang="en-US" smtClean="0"/>
              <a:t> </a:t>
            </a:r>
            <a:r>
              <a:rPr lang="en-US" altLang="zh-TW" smtClean="0"/>
              <a:t>Curve</a:t>
            </a:r>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fld id="{00000000-1234-1234-1234-123412341234}" type="slidenum">
              <a:rPr lang="en"/>
              <a:pPr/>
              <a:t>19</a:t>
            </a:fld>
            <a:endParaRP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1491630"/>
            <a:ext cx="5760640" cy="3501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814772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18"/>
          <p:cNvSpPr txBox="1">
            <a:spLocks noGrp="1"/>
          </p:cNvSpPr>
          <p:nvPr>
            <p:ph type="title"/>
          </p:nvPr>
        </p:nvSpPr>
        <p:spPr>
          <a:xfrm>
            <a:off x="1115616" y="267494"/>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zh-TW" altLang="en-US" sz="4000">
                <a:solidFill>
                  <a:schemeClr val="accent2"/>
                </a:solidFill>
              </a:rPr>
              <a:t>報告</a:t>
            </a:r>
            <a:r>
              <a:rPr lang="zh-TW" altLang="en-US" sz="4000" smtClean="0">
                <a:solidFill>
                  <a:schemeClr val="accent2"/>
                </a:solidFill>
              </a:rPr>
              <a:t>大綱</a:t>
            </a:r>
            <a:endParaRPr sz="4000">
              <a:solidFill>
                <a:schemeClr val="accent2"/>
              </a:solidFill>
            </a:endParaRPr>
          </a:p>
        </p:txBody>
      </p:sp>
      <p:sp>
        <p:nvSpPr>
          <p:cNvPr id="500" name="Google Shape;500;p18"/>
          <p:cNvSpPr txBox="1">
            <a:spLocks noGrp="1"/>
          </p:cNvSpPr>
          <p:nvPr>
            <p:ph type="body" idx="1"/>
          </p:nvPr>
        </p:nvSpPr>
        <p:spPr>
          <a:xfrm>
            <a:off x="1115616" y="1059582"/>
            <a:ext cx="6996600" cy="2183703"/>
          </a:xfrm>
          <a:prstGeom prst="rect">
            <a:avLst/>
          </a:prstGeom>
        </p:spPr>
        <p:txBody>
          <a:bodyPr spcFirstLastPara="1" wrap="square" lIns="91425" tIns="91425" rIns="91425" bIns="91425" anchor="t" anchorCtr="0">
            <a:noAutofit/>
          </a:bodyPr>
          <a:lstStyle/>
          <a:p>
            <a:pPr marL="101600" lvl="0" indent="0">
              <a:spcBef>
                <a:spcPts val="0"/>
              </a:spcBef>
              <a:buNone/>
            </a:pPr>
            <a:r>
              <a:rPr lang="en-US" altLang="zh-TW" sz="2800" smtClean="0"/>
              <a:t>1.</a:t>
            </a:r>
            <a:r>
              <a:rPr lang="zh-TW" altLang="en-US" sz="2800"/>
              <a:t>資料來源及工具</a:t>
            </a:r>
            <a:r>
              <a:rPr lang="zh-TW" altLang="en-US" sz="2800" smtClean="0"/>
              <a:t>使用</a:t>
            </a:r>
            <a:endParaRPr lang="en-US" altLang="zh-TW" sz="2800" smtClean="0"/>
          </a:p>
          <a:p>
            <a:pPr marL="101600" lvl="0" indent="0">
              <a:spcBef>
                <a:spcPts val="0"/>
              </a:spcBef>
              <a:buNone/>
            </a:pPr>
            <a:r>
              <a:rPr lang="en-US" altLang="zh-TW" sz="2800" smtClean="0"/>
              <a:t>2.</a:t>
            </a:r>
            <a:r>
              <a:rPr lang="zh-TW" altLang="en-US" sz="2800" smtClean="0"/>
              <a:t>專案</a:t>
            </a:r>
            <a:r>
              <a:rPr lang="zh-TW" altLang="en-US" sz="2800"/>
              <a:t>目標及</a:t>
            </a:r>
            <a:r>
              <a:rPr lang="zh-TW" altLang="en-US" sz="2800" smtClean="0"/>
              <a:t>背景</a:t>
            </a:r>
            <a:endParaRPr lang="en-US" altLang="zh-TW" sz="2800" smtClean="0"/>
          </a:p>
          <a:p>
            <a:pPr marL="101600" lvl="0" indent="0" algn="l" rtl="0">
              <a:spcBef>
                <a:spcPts val="0"/>
              </a:spcBef>
              <a:spcAft>
                <a:spcPts val="0"/>
              </a:spcAft>
              <a:buSzPts val="2000"/>
              <a:buNone/>
            </a:pPr>
            <a:r>
              <a:rPr lang="en-US" altLang="zh-TW" sz="2800" smtClean="0"/>
              <a:t>3.</a:t>
            </a:r>
            <a:r>
              <a:rPr lang="zh-TW" altLang="en-US" sz="2800" smtClean="0"/>
              <a:t>資料清洗</a:t>
            </a:r>
            <a:endParaRPr lang="en-US" altLang="zh-TW" sz="2800" smtClean="0"/>
          </a:p>
          <a:p>
            <a:pPr marL="101600" lvl="0" indent="0" algn="l" rtl="0">
              <a:spcBef>
                <a:spcPts val="0"/>
              </a:spcBef>
              <a:spcAft>
                <a:spcPts val="0"/>
              </a:spcAft>
              <a:buSzPts val="2000"/>
              <a:buNone/>
            </a:pPr>
            <a:r>
              <a:rPr lang="en-US" altLang="zh-TW" sz="2800" smtClean="0"/>
              <a:t>4.</a:t>
            </a:r>
            <a:r>
              <a:rPr lang="zh-TW" altLang="en-US" sz="2800" smtClean="0"/>
              <a:t>資料分析及視覺化</a:t>
            </a:r>
            <a:endParaRPr lang="en-US" altLang="zh-TW" sz="2800" smtClean="0"/>
          </a:p>
          <a:p>
            <a:pPr marL="101600" lvl="0" indent="0" algn="l" rtl="0">
              <a:spcBef>
                <a:spcPts val="0"/>
              </a:spcBef>
              <a:spcAft>
                <a:spcPts val="0"/>
              </a:spcAft>
              <a:buSzPts val="2000"/>
              <a:buNone/>
            </a:pPr>
            <a:r>
              <a:rPr lang="en-US" altLang="zh-TW" sz="2800" smtClean="0"/>
              <a:t>5.</a:t>
            </a:r>
            <a:r>
              <a:rPr lang="zh-TW" altLang="en-US" sz="2800" smtClean="0"/>
              <a:t>資料處理及模型</a:t>
            </a:r>
            <a:r>
              <a:rPr lang="zh-TW" altLang="en-US" sz="2800"/>
              <a:t>介紹</a:t>
            </a:r>
            <a:endParaRPr lang="en-US" altLang="zh-TW" sz="2800" smtClean="0"/>
          </a:p>
          <a:p>
            <a:pPr marL="101600" lvl="0" indent="0" algn="l" rtl="0">
              <a:spcBef>
                <a:spcPts val="0"/>
              </a:spcBef>
              <a:spcAft>
                <a:spcPts val="0"/>
              </a:spcAft>
              <a:buSzPts val="2000"/>
              <a:buNone/>
            </a:pPr>
            <a:r>
              <a:rPr lang="en-US" altLang="zh-TW" sz="2800" smtClean="0"/>
              <a:t>6.</a:t>
            </a:r>
            <a:r>
              <a:rPr lang="zh-TW" altLang="en-US" sz="2800" smtClean="0"/>
              <a:t>模型建立及評估</a:t>
            </a:r>
            <a:endParaRPr lang="en-US" altLang="zh-TW" sz="2800" smtClean="0"/>
          </a:p>
          <a:p>
            <a:pPr marL="101600" lvl="0" indent="0" algn="l" rtl="0">
              <a:spcBef>
                <a:spcPts val="0"/>
              </a:spcBef>
              <a:spcAft>
                <a:spcPts val="0"/>
              </a:spcAft>
              <a:buSzPts val="2000"/>
              <a:buNone/>
            </a:pPr>
            <a:r>
              <a:rPr lang="en-US" altLang="zh-TW" sz="2800"/>
              <a:t>7</a:t>
            </a:r>
            <a:r>
              <a:rPr lang="en-US" altLang="zh-TW" sz="2800" smtClean="0"/>
              <a:t>.</a:t>
            </a:r>
            <a:r>
              <a:rPr lang="zh-TW" altLang="en-US" sz="2800" smtClean="0"/>
              <a:t>結論</a:t>
            </a:r>
            <a:endParaRPr lang="en-US" altLang="zh-TW" sz="2800" smtClean="0"/>
          </a:p>
          <a:p>
            <a:pPr marL="457200" lvl="0" indent="-355600" algn="l" rtl="0">
              <a:spcBef>
                <a:spcPts val="0"/>
              </a:spcBef>
              <a:spcAft>
                <a:spcPts val="0"/>
              </a:spcAft>
              <a:buSzPts val="2000"/>
              <a:buChar char="◉"/>
            </a:pPr>
            <a:endParaRPr lang="en-US" altLang="zh-TW" smtClean="0"/>
          </a:p>
          <a:p>
            <a:pPr marL="0" lvl="0" indent="0" algn="l" rtl="0">
              <a:spcBef>
                <a:spcPts val="600"/>
              </a:spcBef>
              <a:spcAft>
                <a:spcPts val="0"/>
              </a:spcAft>
              <a:buNone/>
            </a:pPr>
            <a:endParaRPr/>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18"/>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101600"/>
            <a:r>
              <a:rPr lang="zh-TW" altLang="en-US" sz="4000">
                <a:solidFill>
                  <a:schemeClr val="accent2"/>
                </a:solidFill>
              </a:rPr>
              <a:t>結論</a:t>
            </a:r>
            <a:endParaRPr lang="en-US" altLang="zh-TW" sz="4000">
              <a:solidFill>
                <a:schemeClr val="accent2"/>
              </a:solidFill>
            </a:endParaRPr>
          </a:p>
        </p:txBody>
      </p:sp>
      <p:sp>
        <p:nvSpPr>
          <p:cNvPr id="500" name="Google Shape;500;p18"/>
          <p:cNvSpPr txBox="1">
            <a:spLocks noGrp="1"/>
          </p:cNvSpPr>
          <p:nvPr>
            <p:ph type="body" idx="1"/>
          </p:nvPr>
        </p:nvSpPr>
        <p:spPr>
          <a:xfrm>
            <a:off x="971600" y="1540175"/>
            <a:ext cx="7100850" cy="1823664"/>
          </a:xfrm>
          <a:prstGeom prst="rect">
            <a:avLst/>
          </a:prstGeom>
        </p:spPr>
        <p:txBody>
          <a:bodyPr spcFirstLastPara="1" wrap="square" lIns="91425" tIns="91425" rIns="91425" bIns="91425" anchor="t" anchorCtr="0">
            <a:noAutofit/>
          </a:bodyPr>
          <a:lstStyle/>
          <a:p>
            <a:pPr>
              <a:spcBef>
                <a:spcPts val="0"/>
              </a:spcBef>
              <a:buFont typeface="Wingdings" pitchFamily="2" charset="2"/>
              <a:buChar char="Ø"/>
            </a:pPr>
            <a:r>
              <a:rPr lang="zh-TW" altLang="en-US" smtClean="0"/>
              <a:t>在本</a:t>
            </a:r>
            <a:r>
              <a:rPr lang="zh-TW" altLang="en-US"/>
              <a:t>資料</a:t>
            </a:r>
            <a:r>
              <a:rPr lang="zh-TW" altLang="en-US" smtClean="0"/>
              <a:t>集中，偵測潛在的警示帳戶，以</a:t>
            </a:r>
            <a:r>
              <a:rPr lang="en-US" altLang="zh-TW" smtClean="0"/>
              <a:t>RandomForest</a:t>
            </a:r>
            <a:r>
              <a:rPr lang="zh-TW" altLang="en-US"/>
              <a:t>隨機</a:t>
            </a:r>
            <a:r>
              <a:rPr lang="zh-TW" altLang="en-US" smtClean="0"/>
              <a:t>森林的表現比較好。</a:t>
            </a:r>
            <a:endParaRPr lang="en-US" altLang="zh-TW" smtClean="0"/>
          </a:p>
          <a:p>
            <a:pPr>
              <a:spcBef>
                <a:spcPts val="0"/>
              </a:spcBef>
              <a:buFont typeface="Wingdings" pitchFamily="2" charset="2"/>
              <a:buChar char="Ø"/>
            </a:pPr>
            <a:r>
              <a:rPr lang="zh-TW" altLang="en-US"/>
              <a:t>透過</a:t>
            </a:r>
            <a:r>
              <a:rPr lang="zh-TW" altLang="en-US" smtClean="0"/>
              <a:t>機器學習模型的方式，能有效提供及解決客戶需求。</a:t>
            </a:r>
            <a:endParaRPr lang="en-US" altLang="zh-TW" smtClean="0"/>
          </a:p>
          <a:p>
            <a:pPr marL="101600" lvl="0" indent="0">
              <a:spcBef>
                <a:spcPts val="0"/>
              </a:spcBef>
              <a:buNone/>
            </a:pPr>
            <a:endParaRPr lang="en-US" altLang="zh-TW" smtClean="0"/>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fld id="{00000000-1234-1234-1234-123412341234}" type="slidenum">
              <a:rPr lang="en"/>
              <a:pPr/>
              <a:t>20</a:t>
            </a:fld>
            <a:endParaRPr/>
          </a:p>
        </p:txBody>
      </p:sp>
    </p:spTree>
    <p:extLst>
      <p:ext uri="{BB962C8B-B14F-4D97-AF65-F5344CB8AC3E}">
        <p14:creationId xmlns:p14="http://schemas.microsoft.com/office/powerpoint/2010/main" val="3553318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35"/>
          <p:cNvSpPr txBox="1">
            <a:spLocks noGrp="1"/>
          </p:cNvSpPr>
          <p:nvPr>
            <p:ph type="ctrTitle" idx="4294967295"/>
          </p:nvPr>
        </p:nvSpPr>
        <p:spPr>
          <a:xfrm>
            <a:off x="1275150" y="1278550"/>
            <a:ext cx="65937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0000"/>
              <a:t>THANKS!</a:t>
            </a:r>
            <a:endParaRPr sz="10000"/>
          </a:p>
        </p:txBody>
      </p:sp>
      <p:sp>
        <p:nvSpPr>
          <p:cNvPr id="720" name="Google Shape;720;p35"/>
          <p:cNvSpPr txBox="1">
            <a:spLocks noGrp="1"/>
          </p:cNvSpPr>
          <p:nvPr>
            <p:ph type="subTitle" idx="4294967295"/>
          </p:nvPr>
        </p:nvSpPr>
        <p:spPr>
          <a:xfrm>
            <a:off x="1275150" y="2325749"/>
            <a:ext cx="6593700" cy="16809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3600" b="1"/>
              <a:t>Any questions?</a:t>
            </a:r>
            <a:endParaRPr sz="3600" b="1"/>
          </a:p>
          <a:p>
            <a:pPr marL="0" lvl="0" indent="0" algn="ctr" rtl="0">
              <a:spcBef>
                <a:spcPts val="600"/>
              </a:spcBef>
              <a:spcAft>
                <a:spcPts val="0"/>
              </a:spcAft>
              <a:buNone/>
            </a:pPr>
            <a:endParaRPr sz="3600" b="1"/>
          </a:p>
        </p:txBody>
      </p:sp>
      <p:sp>
        <p:nvSpPr>
          <p:cNvPr id="721" name="Google Shape;721;p3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18"/>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101600" lvl="0"/>
            <a:r>
              <a:rPr lang="zh-TW" altLang="en-US" sz="4000">
                <a:solidFill>
                  <a:schemeClr val="accent2"/>
                </a:solidFill>
              </a:rPr>
              <a:t>資料來源及工具使用</a:t>
            </a:r>
            <a:endParaRPr lang="en-US" altLang="zh-TW" sz="4000">
              <a:solidFill>
                <a:schemeClr val="accent2"/>
              </a:solidFill>
            </a:endParaRPr>
          </a:p>
        </p:txBody>
      </p:sp>
      <p:sp>
        <p:nvSpPr>
          <p:cNvPr id="500" name="Google Shape;500;p18"/>
          <p:cNvSpPr txBox="1">
            <a:spLocks noGrp="1"/>
          </p:cNvSpPr>
          <p:nvPr>
            <p:ph type="body" idx="1"/>
          </p:nvPr>
        </p:nvSpPr>
        <p:spPr>
          <a:xfrm>
            <a:off x="1075850" y="1540174"/>
            <a:ext cx="7384582" cy="2183703"/>
          </a:xfrm>
          <a:prstGeom prst="rect">
            <a:avLst/>
          </a:prstGeom>
        </p:spPr>
        <p:txBody>
          <a:bodyPr spcFirstLastPara="1" wrap="square" lIns="91425" tIns="91425" rIns="91425" bIns="91425" anchor="t" anchorCtr="0">
            <a:noAutofit/>
          </a:bodyPr>
          <a:lstStyle/>
          <a:p>
            <a:pPr marL="101600" indent="0">
              <a:spcBef>
                <a:spcPts val="0"/>
              </a:spcBef>
              <a:buNone/>
            </a:pPr>
            <a:r>
              <a:rPr lang="en-US" altLang="zh-TW" smtClean="0"/>
              <a:t>1.</a:t>
            </a:r>
            <a:r>
              <a:rPr lang="zh-TW" altLang="en-US"/>
              <a:t>資料來源</a:t>
            </a:r>
            <a:r>
              <a:rPr lang="en-US" altLang="zh-TW" smtClean="0"/>
              <a:t>:</a:t>
            </a:r>
            <a:r>
              <a:rPr lang="zh-TW" altLang="en-US" smtClean="0"/>
              <a:t> </a:t>
            </a:r>
            <a:endParaRPr lang="en-US" altLang="zh-TW" smtClean="0"/>
          </a:p>
          <a:p>
            <a:pPr marL="101600" indent="0">
              <a:spcBef>
                <a:spcPts val="0"/>
              </a:spcBef>
              <a:buNone/>
            </a:pPr>
            <a:r>
              <a:rPr lang="en-US" altLang="zh-TW" b="1" smtClean="0"/>
              <a:t>kaggle </a:t>
            </a:r>
            <a:r>
              <a:rPr lang="zh-TW" altLang="en-US" smtClean="0"/>
              <a:t>的資料庫</a:t>
            </a:r>
            <a:r>
              <a:rPr lang="en-US" altLang="zh-TW"/>
              <a:t>Synthetic Financial Datasets For Fraud </a:t>
            </a:r>
            <a:r>
              <a:rPr lang="en-US" altLang="zh-TW" smtClean="0"/>
              <a:t>Detection</a:t>
            </a:r>
          </a:p>
          <a:p>
            <a:pPr marL="101600" lvl="0" indent="0">
              <a:spcBef>
                <a:spcPts val="0"/>
              </a:spcBef>
              <a:buNone/>
            </a:pPr>
            <a:endParaRPr lang="en-US" altLang="zh-TW" smtClean="0"/>
          </a:p>
          <a:p>
            <a:pPr marL="101600" lvl="0" indent="0">
              <a:spcBef>
                <a:spcPts val="0"/>
              </a:spcBef>
              <a:buNone/>
            </a:pPr>
            <a:r>
              <a:rPr lang="en-US" altLang="zh-TW" smtClean="0"/>
              <a:t>2.</a:t>
            </a:r>
            <a:r>
              <a:rPr lang="zh-TW" altLang="en-US" smtClean="0"/>
              <a:t>工具使用</a:t>
            </a:r>
            <a:r>
              <a:rPr lang="en-US" altLang="zh-TW" smtClean="0"/>
              <a:t>: </a:t>
            </a:r>
            <a:r>
              <a:rPr lang="zh-TW" altLang="en-US" smtClean="0"/>
              <a:t> </a:t>
            </a:r>
            <a:endParaRPr lang="en-US" altLang="zh-TW" smtClean="0"/>
          </a:p>
          <a:p>
            <a:pPr marL="101600" lvl="0" indent="0">
              <a:spcBef>
                <a:spcPts val="0"/>
              </a:spcBef>
              <a:buNone/>
            </a:pPr>
            <a:r>
              <a:rPr lang="en-US" altLang="zh-TW" b="1" smtClean="0"/>
              <a:t>Python</a:t>
            </a:r>
            <a:r>
              <a:rPr lang="zh-TW" altLang="en-US" b="1" smtClean="0"/>
              <a:t>、</a:t>
            </a:r>
            <a:r>
              <a:rPr lang="en-US" altLang="zh-TW" b="1" smtClean="0"/>
              <a:t>PowerBI</a:t>
            </a:r>
          </a:p>
          <a:p>
            <a:pPr marL="0" lvl="0" indent="0" algn="l" rtl="0">
              <a:spcBef>
                <a:spcPts val="600"/>
              </a:spcBef>
              <a:spcAft>
                <a:spcPts val="0"/>
              </a:spcAft>
              <a:buNone/>
            </a:pPr>
            <a:endParaRPr/>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fld id="{00000000-1234-1234-1234-123412341234}" type="slidenum">
              <a:rPr lang="en"/>
              <a:pPr/>
              <a:t>3</a:t>
            </a:fld>
            <a:endParaRPr/>
          </a:p>
        </p:txBody>
      </p:sp>
    </p:spTree>
    <p:extLst>
      <p:ext uri="{BB962C8B-B14F-4D97-AF65-F5344CB8AC3E}">
        <p14:creationId xmlns:p14="http://schemas.microsoft.com/office/powerpoint/2010/main" val="27265911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18"/>
          <p:cNvSpPr txBox="1">
            <a:spLocks noGrp="1"/>
          </p:cNvSpPr>
          <p:nvPr>
            <p:ph type="title"/>
          </p:nvPr>
        </p:nvSpPr>
        <p:spPr>
          <a:xfrm>
            <a:off x="1043608" y="267494"/>
            <a:ext cx="6996600" cy="715800"/>
          </a:xfrm>
          <a:prstGeom prst="rect">
            <a:avLst/>
          </a:prstGeom>
        </p:spPr>
        <p:txBody>
          <a:bodyPr spcFirstLastPara="1" wrap="square" lIns="91425" tIns="91425" rIns="91425" bIns="91425" anchor="b" anchorCtr="0">
            <a:noAutofit/>
          </a:bodyPr>
          <a:lstStyle/>
          <a:p>
            <a:r>
              <a:rPr lang="zh-TW" altLang="en-US" sz="4000">
                <a:solidFill>
                  <a:schemeClr val="accent2"/>
                </a:solidFill>
              </a:rPr>
              <a:t>專案目標及</a:t>
            </a:r>
            <a:r>
              <a:rPr lang="zh-TW" altLang="en-US" sz="4000" smtClean="0">
                <a:solidFill>
                  <a:schemeClr val="accent2"/>
                </a:solidFill>
              </a:rPr>
              <a:t>背景</a:t>
            </a:r>
            <a:r>
              <a:rPr lang="zh-TW" altLang="en-US" sz="4000">
                <a:solidFill>
                  <a:schemeClr val="accent2"/>
                </a:solidFill>
              </a:rPr>
              <a:t> </a:t>
            </a:r>
            <a:r>
              <a:rPr lang="zh-TW" altLang="en-US" sz="4000" smtClean="0">
                <a:solidFill>
                  <a:schemeClr val="accent2"/>
                </a:solidFill>
              </a:rPr>
              <a:t> </a:t>
            </a:r>
            <a:r>
              <a:rPr lang="en-US" altLang="zh-TW" sz="4000" smtClean="0">
                <a:solidFill>
                  <a:schemeClr val="accent2"/>
                </a:solidFill>
              </a:rPr>
              <a:t>1/2</a:t>
            </a:r>
            <a:endParaRPr lang="en-US" altLang="zh-TW" sz="4000">
              <a:solidFill>
                <a:schemeClr val="accent2"/>
              </a:solidFill>
            </a:endParaRPr>
          </a:p>
        </p:txBody>
      </p:sp>
      <p:sp>
        <p:nvSpPr>
          <p:cNvPr id="500" name="Google Shape;500;p18"/>
          <p:cNvSpPr txBox="1">
            <a:spLocks noGrp="1"/>
          </p:cNvSpPr>
          <p:nvPr>
            <p:ph type="body" idx="1"/>
          </p:nvPr>
        </p:nvSpPr>
        <p:spPr>
          <a:xfrm>
            <a:off x="1075850" y="1203598"/>
            <a:ext cx="6996600" cy="3168352"/>
          </a:xfrm>
          <a:prstGeom prst="rect">
            <a:avLst/>
          </a:prstGeom>
        </p:spPr>
        <p:txBody>
          <a:bodyPr spcFirstLastPara="1" wrap="square" lIns="91425" tIns="91425" rIns="91425" bIns="91425" anchor="t" anchorCtr="0">
            <a:noAutofit/>
          </a:bodyPr>
          <a:lstStyle/>
          <a:p>
            <a:pPr marL="101600" lvl="0" indent="0">
              <a:spcBef>
                <a:spcPts val="0"/>
              </a:spcBef>
              <a:buNone/>
            </a:pPr>
            <a:r>
              <a:rPr lang="en-US" altLang="zh-TW" smtClean="0"/>
              <a:t>1.</a:t>
            </a:r>
            <a:r>
              <a:rPr lang="zh-TW" altLang="en-US" smtClean="0"/>
              <a:t>專案目標</a:t>
            </a:r>
            <a:r>
              <a:rPr lang="en-US" altLang="zh-TW" smtClean="0"/>
              <a:t>: </a:t>
            </a:r>
            <a:r>
              <a:rPr lang="zh-TW" altLang="en-US" smtClean="0"/>
              <a:t>協助客戶建立風險</a:t>
            </a:r>
            <a:r>
              <a:rPr lang="zh-TW" altLang="en-US"/>
              <a:t>控管機制</a:t>
            </a:r>
            <a:r>
              <a:rPr lang="zh-TW" altLang="en-US" smtClean="0"/>
              <a:t>，協助偵測</a:t>
            </a:r>
            <a:r>
              <a:rPr lang="zh-TW" altLang="en-US"/>
              <a:t>潛在警示</a:t>
            </a:r>
            <a:r>
              <a:rPr lang="zh-TW" altLang="en-US" smtClean="0"/>
              <a:t>帳戶。</a:t>
            </a:r>
            <a:endParaRPr lang="en-US" altLang="zh-TW" smtClean="0"/>
          </a:p>
          <a:p>
            <a:pPr marL="101600" lvl="0" indent="0">
              <a:spcBef>
                <a:spcPts val="0"/>
              </a:spcBef>
              <a:buNone/>
            </a:pPr>
            <a:endParaRPr lang="en-US" altLang="zh-TW" smtClean="0"/>
          </a:p>
          <a:p>
            <a:pPr marL="101600" lvl="0" indent="0">
              <a:spcBef>
                <a:spcPts val="0"/>
              </a:spcBef>
              <a:buNone/>
            </a:pPr>
            <a:r>
              <a:rPr lang="en-US" altLang="zh-TW" smtClean="0"/>
              <a:t>2.</a:t>
            </a:r>
            <a:r>
              <a:rPr lang="zh-TW" altLang="en-US" smtClean="0"/>
              <a:t>背景介紹</a:t>
            </a:r>
            <a:r>
              <a:rPr lang="en-US" altLang="zh-TW" smtClean="0"/>
              <a:t>: </a:t>
            </a:r>
            <a:r>
              <a:rPr lang="zh-TW" altLang="en-US" smtClean="0"/>
              <a:t>因金融</a:t>
            </a:r>
            <a:r>
              <a:rPr lang="zh-TW" altLang="en-US"/>
              <a:t>資訊隱私權之保障及銀行保密</a:t>
            </a:r>
            <a:r>
              <a:rPr lang="zh-TW" altLang="en-US" smtClean="0"/>
              <a:t>義務，所以所使用的資料集</a:t>
            </a:r>
            <a:r>
              <a:rPr lang="en-US" altLang="zh-TW" smtClean="0"/>
              <a:t>(dataset)</a:t>
            </a:r>
            <a:r>
              <a:rPr lang="zh-TW" altLang="en-US" smtClean="0"/>
              <a:t>是透過</a:t>
            </a:r>
            <a:r>
              <a:rPr lang="en-US" altLang="zh-TW"/>
              <a:t>PaySim</a:t>
            </a:r>
            <a:r>
              <a:rPr lang="zh-TW" altLang="en-US" smtClean="0"/>
              <a:t>模擬器焠取某家跨國公司客戶的某非洲國家一個月的手機金融交易資料而模擬合成的，並非真實金融交易帳戶資訊。</a:t>
            </a:r>
            <a:endParaRPr lang="en-US" altLang="zh-TW" smtClean="0"/>
          </a:p>
          <a:p>
            <a:pPr marL="101600" lvl="0" indent="0">
              <a:spcBef>
                <a:spcPts val="0"/>
              </a:spcBef>
              <a:buNone/>
            </a:pPr>
            <a:endParaRPr lang="en-US" altLang="zh-TW" smtClean="0"/>
          </a:p>
          <a:p>
            <a:pPr marL="101600" lvl="0" indent="0">
              <a:spcBef>
                <a:spcPts val="0"/>
              </a:spcBef>
              <a:buNone/>
            </a:pPr>
            <a:endParaRPr lang="en-US" altLang="zh-TW"/>
          </a:p>
          <a:p>
            <a:pPr marL="101600" lvl="0" indent="0" algn="l" rtl="0">
              <a:spcBef>
                <a:spcPts val="0"/>
              </a:spcBef>
              <a:spcAft>
                <a:spcPts val="0"/>
              </a:spcAft>
              <a:buSzPts val="2000"/>
              <a:buNone/>
            </a:pPr>
            <a:endParaRPr lang="en-US" altLang="zh-TW" smtClean="0"/>
          </a:p>
          <a:p>
            <a:pPr marL="0" lvl="0" indent="0" algn="l" rtl="0">
              <a:spcBef>
                <a:spcPts val="600"/>
              </a:spcBef>
              <a:spcAft>
                <a:spcPts val="0"/>
              </a:spcAft>
              <a:buNone/>
            </a:pPr>
            <a:endParaRPr/>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fld id="{00000000-1234-1234-1234-123412341234}" type="slidenum">
              <a:rPr lang="en"/>
              <a:pPr/>
              <a:t>4</a:t>
            </a:fld>
            <a:endParaRPr/>
          </a:p>
        </p:txBody>
      </p:sp>
    </p:spTree>
    <p:extLst>
      <p:ext uri="{BB962C8B-B14F-4D97-AF65-F5344CB8AC3E}">
        <p14:creationId xmlns:p14="http://schemas.microsoft.com/office/powerpoint/2010/main" val="26892953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18"/>
          <p:cNvSpPr txBox="1">
            <a:spLocks noGrp="1"/>
          </p:cNvSpPr>
          <p:nvPr>
            <p:ph type="title"/>
          </p:nvPr>
        </p:nvSpPr>
        <p:spPr>
          <a:xfrm>
            <a:off x="1043608" y="267494"/>
            <a:ext cx="6996600" cy="715800"/>
          </a:xfrm>
          <a:prstGeom prst="rect">
            <a:avLst/>
          </a:prstGeom>
        </p:spPr>
        <p:txBody>
          <a:bodyPr spcFirstLastPara="1" wrap="square" lIns="91425" tIns="91425" rIns="91425" bIns="91425" anchor="b" anchorCtr="0">
            <a:noAutofit/>
          </a:bodyPr>
          <a:lstStyle/>
          <a:p>
            <a:r>
              <a:rPr lang="zh-TW" altLang="en-US" sz="4000">
                <a:solidFill>
                  <a:schemeClr val="accent2"/>
                </a:solidFill>
              </a:rPr>
              <a:t>專案目標及</a:t>
            </a:r>
            <a:r>
              <a:rPr lang="zh-TW" altLang="en-US" sz="4000" smtClean="0">
                <a:solidFill>
                  <a:schemeClr val="accent2"/>
                </a:solidFill>
              </a:rPr>
              <a:t>背景  </a:t>
            </a:r>
            <a:r>
              <a:rPr lang="en-US" altLang="zh-TW" sz="4000" smtClean="0">
                <a:solidFill>
                  <a:schemeClr val="accent2"/>
                </a:solidFill>
              </a:rPr>
              <a:t>2/2</a:t>
            </a:r>
            <a:endParaRPr lang="en-US" altLang="zh-TW" sz="4000">
              <a:solidFill>
                <a:schemeClr val="accent2"/>
              </a:solidFill>
            </a:endParaRPr>
          </a:p>
        </p:txBody>
      </p:sp>
      <p:sp>
        <p:nvSpPr>
          <p:cNvPr id="500" name="Google Shape;500;p18"/>
          <p:cNvSpPr txBox="1">
            <a:spLocks noGrp="1"/>
          </p:cNvSpPr>
          <p:nvPr>
            <p:ph type="body" idx="1"/>
          </p:nvPr>
        </p:nvSpPr>
        <p:spPr>
          <a:xfrm>
            <a:off x="1115616" y="1059582"/>
            <a:ext cx="6996600" cy="3456384"/>
          </a:xfrm>
          <a:prstGeom prst="rect">
            <a:avLst/>
          </a:prstGeom>
        </p:spPr>
        <p:txBody>
          <a:bodyPr spcFirstLastPara="1" wrap="square" lIns="91425" tIns="91425" rIns="91425" bIns="91425" anchor="t" anchorCtr="0">
            <a:noAutofit/>
          </a:bodyPr>
          <a:lstStyle/>
          <a:p>
            <a:pPr marL="101600" lvl="0" indent="0">
              <a:spcBef>
                <a:spcPts val="0"/>
              </a:spcBef>
              <a:buNone/>
            </a:pPr>
            <a:r>
              <a:rPr lang="en-US" altLang="zh-TW" smtClean="0"/>
              <a:t>3.</a:t>
            </a:r>
            <a:r>
              <a:rPr lang="zh-TW" altLang="en-US"/>
              <a:t>原始</a:t>
            </a:r>
            <a:r>
              <a:rPr lang="zh-TW" altLang="en-US" smtClean="0"/>
              <a:t>資料</a:t>
            </a:r>
            <a:r>
              <a:rPr lang="zh-TW" altLang="en-US"/>
              <a:t>介紹</a:t>
            </a:r>
            <a:r>
              <a:rPr lang="en-US" altLang="zh-TW"/>
              <a:t>: </a:t>
            </a:r>
            <a:endParaRPr lang="en-US" altLang="zh-TW" smtClean="0"/>
          </a:p>
          <a:p>
            <a:pPr lvl="0">
              <a:spcBef>
                <a:spcPts val="0"/>
              </a:spcBef>
              <a:buFont typeface="Wingdings" pitchFamily="2" charset="2"/>
              <a:buChar char="Ø"/>
            </a:pPr>
            <a:r>
              <a:rPr lang="zh-TW" altLang="en-US" smtClean="0"/>
              <a:t>總共有</a:t>
            </a:r>
            <a:r>
              <a:rPr lang="en-US" altLang="zh-TW" smtClean="0"/>
              <a:t>11</a:t>
            </a:r>
            <a:r>
              <a:rPr lang="zh-TW" altLang="en-US" smtClean="0"/>
              <a:t>個欄位</a:t>
            </a:r>
            <a:r>
              <a:rPr lang="en-US" altLang="zh-TW" smtClean="0"/>
              <a:t>'step</a:t>
            </a:r>
            <a:r>
              <a:rPr lang="en-US" altLang="zh-TW"/>
              <a:t>', 'type', 'amount', 'nameOrig', 'oldbalanceOrg', 'newbalanceOrig</a:t>
            </a:r>
            <a:r>
              <a:rPr lang="en-US" altLang="zh-TW" smtClean="0"/>
              <a:t>','nameDest</a:t>
            </a:r>
            <a:r>
              <a:rPr lang="en-US" altLang="zh-TW"/>
              <a:t>', 'oldbalanceDest', 'newbalanceDest', 'isFraud',</a:t>
            </a:r>
          </a:p>
          <a:p>
            <a:pPr marL="101600" lvl="0" indent="0">
              <a:spcBef>
                <a:spcPts val="0"/>
              </a:spcBef>
              <a:buNone/>
            </a:pPr>
            <a:r>
              <a:rPr lang="en-US" altLang="zh-TW"/>
              <a:t>       </a:t>
            </a:r>
            <a:r>
              <a:rPr lang="en-US" altLang="zh-TW" smtClean="0"/>
              <a:t>'isFlaggedFraud‘</a:t>
            </a:r>
          </a:p>
          <a:p>
            <a:pPr lvl="0">
              <a:spcBef>
                <a:spcPts val="0"/>
              </a:spcBef>
              <a:buFont typeface="Wingdings" pitchFamily="2" charset="2"/>
              <a:buChar char="Ø"/>
            </a:pPr>
            <a:r>
              <a:rPr lang="en-US" altLang="zh-TW"/>
              <a:t>Type: </a:t>
            </a:r>
            <a:r>
              <a:rPr lang="zh-TW" altLang="en-US"/>
              <a:t>分為五</a:t>
            </a:r>
            <a:r>
              <a:rPr lang="zh-TW" altLang="en-US" smtClean="0"/>
              <a:t>種交易類型，包括</a:t>
            </a:r>
            <a:r>
              <a:rPr lang="en-US" altLang="zh-TW" smtClean="0"/>
              <a:t>CASH-IN</a:t>
            </a:r>
            <a:r>
              <a:rPr lang="en-US" altLang="zh-TW"/>
              <a:t>, CASH-OUT, DEBIT, PAYMENT and </a:t>
            </a:r>
            <a:r>
              <a:rPr lang="en-US" altLang="zh-TW" smtClean="0"/>
              <a:t>TRANSFER</a:t>
            </a:r>
          </a:p>
          <a:p>
            <a:pPr lvl="0">
              <a:spcBef>
                <a:spcPts val="0"/>
              </a:spcBef>
              <a:buFont typeface="Wingdings" pitchFamily="2" charset="2"/>
              <a:buChar char="Ø"/>
            </a:pPr>
            <a:r>
              <a:rPr lang="en-US" altLang="zh-TW" smtClean="0"/>
              <a:t>isFraud</a:t>
            </a:r>
            <a:r>
              <a:rPr lang="en-US" altLang="zh-TW"/>
              <a:t> : </a:t>
            </a:r>
            <a:r>
              <a:rPr lang="zh-TW" altLang="en-US" smtClean="0"/>
              <a:t>交易被註記為警示之詐欺交易。</a:t>
            </a:r>
            <a:endParaRPr lang="en-US" altLang="zh-TW" smtClean="0"/>
          </a:p>
          <a:p>
            <a:pPr lvl="0">
              <a:spcBef>
                <a:spcPts val="0"/>
              </a:spcBef>
              <a:buFont typeface="Wingdings" pitchFamily="2" charset="2"/>
              <a:buChar char="Ø"/>
            </a:pPr>
            <a:r>
              <a:rPr lang="en-US" altLang="zh-TW" smtClean="0"/>
              <a:t>isFlaggedFraud:</a:t>
            </a:r>
            <a:r>
              <a:rPr lang="zh-TW" altLang="en-US" smtClean="0"/>
              <a:t>大額通貨交易，本資料集中僅需單筆交易金額</a:t>
            </a:r>
            <a:r>
              <a:rPr lang="en-US" altLang="zh-TW" smtClean="0"/>
              <a:t>200,000</a:t>
            </a:r>
            <a:r>
              <a:rPr lang="zh-TW" altLang="en-US" smtClean="0"/>
              <a:t>，即被標註。</a:t>
            </a:r>
            <a:r>
              <a:rPr lang="en-US" altLang="zh-TW"/>
              <a:t> </a:t>
            </a:r>
            <a:endParaRPr lang="en-US" altLang="zh-TW" smtClean="0"/>
          </a:p>
          <a:p>
            <a:pPr lvl="0">
              <a:spcBef>
                <a:spcPts val="0"/>
              </a:spcBef>
              <a:buFont typeface="Wingdings" pitchFamily="2" charset="2"/>
              <a:buChar char="Ø"/>
            </a:pPr>
            <a:endParaRPr lang="en-US" altLang="zh-TW" smtClean="0"/>
          </a:p>
          <a:p>
            <a:pPr lvl="0">
              <a:spcBef>
                <a:spcPts val="0"/>
              </a:spcBef>
              <a:buFont typeface="Wingdings" pitchFamily="2" charset="2"/>
              <a:buChar char="Ø"/>
            </a:pPr>
            <a:endParaRPr lang="en-US" altLang="zh-TW"/>
          </a:p>
          <a:p>
            <a:pPr marL="101600" lvl="0" indent="0">
              <a:spcBef>
                <a:spcPts val="0"/>
              </a:spcBef>
              <a:buNone/>
            </a:pPr>
            <a:endParaRPr lang="en-US" altLang="zh-TW" smtClean="0"/>
          </a:p>
          <a:p>
            <a:pPr marL="101600" lvl="0" indent="0">
              <a:spcBef>
                <a:spcPts val="0"/>
              </a:spcBef>
              <a:buNone/>
            </a:pPr>
            <a:endParaRPr lang="en-US" altLang="zh-TW"/>
          </a:p>
          <a:p>
            <a:pPr marL="101600" lvl="0" indent="0">
              <a:spcBef>
                <a:spcPts val="0"/>
              </a:spcBef>
              <a:buNone/>
            </a:pPr>
            <a:endParaRPr lang="en-US" altLang="zh-TW"/>
          </a:p>
          <a:p>
            <a:pPr marL="101600" lvl="0" indent="0" algn="l" rtl="0">
              <a:spcBef>
                <a:spcPts val="0"/>
              </a:spcBef>
              <a:spcAft>
                <a:spcPts val="0"/>
              </a:spcAft>
              <a:buSzPts val="2000"/>
              <a:buNone/>
            </a:pPr>
            <a:endParaRPr lang="en-US" altLang="zh-TW" smtClean="0"/>
          </a:p>
          <a:p>
            <a:pPr marL="0" lvl="0" indent="0" algn="l" rtl="0">
              <a:spcBef>
                <a:spcPts val="600"/>
              </a:spcBef>
              <a:spcAft>
                <a:spcPts val="0"/>
              </a:spcAft>
              <a:buNone/>
            </a:pPr>
            <a:endParaRPr/>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fld id="{00000000-1234-1234-1234-123412341234}" type="slidenum">
              <a:rPr lang="en"/>
              <a:pPr/>
              <a:t>5</a:t>
            </a:fld>
            <a:endParaRPr/>
          </a:p>
        </p:txBody>
      </p:sp>
    </p:spTree>
    <p:extLst>
      <p:ext uri="{BB962C8B-B14F-4D97-AF65-F5344CB8AC3E}">
        <p14:creationId xmlns:p14="http://schemas.microsoft.com/office/powerpoint/2010/main" val="24147872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18"/>
          <p:cNvSpPr txBox="1">
            <a:spLocks noGrp="1"/>
          </p:cNvSpPr>
          <p:nvPr>
            <p:ph type="title"/>
          </p:nvPr>
        </p:nvSpPr>
        <p:spPr>
          <a:xfrm>
            <a:off x="827584" y="123478"/>
            <a:ext cx="6996600" cy="715800"/>
          </a:xfrm>
          <a:prstGeom prst="rect">
            <a:avLst/>
          </a:prstGeom>
        </p:spPr>
        <p:txBody>
          <a:bodyPr spcFirstLastPara="1" wrap="square" lIns="91425" tIns="91425" rIns="91425" bIns="91425" anchor="b" anchorCtr="0">
            <a:noAutofit/>
          </a:bodyPr>
          <a:lstStyle/>
          <a:p>
            <a:pPr marL="101600"/>
            <a:r>
              <a:rPr lang="zh-TW" altLang="en-US" sz="4000">
                <a:solidFill>
                  <a:schemeClr val="accent2"/>
                </a:solidFill>
              </a:rPr>
              <a:t>資料</a:t>
            </a:r>
            <a:r>
              <a:rPr lang="zh-TW" altLang="en-US" sz="4000" smtClean="0">
                <a:solidFill>
                  <a:schemeClr val="accent2"/>
                </a:solidFill>
              </a:rPr>
              <a:t>清洗</a:t>
            </a:r>
            <a:r>
              <a:rPr lang="en-US" altLang="zh-TW" sz="4000">
                <a:solidFill>
                  <a:schemeClr val="accent2"/>
                </a:solidFill>
              </a:rPr>
              <a:t> </a:t>
            </a:r>
            <a:r>
              <a:rPr lang="en-US" altLang="zh-TW" sz="4000" smtClean="0">
                <a:solidFill>
                  <a:schemeClr val="accent2"/>
                </a:solidFill>
              </a:rPr>
              <a:t>1/2</a:t>
            </a:r>
            <a:endParaRPr lang="en-US" altLang="zh-TW" sz="4000">
              <a:solidFill>
                <a:schemeClr val="accent2"/>
              </a:solidFill>
            </a:endParaRPr>
          </a:p>
        </p:txBody>
      </p:sp>
      <p:sp>
        <p:nvSpPr>
          <p:cNvPr id="500" name="Google Shape;500;p18"/>
          <p:cNvSpPr txBox="1">
            <a:spLocks noGrp="1"/>
          </p:cNvSpPr>
          <p:nvPr>
            <p:ph type="body" idx="1"/>
          </p:nvPr>
        </p:nvSpPr>
        <p:spPr>
          <a:xfrm>
            <a:off x="1075850" y="771550"/>
            <a:ext cx="6996600" cy="3888432"/>
          </a:xfrm>
          <a:prstGeom prst="rect">
            <a:avLst/>
          </a:prstGeom>
        </p:spPr>
        <p:txBody>
          <a:bodyPr spcFirstLastPara="1" wrap="square" lIns="91425" tIns="91425" rIns="91425" bIns="91425" anchor="t" anchorCtr="0">
            <a:noAutofit/>
          </a:bodyPr>
          <a:lstStyle/>
          <a:p>
            <a:pPr marL="101600" lvl="0" indent="0">
              <a:spcBef>
                <a:spcPts val="0"/>
              </a:spcBef>
              <a:buNone/>
            </a:pPr>
            <a:r>
              <a:rPr lang="en-US" altLang="zh-TW"/>
              <a:t>1</a:t>
            </a:r>
            <a:r>
              <a:rPr lang="en-US" altLang="zh-TW" smtClean="0"/>
              <a:t>.</a:t>
            </a:r>
            <a:r>
              <a:rPr lang="zh-TW" altLang="en-US"/>
              <a:t>檢視在資料集</a:t>
            </a:r>
            <a:r>
              <a:rPr lang="en-US" altLang="zh-TW"/>
              <a:t>(dataset)</a:t>
            </a:r>
            <a:r>
              <a:rPr lang="zh-TW" altLang="en-US"/>
              <a:t>有</a:t>
            </a:r>
            <a:r>
              <a:rPr lang="zh-TW" altLang="en-US" smtClean="0"/>
              <a:t>無遺失的資料</a:t>
            </a:r>
            <a:r>
              <a:rPr lang="en-US" altLang="zh-TW" smtClean="0"/>
              <a:t>(missing values)</a:t>
            </a:r>
          </a:p>
          <a:p>
            <a:pPr marL="101600" lvl="0" indent="0">
              <a:spcBef>
                <a:spcPts val="0"/>
              </a:spcBef>
              <a:buNone/>
            </a:pPr>
            <a:endParaRPr lang="en-US" altLang="zh-TW" smtClean="0"/>
          </a:p>
          <a:p>
            <a:pPr marL="101600" lvl="0" indent="0">
              <a:spcBef>
                <a:spcPts val="0"/>
              </a:spcBef>
              <a:buNone/>
            </a:pPr>
            <a:endParaRPr lang="en-US" altLang="zh-TW" smtClean="0"/>
          </a:p>
          <a:p>
            <a:pPr marL="101600" lvl="0" indent="0">
              <a:spcBef>
                <a:spcPts val="0"/>
              </a:spcBef>
              <a:buNone/>
            </a:pPr>
            <a:endParaRPr lang="en-US" altLang="zh-TW"/>
          </a:p>
          <a:p>
            <a:pPr marL="101600" lvl="0" indent="0">
              <a:spcBef>
                <a:spcPts val="0"/>
              </a:spcBef>
              <a:buNone/>
            </a:pPr>
            <a:endParaRPr lang="en-US" altLang="zh-TW" smtClean="0"/>
          </a:p>
          <a:p>
            <a:pPr marL="101600" lvl="0" indent="0">
              <a:spcBef>
                <a:spcPts val="0"/>
              </a:spcBef>
              <a:buNone/>
            </a:pPr>
            <a:endParaRPr lang="en-US" altLang="zh-TW" smtClean="0"/>
          </a:p>
          <a:p>
            <a:pPr marL="101600" lvl="0" indent="0">
              <a:spcBef>
                <a:spcPts val="0"/>
              </a:spcBef>
              <a:buNone/>
            </a:pPr>
            <a:endParaRPr lang="en-US" altLang="zh-TW" smtClean="0"/>
          </a:p>
          <a:p>
            <a:pPr marL="101600" lvl="0" indent="0">
              <a:spcBef>
                <a:spcPts val="0"/>
              </a:spcBef>
              <a:buNone/>
            </a:pPr>
            <a:endParaRPr lang="en-US" altLang="zh-TW"/>
          </a:p>
          <a:p>
            <a:pPr marL="101600" lvl="0" indent="0">
              <a:spcBef>
                <a:spcPts val="0"/>
              </a:spcBef>
              <a:buNone/>
            </a:pPr>
            <a:endParaRPr lang="en-US" altLang="zh-TW"/>
          </a:p>
          <a:p>
            <a:pPr marL="101600" indent="0">
              <a:spcBef>
                <a:spcPts val="0"/>
              </a:spcBef>
              <a:buNone/>
            </a:pPr>
            <a:r>
              <a:rPr lang="en-US" altLang="zh-TW" smtClean="0"/>
              <a:t>2.</a:t>
            </a:r>
            <a:r>
              <a:rPr lang="zh-TW" altLang="en-US"/>
              <a:t>檢查在資料集</a:t>
            </a:r>
            <a:r>
              <a:rPr lang="en-US" altLang="zh-TW"/>
              <a:t>(dataset)</a:t>
            </a:r>
            <a:r>
              <a:rPr lang="zh-TW" altLang="en-US"/>
              <a:t>有無重複的資料</a:t>
            </a:r>
            <a:endParaRPr lang="en-US" altLang="zh-TW"/>
          </a:p>
          <a:p>
            <a:pPr marL="101600" lvl="0" indent="0">
              <a:spcBef>
                <a:spcPts val="0"/>
              </a:spcBef>
              <a:buNone/>
            </a:pPr>
            <a:endParaRPr lang="en-US" altLang="zh-TW" smtClean="0"/>
          </a:p>
          <a:p>
            <a:pPr marL="0" lvl="0" indent="0" algn="l" rtl="0">
              <a:spcBef>
                <a:spcPts val="600"/>
              </a:spcBef>
              <a:spcAft>
                <a:spcPts val="0"/>
              </a:spcAft>
              <a:buNone/>
            </a:pPr>
            <a:endParaRPr/>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fld id="{00000000-1234-1234-1234-123412341234}" type="slidenum">
              <a:rPr lang="en"/>
              <a:pPr/>
              <a:t>6</a:t>
            </a:fld>
            <a:endParaRP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4021722"/>
            <a:ext cx="7128792"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1680" y="1203598"/>
            <a:ext cx="4099297" cy="2409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48897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18"/>
          <p:cNvSpPr txBox="1">
            <a:spLocks noGrp="1"/>
          </p:cNvSpPr>
          <p:nvPr>
            <p:ph type="title"/>
          </p:nvPr>
        </p:nvSpPr>
        <p:spPr>
          <a:xfrm>
            <a:off x="827584" y="123478"/>
            <a:ext cx="6996600" cy="715800"/>
          </a:xfrm>
          <a:prstGeom prst="rect">
            <a:avLst/>
          </a:prstGeom>
        </p:spPr>
        <p:txBody>
          <a:bodyPr spcFirstLastPara="1" wrap="square" lIns="91425" tIns="91425" rIns="91425" bIns="91425" anchor="b" anchorCtr="0">
            <a:noAutofit/>
          </a:bodyPr>
          <a:lstStyle/>
          <a:p>
            <a:pPr marL="101600"/>
            <a:r>
              <a:rPr lang="zh-TW" altLang="en-US" sz="4000">
                <a:solidFill>
                  <a:schemeClr val="accent2"/>
                </a:solidFill>
              </a:rPr>
              <a:t>資料</a:t>
            </a:r>
            <a:r>
              <a:rPr lang="zh-TW" altLang="en-US" sz="4000" smtClean="0">
                <a:solidFill>
                  <a:schemeClr val="accent2"/>
                </a:solidFill>
              </a:rPr>
              <a:t>清洗  </a:t>
            </a:r>
            <a:r>
              <a:rPr lang="en-US" altLang="zh-TW" sz="4000" smtClean="0">
                <a:solidFill>
                  <a:schemeClr val="accent2"/>
                </a:solidFill>
              </a:rPr>
              <a:t>2/2</a:t>
            </a:r>
            <a:endParaRPr lang="en-US" altLang="zh-TW" sz="4000">
              <a:solidFill>
                <a:schemeClr val="accent2"/>
              </a:solidFill>
            </a:endParaRPr>
          </a:p>
        </p:txBody>
      </p:sp>
      <p:sp>
        <p:nvSpPr>
          <p:cNvPr id="500" name="Google Shape;500;p18"/>
          <p:cNvSpPr txBox="1">
            <a:spLocks noGrp="1"/>
          </p:cNvSpPr>
          <p:nvPr>
            <p:ph type="body" idx="1"/>
          </p:nvPr>
        </p:nvSpPr>
        <p:spPr>
          <a:xfrm>
            <a:off x="1075850" y="771550"/>
            <a:ext cx="6996600" cy="3888432"/>
          </a:xfrm>
          <a:prstGeom prst="rect">
            <a:avLst/>
          </a:prstGeom>
        </p:spPr>
        <p:txBody>
          <a:bodyPr spcFirstLastPara="1" wrap="square" lIns="91425" tIns="91425" rIns="91425" bIns="91425" anchor="t" anchorCtr="0">
            <a:noAutofit/>
          </a:bodyPr>
          <a:lstStyle/>
          <a:p>
            <a:pPr marL="101600" lvl="0" indent="0">
              <a:spcBef>
                <a:spcPts val="0"/>
              </a:spcBef>
              <a:buNone/>
            </a:pPr>
            <a:r>
              <a:rPr lang="en-US" altLang="zh-TW" smtClean="0"/>
              <a:t>3.</a:t>
            </a:r>
            <a:r>
              <a:rPr lang="zh-TW" altLang="en-US" smtClean="0"/>
              <a:t>刪除不需要的欄位</a:t>
            </a:r>
            <a:r>
              <a:rPr lang="zh-TW" altLang="en-US"/>
              <a:t>及</a:t>
            </a:r>
            <a:r>
              <a:rPr lang="zh-TW" altLang="en-US" smtClean="0"/>
              <a:t>變更資料集的欄位名稱</a:t>
            </a:r>
            <a:endParaRPr lang="en-US" altLang="zh-TW" smtClean="0"/>
          </a:p>
          <a:p>
            <a:pPr marL="101600" lvl="0" indent="0">
              <a:spcBef>
                <a:spcPts val="0"/>
              </a:spcBef>
              <a:buNone/>
            </a:pPr>
            <a:endParaRPr lang="en-US" altLang="zh-TW" smtClean="0"/>
          </a:p>
          <a:p>
            <a:pPr marL="101600" lvl="0" indent="0">
              <a:spcBef>
                <a:spcPts val="0"/>
              </a:spcBef>
              <a:buNone/>
            </a:pPr>
            <a:endParaRPr lang="en-US" altLang="zh-TW"/>
          </a:p>
          <a:p>
            <a:pPr marL="101600" lvl="0" indent="0">
              <a:spcBef>
                <a:spcPts val="0"/>
              </a:spcBef>
              <a:buNone/>
            </a:pPr>
            <a:endParaRPr lang="en-US" altLang="zh-TW" smtClean="0"/>
          </a:p>
          <a:p>
            <a:pPr marL="0" lvl="0" indent="0" algn="l" rtl="0">
              <a:spcBef>
                <a:spcPts val="600"/>
              </a:spcBef>
              <a:spcAft>
                <a:spcPts val="0"/>
              </a:spcAft>
              <a:buNone/>
            </a:pPr>
            <a:endParaRPr/>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fld id="{00000000-1234-1234-1234-123412341234}" type="slidenum">
              <a:rPr lang="en"/>
              <a:pPr/>
              <a:t>7</a:t>
            </a:fld>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0384" y="1325089"/>
            <a:ext cx="7106031" cy="378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80070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18"/>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101600" lvl="0"/>
            <a:r>
              <a:rPr lang="zh-TW" altLang="en-US" sz="4000">
                <a:solidFill>
                  <a:schemeClr val="accent2"/>
                </a:solidFill>
              </a:rPr>
              <a:t>資料分析及</a:t>
            </a:r>
            <a:r>
              <a:rPr lang="zh-TW" altLang="en-US" sz="4000" smtClean="0">
                <a:solidFill>
                  <a:schemeClr val="accent2"/>
                </a:solidFill>
              </a:rPr>
              <a:t>視覺化 </a:t>
            </a:r>
            <a:r>
              <a:rPr lang="en-US" altLang="zh-TW" sz="4000" smtClean="0">
                <a:solidFill>
                  <a:schemeClr val="accent2"/>
                </a:solidFill>
              </a:rPr>
              <a:t>1/2</a:t>
            </a:r>
            <a:endParaRPr lang="en-US" altLang="zh-TW" sz="4000">
              <a:solidFill>
                <a:schemeClr val="accent2"/>
              </a:solidFill>
            </a:endParaRPr>
          </a:p>
        </p:txBody>
      </p:sp>
      <p:sp>
        <p:nvSpPr>
          <p:cNvPr id="500" name="Google Shape;500;p18"/>
          <p:cNvSpPr txBox="1">
            <a:spLocks noGrp="1"/>
          </p:cNvSpPr>
          <p:nvPr>
            <p:ph type="body" idx="1"/>
          </p:nvPr>
        </p:nvSpPr>
        <p:spPr>
          <a:xfrm>
            <a:off x="1075850" y="1540174"/>
            <a:ext cx="6996600" cy="2183703"/>
          </a:xfrm>
          <a:prstGeom prst="rect">
            <a:avLst/>
          </a:prstGeom>
        </p:spPr>
        <p:txBody>
          <a:bodyPr spcFirstLastPara="1" wrap="square" lIns="91425" tIns="91425" rIns="91425" bIns="91425" anchor="t" anchorCtr="0">
            <a:noAutofit/>
          </a:bodyPr>
          <a:lstStyle/>
          <a:p>
            <a:pPr marL="101600" indent="0">
              <a:spcBef>
                <a:spcPts val="0"/>
              </a:spcBef>
              <a:buNone/>
            </a:pPr>
            <a:r>
              <a:rPr lang="zh-TW" altLang="en-US" smtClean="0"/>
              <a:t>資料分析</a:t>
            </a:r>
            <a:r>
              <a:rPr lang="en-US" altLang="zh-TW" smtClean="0"/>
              <a:t>:</a:t>
            </a:r>
          </a:p>
          <a:p>
            <a:pPr>
              <a:spcBef>
                <a:spcPts val="0"/>
              </a:spcBef>
              <a:buFont typeface="Wingdings" pitchFamily="2" charset="2"/>
              <a:buChar char="Ø"/>
            </a:pPr>
            <a:r>
              <a:rPr lang="zh-TW" altLang="en-US" smtClean="0"/>
              <a:t>本資料集的總交易筆數</a:t>
            </a:r>
            <a:endParaRPr lang="en-US" altLang="zh-TW" smtClean="0"/>
          </a:p>
          <a:p>
            <a:pPr>
              <a:spcBef>
                <a:spcPts val="0"/>
              </a:spcBef>
              <a:buFont typeface="Wingdings" pitchFamily="2" charset="2"/>
              <a:buChar char="Ø"/>
            </a:pPr>
            <a:r>
              <a:rPr lang="zh-TW" altLang="en-US" smtClean="0"/>
              <a:t>不同的交易種類佔總交易筆數的百分比</a:t>
            </a:r>
            <a:endParaRPr lang="en-US" altLang="zh-TW" smtClean="0"/>
          </a:p>
          <a:p>
            <a:pPr>
              <a:spcBef>
                <a:spcPts val="0"/>
              </a:spcBef>
              <a:buFont typeface="Wingdings" pitchFamily="2" charset="2"/>
              <a:buChar char="Ø"/>
            </a:pPr>
            <a:r>
              <a:rPr lang="zh-TW" altLang="en-US" smtClean="0"/>
              <a:t>列為警示交易的交易筆數</a:t>
            </a:r>
            <a:endParaRPr lang="en-US" altLang="zh-TW" smtClean="0"/>
          </a:p>
          <a:p>
            <a:pPr>
              <a:spcBef>
                <a:spcPts val="0"/>
              </a:spcBef>
              <a:buFont typeface="Wingdings" pitchFamily="2" charset="2"/>
              <a:buChar char="Ø"/>
            </a:pPr>
            <a:r>
              <a:rPr lang="zh-TW" altLang="en-US"/>
              <a:t>警示</a:t>
            </a:r>
            <a:r>
              <a:rPr lang="zh-TW" altLang="en-US" smtClean="0"/>
              <a:t>交易與交易種類的關係</a:t>
            </a:r>
            <a:endParaRPr lang="en-US" altLang="zh-TW" smtClean="0"/>
          </a:p>
          <a:p>
            <a:pPr>
              <a:spcBef>
                <a:spcPts val="0"/>
              </a:spcBef>
              <a:buFont typeface="Wingdings" pitchFamily="2" charset="2"/>
              <a:buChar char="Ø"/>
            </a:pPr>
            <a:r>
              <a:rPr lang="zh-TW" altLang="en-US"/>
              <a:t>警</a:t>
            </a:r>
            <a:r>
              <a:rPr lang="zh-TW" altLang="en-US" smtClean="0"/>
              <a:t>示交易的模式為何</a:t>
            </a:r>
            <a:r>
              <a:rPr lang="en-US" altLang="zh-TW" smtClean="0"/>
              <a:t>?</a:t>
            </a:r>
          </a:p>
          <a:p>
            <a:pPr>
              <a:spcBef>
                <a:spcPts val="0"/>
              </a:spcBef>
              <a:buFont typeface="Wingdings" pitchFamily="2" charset="2"/>
              <a:buChar char="Ø"/>
            </a:pPr>
            <a:endParaRPr lang="en-US" altLang="zh-TW" smtClean="0"/>
          </a:p>
          <a:p>
            <a:pPr>
              <a:spcBef>
                <a:spcPts val="0"/>
              </a:spcBef>
              <a:buFont typeface="Wingdings" pitchFamily="2" charset="2"/>
              <a:buChar char="Ø"/>
            </a:pPr>
            <a:endParaRPr lang="en-US" altLang="zh-TW" smtClean="0"/>
          </a:p>
          <a:p>
            <a:pPr>
              <a:spcBef>
                <a:spcPts val="0"/>
              </a:spcBef>
              <a:buFont typeface="Wingdings" pitchFamily="2" charset="2"/>
              <a:buChar char="Ø"/>
            </a:pPr>
            <a:endParaRPr lang="en-US" altLang="zh-TW" smtClean="0"/>
          </a:p>
          <a:p>
            <a:pPr>
              <a:spcBef>
                <a:spcPts val="0"/>
              </a:spcBef>
              <a:buFont typeface="Wingdings" pitchFamily="2" charset="2"/>
              <a:buChar char="Ø"/>
            </a:pPr>
            <a:endParaRPr lang="en-US" altLang="zh-TW"/>
          </a:p>
          <a:p>
            <a:pPr>
              <a:spcBef>
                <a:spcPts val="0"/>
              </a:spcBef>
              <a:buFont typeface="Wingdings" pitchFamily="2" charset="2"/>
              <a:buChar char="Ø"/>
            </a:pPr>
            <a:endParaRPr lang="en-US" altLang="zh-TW" smtClean="0"/>
          </a:p>
          <a:p>
            <a:pPr>
              <a:spcBef>
                <a:spcPts val="0"/>
              </a:spcBef>
              <a:buFont typeface="Wingdings" pitchFamily="2" charset="2"/>
              <a:buChar char="Ø"/>
            </a:pPr>
            <a:endParaRPr lang="en-US" altLang="zh-TW" smtClean="0"/>
          </a:p>
          <a:p>
            <a:pPr marL="101600" lvl="0" indent="0">
              <a:spcBef>
                <a:spcPts val="0"/>
              </a:spcBef>
              <a:buNone/>
            </a:pPr>
            <a:endParaRPr lang="en-US" altLang="zh-TW" smtClean="0"/>
          </a:p>
          <a:p>
            <a:pPr marL="0" lvl="0" indent="0" algn="l" rtl="0">
              <a:spcBef>
                <a:spcPts val="600"/>
              </a:spcBef>
              <a:spcAft>
                <a:spcPts val="0"/>
              </a:spcAft>
              <a:buNone/>
            </a:pPr>
            <a:endParaRPr/>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fld id="{00000000-1234-1234-1234-123412341234}" type="slidenum">
              <a:rPr lang="en"/>
              <a:pPr/>
              <a:t>8</a:t>
            </a:fld>
            <a:endParaRPr/>
          </a:p>
        </p:txBody>
      </p:sp>
    </p:spTree>
    <p:extLst>
      <p:ext uri="{BB962C8B-B14F-4D97-AF65-F5344CB8AC3E}">
        <p14:creationId xmlns:p14="http://schemas.microsoft.com/office/powerpoint/2010/main" val="37548897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18"/>
          <p:cNvSpPr txBox="1">
            <a:spLocks noGrp="1"/>
          </p:cNvSpPr>
          <p:nvPr>
            <p:ph type="title"/>
          </p:nvPr>
        </p:nvSpPr>
        <p:spPr>
          <a:xfrm>
            <a:off x="1115616" y="123478"/>
            <a:ext cx="6996600" cy="715800"/>
          </a:xfrm>
          <a:prstGeom prst="rect">
            <a:avLst/>
          </a:prstGeom>
        </p:spPr>
        <p:txBody>
          <a:bodyPr spcFirstLastPara="1" wrap="square" lIns="91425" tIns="91425" rIns="91425" bIns="91425" anchor="b" anchorCtr="0">
            <a:noAutofit/>
          </a:bodyPr>
          <a:lstStyle/>
          <a:p>
            <a:pPr marL="101600" lvl="0"/>
            <a:r>
              <a:rPr lang="zh-TW" altLang="en-US" sz="4000">
                <a:solidFill>
                  <a:schemeClr val="accent2"/>
                </a:solidFill>
              </a:rPr>
              <a:t>資料分析及</a:t>
            </a:r>
            <a:r>
              <a:rPr lang="zh-TW" altLang="en-US" sz="4000" smtClean="0">
                <a:solidFill>
                  <a:schemeClr val="accent2"/>
                </a:solidFill>
              </a:rPr>
              <a:t>視覺化 </a:t>
            </a:r>
            <a:r>
              <a:rPr lang="en-US" altLang="zh-TW" sz="4000" smtClean="0">
                <a:solidFill>
                  <a:schemeClr val="accent2"/>
                </a:solidFill>
              </a:rPr>
              <a:t>2/2</a:t>
            </a:r>
            <a:endParaRPr lang="en-US" altLang="zh-TW" sz="4000">
              <a:solidFill>
                <a:schemeClr val="accent2"/>
              </a:solidFill>
            </a:endParaRPr>
          </a:p>
        </p:txBody>
      </p:sp>
      <p:sp>
        <p:nvSpPr>
          <p:cNvPr id="500" name="Google Shape;500;p18"/>
          <p:cNvSpPr txBox="1">
            <a:spLocks noGrp="1"/>
          </p:cNvSpPr>
          <p:nvPr>
            <p:ph type="body" idx="1"/>
          </p:nvPr>
        </p:nvSpPr>
        <p:spPr>
          <a:xfrm>
            <a:off x="1075850" y="1540174"/>
            <a:ext cx="6996600" cy="2183703"/>
          </a:xfrm>
          <a:prstGeom prst="rect">
            <a:avLst/>
          </a:prstGeom>
        </p:spPr>
        <p:txBody>
          <a:bodyPr spcFirstLastPara="1" wrap="square" lIns="91425" tIns="91425" rIns="91425" bIns="91425" anchor="t" anchorCtr="0">
            <a:noAutofit/>
          </a:bodyPr>
          <a:lstStyle/>
          <a:p>
            <a:pPr marL="101600" lvl="0" indent="0">
              <a:spcBef>
                <a:spcPts val="0"/>
              </a:spcBef>
              <a:buNone/>
            </a:pPr>
            <a:endParaRPr lang="en-US" altLang="zh-TW" smtClean="0"/>
          </a:p>
          <a:p>
            <a:pPr marL="0" lvl="0" indent="0" algn="l" rtl="0">
              <a:spcBef>
                <a:spcPts val="600"/>
              </a:spcBef>
              <a:spcAft>
                <a:spcPts val="0"/>
              </a:spcAft>
              <a:buNone/>
            </a:pPr>
            <a:endParaRPr/>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fld id="{00000000-1234-1234-1234-123412341234}" type="slidenum">
              <a:rPr lang="en"/>
              <a:pPr/>
              <a:t>9</a:t>
            </a:fld>
            <a:endParaRPr/>
          </a:p>
        </p:txBody>
      </p: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584" y="987574"/>
            <a:ext cx="6893066" cy="3924733"/>
          </a:xfrm>
          <a:prstGeom prst="rect">
            <a:avLst/>
          </a:prstGeom>
        </p:spPr>
      </p:pic>
    </p:spTree>
    <p:extLst>
      <p:ext uri="{BB962C8B-B14F-4D97-AF65-F5344CB8AC3E}">
        <p14:creationId xmlns:p14="http://schemas.microsoft.com/office/powerpoint/2010/main" val="782005082"/>
      </p:ext>
    </p:extLst>
  </p:cSld>
  <p:clrMapOvr>
    <a:masterClrMapping/>
  </p:clrMapOvr>
  <p:timing>
    <p:tnLst>
      <p:par>
        <p:cTn id="1" dur="indefinite" restart="never" nodeType="tmRoot"/>
      </p:par>
    </p:tnLst>
  </p:timing>
</p:sld>
</file>

<file path=ppt/theme/theme1.xml><?xml version="1.0" encoding="utf-8"?>
<a:theme xmlns:a="http://schemas.openxmlformats.org/drawingml/2006/main" name="Quince template">
  <a:themeElements>
    <a:clrScheme name="Custom 347">
      <a:dk1>
        <a:srgbClr val="28324A"/>
      </a:dk1>
      <a:lt1>
        <a:srgbClr val="FFFFFF"/>
      </a:lt1>
      <a:dk2>
        <a:srgbClr val="707685"/>
      </a:dk2>
      <a:lt2>
        <a:srgbClr val="E5E5E5"/>
      </a:lt2>
      <a:accent1>
        <a:srgbClr val="00CEF6"/>
      </a:accent1>
      <a:accent2>
        <a:srgbClr val="3C78D8"/>
      </a:accent2>
      <a:accent3>
        <a:srgbClr val="00A7C8"/>
      </a:accent3>
      <a:accent4>
        <a:srgbClr val="8EC400"/>
      </a:accent4>
      <a:accent5>
        <a:srgbClr val="AFF000"/>
      </a:accent5>
      <a:accent6>
        <a:srgbClr val="7F7F7F"/>
      </a:accent6>
      <a:hlink>
        <a:srgbClr val="28324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690</TotalTime>
  <Words>618</Words>
  <Application>Microsoft Office PowerPoint</Application>
  <PresentationFormat>如螢幕大小 (16:9)</PresentationFormat>
  <Paragraphs>138</Paragraphs>
  <Slides>21</Slides>
  <Notes>21</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21</vt:i4>
      </vt:variant>
    </vt:vector>
  </HeadingPairs>
  <TitlesOfParts>
    <vt:vector size="27" baseType="lpstr">
      <vt:lpstr>Arial</vt:lpstr>
      <vt:lpstr>新細明體</vt:lpstr>
      <vt:lpstr>Wingdings</vt:lpstr>
      <vt:lpstr>Oswald</vt:lpstr>
      <vt:lpstr>Source Sans Pro</vt:lpstr>
      <vt:lpstr>Quince template</vt:lpstr>
      <vt:lpstr>Financial Datasets For Fraud Detection </vt:lpstr>
      <vt:lpstr>報告大綱</vt:lpstr>
      <vt:lpstr>資料來源及工具使用</vt:lpstr>
      <vt:lpstr>專案目標及背景  1/2</vt:lpstr>
      <vt:lpstr>專案目標及背景  2/2</vt:lpstr>
      <vt:lpstr>資料清洗 1/2</vt:lpstr>
      <vt:lpstr>資料清洗  2/2</vt:lpstr>
      <vt:lpstr>資料分析及視覺化 1/2</vt:lpstr>
      <vt:lpstr>資料分析及視覺化 2/2</vt:lpstr>
      <vt:lpstr>資料前處理及模型介紹   1/4</vt:lpstr>
      <vt:lpstr>資料前處理及模型介紹 2/4</vt:lpstr>
      <vt:lpstr>      Logistic Regression 邏輯迴歸   3/4 </vt:lpstr>
      <vt:lpstr> RandomForest隨機森林 4/4</vt:lpstr>
      <vt:lpstr>模型建立及評估  1/6</vt:lpstr>
      <vt:lpstr>模型建立及評估 2/6</vt:lpstr>
      <vt:lpstr>模型建立及評估 3/6</vt:lpstr>
      <vt:lpstr>模型建立及評估 4/6</vt:lpstr>
      <vt:lpstr>模型建立及評估 5/6</vt:lpstr>
      <vt:lpstr>模型建立及評估 6/6</vt:lpstr>
      <vt:lpstr>結論</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Agility</dc:creator>
  <cp:lastModifiedBy>wei</cp:lastModifiedBy>
  <cp:revision>33</cp:revision>
  <dcterms:modified xsi:type="dcterms:W3CDTF">2024-07-11T04:40:50Z</dcterms:modified>
</cp:coreProperties>
</file>