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308" r:id="rId3"/>
    <p:sldId id="288" r:id="rId4"/>
    <p:sldId id="289" r:id="rId5"/>
    <p:sldId id="281" r:id="rId6"/>
    <p:sldId id="285" r:id="rId7"/>
    <p:sldId id="291" r:id="rId8"/>
    <p:sldId id="283" r:id="rId9"/>
    <p:sldId id="282" r:id="rId10"/>
    <p:sldId id="286" r:id="rId11"/>
    <p:sldId id="287" r:id="rId12"/>
    <p:sldId id="284" r:id="rId13"/>
    <p:sldId id="293" r:id="rId14"/>
    <p:sldId id="302" r:id="rId15"/>
    <p:sldId id="297" r:id="rId16"/>
    <p:sldId id="298" r:id="rId17"/>
    <p:sldId id="299" r:id="rId18"/>
    <p:sldId id="300" r:id="rId19"/>
    <p:sldId id="303" r:id="rId20"/>
    <p:sldId id="304" r:id="rId21"/>
    <p:sldId id="292" r:id="rId22"/>
    <p:sldId id="305" r:id="rId23"/>
    <p:sldId id="306" r:id="rId24"/>
    <p:sldId id="296" r:id="rId25"/>
    <p:sldId id="307" r:id="rId26"/>
    <p:sldId id="309" r:id="rId27"/>
    <p:sldId id="280" r:id="rId28"/>
    <p:sldId id="311" r:id="rId29"/>
    <p:sldId id="310" r:id="rId30"/>
    <p:sldId id="312" r:id="rId31"/>
  </p:sldIdLst>
  <p:sldSz cx="18288000" cy="10287000"/>
  <p:notesSz cx="6858000" cy="9144000"/>
  <p:embeddedFontLst>
    <p:embeddedFont>
      <p:font typeface="STZhongsong" panose="02010600040101010101" pitchFamily="2" charset="-122"/>
      <p:regular r:id="rId33"/>
    </p:embeddedFont>
    <p:embeddedFont>
      <p:font typeface="League Spartan" panose="020B0604020202020204" charset="0"/>
      <p:regular r:id="rId34"/>
    </p:embeddedFont>
    <p:embeddedFont>
      <p:font typeface="Poppins Light" panose="00000400000000000000" pitchFamily="2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7E7E7"/>
    <a:srgbClr val="FFFFFF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22" autoAdjust="0"/>
  </p:normalViewPr>
  <p:slideViewPr>
    <p:cSldViewPr>
      <p:cViewPr varScale="1">
        <p:scale>
          <a:sx n="72" d="100"/>
          <a:sy n="72" d="100"/>
        </p:scale>
        <p:origin x="6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AA66B-CAAF-4483-8126-6A956AE7C1F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AA141-6A4E-4861-9501-707ABA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0320" y="3844925"/>
            <a:ext cx="12507360" cy="2763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 dirty="0">
                <a:solidFill>
                  <a:srgbClr val="545454"/>
                </a:solidFill>
                <a:latin typeface="League Spartan"/>
              </a:rPr>
              <a:t>WEI-JYE GOY</a:t>
            </a:r>
          </a:p>
          <a:p>
            <a:pPr algn="ctr">
              <a:lnSpc>
                <a:spcPts val="10599"/>
              </a:lnSpc>
            </a:pPr>
            <a:r>
              <a:rPr lang="zh-CN" altLang="en-US" sz="9999" dirty="0">
                <a:solidFill>
                  <a:srgbClr val="54545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倪煒傑</a:t>
            </a:r>
            <a:endParaRPr lang="en-US" sz="9999" dirty="0">
              <a:solidFill>
                <a:srgbClr val="545454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343900"/>
            <a:ext cx="7658100" cy="960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zh-CN" altLang="en-US" sz="2799" dirty="0">
                <a:solidFill>
                  <a:srgbClr val="54545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應徵職位：商業</a:t>
            </a:r>
            <a:r>
              <a:rPr lang="zh-TW" altLang="en-US" sz="2799" dirty="0">
                <a:solidFill>
                  <a:srgbClr val="54545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數據分析</a:t>
            </a:r>
            <a:r>
              <a:rPr lang="zh-CN" altLang="en-US" sz="2799" dirty="0">
                <a:solidFill>
                  <a:srgbClr val="54545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師</a:t>
            </a:r>
            <a:endParaRPr lang="en-US" altLang="zh-TW" sz="2799" dirty="0">
              <a:solidFill>
                <a:srgbClr val="545454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ts val="3919"/>
              </a:lnSpc>
            </a:pPr>
            <a:r>
              <a:rPr lang="zh-TW" altLang="en-US" sz="2799" b="1" dirty="0">
                <a:solidFill>
                  <a:srgbClr val="54545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國泰金控 數位數據暨科技發展中心</a:t>
            </a:r>
            <a:endParaRPr lang="en-US" sz="2799" b="1" dirty="0">
              <a:solidFill>
                <a:srgbClr val="545454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B995E-8A0C-AF45-2B1D-686FEA92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56C95745-717F-88EB-8537-FD069170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83" y="1685225"/>
            <a:ext cx="12330113" cy="337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hape 4">
            <a:extLst>
              <a:ext uri="{FF2B5EF4-FFF2-40B4-BE49-F238E27FC236}">
                <a16:creationId xmlns:a16="http://schemas.microsoft.com/office/drawing/2014/main" id="{8E6C3BD3-AD81-0C35-2082-01054060ACF9}"/>
              </a:ext>
            </a:extLst>
          </p:cNvPr>
          <p:cNvSpPr/>
          <p:nvPr/>
        </p:nvSpPr>
        <p:spPr>
          <a:xfrm>
            <a:off x="381001" y="1952050"/>
            <a:ext cx="5152082" cy="6989179"/>
          </a:xfrm>
          <a:prstGeom prst="roundRect">
            <a:avLst>
              <a:gd name="adj" fmla="val 3952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EC29C4BE-19AF-9134-764F-5512ACAF22F4}"/>
              </a:ext>
            </a:extLst>
          </p:cNvPr>
          <p:cNvSpPr/>
          <p:nvPr/>
        </p:nvSpPr>
        <p:spPr>
          <a:xfrm>
            <a:off x="703263" y="2251009"/>
            <a:ext cx="4507558" cy="5784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貸款金額：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集中在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5,000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至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15,000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之間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貸款利率：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主要分佈於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10%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至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15%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符合典型貸款利率範圍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貸款佔收入比例：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大多數貸款金額僅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佔申請人收入的一小部分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，通常低於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20%</a:t>
            </a: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信用歷史：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信用歷史長度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在</a:t>
            </a:r>
            <a:r>
              <a:rPr lang="en-US" altLang="zh-TW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3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至</a:t>
            </a:r>
            <a:r>
              <a:rPr lang="en-US" altLang="zh-TW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5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年達到峰值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，少數申請人超過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10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年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信用評分：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接近</a:t>
            </a:r>
            <a:r>
              <a:rPr lang="zh-CN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常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態分佈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，集中在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600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至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700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的中間範圍</a:t>
            </a:r>
            <a:endParaRPr lang="en-US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100EF285-820D-D320-EB28-4C1C1A84D32C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貸款相關資訊</a:t>
            </a:r>
            <a:endParaRPr lang="en-US" sz="4800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DA9B141-84CC-1F9D-D2BE-41DAC6B6C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62"/>
          <a:stretch/>
        </p:blipFill>
        <p:spPr bwMode="auto">
          <a:xfrm>
            <a:off x="7575965" y="5257494"/>
            <a:ext cx="8244347" cy="336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7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61E7-C114-699A-1AC5-0E801B4B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4">
            <a:extLst>
              <a:ext uri="{FF2B5EF4-FFF2-40B4-BE49-F238E27FC236}">
                <a16:creationId xmlns:a16="http://schemas.microsoft.com/office/drawing/2014/main" id="{AD4905D7-C670-F465-683C-FF90F070ACBD}"/>
              </a:ext>
            </a:extLst>
          </p:cNvPr>
          <p:cNvSpPr/>
          <p:nvPr/>
        </p:nvSpPr>
        <p:spPr>
          <a:xfrm>
            <a:off x="381000" y="1952050"/>
            <a:ext cx="5333999" cy="6989179"/>
          </a:xfrm>
          <a:prstGeom prst="roundRect">
            <a:avLst>
              <a:gd name="adj" fmla="val 3952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94A710C8-441E-F5D0-8034-A26D6F15A0FF}"/>
              </a:ext>
            </a:extLst>
          </p:cNvPr>
          <p:cNvSpPr/>
          <p:nvPr/>
        </p:nvSpPr>
        <p:spPr>
          <a:xfrm>
            <a:off x="685800" y="2842208"/>
            <a:ext cx="4800600" cy="2834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貸款用途：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多樣化，包括個人消費、債務整合、醫療支出和教育等常見用途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貸款違約記錄：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違約記錄分布較為平均</a:t>
            </a:r>
            <a:endParaRPr lang="en-US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7A231CEA-0C49-C937-F32C-BE56609DFA6A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貸款相關資訊</a:t>
            </a:r>
            <a:endParaRPr lang="en-US" sz="4800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C5593C-165A-B68D-2338-722368DE1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5" b="52222"/>
          <a:stretch/>
        </p:blipFill>
        <p:spPr bwMode="auto">
          <a:xfrm>
            <a:off x="6400800" y="2171700"/>
            <a:ext cx="6461439" cy="490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27018-F46E-4937-3921-D0ED04CF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690" y="2171700"/>
            <a:ext cx="4727710" cy="4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6F362-AD04-84C1-BA0F-32142FCB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>
            <a:extLst>
              <a:ext uri="{FF2B5EF4-FFF2-40B4-BE49-F238E27FC236}">
                <a16:creationId xmlns:a16="http://schemas.microsoft.com/office/drawing/2014/main" id="{E7AED87C-BECD-4172-466F-689A0E1A778B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Shape 4">
            <a:extLst>
              <a:ext uri="{FF2B5EF4-FFF2-40B4-BE49-F238E27FC236}">
                <a16:creationId xmlns:a16="http://schemas.microsoft.com/office/drawing/2014/main" id="{674ADFFA-343B-8273-C28F-00763BEE14ED}"/>
              </a:ext>
            </a:extLst>
          </p:cNvPr>
          <p:cNvSpPr/>
          <p:nvPr/>
        </p:nvSpPr>
        <p:spPr>
          <a:xfrm>
            <a:off x="9144000" y="1928191"/>
            <a:ext cx="8382000" cy="6568109"/>
          </a:xfrm>
          <a:prstGeom prst="roundRect">
            <a:avLst>
              <a:gd name="adj" fmla="val 3952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98A0F9F6-3CF1-B7AB-0F35-EEBA8027A1C3}"/>
              </a:ext>
            </a:extLst>
          </p:cNvPr>
          <p:cNvSpPr/>
          <p:nvPr/>
        </p:nvSpPr>
        <p:spPr>
          <a:xfrm>
            <a:off x="9753600" y="2387251"/>
            <a:ext cx="7426912" cy="5971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強相關關係</a:t>
            </a:r>
            <a:endParaRPr lang="en-US" altLang="zh-TW" sz="2400" b="1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年齡與工作經驗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(0.95)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年齡與信用歷史長度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(0.86)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中等相關關係</a:t>
            </a:r>
            <a:endParaRPr lang="en-US" altLang="zh-TW" sz="2400" b="1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貸款金額與收入比率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(0.59)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貸款狀態與利率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(0.33)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貸款狀態與收入比率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(0.38)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負相關關係</a:t>
            </a:r>
            <a:endParaRPr lang="en-US" altLang="zh-TW" sz="2400" b="1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個人收入與貸款收入比率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(-0.23)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00100" lvl="1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個人收入與貸款狀態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(-0.14)</a:t>
            </a:r>
            <a:endParaRPr lang="en-US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77BFC0E-4773-BCB0-74ED-A549A3EFEBC1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TW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相關係數分析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E7EF8D5-6FA0-5C31-78E1-4180AADA6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4" y="2166413"/>
            <a:ext cx="8720348" cy="726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7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FF204-9469-E489-581A-7683643F4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2C238E69-73BA-F273-C113-77F9894D6174}"/>
              </a:ext>
            </a:extLst>
          </p:cNvPr>
          <p:cNvSpPr txBox="1"/>
          <p:nvPr/>
        </p:nvSpPr>
        <p:spPr>
          <a:xfrm>
            <a:off x="17468572" y="9544721"/>
            <a:ext cx="54334" cy="475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9BC12-42CB-4C4A-6A5E-795F1449EC1D}"/>
              </a:ext>
            </a:extLst>
          </p:cNvPr>
          <p:cNvSpPr txBox="1"/>
          <p:nvPr/>
        </p:nvSpPr>
        <p:spPr>
          <a:xfrm>
            <a:off x="6972300" y="4635668"/>
            <a:ext cx="4343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資料集EDA</a:t>
            </a:r>
            <a:endParaRPr lang="en-US" sz="60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AEAA5-B3F8-1A86-0446-7661C904525F}"/>
              </a:ext>
            </a:extLst>
          </p:cNvPr>
          <p:cNvSpPr txBox="1"/>
          <p:nvPr/>
        </p:nvSpPr>
        <p:spPr>
          <a:xfrm>
            <a:off x="6472237" y="5651331"/>
            <a:ext cx="5343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特徵</a:t>
            </a:r>
            <a:r>
              <a:rPr lang="en-US" altLang="zh-TW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TW" alt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貸款批准狀態分析</a:t>
            </a:r>
            <a:endParaRPr lang="en-US" sz="3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15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87CEE-5D2A-DC3B-B657-48F943907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>
            <a:extLst>
              <a:ext uri="{FF2B5EF4-FFF2-40B4-BE49-F238E27FC236}">
                <a16:creationId xmlns:a16="http://schemas.microsoft.com/office/drawing/2014/main" id="{AE10AA07-841D-D585-546B-02C3886641B0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Shape 4">
            <a:extLst>
              <a:ext uri="{FF2B5EF4-FFF2-40B4-BE49-F238E27FC236}">
                <a16:creationId xmlns:a16="http://schemas.microsoft.com/office/drawing/2014/main" id="{E6B6D23F-E622-FEF3-276D-1FBE9585BB2A}"/>
              </a:ext>
            </a:extLst>
          </p:cNvPr>
          <p:cNvSpPr/>
          <p:nvPr/>
        </p:nvSpPr>
        <p:spPr>
          <a:xfrm>
            <a:off x="8915400" y="3257550"/>
            <a:ext cx="8382000" cy="2542342"/>
          </a:xfrm>
          <a:prstGeom prst="roundRect">
            <a:avLst>
              <a:gd name="adj" fmla="val 3952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BDFACD35-2138-7B72-901C-2CAE389D4AB7}"/>
              </a:ext>
            </a:extLst>
          </p:cNvPr>
          <p:cNvSpPr/>
          <p:nvPr/>
        </p:nvSpPr>
        <p:spPr>
          <a:xfrm>
            <a:off x="9525000" y="4348564"/>
            <a:ext cx="7426912" cy="994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有過去違約記錄的申請人，拒絕率顯著高於無違約記錄者。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此特徵對貸款審批有強烈影響，因為過去違約表明潛在風險。</a:t>
            </a:r>
            <a:endParaRPr lang="en-US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94AA6693-5BBF-1152-B2A6-6F30323EE162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TW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貸款違約記錄</a:t>
            </a:r>
            <a:r>
              <a:rPr lang="zh-CN" altLang="en-US" sz="4800" dirty="0">
                <a:solidFill>
                  <a:srgbClr val="1B1B27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與</a:t>
            </a:r>
            <a:r>
              <a:rPr lang="zh-CN" altLang="en-US" sz="4800" dirty="0">
                <a:solidFill>
                  <a:srgbClr val="00B050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貸款批准狀態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3178AE4-A849-AAFF-432D-1BFDE00FD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9"/>
          <a:stretch/>
        </p:blipFill>
        <p:spPr bwMode="auto">
          <a:xfrm>
            <a:off x="208471" y="2532817"/>
            <a:ext cx="7100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BABDE55-E30F-4478-B8B7-C0F7B14C0AF3}"/>
              </a:ext>
            </a:extLst>
          </p:cNvPr>
          <p:cNvGrpSpPr/>
          <p:nvPr/>
        </p:nvGrpSpPr>
        <p:grpSpPr>
          <a:xfrm>
            <a:off x="12214052" y="3257550"/>
            <a:ext cx="2048807" cy="934543"/>
            <a:chOff x="11900970" y="723574"/>
            <a:chExt cx="2048807" cy="934543"/>
          </a:xfrm>
        </p:grpSpPr>
        <p:pic>
          <p:nvPicPr>
            <p:cNvPr id="8" name="Graphic 7" descr="Money">
              <a:extLst>
                <a:ext uri="{FF2B5EF4-FFF2-40B4-BE49-F238E27FC236}">
                  <a16:creationId xmlns:a16="http://schemas.microsoft.com/office/drawing/2014/main" id="{EE6D1F0A-DD9D-18D0-000E-6049B538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00970" y="72357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Checkmark">
              <a:extLst>
                <a:ext uri="{FF2B5EF4-FFF2-40B4-BE49-F238E27FC236}">
                  <a16:creationId xmlns:a16="http://schemas.microsoft.com/office/drawing/2014/main" id="{91CC7783-7D5A-4467-362F-BB740E56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035377" y="74371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78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04E5-E0E7-DE59-3F32-34A59B81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0630F3DC-C347-1F39-85BC-8F6D49E94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1" b="52526"/>
          <a:stretch/>
        </p:blipFill>
        <p:spPr bwMode="auto">
          <a:xfrm>
            <a:off x="8382000" y="294787"/>
            <a:ext cx="5084357" cy="4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0">
            <a:extLst>
              <a:ext uri="{FF2B5EF4-FFF2-40B4-BE49-F238E27FC236}">
                <a16:creationId xmlns:a16="http://schemas.microsoft.com/office/drawing/2014/main" id="{A06BCE84-F7B4-9088-8815-DB9083E23309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Shape 4">
            <a:extLst>
              <a:ext uri="{FF2B5EF4-FFF2-40B4-BE49-F238E27FC236}">
                <a16:creationId xmlns:a16="http://schemas.microsoft.com/office/drawing/2014/main" id="{1EFCFBD6-88CA-AADA-F207-FB55DEA791D7}"/>
              </a:ext>
            </a:extLst>
          </p:cNvPr>
          <p:cNvSpPr/>
          <p:nvPr/>
        </p:nvSpPr>
        <p:spPr>
          <a:xfrm>
            <a:off x="152400" y="2395191"/>
            <a:ext cx="8259417" cy="4614090"/>
          </a:xfrm>
          <a:prstGeom prst="roundRect">
            <a:avLst>
              <a:gd name="adj" fmla="val 3952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CA25686D-88D8-077C-2F04-FB79BD7698CF}"/>
              </a:ext>
            </a:extLst>
          </p:cNvPr>
          <p:cNvSpPr/>
          <p:nvPr/>
        </p:nvSpPr>
        <p:spPr>
          <a:xfrm>
            <a:off x="599660" y="3437900"/>
            <a:ext cx="7426912" cy="34111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高收入並不一定更容易獲得貸款批准</a:t>
            </a:r>
            <a:r>
              <a:rPr lang="en-US" altLang="zh-TW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,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收入不是決定性因素</a:t>
            </a:r>
            <a:endParaRPr lang="en-US" altLang="zh-TW" sz="20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獲批貸款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的申請者通有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較高的貸款收入比</a:t>
            </a:r>
            <a:r>
              <a:rPr lang="zh-CN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銀行願意向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客戶提供更大額度的貸款</a:t>
            </a:r>
            <a:endParaRPr lang="en-US" altLang="zh-TW" sz="20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被拒絕的貸款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申請普遍具有</a:t>
            </a:r>
            <a:r>
              <a:rPr lang="zh-TW" altLang="en-US" sz="2000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較低的貸款收入比</a:t>
            </a:r>
            <a:r>
              <a:rPr lang="zh-CN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銀行傾向於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拒絕過低貸款金額的申請</a:t>
            </a:r>
            <a:endParaRPr lang="en-US" altLang="zh-TW" sz="20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兩組數據都存在異常值，表明有些申請者要求的貸款金額遠超過其收入水平，無論是否獲批都可能存在風險。</a:t>
            </a:r>
            <a:endParaRPr lang="en-US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CAF20AE-0B6E-E3C7-5FAB-7D5BF2959266}"/>
              </a:ext>
            </a:extLst>
          </p:cNvPr>
          <p:cNvSpPr/>
          <p:nvPr/>
        </p:nvSpPr>
        <p:spPr>
          <a:xfrm>
            <a:off x="329358" y="74805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TW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</a:t>
            </a:r>
            <a:r>
              <a:rPr lang="en-US" altLang="zh-TW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&amp;</a:t>
            </a: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收入</a:t>
            </a:r>
            <a:r>
              <a:rPr lang="zh-CN" altLang="en-US" sz="4800" dirty="0">
                <a:solidFill>
                  <a:srgbClr val="1B1B27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與</a:t>
            </a:r>
            <a:r>
              <a:rPr lang="zh-CN" altLang="en-US" sz="4800" dirty="0">
                <a:solidFill>
                  <a:srgbClr val="00B050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貸款批准狀態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4103E3-E415-E331-9DBF-B08911BE5FFD}"/>
              </a:ext>
            </a:extLst>
          </p:cNvPr>
          <p:cNvGrpSpPr/>
          <p:nvPr/>
        </p:nvGrpSpPr>
        <p:grpSpPr>
          <a:xfrm>
            <a:off x="3350573" y="2523501"/>
            <a:ext cx="1925085" cy="914400"/>
            <a:chOff x="3382617" y="2367030"/>
            <a:chExt cx="1925085" cy="914400"/>
          </a:xfrm>
        </p:grpSpPr>
        <p:pic>
          <p:nvPicPr>
            <p:cNvPr id="12" name="Graphic 11" descr="Checkmark">
              <a:extLst>
                <a:ext uri="{FF2B5EF4-FFF2-40B4-BE49-F238E27FC236}">
                  <a16:creationId xmlns:a16="http://schemas.microsoft.com/office/drawing/2014/main" id="{9171F745-957D-4714-D435-E25BA9EB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3302" y="236703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Piggy Bank">
              <a:extLst>
                <a:ext uri="{FF2B5EF4-FFF2-40B4-BE49-F238E27FC236}">
                  <a16:creationId xmlns:a16="http://schemas.microsoft.com/office/drawing/2014/main" id="{7F559EA8-F653-3EFC-C332-71F247560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82617" y="2367030"/>
              <a:ext cx="914400" cy="914400"/>
            </a:xfrm>
            <a:prstGeom prst="rect">
              <a:avLst/>
            </a:prstGeom>
          </p:spPr>
        </p:pic>
      </p:grpSp>
      <p:pic>
        <p:nvPicPr>
          <p:cNvPr id="6148" name="Picture 4">
            <a:extLst>
              <a:ext uri="{FF2B5EF4-FFF2-40B4-BE49-F238E27FC236}">
                <a16:creationId xmlns:a16="http://schemas.microsoft.com/office/drawing/2014/main" id="{547954DB-E3E4-B8BB-F97C-07986F5D4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t="-1" r="-1" b="50745"/>
          <a:stretch/>
        </p:blipFill>
        <p:spPr bwMode="auto">
          <a:xfrm>
            <a:off x="10426000" y="5143500"/>
            <a:ext cx="5165125" cy="506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4FCCC52-631B-EB1A-2181-D63F9C1FA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8" r="33476" b="5815"/>
          <a:stretch/>
        </p:blipFill>
        <p:spPr bwMode="auto">
          <a:xfrm>
            <a:off x="13500298" y="338661"/>
            <a:ext cx="4635302" cy="461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5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DC5A-7B97-EA02-5BCF-AF81B382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>
            <a:extLst>
              <a:ext uri="{FF2B5EF4-FFF2-40B4-BE49-F238E27FC236}">
                <a16:creationId xmlns:a16="http://schemas.microsoft.com/office/drawing/2014/main" id="{2258F0A0-1975-041C-45CB-2E60845F377F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Shape 4">
            <a:extLst>
              <a:ext uri="{FF2B5EF4-FFF2-40B4-BE49-F238E27FC236}">
                <a16:creationId xmlns:a16="http://schemas.microsoft.com/office/drawing/2014/main" id="{D5750444-EA66-004F-B732-D4886CFEB768}"/>
              </a:ext>
            </a:extLst>
          </p:cNvPr>
          <p:cNvSpPr/>
          <p:nvPr/>
        </p:nvSpPr>
        <p:spPr>
          <a:xfrm>
            <a:off x="8915400" y="3257550"/>
            <a:ext cx="8382000" cy="2724150"/>
          </a:xfrm>
          <a:prstGeom prst="roundRect">
            <a:avLst>
              <a:gd name="adj" fmla="val 3952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3523161F-05A9-7881-054E-BF1324E466DB}"/>
              </a:ext>
            </a:extLst>
          </p:cNvPr>
          <p:cNvSpPr/>
          <p:nvPr/>
        </p:nvSpPr>
        <p:spPr>
          <a:xfrm>
            <a:off x="9525000" y="4348563"/>
            <a:ext cx="7426912" cy="1422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獲批貸款的較高利率分布表明，銀行可能採用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風險定價策略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，對風險較高但仍可接受的客戶收取更高利率，而不是直接拒絕。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這反映了金融機構在風險管理和收益之間尋求平衡的策略。</a:t>
            </a:r>
            <a:endParaRPr lang="en-US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628A19E2-9069-7BC2-3C47-04E58BDD3500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TW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</a:t>
            </a: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利率</a:t>
            </a:r>
            <a:r>
              <a:rPr lang="zh-CN" altLang="en-US" sz="4800" dirty="0">
                <a:solidFill>
                  <a:srgbClr val="1B1B27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與</a:t>
            </a:r>
            <a:r>
              <a:rPr lang="zh-CN" altLang="en-US" sz="4800" dirty="0">
                <a:solidFill>
                  <a:srgbClr val="00B050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貸款批准狀態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29C4150-42A4-C4F7-0FAA-86EEBB696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9" r="32807" b="50229"/>
          <a:stretch/>
        </p:blipFill>
        <p:spPr bwMode="auto">
          <a:xfrm>
            <a:off x="669225" y="2107122"/>
            <a:ext cx="6711832" cy="677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98CF8AAF-3D60-4138-7E3A-16CAA34BA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8459" y="3277693"/>
            <a:ext cx="914400" cy="914400"/>
          </a:xfrm>
          <a:prstGeom prst="rect">
            <a:avLst/>
          </a:prstGeom>
        </p:spPr>
      </p:pic>
      <p:pic>
        <p:nvPicPr>
          <p:cNvPr id="7174" name="Picture 6" descr="percent&quot; Icon - Download for free – Iconduck">
            <a:extLst>
              <a:ext uri="{FF2B5EF4-FFF2-40B4-BE49-F238E27FC236}">
                <a16:creationId xmlns:a16="http://schemas.microsoft.com/office/drawing/2014/main" id="{282ABDD2-C598-B594-304F-6F9EB542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673" y="3315423"/>
            <a:ext cx="818001" cy="82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7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5208B-E08D-4012-FCD6-A4B5346D9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68E91625-13FB-9BE1-B26F-F1E20E9BDB2C}"/>
              </a:ext>
            </a:extLst>
          </p:cNvPr>
          <p:cNvSpPr txBox="1"/>
          <p:nvPr/>
        </p:nvSpPr>
        <p:spPr>
          <a:xfrm>
            <a:off x="17468572" y="9544721"/>
            <a:ext cx="54334" cy="475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CDE32-2663-E2F3-4C4E-03AA9EF32DAF}"/>
              </a:ext>
            </a:extLst>
          </p:cNvPr>
          <p:cNvSpPr txBox="1"/>
          <p:nvPr/>
        </p:nvSpPr>
        <p:spPr>
          <a:xfrm>
            <a:off x="6372225" y="4635668"/>
            <a:ext cx="55435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特徵工程</a:t>
            </a:r>
            <a:r>
              <a:rPr lang="en-US" altLang="zh-TW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TW" altLang="en-US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選擇</a:t>
            </a:r>
            <a:endParaRPr lang="en-US" sz="60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11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AF2C-E717-D368-2A07-C4A66A9C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>
            <a:extLst>
              <a:ext uri="{FF2B5EF4-FFF2-40B4-BE49-F238E27FC236}">
                <a16:creationId xmlns:a16="http://schemas.microsoft.com/office/drawing/2014/main" id="{B438C528-B35A-055F-06FC-E33DC06BAAA6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D7FB39D-81CD-14BA-AB1F-70CB74E4F4F1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特徵工程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2048ECEB-AD15-8F07-4593-6301817650B6}"/>
              </a:ext>
            </a:extLst>
          </p:cNvPr>
          <p:cNvSpPr/>
          <p:nvPr/>
        </p:nvSpPr>
        <p:spPr>
          <a:xfrm>
            <a:off x="1211791" y="3791188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altLang="zh-CN" sz="4400" dirty="0">
                <a:solidFill>
                  <a:srgbClr val="3C3939"/>
                </a:solidFill>
                <a:latin typeface="League Spartan" panose="020B0604020202020204" charset="0"/>
                <a:ea typeface="STZhongsong" panose="02010600040101010101" pitchFamily="2" charset="-122"/>
                <a:cs typeface="Raleway" pitchFamily="34" charset="-120"/>
              </a:rPr>
              <a:t>Binary Encoding</a:t>
            </a:r>
            <a:endParaRPr lang="en-US" sz="4400" dirty="0">
              <a:latin typeface="League Spartan" panose="020B0604020202020204" charset="0"/>
              <a:ea typeface="STZhongsong" panose="02010600040101010101" pitchFamily="2" charset="-122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9AB07E89-A9B9-AC7A-6149-B47DBDDB7035}"/>
              </a:ext>
            </a:extLst>
          </p:cNvPr>
          <p:cNvSpPr/>
          <p:nvPr/>
        </p:nvSpPr>
        <p:spPr>
          <a:xfrm>
            <a:off x="1854490" y="48229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zh-CN" altLang="en-US" sz="28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性別、貸款違約記錄</a:t>
            </a:r>
            <a:endParaRPr lang="en-US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D438B5C8-4606-180A-067D-FAD31E244813}"/>
              </a:ext>
            </a:extLst>
          </p:cNvPr>
          <p:cNvSpPr/>
          <p:nvPr/>
        </p:nvSpPr>
        <p:spPr>
          <a:xfrm>
            <a:off x="7267813" y="3787974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altLang="zh-CN" sz="4400" dirty="0">
                <a:solidFill>
                  <a:srgbClr val="3C3939"/>
                </a:solidFill>
                <a:latin typeface="League Spartan" panose="020B0604020202020204" charset="0"/>
                <a:ea typeface="STZhongsong" panose="02010600040101010101" pitchFamily="2" charset="-122"/>
                <a:cs typeface="Raleway" pitchFamily="34" charset="-120"/>
              </a:rPr>
              <a:t>Ordinal Encoding</a:t>
            </a:r>
            <a:endParaRPr lang="en-US" sz="4400" dirty="0">
              <a:latin typeface="League Spartan" panose="020B0604020202020204" charset="0"/>
              <a:ea typeface="STZhongsong" panose="02010600040101010101" pitchFamily="2" charset="-122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329AD071-C64E-CEC3-68E8-836D7E70FB4C}"/>
              </a:ext>
            </a:extLst>
          </p:cNvPr>
          <p:cNvSpPr/>
          <p:nvPr/>
        </p:nvSpPr>
        <p:spPr>
          <a:xfrm>
            <a:off x="7910632" y="4819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教育程度</a:t>
            </a:r>
            <a:endParaRPr lang="en-US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0E1E1144-9913-D56E-A833-C6AE1CD07F69}"/>
              </a:ext>
            </a:extLst>
          </p:cNvPr>
          <p:cNvSpPr/>
          <p:nvPr/>
        </p:nvSpPr>
        <p:spPr>
          <a:xfrm>
            <a:off x="13100447" y="3780474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400" dirty="0">
                <a:latin typeface="League Spartan" panose="020B0604020202020204" charset="0"/>
              </a:rPr>
              <a:t>One-Hot Encoding</a:t>
            </a:r>
            <a:endParaRPr lang="en-US" sz="4400" dirty="0">
              <a:latin typeface="League Spartan" panose="020B0604020202020204" charset="0"/>
              <a:ea typeface="STZhongsong" panose="02010600040101010101" pitchFamily="2" charset="-122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50553305-ADD0-2657-C4BC-D0B116891475}"/>
              </a:ext>
            </a:extLst>
          </p:cNvPr>
          <p:cNvSpPr/>
          <p:nvPr/>
        </p:nvSpPr>
        <p:spPr>
          <a:xfrm>
            <a:off x="13658895" y="47816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zh-TW" altLang="en-US" sz="28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房屋擁有狀況</a:t>
            </a:r>
            <a:r>
              <a:rPr lang="en-US" altLang="zh-TW" sz="28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&amp;</a:t>
            </a:r>
            <a:r>
              <a:rPr lang="zh-CN" altLang="en-US" sz="28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貸款用途</a:t>
            </a:r>
            <a:endParaRPr lang="en-US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881A0-5FAA-ABD3-3AF6-438EF3480972}"/>
              </a:ext>
            </a:extLst>
          </p:cNvPr>
          <p:cNvSpPr txBox="1"/>
          <p:nvPr/>
        </p:nvSpPr>
        <p:spPr>
          <a:xfrm>
            <a:off x="2911524" y="6638097"/>
            <a:ext cx="124649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這些方法確保特徵數據轉換為模型能有效利用的數值格式</a:t>
            </a:r>
            <a:r>
              <a:rPr 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</a:p>
          <a:p>
            <a:pPr algn="ctr"/>
            <a:r>
              <a:rPr lang="en-US" sz="3200" b="1" dirty="0" err="1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同時保留原有的結構，有助於提升預測準確性和模型表現</a:t>
            </a:r>
            <a:r>
              <a:rPr 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612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90AE-0F4B-5E9A-52A6-9A83F9F5F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">
            <a:extLst>
              <a:ext uri="{FF2B5EF4-FFF2-40B4-BE49-F238E27FC236}">
                <a16:creationId xmlns:a16="http://schemas.microsoft.com/office/drawing/2014/main" id="{15603E39-D2BF-D538-B364-D5C9F9711B16}"/>
              </a:ext>
            </a:extLst>
          </p:cNvPr>
          <p:cNvSpPr/>
          <p:nvPr/>
        </p:nvSpPr>
        <p:spPr>
          <a:xfrm>
            <a:off x="12112487" y="4452428"/>
            <a:ext cx="4343400" cy="2724150"/>
          </a:xfrm>
          <a:prstGeom prst="roundRect">
            <a:avLst>
              <a:gd name="adj" fmla="val 3952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676DD2BC-C828-BA54-9D5D-03B495B650E2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381CB9ED-3BA9-5566-C36D-0ACD170A94F8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特徵選擇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EC8C6B-1668-C262-5798-BE111CA8AB1A}"/>
              </a:ext>
            </a:extLst>
          </p:cNvPr>
          <p:cNvSpPr/>
          <p:nvPr/>
        </p:nvSpPr>
        <p:spPr>
          <a:xfrm>
            <a:off x="2362200" y="2400300"/>
            <a:ext cx="7299275" cy="8859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63"/>
              </a:lnSpc>
            </a:pPr>
            <a:r>
              <a:rPr lang="zh-TW" altLang="en-US" sz="24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使用</a:t>
            </a:r>
            <a:r>
              <a:rPr lang="en-US" altLang="zh-TW" sz="2400" b="1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F</a:t>
            </a:r>
            <a:r>
              <a:rPr lang="zh-TW" altLang="en-US" sz="2400" b="1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檢驗特徵選擇</a:t>
            </a:r>
            <a:r>
              <a:rPr lang="en-US" altLang="zh-TW" sz="2400" b="1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en-US" altLang="zh-TW" sz="2400" b="1" i="0" dirty="0" err="1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SelectKBest</a:t>
            </a:r>
            <a:r>
              <a:rPr lang="en-US" altLang="zh-TW" sz="2400" b="1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TW" altLang="en-US" sz="24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進行特徵評估</a:t>
            </a:r>
            <a:endParaRPr lang="en-US" altLang="zh-TW" sz="2400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985B7D8-14C2-7517-CB71-C06FBA88B667}"/>
              </a:ext>
            </a:extLst>
          </p:cNvPr>
          <p:cNvSpPr/>
          <p:nvPr/>
        </p:nvSpPr>
        <p:spPr>
          <a:xfrm>
            <a:off x="5707037" y="3497578"/>
            <a:ext cx="609600" cy="1219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8504D0-E5DA-E58E-1579-2DCB69FA1F5D}"/>
              </a:ext>
            </a:extLst>
          </p:cNvPr>
          <p:cNvSpPr/>
          <p:nvPr/>
        </p:nvSpPr>
        <p:spPr>
          <a:xfrm>
            <a:off x="2332383" y="4934711"/>
            <a:ext cx="7299275" cy="8859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63"/>
              </a:lnSpc>
            </a:pPr>
            <a:r>
              <a:rPr lang="zh-TW" altLang="en-US" sz="24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計算每個特徵與目標變量之間的相關性</a:t>
            </a:r>
            <a:endParaRPr lang="en-US" altLang="zh-TW" sz="2400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F9CE509-7A38-2CC7-38CC-29107888024A}"/>
              </a:ext>
            </a:extLst>
          </p:cNvPr>
          <p:cNvSpPr/>
          <p:nvPr/>
        </p:nvSpPr>
        <p:spPr>
          <a:xfrm>
            <a:off x="5707037" y="6031989"/>
            <a:ext cx="609600" cy="1219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A7379B-7B9B-8505-02C2-9FEFA61CB199}"/>
              </a:ext>
            </a:extLst>
          </p:cNvPr>
          <p:cNvSpPr/>
          <p:nvPr/>
        </p:nvSpPr>
        <p:spPr>
          <a:xfrm>
            <a:off x="2332383" y="7469122"/>
            <a:ext cx="7299275" cy="8859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63"/>
              </a:lnSpc>
            </a:pPr>
            <a:r>
              <a:rPr lang="zh-TW" altLang="en-US" sz="24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選擇</a:t>
            </a:r>
            <a:r>
              <a:rPr lang="en-US" altLang="zh-TW" sz="24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F-score</a:t>
            </a:r>
            <a:r>
              <a:rPr lang="zh-TW" altLang="en-US" sz="24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最高的前</a:t>
            </a:r>
            <a:r>
              <a:rPr lang="en-US" altLang="zh-TW" sz="24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15</a:t>
            </a:r>
            <a:r>
              <a:rPr lang="zh-TW" altLang="en-US" sz="24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個特徵</a:t>
            </a:r>
            <a:endParaRPr lang="en-US" altLang="zh-TW" sz="2400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C11A97DB-548C-2F1C-FD9B-0AD0BA984272}"/>
              </a:ext>
            </a:extLst>
          </p:cNvPr>
          <p:cNvSpPr/>
          <p:nvPr/>
        </p:nvSpPr>
        <p:spPr>
          <a:xfrm>
            <a:off x="12645887" y="4851716"/>
            <a:ext cx="3276600" cy="19379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降低模型複雜度</a:t>
            </a:r>
            <a:endParaRPr lang="en-US" altLang="zh-TW" sz="24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減少過擬合風險</a:t>
            </a:r>
            <a:endParaRPr lang="en-US" altLang="zh-TW" sz="24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提高模型效能</a:t>
            </a:r>
            <a:endParaRPr lang="en-US" altLang="zh-TW" sz="24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3563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增加模型可解釋性</a:t>
            </a:r>
            <a:endParaRPr 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80191-D0DE-9F35-42BC-C8E29C610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96F6F62E-FB02-B750-5CC9-687F38B2E30C}"/>
              </a:ext>
            </a:extLst>
          </p:cNvPr>
          <p:cNvSpPr txBox="1"/>
          <p:nvPr/>
        </p:nvSpPr>
        <p:spPr>
          <a:xfrm>
            <a:off x="17468572" y="9544721"/>
            <a:ext cx="54334" cy="475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7326-9C8E-2629-21E4-F8D0FB5C9090}"/>
              </a:ext>
            </a:extLst>
          </p:cNvPr>
          <p:cNvSpPr txBox="1"/>
          <p:nvPr/>
        </p:nvSpPr>
        <p:spPr>
          <a:xfrm>
            <a:off x="7829550" y="4635668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第一題</a:t>
            </a:r>
            <a:endParaRPr lang="en-US" sz="60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76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3967D-7D5A-9E40-3D7C-961358A5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>
            <a:extLst>
              <a:ext uri="{FF2B5EF4-FFF2-40B4-BE49-F238E27FC236}">
                <a16:creationId xmlns:a16="http://schemas.microsoft.com/office/drawing/2014/main" id="{39C06F45-74B1-7418-0C48-73CE2518F384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A08EBDDB-D9AC-B30C-49DB-0C47475BADF6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特徵選擇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217750-BF7E-13D3-5AA2-B355236A2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7309"/>
              </p:ext>
            </p:extLst>
          </p:nvPr>
        </p:nvGraphicFramePr>
        <p:xfrm>
          <a:off x="685800" y="2013639"/>
          <a:ext cx="11766700" cy="7476370"/>
        </p:xfrm>
        <a:graphic>
          <a:graphicData uri="http://schemas.openxmlformats.org/drawingml/2006/table">
            <a:tbl>
              <a:tblPr/>
              <a:tblGrid>
                <a:gridCol w="5883350">
                  <a:extLst>
                    <a:ext uri="{9D8B030D-6E8A-4147-A177-3AD203B41FA5}">
                      <a16:colId xmlns:a16="http://schemas.microsoft.com/office/drawing/2014/main" val="981260070"/>
                    </a:ext>
                  </a:extLst>
                </a:gridCol>
                <a:gridCol w="5883350">
                  <a:extLst>
                    <a:ext uri="{9D8B030D-6E8A-4147-A177-3AD203B41FA5}">
                      <a16:colId xmlns:a16="http://schemas.microsoft.com/office/drawing/2014/main" val="1498978059"/>
                    </a:ext>
                  </a:extLst>
                </a:gridCol>
              </a:tblGrid>
              <a:tr h="3761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特徵</a:t>
                      </a:r>
                    </a:p>
                  </a:txBody>
                  <a:tcPr marL="57291" marR="57291" marT="28645" marB="28645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重要性分數</a:t>
                      </a:r>
                    </a:p>
                  </a:txBody>
                  <a:tcPr marL="57291" marR="57291" marT="28645" marB="28645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588842"/>
                  </a:ext>
                </a:extLst>
              </a:tr>
              <a:tr h="6583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previous_loan_defaults_on_file_No</a:t>
                      </a:r>
                      <a:endParaRPr lang="en-US" sz="1800" dirty="0">
                        <a:effectLst/>
                        <a:latin typeface="League Spartan" panose="020B0604020202020204" charset="0"/>
                        <a:ea typeface="STZhongsong" panose="02010600040101010101" pitchFamily="2" charset="-122"/>
                      </a:endParaRP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18824.73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137095"/>
                  </a:ext>
                </a:extLst>
              </a:tr>
              <a:tr h="6583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previous_loan_defaults_on_file_Yes</a:t>
                      </a:r>
                      <a:endParaRPr lang="en-US" sz="1800" dirty="0">
                        <a:effectLst/>
                        <a:latin typeface="League Spartan" panose="020B0604020202020204" charset="0"/>
                        <a:ea typeface="STZhongsong" panose="02010600040101010101" pitchFamily="2" charset="-122"/>
                      </a:endParaRP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18824.73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305998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loan_percent_income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9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7824.79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09337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loan_int_rate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5574.45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700570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person_home_ownership_RENT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3135.77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69404"/>
                  </a:ext>
                </a:extLst>
              </a:tr>
              <a:tr h="6583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person_home_ownership_MORTGAGE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9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2148.03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E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834379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person_income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845.53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777036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loan_amnt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528.21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011952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person_home_ownership_OWN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9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398.28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576640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loan_intent_VENTURE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335.22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885614"/>
                  </a:ext>
                </a:extLst>
              </a:tr>
              <a:tr h="6583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loan_intent_DEBTCONSOLIDATION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320.76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456530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loan_intent_MEDICAL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4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192.08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714464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loan_intent_EDUCATION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185.10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9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B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622030"/>
                  </a:ext>
                </a:extLst>
              </a:tr>
              <a:tr h="6583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loan_intent_HOMEIMPROVEMENT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1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D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51.58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18077"/>
                  </a:ext>
                </a:extLst>
              </a:tr>
              <a:tr h="3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loan_intent_PERSONAL</a:t>
                      </a:r>
                      <a:endParaRPr lang="en-US" sz="1800" dirty="0">
                        <a:effectLst/>
                        <a:latin typeface="League Spartan" panose="020B0604020202020204" charset="0"/>
                        <a:ea typeface="STZhongsong" panose="02010600040101010101" pitchFamily="2" charset="-122"/>
                      </a:endParaRP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409D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D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D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22.77</a:t>
                      </a:r>
                    </a:p>
                  </a:txBody>
                  <a:tcPr marL="57291" marR="57291" marT="28645" marB="28645" anchor="ctr">
                    <a:lnL w="9525" cap="flat" cmpd="sng" algn="ctr">
                      <a:solidFill>
                        <a:srgbClr val="C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5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75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6A23-0D64-18A8-CEE4-1E96D7BF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975679E6-BBE9-241F-85B7-C0D2FA918EEA}"/>
              </a:ext>
            </a:extLst>
          </p:cNvPr>
          <p:cNvSpPr txBox="1"/>
          <p:nvPr/>
        </p:nvSpPr>
        <p:spPr>
          <a:xfrm>
            <a:off x="17468572" y="9544721"/>
            <a:ext cx="54334" cy="475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5C8DA-DDC3-0ECD-ED5F-42033947D9A3}"/>
              </a:ext>
            </a:extLst>
          </p:cNvPr>
          <p:cNvSpPr txBox="1"/>
          <p:nvPr/>
        </p:nvSpPr>
        <p:spPr>
          <a:xfrm>
            <a:off x="6334125" y="4635668"/>
            <a:ext cx="5619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模型預測</a:t>
            </a:r>
            <a:r>
              <a:rPr lang="en-US" altLang="zh-CN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CN" altLang="en-US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評估</a:t>
            </a:r>
            <a:endParaRPr lang="en-US" sz="60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03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EC885-F895-DC2D-F02E-AD4BA5F49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>
            <a:extLst>
              <a:ext uri="{FF2B5EF4-FFF2-40B4-BE49-F238E27FC236}">
                <a16:creationId xmlns:a16="http://schemas.microsoft.com/office/drawing/2014/main" id="{8F9C9E33-B853-E704-B330-EFCC35F03A57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9F8A43D4-32AD-5294-2D1E-677D7BDC2BED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模型預測</a:t>
            </a:r>
            <a:r>
              <a:rPr lang="en-US" altLang="zh-CN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評估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id="{012CDA4E-DF7E-155B-B3DC-B545568A6672}"/>
              </a:ext>
            </a:extLst>
          </p:cNvPr>
          <p:cNvSpPr/>
          <p:nvPr/>
        </p:nvSpPr>
        <p:spPr>
          <a:xfrm>
            <a:off x="381000" y="1790700"/>
            <a:ext cx="9601200" cy="1981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>
              <a:lnSpc>
                <a:spcPts val="3563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模型使用：</a:t>
            </a:r>
            <a:r>
              <a:rPr lang="en-US" altLang="zh-CN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Random Forest</a:t>
            </a:r>
          </a:p>
          <a:p>
            <a:pPr marL="457200" indent="-457200">
              <a:lnSpc>
                <a:spcPts val="3563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League Spartan" panose="020B0604020202020204" charset="0"/>
                <a:ea typeface="STZhongsong" panose="02010600040101010101" pitchFamily="2" charset="-122"/>
              </a:rPr>
              <a:t>n_estimators</a:t>
            </a:r>
            <a:r>
              <a:rPr lang="en-US" sz="2400" dirty="0">
                <a:latin typeface="League Spartan" panose="020B0604020202020204" charset="0"/>
                <a:ea typeface="STZhongsong" panose="02010600040101010101" pitchFamily="2" charset="-122"/>
              </a:rPr>
              <a:t> = 100</a:t>
            </a:r>
            <a:r>
              <a:rPr lang="zh-CN" altLang="en-US" sz="2400" dirty="0">
                <a:latin typeface="League Spartan" panose="020B0604020202020204" charset="0"/>
                <a:ea typeface="STZhongsong" panose="02010600040101010101" pitchFamily="2" charset="-122"/>
              </a:rPr>
              <a:t>，</a:t>
            </a:r>
            <a:r>
              <a:rPr lang="en-US" sz="2400" dirty="0" err="1">
                <a:latin typeface="League Spartan" panose="020B0604020202020204" charset="0"/>
                <a:ea typeface="STZhongsong" panose="02010600040101010101" pitchFamily="2" charset="-122"/>
              </a:rPr>
              <a:t>random_state</a:t>
            </a:r>
            <a:r>
              <a:rPr lang="en-US" sz="2400" dirty="0">
                <a:latin typeface="League Spartan" panose="020B0604020202020204" charset="0"/>
                <a:ea typeface="STZhongsong" panose="02010600040101010101" pitchFamily="2" charset="-122"/>
              </a:rPr>
              <a:t> = 42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E8F2F-3B6E-BE84-E7ED-47649DD9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635" y="6220610"/>
            <a:ext cx="6939251" cy="2275690"/>
          </a:xfrm>
          <a:prstGeom prst="rect">
            <a:avLst/>
          </a:prstGeom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3E139E6-5F80-5326-1BAD-0AFE5336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166670"/>
            <a:ext cx="756285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9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8CBD5-EF35-860D-1162-CCAF83F80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>
            <a:extLst>
              <a:ext uri="{FF2B5EF4-FFF2-40B4-BE49-F238E27FC236}">
                <a16:creationId xmlns:a16="http://schemas.microsoft.com/office/drawing/2014/main" id="{E4CF1807-FC02-FD3B-7048-7F573C68B77A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7BD4BE6-0261-BC02-CF19-44B433A0BD2A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模型預測</a:t>
            </a:r>
            <a:r>
              <a:rPr lang="en-US" altLang="zh-CN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評估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id="{6CC379C5-759F-9827-7AEE-99BCB815A8BA}"/>
              </a:ext>
            </a:extLst>
          </p:cNvPr>
          <p:cNvSpPr/>
          <p:nvPr/>
        </p:nvSpPr>
        <p:spPr>
          <a:xfrm>
            <a:off x="384313" y="2030896"/>
            <a:ext cx="16383000" cy="6248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zh-TW" altLang="en-US" sz="3200" b="1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優點</a:t>
            </a:r>
            <a:endParaRPr lang="en-US" altLang="zh-TW" sz="3200" b="1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TW" sz="3200" b="1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模型在</a:t>
            </a:r>
            <a:r>
              <a:rPr lang="zh-TW" altLang="en-US" sz="2400" b="1" i="0" dirty="0">
                <a:solidFill>
                  <a:schemeClr val="tx2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預測拒絕貸款方面</a:t>
            </a: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表現優異</a:t>
            </a:r>
            <a:endParaRPr lang="en-US" altLang="zh-TW" sz="24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sz="24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整體</a:t>
            </a:r>
            <a:r>
              <a:rPr lang="zh-TW" altLang="en-US" sz="2400" b="1" i="0" dirty="0">
                <a:solidFill>
                  <a:schemeClr val="tx2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準確率達到</a:t>
            </a:r>
            <a:r>
              <a:rPr lang="en-US" altLang="zh-TW" sz="2400" b="1" i="0" dirty="0">
                <a:solidFill>
                  <a:schemeClr val="tx2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93%</a:t>
            </a: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，顯示模型具有良好的預測能力</a:t>
            </a:r>
            <a:endParaRPr lang="en-US" altLang="zh-TW" sz="24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sz="24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誤報率較低，有助於</a:t>
            </a:r>
            <a:r>
              <a:rPr lang="zh-TW" altLang="en-US" sz="2400" b="1" i="0" dirty="0">
                <a:solidFill>
                  <a:schemeClr val="tx2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降低銀行風險</a:t>
            </a:r>
            <a:endParaRPr lang="en-US" altLang="zh-TW" sz="2400" b="1" i="0" dirty="0">
              <a:solidFill>
                <a:schemeClr val="tx2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TW" altLang="en-US" sz="3200" b="1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不足</a:t>
            </a:r>
            <a:endParaRPr lang="en-US" altLang="zh-TW" sz="3200" b="1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TW" sz="3200" b="1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對批准貸款的預測能力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略低於拒絕貸款</a:t>
            </a:r>
            <a:endParaRPr lang="en-US" altLang="zh-TW" sz="2400" b="1" i="0" dirty="0">
              <a:solidFill>
                <a:srgbClr val="FF0000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sz="24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存在一定的假陰性</a:t>
            </a:r>
            <a:r>
              <a:rPr lang="en-US" altLang="zh-TW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(400</a:t>
            </a: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例</a:t>
            </a:r>
            <a:r>
              <a:rPr lang="en-US" altLang="zh-TW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TW" altLang="en-US" sz="24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，可能導致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損失潛在的優質客戶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BCB0F-3A73-D6E0-93F1-B77CD59CE4B6}"/>
              </a:ext>
            </a:extLst>
          </p:cNvPr>
          <p:cNvSpPr txBox="1"/>
          <p:nvPr/>
        </p:nvSpPr>
        <p:spPr>
          <a:xfrm>
            <a:off x="11277600" y="2727454"/>
            <a:ext cx="5715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800" b="1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拒絕貸款預測：</a:t>
            </a:r>
            <a:endParaRPr lang="en-US" altLang="zh-TW" sz="2800" b="1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Precision</a:t>
            </a:r>
            <a:r>
              <a:rPr lang="zh-TW" altLang="en-US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：</a:t>
            </a: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94%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Recal</a:t>
            </a:r>
            <a:r>
              <a:rPr lang="en-US" altLang="zh-TW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l</a:t>
            </a:r>
            <a:r>
              <a:rPr lang="zh-TW" altLang="en-US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：</a:t>
            </a: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97%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F1</a:t>
            </a:r>
            <a:r>
              <a:rPr lang="zh-TW" altLang="en-US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分數：</a:t>
            </a: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0.96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TW" altLang="en-US" sz="2800" b="1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批准貸款預測：</a:t>
            </a:r>
            <a:endParaRPr lang="en-US" altLang="zh-TW" sz="2800" b="1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Precision </a:t>
            </a:r>
            <a:r>
              <a:rPr lang="zh-TW" altLang="en-US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：</a:t>
            </a: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88%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Recal</a:t>
            </a:r>
            <a:r>
              <a:rPr lang="en-US" altLang="zh-TW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l </a:t>
            </a:r>
            <a:r>
              <a:rPr lang="zh-TW" altLang="en-US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：</a:t>
            </a: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80%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F1</a:t>
            </a:r>
            <a:r>
              <a:rPr lang="zh-TW" altLang="en-US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分數：</a:t>
            </a:r>
            <a:r>
              <a:rPr lang="en-US" altLang="zh-TW" sz="28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0.84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800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02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D3CCA-C1DB-30B2-5CFF-05268FDC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008F33C6-6733-881E-2769-0C99A4C66216}"/>
              </a:ext>
            </a:extLst>
          </p:cNvPr>
          <p:cNvSpPr txBox="1"/>
          <p:nvPr/>
        </p:nvSpPr>
        <p:spPr>
          <a:xfrm>
            <a:off x="17468572" y="9544721"/>
            <a:ext cx="54334" cy="475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BE90C-0736-7927-7518-CA351E314335}"/>
              </a:ext>
            </a:extLst>
          </p:cNvPr>
          <p:cNvSpPr txBox="1"/>
          <p:nvPr/>
        </p:nvSpPr>
        <p:spPr>
          <a:xfrm>
            <a:off x="7486650" y="4635668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結果討論</a:t>
            </a:r>
            <a:endParaRPr lang="en-US" sz="60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25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A218-3FC2-799B-6F3B-2E38AE8D8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>
            <a:extLst>
              <a:ext uri="{FF2B5EF4-FFF2-40B4-BE49-F238E27FC236}">
                <a16:creationId xmlns:a16="http://schemas.microsoft.com/office/drawing/2014/main" id="{9DFE96BF-9B54-6D8F-5610-7DE06224F669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4126446-B9A7-7340-FB73-C051F3880F9A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結果討論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id="{6AB645DC-AAC1-CB14-43D5-E133611AE700}"/>
              </a:ext>
            </a:extLst>
          </p:cNvPr>
          <p:cNvSpPr/>
          <p:nvPr/>
        </p:nvSpPr>
        <p:spPr>
          <a:xfrm>
            <a:off x="381000" y="2324100"/>
            <a:ext cx="16383000" cy="6248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作為自動化審批的初步篩選工具</a:t>
            </a:r>
            <a:endParaRPr lang="en-US" altLang="zh-TW" sz="32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對於模型預測為</a:t>
            </a:r>
            <a:r>
              <a:rPr lang="zh-TW" altLang="en-US" sz="3200" b="1" i="0" dirty="0">
                <a:solidFill>
                  <a:srgbClr val="FF000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拒絕的案例</a:t>
            </a:r>
            <a:r>
              <a:rPr lang="zh-TW" altLang="en-US" sz="32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，可以較為</a:t>
            </a:r>
            <a:r>
              <a:rPr lang="zh-TW" altLang="en-US" sz="3200" b="1" i="0" dirty="0">
                <a:solidFill>
                  <a:schemeClr val="tx2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確信其風險較高</a:t>
            </a:r>
            <a:endParaRPr lang="en-US" altLang="zh-TW" sz="3200" b="1" i="0" dirty="0">
              <a:solidFill>
                <a:schemeClr val="tx2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對於模型預測為</a:t>
            </a:r>
            <a:r>
              <a:rPr lang="zh-TW" altLang="en-US" sz="3200" b="1" i="0" dirty="0">
                <a:solidFill>
                  <a:schemeClr val="tx2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批准的案例</a:t>
            </a:r>
            <a:r>
              <a:rPr lang="zh-TW" altLang="en-US" sz="320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，建議進行</a:t>
            </a:r>
            <a:r>
              <a:rPr lang="zh-TW" altLang="en-US" sz="3200" b="1" i="0" dirty="0">
                <a:solidFill>
                  <a:schemeClr val="tx2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人工複核</a:t>
            </a:r>
            <a:endParaRPr lang="en-US" altLang="zh-TW" sz="3200" b="1" i="0" dirty="0">
              <a:solidFill>
                <a:schemeClr val="tx2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TW" sz="3200" b="1" i="0" dirty="0">
              <a:solidFill>
                <a:schemeClr val="tx2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zh-TW" altLang="en-US" sz="3200" b="1" i="0" dirty="0">
              <a:solidFill>
                <a:schemeClr val="tx2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630CBA61-9D1F-F2B0-63A4-268E0F6E1BE0}"/>
              </a:ext>
            </a:extLst>
          </p:cNvPr>
          <p:cNvSpPr/>
          <p:nvPr/>
        </p:nvSpPr>
        <p:spPr>
          <a:xfrm>
            <a:off x="533400" y="4457700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endParaRPr lang="en-US" altLang="zh-CN" sz="4800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7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2BACD-95EA-2079-DF35-12AD3B35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1E8030AE-78FF-A249-3205-1FDBC124C95C}"/>
              </a:ext>
            </a:extLst>
          </p:cNvPr>
          <p:cNvSpPr txBox="1"/>
          <p:nvPr/>
        </p:nvSpPr>
        <p:spPr>
          <a:xfrm>
            <a:off x="17468572" y="9544721"/>
            <a:ext cx="54334" cy="475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D58D3-3B60-B2D4-43BE-F7D59FCD48C5}"/>
              </a:ext>
            </a:extLst>
          </p:cNvPr>
          <p:cNvSpPr txBox="1"/>
          <p:nvPr/>
        </p:nvSpPr>
        <p:spPr>
          <a:xfrm>
            <a:off x="7829550" y="4635668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第二題</a:t>
            </a:r>
            <a:endParaRPr lang="en-US" sz="60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874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096EA-DD06-C65D-5A6F-05A2BCAE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BF0D54F-7D0C-90C5-F7A0-D73AF487E293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en-US" altLang="zh-CN" sz="4800" b="1" dirty="0" err="1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en-US" altLang="zh-CN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zh-CN" altLang="en-US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技術之理解</a:t>
            </a:r>
            <a:endParaRPr lang="en-US" sz="4800" b="1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5EB881F3-12FD-8733-2DE9-821C364C308D}"/>
              </a:ext>
            </a:extLst>
          </p:cNvPr>
          <p:cNvSpPr/>
          <p:nvPr/>
        </p:nvSpPr>
        <p:spPr>
          <a:xfrm>
            <a:off x="381000" y="2324100"/>
            <a:ext cx="17449800" cy="6248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為一個充滿海量數據訓練後的</a:t>
            </a:r>
            <a:r>
              <a:rPr lang="zh-CN" altLang="en-US" sz="32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大腦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，其理解和生成的邏輯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與人類其實是一樣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的。</a:t>
            </a:r>
            <a:b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如：人類透過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閲讀和觀察來學習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，通過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消化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來獲得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知識與技能</a:t>
            </a: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應用之廣泛 ，能夠一定程度上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輔助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人類的生產力，</a:t>
            </a:r>
            <a:r>
              <a:rPr lang="en-US" altLang="zh-CN" sz="32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為人類之無所不能的助手，</a:t>
            </a: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   然而</a:t>
            </a:r>
            <a:r>
              <a:rPr lang="en-US" altLang="zh-TW" sz="32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模型的內部運作往往如同</a:t>
            </a:r>
            <a:r>
              <a:rPr lang="zh-TW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黑箱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難以解釋其決策過程。對需要高透明度和可信度</a:t>
            </a:r>
            <a:endParaRPr lang="en-US" altLang="zh-TW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en-US" altLang="zh-TW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的應用場景是一個重大挑戰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。</a:t>
            </a: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因此要在金融業結合</a:t>
            </a:r>
            <a:r>
              <a:rPr lang="en-US" altLang="zh-CN" sz="32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之應用，我們必須考量倫理和法律的挑戰，</a:t>
            </a: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32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訓練過程可能包含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敏感資料和個資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，金融業必須考量如何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保護用戶隱私的同時有效利用</a:t>
            </a: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32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能夠創造出高度逼真的内容，可能被用於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製造或者傳播假資訊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，這部分包含到</a:t>
            </a:r>
            <a:r>
              <a:rPr lang="zh-TW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責任歸屬</a:t>
            </a:r>
            <a:endParaRPr lang="en-US" altLang="zh-TW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以及對</a:t>
            </a:r>
            <a:r>
              <a:rPr lang="zh-TW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社會倫理的挑戰</a:t>
            </a: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b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endParaRPr lang="zh-TW" altLang="en-US" sz="32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095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89C07-7D0D-6CEA-CE16-29D1ABB4B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C54B5F7-9FD3-BE85-6474-17D0853E8EFE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en-US" altLang="zh-CN" sz="4800" b="1" dirty="0" err="1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en-US" altLang="zh-CN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x </a:t>
            </a:r>
            <a:r>
              <a:rPr lang="zh-CN" altLang="en-US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金融應用</a:t>
            </a:r>
            <a:r>
              <a:rPr lang="en-US" altLang="zh-CN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—</a:t>
            </a:r>
            <a:r>
              <a:rPr lang="zh-TW" altLang="en-US" sz="4800" b="1" dirty="0">
                <a:solidFill>
                  <a:srgbClr val="C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個性化金融顧問服務</a:t>
            </a:r>
            <a:endParaRPr lang="en-US" sz="4800" b="1" dirty="0">
              <a:solidFill>
                <a:srgbClr val="C0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1D9F99D2-3F8E-9A7C-5E8B-25F8306A8EFE}"/>
              </a:ext>
            </a:extLst>
          </p:cNvPr>
          <p:cNvSpPr/>
          <p:nvPr/>
        </p:nvSpPr>
        <p:spPr>
          <a:xfrm>
            <a:off x="381000" y="2324100"/>
            <a:ext cx="17449800" cy="6248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endParaRPr lang="zh-TW" altLang="en-US" sz="3200" b="0" i="0" dirty="0">
              <a:effectLst/>
              <a:latin typeface="__fkGroteskNeue_598ab8"/>
            </a:endParaRPr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E427F9B8-22FC-E3CD-2054-DF6CF435900F}"/>
              </a:ext>
            </a:extLst>
          </p:cNvPr>
          <p:cNvSpPr/>
          <p:nvPr/>
        </p:nvSpPr>
        <p:spPr>
          <a:xfrm>
            <a:off x="457200" y="2476500"/>
            <a:ext cx="17678399" cy="6248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技術應用：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客戶財務數據結合</a:t>
            </a:r>
            <a: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GPT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</a:t>
            </a: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實施方法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：</a:t>
            </a: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整合與去識別化客戶數據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，將數據進行個性化分析，透過</a:t>
            </a:r>
            <a: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GPT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生成金融建議</a:t>
            </a: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開發基於</a:t>
            </a:r>
            <a: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GPT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的對話系統，串接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模型產出之建議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，讓客戶能夠透過對話方式匹配適合產品</a:t>
            </a: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將模型結果導入</a:t>
            </a:r>
            <a: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CRM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系統，使得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理專能夠瞭解客戶匹配之商品</a:t>
            </a: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效益：</a:t>
            </a:r>
            <a:endParaRPr lang="en-US" altLang="zh-CN" sz="32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降低人力成本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，提高客戶服務效率</a:t>
            </a: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提供</a:t>
            </a:r>
            <a:r>
              <a:rPr lang="en-US" altLang="zh-CN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24/7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全天的</a:t>
            </a:r>
            <a:r>
              <a:rPr lang="zh-CN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個性化金融顧問服務</a:t>
            </a: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431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391EF-06C0-CB3F-7F3F-2539B1B61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145615-7D47-2103-0536-DF07A37685ED}"/>
              </a:ext>
            </a:extLst>
          </p:cNvPr>
          <p:cNvSpPr/>
          <p:nvPr/>
        </p:nvSpPr>
        <p:spPr>
          <a:xfrm>
            <a:off x="533400" y="772143"/>
            <a:ext cx="98926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en-US" altLang="zh-CN" sz="4800" b="1" dirty="0" err="1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en-US" altLang="zh-CN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x </a:t>
            </a:r>
            <a:r>
              <a:rPr lang="zh-CN" altLang="en-US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金融應用</a:t>
            </a:r>
            <a:r>
              <a:rPr lang="en-US" altLang="zh-CN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—</a:t>
            </a:r>
            <a:r>
              <a:rPr lang="zh-TW" altLang="en-US" sz="4800" b="1" dirty="0">
                <a:solidFill>
                  <a:srgbClr val="C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個性化金融顧問服務</a:t>
            </a:r>
            <a:endParaRPr lang="en-US" sz="4800" b="1" dirty="0">
              <a:solidFill>
                <a:srgbClr val="C0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C6298D84-1DE7-7492-311D-D722539E72B3}"/>
              </a:ext>
            </a:extLst>
          </p:cNvPr>
          <p:cNvSpPr/>
          <p:nvPr/>
        </p:nvSpPr>
        <p:spPr>
          <a:xfrm>
            <a:off x="381000" y="2324100"/>
            <a:ext cx="17449800" cy="6248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endParaRPr lang="zh-TW" altLang="en-US" sz="3200" b="0" i="0" dirty="0">
              <a:effectLst/>
              <a:latin typeface="__fkGroteskNeue_598ab8"/>
            </a:endParaRP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2C3EA27-B5A3-4093-FB06-8B8E57EF5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58" y="4809798"/>
            <a:ext cx="1092951" cy="1092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6B1B6-8909-E418-B342-402ABFEF79A0}"/>
              </a:ext>
            </a:extLst>
          </p:cNvPr>
          <p:cNvSpPr txBox="1"/>
          <p:nvPr/>
        </p:nvSpPr>
        <p:spPr>
          <a:xfrm>
            <a:off x="1421083" y="5808388"/>
            <a:ext cx="12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CRM 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系統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13D6284-1360-C282-E6DC-8E08CC1D15C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2090154" y="2632750"/>
            <a:ext cx="2143728" cy="221036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D4D6B793-BBDF-C9BB-C0F3-90B2EBC32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7200" y="2115318"/>
            <a:ext cx="1143000" cy="1143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DDEE22-C2AC-719E-DD7D-F978D55F7EDE}"/>
              </a:ext>
            </a:extLst>
          </p:cNvPr>
          <p:cNvSpPr txBox="1"/>
          <p:nvPr/>
        </p:nvSpPr>
        <p:spPr>
          <a:xfrm>
            <a:off x="3930274" y="3125971"/>
            <a:ext cx="181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去識別化資料庫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FB6AF-ACDE-3F6B-C4A3-61046CDF23D4}"/>
              </a:ext>
            </a:extLst>
          </p:cNvPr>
          <p:cNvCxnSpPr>
            <a:cxnSpLocks/>
          </p:cNvCxnSpPr>
          <p:nvPr/>
        </p:nvCxnSpPr>
        <p:spPr>
          <a:xfrm>
            <a:off x="5410200" y="2705100"/>
            <a:ext cx="2362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Head with gears">
            <a:extLst>
              <a:ext uri="{FF2B5EF4-FFF2-40B4-BE49-F238E27FC236}">
                <a16:creationId xmlns:a16="http://schemas.microsoft.com/office/drawing/2014/main" id="{6D8C301D-DA2A-AD6D-6976-93D44DAE4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448" y="2140342"/>
            <a:ext cx="1092951" cy="1092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0A0EEA-9491-582B-4B6C-B9262DA2C2C0}"/>
              </a:ext>
            </a:extLst>
          </p:cNvPr>
          <p:cNvSpPr txBox="1"/>
          <p:nvPr/>
        </p:nvSpPr>
        <p:spPr>
          <a:xfrm>
            <a:off x="7280439" y="3093885"/>
            <a:ext cx="217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落地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GPT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</a:p>
          <a:p>
            <a:pPr algn="ctr"/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私有雲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GPT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285716-1087-CA3B-6B0E-2F44EEF891F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368923" y="3740216"/>
            <a:ext cx="0" cy="115948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Browser window">
            <a:extLst>
              <a:ext uri="{FF2B5EF4-FFF2-40B4-BE49-F238E27FC236}">
                <a16:creationId xmlns:a16="http://schemas.microsoft.com/office/drawing/2014/main" id="{28316C64-493A-3EF3-1C3A-BBBA9DD75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3609" y="7412878"/>
            <a:ext cx="1010628" cy="10106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0A5DF1-7143-8883-B44E-EE1953095528}"/>
              </a:ext>
            </a:extLst>
          </p:cNvPr>
          <p:cNvSpPr txBox="1"/>
          <p:nvPr/>
        </p:nvSpPr>
        <p:spPr>
          <a:xfrm>
            <a:off x="7280439" y="8284098"/>
            <a:ext cx="217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GPT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對話前端系統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248FAC-12B8-5C75-B952-CBD5C2064F6E}"/>
              </a:ext>
            </a:extLst>
          </p:cNvPr>
          <p:cNvSpPr txBox="1"/>
          <p:nvPr/>
        </p:nvSpPr>
        <p:spPr>
          <a:xfrm>
            <a:off x="7280439" y="5716462"/>
            <a:ext cx="217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後端資料庫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ADB40C-4728-7E2B-1B51-EFFFA0C47A23}"/>
              </a:ext>
            </a:extLst>
          </p:cNvPr>
          <p:cNvCxnSpPr>
            <a:cxnSpLocks/>
          </p:cNvCxnSpPr>
          <p:nvPr/>
        </p:nvCxnSpPr>
        <p:spPr>
          <a:xfrm flipH="1">
            <a:off x="8857011" y="2705100"/>
            <a:ext cx="24706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EBC90A79-EC81-739E-916B-35205412FF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29702" y="2211570"/>
            <a:ext cx="1092951" cy="1092951"/>
          </a:xfrm>
          <a:prstGeom prst="rect">
            <a:avLst/>
          </a:prstGeom>
        </p:spPr>
      </p:pic>
      <p:pic>
        <p:nvPicPr>
          <p:cNvPr id="45" name="Graphic 44" descr="Bar chart">
            <a:extLst>
              <a:ext uri="{FF2B5EF4-FFF2-40B4-BE49-F238E27FC236}">
                <a16:creationId xmlns:a16="http://schemas.microsoft.com/office/drawing/2014/main" id="{6DDE5986-5ED5-2225-A081-A3ACE433D9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17237" y="2211570"/>
            <a:ext cx="1092951" cy="109295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0F4AECE-DE71-8F3B-F55E-D31B5F00EFF4}"/>
              </a:ext>
            </a:extLst>
          </p:cNvPr>
          <p:cNvSpPr txBox="1"/>
          <p:nvPr/>
        </p:nvSpPr>
        <p:spPr>
          <a:xfrm>
            <a:off x="11231743" y="3233293"/>
            <a:ext cx="295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分析市場數據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0A59E7-EB7D-4BFF-C04B-8B01A0137E80}"/>
              </a:ext>
            </a:extLst>
          </p:cNvPr>
          <p:cNvCxnSpPr>
            <a:cxnSpLocks/>
          </p:cNvCxnSpPr>
          <p:nvPr/>
        </p:nvCxnSpPr>
        <p:spPr>
          <a:xfrm>
            <a:off x="8369098" y="6085794"/>
            <a:ext cx="0" cy="132708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DFEA33-F107-E992-C545-C4A8B9A4AAA2}"/>
              </a:ext>
            </a:extLst>
          </p:cNvPr>
          <p:cNvSpPr txBox="1"/>
          <p:nvPr/>
        </p:nvSpPr>
        <p:spPr>
          <a:xfrm>
            <a:off x="1945438" y="2215342"/>
            <a:ext cx="217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ETL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C9CCC1-E679-3E80-9087-BB16F60D45C0}"/>
              </a:ext>
            </a:extLst>
          </p:cNvPr>
          <p:cNvSpPr txBox="1"/>
          <p:nvPr/>
        </p:nvSpPr>
        <p:spPr>
          <a:xfrm>
            <a:off x="9129632" y="2261571"/>
            <a:ext cx="217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模型調教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7D4044-9DE2-A0A9-2C0D-0433DD4448D0}"/>
              </a:ext>
            </a:extLst>
          </p:cNvPr>
          <p:cNvCxnSpPr>
            <a:cxnSpLocks/>
          </p:cNvCxnSpPr>
          <p:nvPr/>
        </p:nvCxnSpPr>
        <p:spPr>
          <a:xfrm flipH="1">
            <a:off x="2749006" y="5297717"/>
            <a:ext cx="49668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Database">
            <a:extLst>
              <a:ext uri="{FF2B5EF4-FFF2-40B4-BE49-F238E27FC236}">
                <a16:creationId xmlns:a16="http://schemas.microsoft.com/office/drawing/2014/main" id="{73B4EB6F-B28E-B105-1147-9057F60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64573" y="4899696"/>
            <a:ext cx="1143000" cy="1143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18916B2-2040-6D75-6EC6-114B397557EC}"/>
              </a:ext>
            </a:extLst>
          </p:cNvPr>
          <p:cNvSpPr txBox="1"/>
          <p:nvPr/>
        </p:nvSpPr>
        <p:spPr>
          <a:xfrm>
            <a:off x="11643741" y="5991639"/>
            <a:ext cx="181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分析資料庫</a:t>
            </a:r>
            <a:endParaRPr 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F4A0DE-5AA3-F7A9-F852-9C07C1F0681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368923" y="3740216"/>
            <a:ext cx="3294325" cy="17517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C27CEB-5F66-649A-C0D2-DB9E68DEC7D1}"/>
              </a:ext>
            </a:extLst>
          </p:cNvPr>
          <p:cNvCxnSpPr>
            <a:cxnSpLocks/>
          </p:cNvCxnSpPr>
          <p:nvPr/>
        </p:nvCxnSpPr>
        <p:spPr>
          <a:xfrm flipV="1">
            <a:off x="12236073" y="3740216"/>
            <a:ext cx="0" cy="1108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Database">
            <a:extLst>
              <a:ext uri="{FF2B5EF4-FFF2-40B4-BE49-F238E27FC236}">
                <a16:creationId xmlns:a16="http://schemas.microsoft.com/office/drawing/2014/main" id="{9CA0B123-D3CC-BF7B-3C5B-5D249826C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9411" y="476380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6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72A79-C862-1C24-5734-F9C735D9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14AF033A-B344-9CF8-FE1B-86276C1A7734}"/>
              </a:ext>
            </a:extLst>
          </p:cNvPr>
          <p:cNvSpPr txBox="1"/>
          <p:nvPr/>
        </p:nvSpPr>
        <p:spPr>
          <a:xfrm>
            <a:off x="17468571" y="9544721"/>
            <a:ext cx="362229" cy="47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8B83D962-E74B-C5F5-3060-E20514E43532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5400" dirty="0">
                <a:latin typeface="STZhongsong" panose="02010600040101010101" pitchFamily="2" charset="-122"/>
                <a:ea typeface="STZhongsong" panose="02010600040101010101" pitchFamily="2" charset="-122"/>
              </a:rPr>
              <a:t>議程</a:t>
            </a:r>
            <a:endParaRPr lang="en-US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1785C8F8-BAA7-50AB-69D6-5090C9337643}"/>
              </a:ext>
            </a:extLst>
          </p:cNvPr>
          <p:cNvSpPr/>
          <p:nvPr/>
        </p:nvSpPr>
        <p:spPr>
          <a:xfrm>
            <a:off x="381000" y="2171700"/>
            <a:ext cx="9783417" cy="6553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資料集</a:t>
            </a:r>
            <a:r>
              <a:rPr lang="en-US" altLang="zh-TW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&amp;</a:t>
            </a:r>
            <a:r>
              <a:rPr lang="zh-CN" altLang="en-US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分析目標概述</a:t>
            </a:r>
            <a:endParaRPr lang="en-US" altLang="zh-CN" sz="40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  <a:cs typeface="Raleway" pitchFamily="34" charset="-120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endParaRPr lang="en-US" sz="4000" dirty="0">
              <a:solidFill>
                <a:srgbClr val="1B1B27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r>
              <a:rPr lang="zh-CN" altLang="en-US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資料集</a:t>
            </a:r>
            <a:r>
              <a:rPr lang="en-US" altLang="zh-CN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EDA</a:t>
            </a:r>
          </a:p>
          <a:p>
            <a:pPr marL="1314450" lvl="1" indent="-857250">
              <a:lnSpc>
                <a:spcPts val="3563"/>
              </a:lnSpc>
              <a:buSzPct val="100000"/>
              <a:buFont typeface="+mj-lt"/>
              <a:buAutoNum type="alphaLcPeriod"/>
            </a:pPr>
            <a:r>
              <a:rPr lang="zh-CN" alt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特徵資訊</a:t>
            </a:r>
            <a:r>
              <a:rPr lang="en-US" altLang="zh-CN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</a:t>
            </a:r>
            <a:r>
              <a:rPr lang="zh-CN" alt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申請人</a:t>
            </a:r>
            <a:r>
              <a:rPr lang="en-US" altLang="zh-CN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CN" alt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貸款相關</a:t>
            </a:r>
            <a:endParaRPr lang="en-US" altLang="zh-CN" sz="3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1314450" lvl="1" indent="-857250">
              <a:lnSpc>
                <a:spcPts val="3563"/>
              </a:lnSpc>
              <a:buSzPct val="100000"/>
              <a:buFont typeface="+mj-lt"/>
              <a:buAutoNum type="alphaLcPeriod"/>
            </a:pPr>
            <a:r>
              <a:rPr lang="zh-CN" alt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特徵</a:t>
            </a:r>
            <a:r>
              <a:rPr lang="en-US" altLang="zh-CN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CN" alt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貸款批准狀態分析</a:t>
            </a:r>
            <a:endParaRPr lang="en-US" altLang="zh-CN" sz="3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endParaRPr lang="en-US" altLang="zh-CN" sz="4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r>
              <a:rPr lang="zh-CN" altLang="en-US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特徵工程</a:t>
            </a:r>
            <a:r>
              <a:rPr lang="en-US" altLang="zh-CN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CN" altLang="en-US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選擇</a:t>
            </a:r>
            <a:endParaRPr lang="en-US" altLang="zh-CN" sz="40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endParaRPr lang="en-US" altLang="zh-CN" sz="4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r>
              <a:rPr lang="zh-CN" altLang="en-US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模型預測</a:t>
            </a:r>
            <a:r>
              <a:rPr lang="en-US" altLang="zh-CN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CN" altLang="en-US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評估</a:t>
            </a:r>
            <a:endParaRPr lang="en-US" altLang="zh-CN" sz="40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endParaRPr lang="en-US" altLang="zh-CN" sz="4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r>
              <a:rPr lang="zh-CN" altLang="en-US" sz="4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結果</a:t>
            </a:r>
            <a:endParaRPr lang="en-US" sz="40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endParaRPr lang="en-US" sz="4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857250" indent="-857250">
              <a:lnSpc>
                <a:spcPts val="3563"/>
              </a:lnSpc>
              <a:buSzPct val="100000"/>
              <a:buFont typeface="+mj-lt"/>
              <a:buAutoNum type="arabicPeriod"/>
            </a:pPr>
            <a:endParaRPr lang="en-US" sz="4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37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20898-683F-20BC-62FB-1521AD1EE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58AFAC2-A220-A2B2-A509-FA217B0A55EE}"/>
              </a:ext>
            </a:extLst>
          </p:cNvPr>
          <p:cNvSpPr/>
          <p:nvPr/>
        </p:nvSpPr>
        <p:spPr>
          <a:xfrm>
            <a:off x="533400" y="772143"/>
            <a:ext cx="12496800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en-US" altLang="zh-CN" sz="4800" b="1" dirty="0" err="1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en-US" altLang="zh-CN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x </a:t>
            </a:r>
            <a:r>
              <a:rPr lang="zh-CN" altLang="en-US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金融應用</a:t>
            </a:r>
            <a:r>
              <a:rPr lang="en-US" altLang="zh-CN" sz="4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—</a:t>
            </a:r>
            <a:r>
              <a:rPr lang="zh-TW" altLang="en-US" sz="4800" b="1" dirty="0">
                <a:solidFill>
                  <a:srgbClr val="C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智能風險評估與貸款審批系統</a:t>
            </a:r>
            <a:endParaRPr lang="en-US" sz="4800" b="1" dirty="0">
              <a:solidFill>
                <a:srgbClr val="C0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40B63BD4-F92F-45F9-D601-9D40816F70C2}"/>
              </a:ext>
            </a:extLst>
          </p:cNvPr>
          <p:cNvSpPr/>
          <p:nvPr/>
        </p:nvSpPr>
        <p:spPr>
          <a:xfrm>
            <a:off x="381000" y="2324100"/>
            <a:ext cx="17449800" cy="6248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endParaRPr lang="zh-TW" altLang="en-US" sz="3200" b="0" i="0" dirty="0">
              <a:effectLst/>
              <a:latin typeface="__fkGroteskNeue_598ab8"/>
            </a:endParaRPr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29C690D3-A833-7A80-EA2E-91B27AFC2117}"/>
              </a:ext>
            </a:extLst>
          </p:cNvPr>
          <p:cNvSpPr/>
          <p:nvPr/>
        </p:nvSpPr>
        <p:spPr>
          <a:xfrm>
            <a:off x="457200" y="2476500"/>
            <a:ext cx="17678399" cy="6248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技術應用：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結合金融數據、地理空間數據和開放數據源</a:t>
            </a:r>
            <a:endParaRPr lang="en-US" altLang="zh-TW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實施方法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：</a:t>
            </a:r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</a:t>
            </a:r>
            <a:r>
              <a:rPr lang="en-US" altLang="zh-TW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GAN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</a:t>
            </a:r>
            <a:r>
              <a:rPr lang="zh-TW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生成虛擬的地理環境數據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豐富訓練數據集</a:t>
            </a:r>
            <a:endParaRPr lang="en-US" altLang="zh-TW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GIS</a:t>
            </a:r>
            <a:r>
              <a:rPr lang="zh-TW" altLang="en-US" sz="32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系統提供精確的地理空間數據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zh-TW" altLang="en-US" sz="32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包括</a:t>
            </a:r>
            <a:r>
              <a:rPr lang="zh-TW" altLang="en-US" sz="3200" b="1" i="0" dirty="0">
                <a:solidFill>
                  <a:schemeClr val="tx2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地形、交通、人口密度</a:t>
            </a:r>
            <a:r>
              <a:rPr lang="zh-TW" altLang="en-US" sz="3200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等</a:t>
            </a:r>
            <a:endParaRPr lang="en-US" altLang="zh-TW" sz="3200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訓練</a:t>
            </a:r>
            <a:r>
              <a:rPr lang="en-US" altLang="zh-TW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Transformer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zh-TW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學習地理位置特徵與貸款風險之間的關係</a:t>
            </a:r>
            <a:endParaRPr lang="en-US" altLang="zh-TW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將</a:t>
            </a:r>
            <a:r>
              <a:rPr lang="en-US" altLang="zh-TW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GIS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系統與</a:t>
            </a:r>
            <a:r>
              <a:rPr lang="en-US" altLang="zh-TW" sz="32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GenAI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模型整合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zh-TW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實現實時風險評估</a:t>
            </a:r>
            <a:endParaRPr lang="en-US" altLang="zh-TW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該系統可以更準確地評估不動產價值和潛在風險</a:t>
            </a:r>
            <a:r>
              <a:rPr lang="zh-CN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提高貸款審批的效率和準確性</a:t>
            </a: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效益：</a:t>
            </a:r>
            <a:endParaRPr lang="en-US" altLang="zh-CN" sz="32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準確地</a:t>
            </a:r>
            <a:r>
              <a:rPr lang="zh-TW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評估不動產價值和潛在風險</a:t>
            </a:r>
            <a:endParaRPr lang="en-US" altLang="zh-CN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提高貸款審批的</a:t>
            </a:r>
            <a:r>
              <a:rPr lang="zh-TW" altLang="en-US" sz="32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效率和準確性</a:t>
            </a:r>
            <a:endParaRPr lang="en-US" altLang="zh-TW" sz="3200" b="1" dirty="0">
              <a:solidFill>
                <a:schemeClr val="tx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endParaRPr lang="en-US" altLang="zh-CN" sz="3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62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BA9A7-1792-7327-576F-56F464D5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56A55365-F9B1-51DD-B4F1-DF5F9C4B5D18}"/>
              </a:ext>
            </a:extLst>
          </p:cNvPr>
          <p:cNvSpPr txBox="1"/>
          <p:nvPr/>
        </p:nvSpPr>
        <p:spPr>
          <a:xfrm>
            <a:off x="17468571" y="9544721"/>
            <a:ext cx="362229" cy="47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EA469F8-80F6-AFED-9841-C909B4EE0751}"/>
              </a:ext>
            </a:extLst>
          </p:cNvPr>
          <p:cNvSpPr/>
          <p:nvPr/>
        </p:nvSpPr>
        <p:spPr>
          <a:xfrm>
            <a:off x="5276850" y="4610100"/>
            <a:ext cx="7734300" cy="1066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563"/>
              </a:lnSpc>
              <a:buSzPct val="100000"/>
            </a:pPr>
            <a:endParaRPr lang="en-US" altLang="zh-TW" sz="6000" b="1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>
              <a:lnSpc>
                <a:spcPts val="3563"/>
              </a:lnSpc>
              <a:buSzPct val="100000"/>
            </a:pPr>
            <a:r>
              <a:rPr lang="zh-TW" altLang="en-US" sz="6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資料集</a:t>
            </a:r>
            <a:r>
              <a:rPr lang="en-US" altLang="zh-TW" sz="6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&amp;</a:t>
            </a:r>
            <a:r>
              <a:rPr lang="zh-CN" altLang="en-US" sz="6000" b="1" dirty="0">
                <a:solidFill>
                  <a:srgbClr val="1B1B27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分析目標概述</a:t>
            </a:r>
            <a:endParaRPr lang="en-US" altLang="zh-CN" sz="6000" b="1" dirty="0">
              <a:solidFill>
                <a:srgbClr val="1B1B27"/>
              </a:solidFill>
              <a:latin typeface="STZhongsong" panose="02010600040101010101" pitchFamily="2" charset="-122"/>
              <a:ea typeface="STZhongsong" panose="02010600040101010101" pitchFamily="2" charset="-122"/>
              <a:cs typeface="Raleway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30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5EAF8-12AA-047F-8376-BAC1323D1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7E49EC8-7903-33CC-707C-E1057ECEBFE6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rgbClr val="1B1B27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資料集概述</a:t>
            </a:r>
            <a:endParaRPr lang="en-US" sz="4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280786D1-0159-536A-D2D1-69950770C9DD}"/>
              </a:ext>
            </a:extLst>
          </p:cNvPr>
          <p:cNvSpPr/>
          <p:nvPr/>
        </p:nvSpPr>
        <p:spPr>
          <a:xfrm>
            <a:off x="381000" y="1790700"/>
            <a:ext cx="9601200" cy="1981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>
              <a:lnSpc>
                <a:spcPts val="3563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説明：此資料集為貸款審批的金融風險資料</a:t>
            </a:r>
            <a:endParaRPr lang="en-US" altLang="zh-CN" sz="24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457200" indent="-457200">
              <a:lnSpc>
                <a:spcPts val="3563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來源：OpenML</a:t>
            </a:r>
            <a:r>
              <a:rPr 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</a:t>
            </a:r>
            <a:r>
              <a:rPr lang="en-US" sz="2400" dirty="0" err="1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Loan_Status_Classification</a:t>
            </a:r>
            <a:r>
              <a:rPr 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 </a:t>
            </a:r>
            <a:r>
              <a:rPr lang="zh-CN" alt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資料集 </a:t>
            </a:r>
            <a:r>
              <a:rPr lang="en-US" altLang="zh-CN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(ID : 46434)</a:t>
            </a:r>
          </a:p>
          <a:p>
            <a:pPr marL="457200" indent="-457200">
              <a:lnSpc>
                <a:spcPts val="3563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樣本量：45000</a:t>
            </a:r>
          </a:p>
          <a:p>
            <a:pPr marL="457200" indent="-457200">
              <a:lnSpc>
                <a:spcPts val="3563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特徵</a:t>
            </a:r>
            <a:r>
              <a:rPr 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數：14個（8個數值型，6個類別型）</a:t>
            </a:r>
          </a:p>
          <a:p>
            <a:pPr>
              <a:lnSpc>
                <a:spcPts val="3563"/>
              </a:lnSpc>
              <a:buSzPct val="100000"/>
            </a:pPr>
            <a:endParaRPr lang="en-US" sz="24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>
              <a:lnSpc>
                <a:spcPts val="3563"/>
              </a:lnSpc>
              <a:buSzPct val="100000"/>
            </a:pPr>
            <a:endParaRPr lang="en-US" altLang="zh-CN" sz="24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428625" indent="-428625">
              <a:lnSpc>
                <a:spcPts val="3563"/>
              </a:lnSpc>
              <a:buSzPct val="100000"/>
              <a:buChar char="•"/>
            </a:pPr>
            <a:endParaRPr 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543223-2549-D758-9B7C-65A376C52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02824"/>
              </p:ext>
            </p:extLst>
          </p:nvPr>
        </p:nvGraphicFramePr>
        <p:xfrm>
          <a:off x="685800" y="4127444"/>
          <a:ext cx="15918996" cy="4775313"/>
        </p:xfrm>
        <a:graphic>
          <a:graphicData uri="http://schemas.openxmlformats.org/drawingml/2006/table">
            <a:tbl>
              <a:tblPr firstRow="1" firstCol="1" bandRow="1" bandCol="1">
                <a:tableStyleId>{5202B0CA-FC54-4496-8BCA-5EF66A818D29}</a:tableStyleId>
              </a:tblPr>
              <a:tblGrid>
                <a:gridCol w="5306332">
                  <a:extLst>
                    <a:ext uri="{9D8B030D-6E8A-4147-A177-3AD203B41FA5}">
                      <a16:colId xmlns:a16="http://schemas.microsoft.com/office/drawing/2014/main" val="1796233696"/>
                    </a:ext>
                  </a:extLst>
                </a:gridCol>
                <a:gridCol w="5306332">
                  <a:extLst>
                    <a:ext uri="{9D8B030D-6E8A-4147-A177-3AD203B41FA5}">
                      <a16:colId xmlns:a16="http://schemas.microsoft.com/office/drawing/2014/main" val="870574242"/>
                    </a:ext>
                  </a:extLst>
                </a:gridCol>
                <a:gridCol w="5306332">
                  <a:extLst>
                    <a:ext uri="{9D8B030D-6E8A-4147-A177-3AD203B41FA5}">
                      <a16:colId xmlns:a16="http://schemas.microsoft.com/office/drawing/2014/main" val="3511091599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分類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特徵類型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特徵名稱</a:t>
                      </a:r>
                    </a:p>
                  </a:txBody>
                  <a:tcPr marL="80821" marR="80821" marT="40410" marB="40410"/>
                </a:tc>
                <a:extLst>
                  <a:ext uri="{0D108BD9-81ED-4DB2-BD59-A6C34878D82A}">
                    <a16:rowId xmlns:a16="http://schemas.microsoft.com/office/drawing/2014/main" val="1055309169"/>
                  </a:ext>
                </a:extLst>
              </a:tr>
              <a:tr h="80820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申請人基本資訊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數值特徵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person_age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person_income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person_emp_exp</a:t>
                      </a:r>
                      <a:endParaRPr lang="en-US" sz="2000" b="0" dirty="0">
                        <a:effectLst/>
                        <a:latin typeface="League Spartan" panose="020B0604020202020204" charset="0"/>
                        <a:ea typeface="STZhongsong" panose="02010600040101010101" pitchFamily="2" charset="-122"/>
                      </a:endParaRP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614413049"/>
                  </a:ext>
                </a:extLst>
              </a:tr>
              <a:tr h="105067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申請人基本資訊</a:t>
                      </a:r>
                    </a:p>
                  </a:txBody>
                  <a:tcPr marL="80821" marR="80821" marT="40410" marB="4041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類別特徵</a:t>
                      </a:r>
                    </a:p>
                  </a:txBody>
                  <a:tcPr marL="80821" marR="80821" marT="40410" marB="4041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person_gender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person_education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person_home_ownership</a:t>
                      </a:r>
                      <a:endParaRPr lang="en-US" sz="2000" b="0" dirty="0">
                        <a:effectLst/>
                        <a:latin typeface="League Spartan" panose="020B0604020202020204" charset="0"/>
                        <a:ea typeface="STZhongsong" panose="02010600040101010101" pitchFamily="2" charset="-122"/>
                      </a:endParaRPr>
                    </a:p>
                  </a:txBody>
                  <a:tcPr marL="80821" marR="80821" marT="40410" marB="4041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1647"/>
                  </a:ext>
                </a:extLst>
              </a:tr>
              <a:tr h="15355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貸款相關資訊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數值特徵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loan_amnt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loan_int_rate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loan_percent_income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credit_score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cb_person_cred_hist_length</a:t>
                      </a:r>
                      <a:endParaRPr lang="en-US" sz="2000" b="0" dirty="0">
                        <a:effectLst/>
                        <a:latin typeface="League Spartan" panose="020B0604020202020204" charset="0"/>
                        <a:ea typeface="STZhongsong" panose="02010600040101010101" pitchFamily="2" charset="-122"/>
                      </a:endParaRP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3730388718"/>
                  </a:ext>
                </a:extLst>
              </a:tr>
              <a:tr h="80820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dirty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貸款相關資訊</a:t>
                      </a:r>
                    </a:p>
                  </a:txBody>
                  <a:tcPr marL="80821" marR="80821" marT="40410" marB="4041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類別特徵</a:t>
                      </a:r>
                    </a:p>
                  </a:txBody>
                  <a:tcPr marL="80821" marR="80821" marT="40410" marB="4041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loan_intent</a:t>
                      </a:r>
                      <a:r>
                        <a:rPr lang="en-US" sz="2000" b="0" dirty="0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League Spartan" panose="020B0604020202020204" charset="0"/>
                          <a:ea typeface="STZhongsong" panose="02010600040101010101" pitchFamily="2" charset="-122"/>
                        </a:rPr>
                        <a:t>previous_loan_defaults_on_file</a:t>
                      </a:r>
                      <a:endParaRPr lang="en-US" sz="2000" b="0" dirty="0">
                        <a:effectLst/>
                        <a:latin typeface="League Spartan" panose="020B0604020202020204" charset="0"/>
                        <a:ea typeface="STZhongsong" panose="02010600040101010101" pitchFamily="2" charset="-122"/>
                      </a:endParaRPr>
                    </a:p>
                  </a:txBody>
                  <a:tcPr marL="80821" marR="80821" marT="40410" marB="4041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72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71288-B07B-24C6-79C8-465F775A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5504BEBD-F11E-2903-A2CC-0C0F6367CE32}"/>
              </a:ext>
            </a:extLst>
          </p:cNvPr>
          <p:cNvSpPr txBox="1"/>
          <p:nvPr/>
        </p:nvSpPr>
        <p:spPr>
          <a:xfrm>
            <a:off x="17468571" y="9544721"/>
            <a:ext cx="362229" cy="47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CDA3BC61-E37A-CF4D-0B08-1659C8626522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rgbClr val="1B1B27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分析目標概述</a:t>
            </a:r>
            <a:endParaRPr lang="en-US" sz="4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762E1186-4BB5-BB48-8293-2BE8CC00D384}"/>
              </a:ext>
            </a:extLst>
          </p:cNvPr>
          <p:cNvSpPr/>
          <p:nvPr/>
        </p:nvSpPr>
        <p:spPr>
          <a:xfrm>
            <a:off x="381000" y="2552700"/>
            <a:ext cx="9783417" cy="3936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28625" indent="-428625">
              <a:lnSpc>
                <a:spcPts val="3563"/>
              </a:lnSpc>
              <a:buSzPct val="100000"/>
              <a:buChar char="•"/>
            </a:pPr>
            <a:r>
              <a:rPr lang="zh-TW" altLang="en-US" sz="36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預測貸款申請是否會被核准</a:t>
            </a:r>
            <a:endParaRPr lang="en-US" altLang="zh-TW" sz="36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428625" indent="-428625">
              <a:lnSpc>
                <a:spcPts val="3563"/>
              </a:lnSpc>
              <a:buSzPct val="100000"/>
              <a:buChar char="•"/>
            </a:pPr>
            <a:endParaRPr lang="en-US" sz="36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428625" indent="-428625">
              <a:lnSpc>
                <a:spcPts val="3563"/>
              </a:lnSpc>
              <a:buSzPct val="100000"/>
              <a:buFontTx/>
              <a:buChar char="•"/>
            </a:pPr>
            <a:r>
              <a:rPr lang="zh-TW" altLang="en-US" sz="36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理解影響貸款審批決策的關鍵因素</a:t>
            </a:r>
            <a:endParaRPr lang="en-US" altLang="zh-TW" sz="36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428625" indent="-428625">
              <a:lnSpc>
                <a:spcPts val="3563"/>
              </a:lnSpc>
              <a:buSzPct val="100000"/>
              <a:buFontTx/>
              <a:buChar char="•"/>
            </a:pPr>
            <a:endParaRPr lang="en-US" sz="36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428625" indent="-428625">
              <a:lnSpc>
                <a:spcPts val="3563"/>
              </a:lnSpc>
              <a:buSzPct val="100000"/>
              <a:buFontTx/>
              <a:buChar char="•"/>
            </a:pPr>
            <a:r>
              <a:rPr lang="zh-TW" altLang="en-US" sz="36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提供可解釋的見解</a:t>
            </a:r>
            <a:r>
              <a:rPr lang="zh-CN" altLang="en-US" sz="36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</a:t>
            </a:r>
            <a:r>
              <a:rPr lang="zh-TW" altLang="en-US" sz="36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提供金融業務決策支持</a:t>
            </a:r>
            <a:endParaRPr lang="en-US" sz="3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28625" indent="-428625">
              <a:lnSpc>
                <a:spcPts val="3563"/>
              </a:lnSpc>
              <a:buSzPct val="100000"/>
              <a:buFontTx/>
              <a:buChar char="•"/>
            </a:pPr>
            <a:endParaRPr lang="en-US" sz="3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28625" indent="-428625">
              <a:lnSpc>
                <a:spcPts val="3563"/>
              </a:lnSpc>
              <a:buSzPct val="100000"/>
              <a:buChar char="•"/>
            </a:pPr>
            <a:endParaRPr lang="en-US" sz="36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63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B200D-1A39-FA56-DAA6-AD5229A1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8139138E-5680-26E1-A13A-5763A02822A0}"/>
              </a:ext>
            </a:extLst>
          </p:cNvPr>
          <p:cNvSpPr txBox="1"/>
          <p:nvPr/>
        </p:nvSpPr>
        <p:spPr>
          <a:xfrm>
            <a:off x="17468572" y="9544721"/>
            <a:ext cx="54334" cy="475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BEBEB"/>
                </a:solidFill>
                <a:latin typeface="Poppins Light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5DC4-570A-65C6-5F6F-88111CCA1AD7}"/>
              </a:ext>
            </a:extLst>
          </p:cNvPr>
          <p:cNvSpPr txBox="1"/>
          <p:nvPr/>
        </p:nvSpPr>
        <p:spPr>
          <a:xfrm>
            <a:off x="6972300" y="4635668"/>
            <a:ext cx="4343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資料集EDA</a:t>
            </a:r>
            <a:endParaRPr lang="en-US" sz="60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B2AA1-AD99-B0E5-AB4E-B5171A9FAEB6}"/>
              </a:ext>
            </a:extLst>
          </p:cNvPr>
          <p:cNvSpPr txBox="1"/>
          <p:nvPr/>
        </p:nvSpPr>
        <p:spPr>
          <a:xfrm>
            <a:off x="5781675" y="5651331"/>
            <a:ext cx="672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特徵資訊</a:t>
            </a:r>
            <a:r>
              <a:rPr 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——</a:t>
            </a:r>
            <a:r>
              <a:rPr lang="en-US" sz="36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申請人&amp;貸款相關</a:t>
            </a:r>
            <a:endParaRPr lang="en-US" sz="3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01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DB700-6ECE-DF34-6E13-AA1A1A22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7">
            <a:extLst>
              <a:ext uri="{FF2B5EF4-FFF2-40B4-BE49-F238E27FC236}">
                <a16:creationId xmlns:a16="http://schemas.microsoft.com/office/drawing/2014/main" id="{2756492A-28E1-130C-2204-4DCB02DCEA7B}"/>
              </a:ext>
            </a:extLst>
          </p:cNvPr>
          <p:cNvSpPr/>
          <p:nvPr/>
        </p:nvSpPr>
        <p:spPr>
          <a:xfrm>
            <a:off x="381000" y="2019300"/>
            <a:ext cx="8310932" cy="1652736"/>
          </a:xfrm>
          <a:prstGeom prst="roundRect">
            <a:avLst>
              <a:gd name="adj" fmla="val 7205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391C4B7B-BBED-5C79-3AAA-EC6E964714FE}"/>
              </a:ext>
            </a:extLst>
          </p:cNvPr>
          <p:cNvSpPr/>
          <p:nvPr/>
        </p:nvSpPr>
        <p:spPr>
          <a:xfrm>
            <a:off x="674043" y="2312341"/>
            <a:ext cx="3544044" cy="442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38"/>
              </a:lnSpc>
            </a:pPr>
            <a:r>
              <a:rPr lang="en-US" sz="24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目標變量分布</a:t>
            </a:r>
            <a:endParaRPr 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2" name="Text 9">
            <a:extLst>
              <a:ext uri="{FF2B5EF4-FFF2-40B4-BE49-F238E27FC236}">
                <a16:creationId xmlns:a16="http://schemas.microsoft.com/office/drawing/2014/main" id="{237B5BCB-41C7-08CB-51E9-EDF1B71B3DC1}"/>
              </a:ext>
            </a:extLst>
          </p:cNvPr>
          <p:cNvSpPr/>
          <p:nvPr/>
        </p:nvSpPr>
        <p:spPr>
          <a:xfrm>
            <a:off x="674043" y="2925365"/>
            <a:ext cx="4659957" cy="453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563"/>
              </a:lnSpc>
            </a:pPr>
            <a:r>
              <a:rPr 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拒絕貸款約占78%，批准貸款約占22%</a:t>
            </a:r>
            <a:endParaRPr lang="en-US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FE8E875B-02C1-3389-F2FD-4BC5F0905B7B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800" dirty="0">
                <a:solidFill>
                  <a:srgbClr val="00B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貸款批准狀態比例</a:t>
            </a:r>
            <a:endParaRPr lang="en-US" sz="4800" dirty="0">
              <a:solidFill>
                <a:srgbClr val="00B05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57A64-4719-26C4-A03B-4C37C139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30" y="2019300"/>
            <a:ext cx="9067800" cy="73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55A46-567D-EF55-0FB0-8AAB17CA9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675AD93-E6BE-B884-8EE1-F223FD9F1589}"/>
              </a:ext>
            </a:extLst>
          </p:cNvPr>
          <p:cNvGrpSpPr/>
          <p:nvPr/>
        </p:nvGrpSpPr>
        <p:grpSpPr>
          <a:xfrm>
            <a:off x="5610790" y="5626616"/>
            <a:ext cx="12587907" cy="4025732"/>
            <a:chOff x="5656730" y="5565529"/>
            <a:chExt cx="12587907" cy="402573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52BB0830-2CA3-ACE3-34BD-A4DAC4ECB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730" y="5565529"/>
              <a:ext cx="8403394" cy="40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C255AB6-7BB7-1CB8-7700-D0C3C81050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38"/>
            <a:stretch/>
          </p:blipFill>
          <p:spPr bwMode="auto">
            <a:xfrm>
              <a:off x="14249400" y="5609577"/>
              <a:ext cx="3995237" cy="3903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5CDB7D1-225A-8B02-21DF-8BCFD5EC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60" y="1771896"/>
            <a:ext cx="12541967" cy="34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1">
            <a:extLst>
              <a:ext uri="{FF2B5EF4-FFF2-40B4-BE49-F238E27FC236}">
                <a16:creationId xmlns:a16="http://schemas.microsoft.com/office/drawing/2014/main" id="{16DED07F-FF06-2B33-2025-8A8A6114B1B9}"/>
              </a:ext>
            </a:extLst>
          </p:cNvPr>
          <p:cNvSpPr/>
          <p:nvPr/>
        </p:nvSpPr>
        <p:spPr>
          <a:xfrm>
            <a:off x="29804" y="1872758"/>
            <a:ext cx="5391710" cy="7385542"/>
          </a:xfrm>
          <a:prstGeom prst="roundRect">
            <a:avLst>
              <a:gd name="adj" fmla="val 3952"/>
            </a:avLst>
          </a:prstGeom>
          <a:solidFill>
            <a:schemeClr val="bg1">
              <a:lumMod val="95000"/>
            </a:schemeClr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BC7B0B04-8CBE-0647-E8E7-673669D2E688}"/>
              </a:ext>
            </a:extLst>
          </p:cNvPr>
          <p:cNvSpPr/>
          <p:nvPr/>
        </p:nvSpPr>
        <p:spPr>
          <a:xfrm>
            <a:off x="306308" y="2248026"/>
            <a:ext cx="4799092" cy="358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年齡分佈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：大多數集中在</a:t>
            </a:r>
            <a:r>
              <a:rPr lang="en-US" altLang="zh-TW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20-40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歲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，但存在極端離群值（如</a:t>
            </a:r>
            <a:r>
              <a:rPr lang="zh-TW" altLang="en-US" sz="2000" dirty="0"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歲數 </a:t>
            </a:r>
            <a:r>
              <a:rPr lang="en-US" altLang="zh-TW" sz="2000" dirty="0"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&gt; 100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）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收入分佈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：呈高度右偏，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大多數集中在低收入範圍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，部分非常高的收入為離群值。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工作經驗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：大多數申請人工作經驗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少於</a:t>
            </a:r>
            <a:r>
              <a:rPr lang="en-US" altLang="zh-TW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10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年</a:t>
            </a:r>
            <a:r>
              <a:rPr lang="zh-TW" altLang="en-US" sz="2000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極少數極高的工作經驗值為離群點</a:t>
            </a:r>
            <a:endParaRPr lang="en-US" sz="2000" b="1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02996DE1-C23F-D2D2-388F-3A8C90BFA31D}"/>
              </a:ext>
            </a:extLst>
          </p:cNvPr>
          <p:cNvSpPr/>
          <p:nvPr/>
        </p:nvSpPr>
        <p:spPr>
          <a:xfrm>
            <a:off x="381000" y="619743"/>
            <a:ext cx="7088238" cy="88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938"/>
              </a:lnSpc>
            </a:pPr>
            <a:r>
              <a:rPr lang="zh-CN" altLang="en-US" sz="4400" dirty="0">
                <a:solidFill>
                  <a:schemeClr val="accent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aleway" pitchFamily="34" charset="-120"/>
              </a:rPr>
              <a:t>申請人基本資訊</a:t>
            </a:r>
            <a:endParaRPr lang="en-US" sz="4400" dirty="0">
              <a:solidFill>
                <a:schemeClr val="accent2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F335343A-292C-E99A-F178-14A83E7A9CF6}"/>
              </a:ext>
            </a:extLst>
          </p:cNvPr>
          <p:cNvSpPr/>
          <p:nvPr/>
        </p:nvSpPr>
        <p:spPr>
          <a:xfrm>
            <a:off x="306308" y="6381263"/>
            <a:ext cx="4799092" cy="2724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性別分佈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：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整體相對均衡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，但男性申請者略多</a:t>
            </a:r>
            <a:endParaRPr lang="en-US" altLang="zh-TW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教育程度：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學士學位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占比最高（</a:t>
            </a:r>
            <a:r>
              <a:rPr lang="en-US" altLang="zh-TW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29.8%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），</a:t>
            </a:r>
            <a:r>
              <a:rPr lang="zh-CN" altLang="en-US" sz="2000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博士學位</a:t>
            </a:r>
            <a:r>
              <a:rPr lang="zh-CN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占比最低（</a:t>
            </a:r>
            <a:r>
              <a:rPr lang="en-US" altLang="zh-CN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1.4%)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住房狀況</a:t>
            </a:r>
            <a:r>
              <a:rPr lang="zh-TW" altLang="en-US" sz="2000" dirty="0">
                <a:solidFill>
                  <a:srgbClr val="3C3939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：大多數申請人選擇</a:t>
            </a:r>
            <a:r>
              <a:rPr lang="zh-TW" altLang="en-US" sz="20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Roboto" pitchFamily="34" charset="-120"/>
              </a:rPr>
              <a:t>租房或自有住房</a:t>
            </a:r>
            <a:endParaRPr lang="en-US" sz="2000" dirty="0">
              <a:solidFill>
                <a:srgbClr val="3C3939"/>
              </a:solidFill>
              <a:latin typeface="STZhongsong" panose="02010600040101010101" pitchFamily="2" charset="-122"/>
              <a:ea typeface="STZhongsong" panose="02010600040101010101" pitchFamily="2" charset="-122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247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2359</Words>
  <Application>Microsoft Office PowerPoint</Application>
  <PresentationFormat>Custom</PresentationFormat>
  <Paragraphs>249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League Spartan</vt:lpstr>
      <vt:lpstr>STZhongsong</vt:lpstr>
      <vt:lpstr>Arial</vt:lpstr>
      <vt:lpstr>Calibri</vt:lpstr>
      <vt:lpstr>Poppins Light</vt:lpstr>
      <vt:lpstr>Aptos</vt:lpstr>
      <vt:lpstr>__fkGroteskNeue_598ab8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White Simple Minimalist Functional Interview Job Presentation Template</dc:title>
  <dc:creator>weijye</dc:creator>
  <cp:lastModifiedBy>煒傑 倪</cp:lastModifiedBy>
  <cp:revision>119</cp:revision>
  <dcterms:created xsi:type="dcterms:W3CDTF">2006-08-16T00:00:00Z</dcterms:created>
  <dcterms:modified xsi:type="dcterms:W3CDTF">2024-12-06T09:48:09Z</dcterms:modified>
  <dc:identifier>DAF0qqD8R7g</dc:identifier>
</cp:coreProperties>
</file>