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</p:sldMasterIdLst>
  <p:notesMasterIdLst>
    <p:notesMasterId r:id="rId27"/>
  </p:notesMasterIdLst>
  <p:sldIdLst>
    <p:sldId id="256" r:id="rId5"/>
    <p:sldId id="296" r:id="rId6"/>
    <p:sldId id="299" r:id="rId7"/>
    <p:sldId id="300" r:id="rId8"/>
    <p:sldId id="298" r:id="rId9"/>
    <p:sldId id="309" r:id="rId10"/>
    <p:sldId id="310" r:id="rId11"/>
    <p:sldId id="312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13" r:id="rId21"/>
    <p:sldId id="297" r:id="rId22"/>
    <p:sldId id="314" r:id="rId23"/>
    <p:sldId id="315" r:id="rId24"/>
    <p:sldId id="316" r:id="rId25"/>
    <p:sldId id="295" r:id="rId26"/>
  </p:sldIdLst>
  <p:sldSz cx="12192000" cy="6858000"/>
  <p:notesSz cx="4572000" cy="73152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88134" autoAdjust="0"/>
  </p:normalViewPr>
  <p:slideViewPr>
    <p:cSldViewPr snapToGrid="0">
      <p:cViewPr varScale="1">
        <p:scale>
          <a:sx n="101" d="100"/>
          <a:sy n="101" d="100"/>
        </p:scale>
        <p:origin x="13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81200" cy="366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589213" y="0"/>
            <a:ext cx="1981200" cy="366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8B052-74D4-4142-877E-D239DD074A00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521075"/>
            <a:ext cx="3657600" cy="28797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488"/>
            <a:ext cx="1981200" cy="366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589213" y="6948488"/>
            <a:ext cx="1981200" cy="366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48D9C-179C-4780-9794-4663504C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8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337063" y="301617"/>
            <a:ext cx="3584143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fi-FI" dirty="0"/>
              <a:t>1.5.2020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AFA6FD-0702-4071-9844-8108A4E655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9302" y="497735"/>
            <a:ext cx="2857899" cy="9526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77BB0D-A814-4F58-9662-8F125EF702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70086" y="5647500"/>
            <a:ext cx="1905266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67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10129912" y="6340964"/>
            <a:ext cx="2268916" cy="572464"/>
            <a:chOff x="10129912" y="6340964"/>
            <a:chExt cx="2268916" cy="572464"/>
          </a:xfrm>
        </p:grpSpPr>
        <p:sp>
          <p:nvSpPr>
            <p:cNvPr id="7" name="Parallelogram 6"/>
            <p:cNvSpPr/>
            <p:nvPr userDrawn="1"/>
          </p:nvSpPr>
          <p:spPr bwMode="auto">
            <a:xfrm>
              <a:off x="10129912" y="6422573"/>
              <a:ext cx="2268916" cy="464646"/>
            </a:xfrm>
            <a:prstGeom prst="parallelogram">
              <a:avLst/>
            </a:prstGeom>
            <a:noFill/>
            <a:ln w="15875">
              <a:solidFill>
                <a:srgbClr val="0078D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fi-FI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10440623" y="6340964"/>
              <a:ext cx="1518108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fi-FI" sz="2000" dirty="0">
                  <a:solidFill>
                    <a:srgbClr val="0078D7"/>
                  </a:solidFill>
                </a:rPr>
                <a:t>adafy.com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527493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392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cs typeface="Segoe UI" pitchFamily="34" charset="0"/>
              </a:rPr>
              <a:t>© 2020 Adafy Oy.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16067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3B5FC-0B28-4564-A28A-746C0D105C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63051" y="5972051"/>
            <a:ext cx="1428949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76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A4F40F-C01C-43E9-909A-5EFEE89083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63051" y="5972051"/>
            <a:ext cx="1428949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19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ACD419-560D-480A-832C-E2CA2B97B0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63051" y="5972051"/>
            <a:ext cx="1428949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53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89F748-F4D1-4115-B518-6E96BD73EC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63051" y="5972051"/>
            <a:ext cx="1428949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7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DA137-3C9B-41D0-91FB-299ECFB921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63051" y="5972051"/>
            <a:ext cx="1428949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22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0D94B9-9F1A-45AE-85B2-51B98D212D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555987" y="0"/>
            <a:ext cx="11080026" cy="6858000"/>
          </a:xfrm>
          <a:prstGeom prst="rect">
            <a:avLst/>
          </a:prstGeom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1535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10129912" y="6340964"/>
            <a:ext cx="2268916" cy="572464"/>
            <a:chOff x="10129912" y="6340964"/>
            <a:chExt cx="2268916" cy="572464"/>
          </a:xfrm>
        </p:grpSpPr>
        <p:sp>
          <p:nvSpPr>
            <p:cNvPr id="4" name="Parallelogram 3"/>
            <p:cNvSpPr/>
            <p:nvPr userDrawn="1"/>
          </p:nvSpPr>
          <p:spPr bwMode="auto">
            <a:xfrm>
              <a:off x="10129912" y="6422573"/>
              <a:ext cx="2268916" cy="464646"/>
            </a:xfrm>
            <a:prstGeom prst="parallelogram">
              <a:avLst/>
            </a:prstGeom>
            <a:noFill/>
            <a:ln w="158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fi-FI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TextBox 4"/>
            <p:cNvSpPr txBox="1"/>
            <p:nvPr userDrawn="1"/>
          </p:nvSpPr>
          <p:spPr>
            <a:xfrm>
              <a:off x="10440623" y="6340964"/>
              <a:ext cx="1158972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fi-FI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weik.io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897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0129912" y="6340964"/>
            <a:ext cx="2268916" cy="572464"/>
            <a:chOff x="10129912" y="6340964"/>
            <a:chExt cx="2268916" cy="572464"/>
          </a:xfrm>
        </p:grpSpPr>
        <p:sp>
          <p:nvSpPr>
            <p:cNvPr id="3" name="Parallelogram 2"/>
            <p:cNvSpPr/>
            <p:nvPr userDrawn="1"/>
          </p:nvSpPr>
          <p:spPr bwMode="auto">
            <a:xfrm>
              <a:off x="10129912" y="6422573"/>
              <a:ext cx="2268916" cy="464646"/>
            </a:xfrm>
            <a:prstGeom prst="parallelogram">
              <a:avLst/>
            </a:prstGeom>
            <a:noFill/>
            <a:ln w="158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fi-FI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10440623" y="6340964"/>
              <a:ext cx="1158972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fi-FI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weik.io</a:t>
              </a: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8FC521EB-ABA5-4106-9FEC-111665566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61512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49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71" r:id="rId3"/>
    <p:sldLayoutId id="2147483674" r:id="rId4"/>
    <p:sldLayoutId id="2147483675" r:id="rId5"/>
    <p:sldLayoutId id="2147483676" r:id="rId6"/>
    <p:sldLayoutId id="2147483677" r:id="rId7"/>
    <p:sldLayoutId id="2147483680" r:id="rId8"/>
    <p:sldLayoutId id="2147483683" r:id="rId9"/>
    <p:sldLayoutId id="2147483685" r:id="rId10"/>
    <p:sldLayoutId id="2147483686" r:id="rId11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ikio/EventFramework" TargetMode="External"/><Relationship Id="rId2" Type="http://schemas.openxmlformats.org/officeDocument/2006/relationships/hyperlink" Target="https://www.weik.io/eventframework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events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1C297-48A8-47A6-82B7-A3C941D2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Event</a:t>
            </a:r>
            <a:r>
              <a:rPr lang="fi-FI" dirty="0"/>
              <a:t> Framework </a:t>
            </a:r>
            <a:br>
              <a:rPr lang="fi-FI" dirty="0"/>
            </a:br>
            <a:r>
              <a:rPr lang="fi-FI" sz="2400" dirty="0" err="1"/>
              <a:t>CloudEvents</a:t>
            </a:r>
            <a:r>
              <a:rPr lang="fi-FI" sz="2400" dirty="0"/>
              <a:t> for .NET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1E6FE-F064-4017-80EF-F090FE6957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Introduction to Event Framework and to </a:t>
            </a:r>
            <a:r>
              <a:rPr lang="en-US" dirty="0" err="1"/>
              <a:t>CloudEvents</a:t>
            </a:r>
            <a:r>
              <a:rPr lang="en-US" dirty="0"/>
              <a:t> for .NET</a:t>
            </a:r>
            <a:endParaRPr lang="fi-FI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6069F-BC04-4B49-95C4-F3AD627F1F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2024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37C7C-832A-4F9E-9D30-3DA18A7871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915256"/>
          </a:xfrm>
        </p:spPr>
        <p:txBody>
          <a:bodyPr/>
          <a:lstStyle/>
          <a:p>
            <a:r>
              <a:rPr lang="en-US" dirty="0"/>
              <a:t>Framework for creating, receiving, sending and handling </a:t>
            </a:r>
            <a:r>
              <a:rPr lang="en-US" b="1" dirty="0" err="1"/>
              <a:t>CloudEvents</a:t>
            </a:r>
            <a:r>
              <a:rPr lang="en-US" b="1" dirty="0"/>
              <a:t> in .NET</a:t>
            </a:r>
            <a:r>
              <a:rPr lang="en-US" dirty="0"/>
              <a:t>.</a:t>
            </a:r>
          </a:p>
          <a:p>
            <a:r>
              <a:rPr lang="en-US" dirty="0"/>
              <a:t>Available for .NET Core 3.1. </a:t>
            </a:r>
          </a:p>
          <a:p>
            <a:pPr lvl="1"/>
            <a:r>
              <a:rPr lang="en-US" dirty="0"/>
              <a:t>Some parts available for .NET Standard 2.0. </a:t>
            </a:r>
          </a:p>
          <a:p>
            <a:pPr lvl="1"/>
            <a:r>
              <a:rPr lang="en-US" dirty="0"/>
              <a:t>The sweet spot is an ASP.NET Core 3.1 based application.</a:t>
            </a:r>
          </a:p>
          <a:p>
            <a:pPr lvl="1"/>
            <a:endParaRPr lang="en-US" dirty="0"/>
          </a:p>
          <a:p>
            <a:r>
              <a:rPr lang="en-US" dirty="0"/>
              <a:t>Open Source</a:t>
            </a:r>
          </a:p>
          <a:p>
            <a:pPr lvl="1"/>
            <a:r>
              <a:rPr lang="en-US" dirty="0"/>
              <a:t>Part of the Weik.io platform. Weik.io provides open source integration, </a:t>
            </a:r>
            <a:r>
              <a:rPr lang="en-US" dirty="0" err="1"/>
              <a:t>eventing</a:t>
            </a:r>
            <a:r>
              <a:rPr lang="en-US" dirty="0"/>
              <a:t> and automation frameworks for .NET applications. </a:t>
            </a:r>
          </a:p>
          <a:p>
            <a:pPr lvl="1"/>
            <a:r>
              <a:rPr lang="en-US" dirty="0"/>
              <a:t>Event Framework is the "</a:t>
            </a:r>
            <a:r>
              <a:rPr lang="en-US" dirty="0" err="1"/>
              <a:t>eventing</a:t>
            </a:r>
            <a:r>
              <a:rPr lang="en-US" dirty="0"/>
              <a:t>" part of the Weik.io platform.</a:t>
            </a:r>
            <a:endParaRPr lang="fi-FI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732CAF-536B-4F15-A621-4008F6F1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What</a:t>
            </a:r>
            <a:r>
              <a:rPr lang="fi-FI" dirty="0"/>
              <a:t> is </a:t>
            </a:r>
            <a:r>
              <a:rPr lang="fi-FI" dirty="0" err="1"/>
              <a:t>Event</a:t>
            </a:r>
            <a:r>
              <a:rPr lang="fi-FI" dirty="0"/>
              <a:t> Framework?</a:t>
            </a:r>
          </a:p>
        </p:txBody>
      </p:sp>
    </p:spTree>
    <p:extLst>
      <p:ext uri="{BB962C8B-B14F-4D97-AF65-F5344CB8AC3E}">
        <p14:creationId xmlns:p14="http://schemas.microsoft.com/office/powerpoint/2010/main" val="21226486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E2BB48-D189-46CC-8DEC-0EE8155C75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dirty="0" err="1"/>
              <a:t>CloudEvents</a:t>
            </a:r>
            <a:r>
              <a:rPr lang="en-US" dirty="0"/>
              <a:t> from .NET objects</a:t>
            </a:r>
          </a:p>
          <a:p>
            <a:pPr marL="742950" indent="-742950">
              <a:buFont typeface="+mj-lt"/>
              <a:buAutoNum type="arabicPeriod"/>
            </a:pPr>
            <a:r>
              <a:rPr lang="fi-FI" dirty="0" err="1"/>
              <a:t>Send</a:t>
            </a:r>
            <a:r>
              <a:rPr lang="fi-FI" dirty="0"/>
              <a:t> and </a:t>
            </a:r>
            <a:r>
              <a:rPr lang="fi-FI" dirty="0" err="1"/>
              <a:t>receive</a:t>
            </a:r>
            <a:r>
              <a:rPr lang="fi-FI" dirty="0"/>
              <a:t> </a:t>
            </a:r>
            <a:r>
              <a:rPr lang="fi-FI" dirty="0" err="1"/>
              <a:t>CloudEvents</a:t>
            </a:r>
            <a:endParaRPr lang="fi-FI" dirty="0"/>
          </a:p>
          <a:p>
            <a:pPr marL="742950" indent="-742950">
              <a:buFont typeface="+mj-lt"/>
              <a:buAutoNum type="arabicPeriod"/>
            </a:pPr>
            <a:r>
              <a:rPr lang="fi-FI" dirty="0" err="1"/>
              <a:t>Handle</a:t>
            </a:r>
            <a:r>
              <a:rPr lang="fi-FI" dirty="0"/>
              <a:t> </a:t>
            </a:r>
            <a:r>
              <a:rPr lang="fi-FI" dirty="0" err="1"/>
              <a:t>CloudEvents</a:t>
            </a:r>
            <a:endParaRPr lang="fi-FI" dirty="0"/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Monitor and automatically publish </a:t>
            </a:r>
            <a:r>
              <a:rPr lang="en-US" dirty="0" err="1"/>
              <a:t>CloudEvents</a:t>
            </a:r>
            <a:endParaRPr lang="fi-FI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C43E59-893B-49CF-8145-435C76BD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Four</a:t>
            </a:r>
            <a:r>
              <a:rPr lang="fi-FI" dirty="0"/>
              <a:t> </a:t>
            </a:r>
            <a:r>
              <a:rPr lang="fi-FI" dirty="0" err="1"/>
              <a:t>Core</a:t>
            </a:r>
            <a:r>
              <a:rPr lang="fi-FI" dirty="0"/>
              <a:t> </a:t>
            </a:r>
            <a:r>
              <a:rPr lang="fi-FI" dirty="0" err="1"/>
              <a:t>Features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405213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640F4B-2B1E-472D-AB12-DCBCE71F18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141181"/>
          </a:xfrm>
        </p:spPr>
        <p:txBody>
          <a:bodyPr/>
          <a:lstStyle/>
          <a:p>
            <a:r>
              <a:rPr lang="en-US" dirty="0"/>
              <a:t>Use Event Framework to create </a:t>
            </a:r>
            <a:r>
              <a:rPr lang="en-US" dirty="0" err="1"/>
              <a:t>CloudEvents</a:t>
            </a:r>
            <a:r>
              <a:rPr lang="en-US" dirty="0"/>
              <a:t> from .NET objects. </a:t>
            </a:r>
          </a:p>
          <a:p>
            <a:endParaRPr lang="en-US" dirty="0"/>
          </a:p>
          <a:p>
            <a:r>
              <a:rPr lang="en-US" dirty="0"/>
              <a:t>Event Framework can convert a </a:t>
            </a:r>
            <a:r>
              <a:rPr lang="en-US" b="1" dirty="0"/>
              <a:t>single object</a:t>
            </a:r>
            <a:r>
              <a:rPr lang="en-US" dirty="0"/>
              <a:t> or a </a:t>
            </a:r>
            <a:r>
              <a:rPr lang="en-US" b="1" dirty="0"/>
              <a:t>collection of objects.</a:t>
            </a:r>
            <a:endParaRPr lang="fi-FI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110455-625A-41B7-85AE-FF15A4FF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CloudEvent</a:t>
            </a:r>
            <a:r>
              <a:rPr lang="fi-FI" dirty="0"/>
              <a:t> </a:t>
            </a:r>
            <a:r>
              <a:rPr lang="fi-FI" dirty="0" err="1"/>
              <a:t>Creation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390433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640F4B-2B1E-472D-AB12-DCBCE71F18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120312"/>
          </a:xfrm>
        </p:spPr>
        <p:txBody>
          <a:bodyPr/>
          <a:lstStyle/>
          <a:p>
            <a:r>
              <a:rPr lang="en-US" dirty="0"/>
              <a:t>Use Event Framework to host </a:t>
            </a:r>
            <a:r>
              <a:rPr lang="en-US" dirty="0" err="1"/>
              <a:t>CloudEvents</a:t>
            </a:r>
            <a:r>
              <a:rPr lang="en-US" dirty="0"/>
              <a:t> Gateway.</a:t>
            </a:r>
          </a:p>
          <a:p>
            <a:endParaRPr lang="en-US" dirty="0"/>
          </a:p>
          <a:p>
            <a:r>
              <a:rPr lang="en-US" dirty="0"/>
              <a:t>Gateways allow Event Framework to </a:t>
            </a:r>
            <a:r>
              <a:rPr lang="en-US" b="1" dirty="0"/>
              <a:t>receive</a:t>
            </a:r>
            <a:r>
              <a:rPr lang="en-US" dirty="0"/>
              <a:t> </a:t>
            </a:r>
            <a:r>
              <a:rPr lang="en-US" b="1" dirty="0"/>
              <a:t>and</a:t>
            </a:r>
            <a:r>
              <a:rPr lang="en-US" dirty="0"/>
              <a:t> to </a:t>
            </a:r>
            <a:r>
              <a:rPr lang="en-US" b="1" dirty="0"/>
              <a:t>send</a:t>
            </a:r>
            <a:r>
              <a:rPr lang="en-US" dirty="0"/>
              <a:t> </a:t>
            </a:r>
            <a:r>
              <a:rPr lang="en-US" dirty="0" err="1"/>
              <a:t>CloudEvents</a:t>
            </a:r>
            <a:r>
              <a:rPr lang="en-US" dirty="0"/>
              <a:t>.</a:t>
            </a:r>
          </a:p>
          <a:p>
            <a:r>
              <a:rPr lang="en-US" dirty="0"/>
              <a:t>Supports gateways:</a:t>
            </a:r>
          </a:p>
          <a:p>
            <a:pPr lvl="1"/>
            <a:r>
              <a:rPr lang="en-US" dirty="0"/>
              <a:t>Local (in-memory)</a:t>
            </a:r>
          </a:p>
          <a:p>
            <a:pPr lvl="1"/>
            <a:r>
              <a:rPr lang="en-US" dirty="0"/>
              <a:t>HTTP</a:t>
            </a:r>
          </a:p>
          <a:p>
            <a:pPr lvl="1"/>
            <a:r>
              <a:rPr lang="en-US" dirty="0"/>
              <a:t>Azure Service Bus</a:t>
            </a:r>
          </a:p>
          <a:p>
            <a:endParaRPr lang="fi-FI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110455-625A-41B7-85AE-FF15A4FF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CloudEvent</a:t>
            </a:r>
            <a:r>
              <a:rPr lang="fi-FI" dirty="0"/>
              <a:t> </a:t>
            </a:r>
            <a:r>
              <a:rPr lang="fi-FI" dirty="0" err="1"/>
              <a:t>Gateway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827772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640F4B-2B1E-472D-AB12-DCBCE71F18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804888"/>
          </a:xfrm>
        </p:spPr>
        <p:txBody>
          <a:bodyPr/>
          <a:lstStyle/>
          <a:p>
            <a:r>
              <a:rPr lang="en-US" dirty="0"/>
              <a:t>Use Event Framework to </a:t>
            </a:r>
            <a:r>
              <a:rPr lang="en-US" b="1" dirty="0"/>
              <a:t>handle</a:t>
            </a:r>
            <a:r>
              <a:rPr lang="en-US" dirty="0"/>
              <a:t> </a:t>
            </a:r>
            <a:r>
              <a:rPr lang="en-US" dirty="0" err="1"/>
              <a:t>CloudEvents</a:t>
            </a:r>
            <a:r>
              <a:rPr lang="en-US" dirty="0"/>
              <a:t> using </a:t>
            </a:r>
            <a:r>
              <a:rPr lang="en-US" dirty="0" err="1"/>
              <a:t>CloudEvent</a:t>
            </a:r>
            <a:r>
              <a:rPr lang="en-US" dirty="0"/>
              <a:t> aggregator.</a:t>
            </a:r>
          </a:p>
          <a:p>
            <a:endParaRPr lang="en-US" dirty="0"/>
          </a:p>
          <a:p>
            <a:r>
              <a:rPr lang="en-US" dirty="0"/>
              <a:t>Multiple handlers can work with a single </a:t>
            </a:r>
            <a:r>
              <a:rPr lang="en-US" dirty="0" err="1"/>
              <a:t>CloudEvent</a:t>
            </a:r>
            <a:r>
              <a:rPr lang="en-US" dirty="0"/>
              <a:t>.</a:t>
            </a:r>
          </a:p>
          <a:p>
            <a:r>
              <a:rPr lang="en-US" dirty="0"/>
              <a:t>Handle messages coming from outside of your system or from inside.</a:t>
            </a:r>
            <a:endParaRPr lang="fi-FI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110455-625A-41B7-85AE-FF15A4FF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CloudEvent</a:t>
            </a:r>
            <a:r>
              <a:rPr lang="fi-FI" dirty="0"/>
              <a:t> Aggregator</a:t>
            </a:r>
            <a:br>
              <a:rPr lang="fi-FI" dirty="0"/>
            </a:b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35473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87EDC5-F038-4E20-951C-A2BB5A9C50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684214"/>
          </a:xfrm>
        </p:spPr>
        <p:txBody>
          <a:bodyPr/>
          <a:lstStyle/>
          <a:p>
            <a:r>
              <a:rPr lang="en-US" dirty="0"/>
              <a:t>Use Event Framework Sources to </a:t>
            </a:r>
            <a:r>
              <a:rPr lang="en-US" b="1" dirty="0"/>
              <a:t>watch</a:t>
            </a:r>
            <a:r>
              <a:rPr lang="en-US" dirty="0"/>
              <a:t> and to handle </a:t>
            </a:r>
            <a:r>
              <a:rPr lang="en-US" dirty="0" err="1"/>
              <a:t>CloudEvents</a:t>
            </a:r>
            <a:r>
              <a:rPr lang="en-US" dirty="0"/>
              <a:t> based on changes happening in </a:t>
            </a:r>
            <a:r>
              <a:rPr lang="en-US" b="1" dirty="0"/>
              <a:t>other</a:t>
            </a:r>
            <a:r>
              <a:rPr lang="en-US" dirty="0"/>
              <a:t> </a:t>
            </a:r>
            <a:r>
              <a:rPr lang="en-US" b="1" dirty="0"/>
              <a:t>systems</a:t>
            </a:r>
            <a:r>
              <a:rPr lang="en-US" dirty="0"/>
              <a:t>. </a:t>
            </a:r>
          </a:p>
          <a:p>
            <a:endParaRPr lang="en-US" dirty="0"/>
          </a:p>
          <a:p>
            <a:r>
              <a:rPr lang="en-US" dirty="0"/>
              <a:t>Use plugins to add different </a:t>
            </a:r>
            <a:r>
              <a:rPr lang="en-US" dirty="0" err="1"/>
              <a:t>CloudEvent</a:t>
            </a:r>
            <a:r>
              <a:rPr lang="en-US" dirty="0"/>
              <a:t> sources easily.</a:t>
            </a:r>
            <a:endParaRPr lang="fi-FI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45E398-B32A-4EC6-A580-4B9CFC932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CloudEvent</a:t>
            </a:r>
            <a:r>
              <a:rPr lang="fi-FI" dirty="0"/>
              <a:t> </a:t>
            </a:r>
            <a:r>
              <a:rPr lang="fi-FI" dirty="0" err="1"/>
              <a:t>Sources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859426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E2BB48-D189-46CC-8DEC-0EE8155C75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311821"/>
          </a:xfrm>
        </p:spPr>
        <p:txBody>
          <a:bodyPr/>
          <a:lstStyle/>
          <a:p>
            <a:r>
              <a:rPr lang="fi-FI" dirty="0" err="1"/>
              <a:t>CloudEvent</a:t>
            </a:r>
            <a:r>
              <a:rPr lang="fi-FI" dirty="0"/>
              <a:t> </a:t>
            </a:r>
            <a:r>
              <a:rPr lang="fi-FI" dirty="0" err="1"/>
              <a:t>Creation</a:t>
            </a:r>
            <a:endParaRPr lang="fi-FI" dirty="0"/>
          </a:p>
          <a:p>
            <a:pPr lvl="1"/>
            <a:r>
              <a:rPr lang="en-US" dirty="0"/>
              <a:t>Create </a:t>
            </a:r>
            <a:r>
              <a:rPr lang="en-US" dirty="0" err="1"/>
              <a:t>CloudEvents</a:t>
            </a:r>
            <a:r>
              <a:rPr lang="en-US" dirty="0"/>
              <a:t> from .NET objects</a:t>
            </a:r>
          </a:p>
          <a:p>
            <a:r>
              <a:rPr lang="fi-FI" dirty="0" err="1"/>
              <a:t>CloudEvent</a:t>
            </a:r>
            <a:r>
              <a:rPr lang="fi-FI" dirty="0"/>
              <a:t> </a:t>
            </a:r>
            <a:r>
              <a:rPr lang="fi-FI" dirty="0" err="1"/>
              <a:t>Gateway</a:t>
            </a:r>
            <a:endParaRPr lang="fi-FI" dirty="0"/>
          </a:p>
          <a:p>
            <a:pPr lvl="1"/>
            <a:r>
              <a:rPr lang="fi-FI" dirty="0" err="1"/>
              <a:t>Send</a:t>
            </a:r>
            <a:r>
              <a:rPr lang="fi-FI" dirty="0"/>
              <a:t> and </a:t>
            </a:r>
            <a:r>
              <a:rPr lang="fi-FI" dirty="0" err="1"/>
              <a:t>receive</a:t>
            </a:r>
            <a:r>
              <a:rPr lang="fi-FI" dirty="0"/>
              <a:t> </a:t>
            </a:r>
            <a:r>
              <a:rPr lang="fi-FI" dirty="0" err="1"/>
              <a:t>CloudEvents</a:t>
            </a:r>
            <a:endParaRPr lang="fi-FI" dirty="0"/>
          </a:p>
          <a:p>
            <a:r>
              <a:rPr lang="fi-FI" dirty="0" err="1"/>
              <a:t>CloudEvent</a:t>
            </a:r>
            <a:r>
              <a:rPr lang="fi-FI" dirty="0"/>
              <a:t> </a:t>
            </a:r>
            <a:r>
              <a:rPr lang="fi-FI" dirty="0" err="1"/>
              <a:t>Aggregator</a:t>
            </a:r>
            <a:endParaRPr lang="fi-FI" dirty="0"/>
          </a:p>
          <a:p>
            <a:pPr lvl="1"/>
            <a:r>
              <a:rPr lang="fi-FI" dirty="0" err="1"/>
              <a:t>Handle</a:t>
            </a:r>
            <a:r>
              <a:rPr lang="fi-FI" dirty="0"/>
              <a:t> </a:t>
            </a:r>
            <a:r>
              <a:rPr lang="fi-FI" dirty="0" err="1"/>
              <a:t>CloudEvents</a:t>
            </a:r>
            <a:endParaRPr lang="fi-FI" dirty="0"/>
          </a:p>
          <a:p>
            <a:r>
              <a:rPr lang="fi-FI" dirty="0" err="1"/>
              <a:t>CloudEvent</a:t>
            </a:r>
            <a:r>
              <a:rPr lang="fi-FI" dirty="0"/>
              <a:t> </a:t>
            </a:r>
            <a:r>
              <a:rPr lang="fi-FI" dirty="0" err="1"/>
              <a:t>Sources</a:t>
            </a:r>
            <a:endParaRPr lang="fi-FI" dirty="0"/>
          </a:p>
          <a:p>
            <a:pPr lvl="1"/>
            <a:r>
              <a:rPr lang="en-US" dirty="0"/>
              <a:t>Monitor and automatically publish </a:t>
            </a:r>
            <a:r>
              <a:rPr lang="en-US" dirty="0" err="1"/>
              <a:t>CloudEvents</a:t>
            </a:r>
            <a:endParaRPr lang="fi-FI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C43E59-893B-49CF-8145-435C76BD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Summary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Core</a:t>
            </a:r>
            <a:r>
              <a:rPr lang="fi-FI" dirty="0"/>
              <a:t> </a:t>
            </a:r>
            <a:r>
              <a:rPr lang="fi-FI" dirty="0" err="1"/>
              <a:t>Features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955307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A7454C-3DAD-44BA-AC9E-0D36B6F77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r>
              <a:rPr lang="fi-FI" dirty="0">
                <a:hlinkClick r:id="rId2"/>
              </a:rPr>
              <a:t>https://www.weik.io/eventframework/</a:t>
            </a:r>
            <a:endParaRPr lang="fi-FI" dirty="0"/>
          </a:p>
          <a:p>
            <a:endParaRPr lang="fi-FI" dirty="0"/>
          </a:p>
          <a:p>
            <a:r>
              <a:rPr lang="fi-FI" dirty="0">
                <a:hlinkClick r:id="rId3"/>
              </a:rPr>
              <a:t>https://github.com/weikio/EventFramework</a:t>
            </a:r>
            <a:endParaRPr lang="fi-FI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C8165E-7434-42D4-B64D-46CD16774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More </a:t>
            </a:r>
            <a:r>
              <a:rPr lang="fi-FI" dirty="0" err="1"/>
              <a:t>information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0999298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9F74-CBE7-4926-B222-8578D5C3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1: Creating </a:t>
            </a:r>
            <a:r>
              <a:rPr lang="en-US" dirty="0" err="1"/>
              <a:t>CloudEvents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75460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9F74-CBE7-4926-B222-8578D5C3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83" y="2906011"/>
            <a:ext cx="10340691" cy="899665"/>
          </a:xfrm>
        </p:spPr>
        <p:txBody>
          <a:bodyPr/>
          <a:lstStyle/>
          <a:p>
            <a:r>
              <a:rPr lang="en-US" dirty="0"/>
              <a:t>Sample 2: Send and Receive </a:t>
            </a:r>
            <a:r>
              <a:rPr lang="en-US" dirty="0" err="1"/>
              <a:t>CloudEvents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6517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CF3824-F257-48D1-9C76-011B59DAE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1323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Thousands of systems and applications use events and messaging for integration.</a:t>
            </a:r>
          </a:p>
          <a:p>
            <a:pPr marL="0" indent="0">
              <a:buNone/>
            </a:pPr>
            <a:r>
              <a:rPr lang="en-US" dirty="0"/>
              <a:t>Almost all use propriety event formats.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 consistency, No portability, No accessibility.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Event Framework</a:t>
            </a:r>
            <a:r>
              <a:rPr lang="en-US" dirty="0"/>
              <a:t> brings </a:t>
            </a:r>
            <a:r>
              <a:rPr lang="en-US" b="1" dirty="0"/>
              <a:t>standard-based</a:t>
            </a:r>
            <a:r>
              <a:rPr lang="en-US" dirty="0"/>
              <a:t> </a:t>
            </a:r>
            <a:r>
              <a:rPr lang="en-US" dirty="0" err="1"/>
              <a:t>CloudEvents</a:t>
            </a:r>
            <a:r>
              <a:rPr lang="en-US" dirty="0"/>
              <a:t> to </a:t>
            </a:r>
            <a:r>
              <a:rPr lang="en-US" b="1" dirty="0"/>
              <a:t>.NET</a:t>
            </a:r>
            <a:r>
              <a:rPr lang="en-US" dirty="0"/>
              <a:t> applications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8E96F8-C87B-423F-957E-927F1C88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947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9F74-CBE7-4926-B222-8578D5C3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83" y="2906011"/>
            <a:ext cx="10340691" cy="899665"/>
          </a:xfrm>
        </p:spPr>
        <p:txBody>
          <a:bodyPr/>
          <a:lstStyle/>
          <a:p>
            <a:r>
              <a:rPr lang="en-US" dirty="0"/>
              <a:t>Sample 3: Handle </a:t>
            </a:r>
            <a:r>
              <a:rPr lang="en-US" dirty="0" err="1"/>
              <a:t>CloudEvents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23883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9F74-CBE7-4926-B222-8578D5C3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83" y="2906011"/>
            <a:ext cx="10340691" cy="899665"/>
          </a:xfrm>
        </p:spPr>
        <p:txBody>
          <a:bodyPr/>
          <a:lstStyle/>
          <a:p>
            <a:r>
              <a:rPr lang="en-US" dirty="0"/>
              <a:t>Sample 4: Use </a:t>
            </a:r>
            <a:r>
              <a:rPr lang="en-US" dirty="0" err="1"/>
              <a:t>CloudEvent</a:t>
            </a:r>
            <a:r>
              <a:rPr lang="en-US" dirty="0"/>
              <a:t> Sources</a:t>
            </a:r>
          </a:p>
        </p:txBody>
      </p:sp>
    </p:spTree>
    <p:extLst>
      <p:ext uri="{BB962C8B-B14F-4D97-AF65-F5344CB8AC3E}">
        <p14:creationId xmlns:p14="http://schemas.microsoft.com/office/powerpoint/2010/main" val="161058196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6BFF2B-703A-49B1-9E19-234EF6578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118" y="3675185"/>
            <a:ext cx="3152343" cy="1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741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7D758CD-B909-4293-BFEB-50BC96C3EFC4}"/>
              </a:ext>
            </a:extLst>
          </p:cNvPr>
          <p:cNvGrpSpPr/>
          <p:nvPr/>
        </p:nvGrpSpPr>
        <p:grpSpPr>
          <a:xfrm>
            <a:off x="4563978" y="2279506"/>
            <a:ext cx="3449052" cy="3235737"/>
            <a:chOff x="4563978" y="2532596"/>
            <a:chExt cx="3449052" cy="323573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E0724FA-1409-4C78-AA29-037475FA58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2532596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4B1AB7B-4B41-4829-89AB-E7564E125E58}"/>
                </a:ext>
              </a:extLst>
            </p:cNvPr>
            <p:cNvSpPr txBox="1"/>
            <p:nvPr/>
          </p:nvSpPr>
          <p:spPr>
            <a:xfrm>
              <a:off x="4563978" y="4780370"/>
              <a:ext cx="3449052" cy="987963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fi-FI" sz="3200" dirty="0" err="1"/>
                <a:t>Event</a:t>
              </a:r>
              <a:r>
                <a:rPr lang="fi-FI" sz="3200" dirty="0"/>
                <a:t> Framework </a:t>
              </a:r>
              <a:br>
                <a:rPr lang="fi-FI" sz="3200" dirty="0"/>
              </a:br>
              <a:endParaRPr lang="fi-FI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CF3824-F257-48D1-9C76-011B59DAE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727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8E96F8-C87B-423F-957E-927F1C88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91D8C90-24D1-4794-875F-7EAA38F9B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495" y="3221980"/>
            <a:ext cx="1163052" cy="11630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43CB42-B289-4B58-95D8-769FD0ADE4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4815" y="3129891"/>
            <a:ext cx="1260338" cy="11180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81A8DDD-2188-485A-B73E-D6525C44E278}"/>
              </a:ext>
            </a:extLst>
          </p:cNvPr>
          <p:cNvSpPr txBox="1"/>
          <p:nvPr/>
        </p:nvSpPr>
        <p:spPr>
          <a:xfrm>
            <a:off x="8671046" y="2373441"/>
            <a:ext cx="3432742" cy="234833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endParaRPr lang="fi-FI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fi-FI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fi-FI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</a:t>
            </a:r>
            <a:r>
              <a:rPr lang="en-US" dirty="0" err="1"/>
              <a:t>ntegration</a:t>
            </a:r>
            <a:r>
              <a:rPr lang="en-US" dirty="0"/>
              <a:t>, </a:t>
            </a:r>
            <a:r>
              <a:rPr lang="en-US" b="1" dirty="0" err="1"/>
              <a:t>eventing</a:t>
            </a:r>
            <a:r>
              <a:rPr lang="en-US" dirty="0"/>
              <a:t> and automation platform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Open source, open standards for </a:t>
            </a: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.NET applications</a:t>
            </a:r>
            <a:endParaRPr lang="fi-FI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89C8AE-5ED0-4860-82C2-DF11188F1E39}"/>
              </a:ext>
            </a:extLst>
          </p:cNvPr>
          <p:cNvSpPr txBox="1"/>
          <p:nvPr/>
        </p:nvSpPr>
        <p:spPr>
          <a:xfrm>
            <a:off x="88213" y="2291794"/>
            <a:ext cx="3548783" cy="243143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CloudEvents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Specification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for describing event data in a common way.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Part of the </a:t>
            </a: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Cloud Native Computing Foundation.</a:t>
            </a:r>
            <a:endParaRPr lang="fi-FI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6ED9E957-8E00-4160-9F35-8387F3E5B2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225" y="2311100"/>
            <a:ext cx="1686792" cy="5624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3072063-C0DF-405B-A294-090868EE3548}"/>
              </a:ext>
            </a:extLst>
          </p:cNvPr>
          <p:cNvSpPr txBox="1"/>
          <p:nvPr/>
        </p:nvSpPr>
        <p:spPr>
          <a:xfrm>
            <a:off x="4425187" y="5433468"/>
            <a:ext cx="3339051" cy="119725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>
              <a:lnSpc>
                <a:spcPct val="90000"/>
              </a:lnSpc>
              <a:spcAft>
                <a:spcPts val="600"/>
              </a:spcAft>
            </a:pPr>
            <a:r>
              <a:rPr lang="fi-FI" dirty="0" err="1">
                <a:solidFill>
                  <a:srgbClr val="505050"/>
                </a:solidFill>
              </a:rPr>
              <a:t>CloudEvents</a:t>
            </a:r>
            <a:r>
              <a:rPr lang="fi-FI" dirty="0">
                <a:solidFill>
                  <a:srgbClr val="505050"/>
                </a:solidFill>
              </a:rPr>
              <a:t> for .NET</a:t>
            </a:r>
          </a:p>
          <a:p>
            <a:pPr lvl="0">
              <a:lnSpc>
                <a:spcPct val="90000"/>
              </a:lnSpc>
              <a:spcAft>
                <a:spcPts val="600"/>
              </a:spcAft>
            </a:pPr>
            <a:endParaRPr lang="fi-FI" dirty="0">
              <a:solidFill>
                <a:srgbClr val="505050"/>
              </a:solidFill>
            </a:endParaRPr>
          </a:p>
          <a:p>
            <a:pPr lvl="0">
              <a:lnSpc>
                <a:spcPct val="90000"/>
              </a:lnSpc>
              <a:spcAft>
                <a:spcPts val="600"/>
              </a:spcAft>
            </a:pPr>
            <a:r>
              <a:rPr lang="fi-FI" dirty="0" err="1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</a:rPr>
              <a:t>Part</a:t>
            </a:r>
            <a:r>
              <a:rPr lang="fi-FI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</a:rPr>
              <a:t> of </a:t>
            </a:r>
            <a:r>
              <a:rPr lang="fi-FI" dirty="0" err="1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</a:rPr>
              <a:t>the</a:t>
            </a:r>
            <a:r>
              <a:rPr lang="fi-FI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</a:rPr>
              <a:t> Weik.io </a:t>
            </a:r>
            <a:r>
              <a:rPr lang="fi-FI" dirty="0" err="1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</a:rPr>
              <a:t>Platform</a:t>
            </a:r>
            <a:endParaRPr lang="fi-FI" dirty="0">
              <a:gradFill>
                <a:gsLst>
                  <a:gs pos="2917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025377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0.00417 L -0.41354 -0.2884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77" y="-1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96296E-6 L 0.39779 -0.2712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83" y="-1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96296E-6 L -0.00013 0.0511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54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453A79-6099-487B-942F-CCCE944F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CloudEvents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214736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40A53C-1C0B-448B-90EC-98BEEF839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3759"/>
            <a:ext cx="6658904" cy="2267266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974ABD-DD4D-4AED-B278-EBC66B897A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270732"/>
          </a:xfrm>
        </p:spPr>
        <p:txBody>
          <a:bodyPr/>
          <a:lstStyle/>
          <a:p>
            <a:r>
              <a:rPr lang="fi-FI" dirty="0" err="1"/>
              <a:t>Many</a:t>
            </a:r>
            <a:r>
              <a:rPr lang="fi-FI" dirty="0"/>
              <a:t> </a:t>
            </a:r>
            <a:r>
              <a:rPr lang="fi-FI" dirty="0" err="1"/>
              <a:t>applications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Webhooks</a:t>
            </a:r>
            <a:r>
              <a:rPr lang="fi-FI" dirty="0"/>
              <a:t> for </a:t>
            </a:r>
            <a:r>
              <a:rPr lang="fi-FI" dirty="0" err="1"/>
              <a:t>system</a:t>
            </a:r>
            <a:r>
              <a:rPr lang="fi-FI" dirty="0"/>
              <a:t> to </a:t>
            </a:r>
            <a:r>
              <a:rPr lang="fi-FI" dirty="0" err="1"/>
              <a:t>system</a:t>
            </a:r>
            <a:r>
              <a:rPr lang="fi-FI" dirty="0"/>
              <a:t> </a:t>
            </a:r>
            <a:r>
              <a:rPr lang="fi-FI" dirty="0" err="1"/>
              <a:t>integration</a:t>
            </a:r>
            <a:endParaRPr lang="fi-FI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E99916-E890-470D-B038-3E2C6F50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Why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CloudEvents</a:t>
            </a:r>
            <a:r>
              <a:rPr lang="fi-FI" dirty="0"/>
              <a:t> </a:t>
            </a:r>
            <a:r>
              <a:rPr lang="fi-FI" dirty="0" err="1"/>
              <a:t>needed</a:t>
            </a:r>
            <a:r>
              <a:rPr lang="fi-FI" dirty="0"/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F447D3-ED34-428B-9D6A-D5CA222C7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970" y="1904092"/>
            <a:ext cx="5399798" cy="431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200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974ABD-DD4D-4AED-B278-EBC66B897A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949"/>
          </a:xfrm>
        </p:spPr>
        <p:txBody>
          <a:bodyPr/>
          <a:lstStyle/>
          <a:p>
            <a:r>
              <a:rPr lang="fi-FI" dirty="0" err="1"/>
              <a:t>It’s</a:t>
            </a:r>
            <a:r>
              <a:rPr lang="fi-FI" dirty="0"/>
              <a:t> just JSON</a:t>
            </a:r>
          </a:p>
          <a:p>
            <a:pPr lvl="1"/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systems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structures</a:t>
            </a:r>
            <a:endParaRPr lang="fi-FI" dirty="0"/>
          </a:p>
          <a:p>
            <a:pPr lvl="1"/>
            <a:r>
              <a:rPr lang="en-US" dirty="0"/>
              <a:t>No consistency</a:t>
            </a:r>
          </a:p>
          <a:p>
            <a:pPr lvl="1"/>
            <a:r>
              <a:rPr lang="en-US" dirty="0"/>
              <a:t>No portability</a:t>
            </a:r>
            <a:endParaRPr lang="fi-FI" dirty="0"/>
          </a:p>
          <a:p>
            <a:pPr lvl="1"/>
            <a:endParaRPr lang="fi-FI" dirty="0"/>
          </a:p>
          <a:p>
            <a:pPr lvl="1"/>
            <a:endParaRPr lang="fi-FI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E99916-E890-470D-B038-3E2C6F50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What</a:t>
            </a:r>
            <a:r>
              <a:rPr lang="fi-FI" dirty="0"/>
              <a:t> is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problem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Webhooks</a:t>
            </a:r>
            <a:r>
              <a:rPr lang="fi-FI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517037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079963-FA75-492B-BBF4-047B4961C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468596"/>
          </a:xfrm>
        </p:spPr>
        <p:txBody>
          <a:bodyPr/>
          <a:lstStyle/>
          <a:p>
            <a:r>
              <a:rPr lang="en-US" i="1" dirty="0" err="1"/>
              <a:t>CloudEvents</a:t>
            </a:r>
            <a:r>
              <a:rPr lang="en-US" i="1" dirty="0"/>
              <a:t> is a specification for describing event data in common formats to provide interoperability across services, platforms and systems.</a:t>
            </a:r>
          </a:p>
          <a:p>
            <a:endParaRPr lang="en-US" i="1" dirty="0"/>
          </a:p>
          <a:p>
            <a:r>
              <a:rPr lang="en-US" dirty="0"/>
              <a:t>In short: </a:t>
            </a:r>
            <a:r>
              <a:rPr lang="fi-FI" dirty="0" err="1"/>
              <a:t>It’s</a:t>
            </a:r>
            <a:r>
              <a:rPr lang="fi-FI" dirty="0"/>
              <a:t>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b="1" dirty="0"/>
              <a:t>metadata</a:t>
            </a:r>
          </a:p>
          <a:p>
            <a:endParaRPr lang="fi-FI" dirty="0"/>
          </a:p>
          <a:p>
            <a:endParaRPr lang="fi-FI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9C7BD8-B5D0-43FE-95E9-2DAE5071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CloudEvents</a:t>
            </a: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00B16B-0434-4FC9-A2E0-4AAB4F32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21" y="4247993"/>
            <a:ext cx="4591691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464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079963-FA75-492B-BBF4-047B4961C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340705"/>
          </a:xfrm>
        </p:spPr>
        <p:txBody>
          <a:bodyPr/>
          <a:lstStyle/>
          <a:p>
            <a:r>
              <a:rPr lang="en-US" dirty="0"/>
              <a:t>The specification is under the Cloud Native Computing Foundation.</a:t>
            </a:r>
          </a:p>
          <a:p>
            <a:endParaRPr lang="en-US" dirty="0"/>
          </a:p>
          <a:p>
            <a:r>
              <a:rPr lang="fi-FI" sz="2400" dirty="0">
                <a:hlinkClick r:id="rId2"/>
              </a:rPr>
              <a:t>https://cloudevents.io/</a:t>
            </a:r>
            <a:endParaRPr lang="fi-FI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9C7BD8-B5D0-43FE-95E9-2DAE5071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CloudEvents</a:t>
            </a:r>
            <a:r>
              <a:rPr lang="fi-FI" dirty="0"/>
              <a:t> </a:t>
            </a:r>
            <a:r>
              <a:rPr lang="fi-FI" dirty="0" err="1"/>
              <a:t>continue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18029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AF2FBA-B038-4DB0-9363-6D221785C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Event</a:t>
            </a:r>
            <a:r>
              <a:rPr lang="fi-FI" dirty="0"/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116418393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eik.io template light">
  <a:themeElements>
    <a:clrScheme name="Custom 3">
      <a:dk1>
        <a:srgbClr val="505050"/>
      </a:dk1>
      <a:lt1>
        <a:srgbClr val="FFFFFF"/>
      </a:lt1>
      <a:dk2>
        <a:srgbClr val="31ADE4"/>
      </a:dk2>
      <a:lt2>
        <a:srgbClr val="F8F8F8"/>
      </a:lt2>
      <a:accent1>
        <a:srgbClr val="FFD600"/>
      </a:accent1>
      <a:accent2>
        <a:srgbClr val="EB601A"/>
      </a:accent2>
      <a:accent3>
        <a:srgbClr val="46B1E5"/>
      </a:accent3>
      <a:accent4>
        <a:srgbClr val="D2D2D2"/>
      </a:accent4>
      <a:accent5>
        <a:srgbClr val="737373"/>
      </a:accent5>
      <a:accent6>
        <a:srgbClr val="505050"/>
      </a:accent6>
      <a:hlink>
        <a:srgbClr val="31ADE4"/>
      </a:hlink>
      <a:folHlink>
        <a:srgbClr val="31ADE4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9C6B88D9-3E4B-4F06-A636-00E16E7D80BC}" vid="{4D444ABF-CE2D-4A94-9414-29BBDA48B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EFFCD22C364C4ABD2AB90353D29E64" ma:contentTypeVersion="5" ma:contentTypeDescription="Create a new document." ma:contentTypeScope="" ma:versionID="ef581f3a1e80e695068ed6f9d26f70d1">
  <xsd:schema xmlns:xsd="http://www.w3.org/2001/XMLSchema" xmlns:xs="http://www.w3.org/2001/XMLSchema" xmlns:p="http://schemas.microsoft.com/office/2006/metadata/properties" xmlns:ns2="1f14b895-b89f-4ac6-b80c-a61d17638ea8" xmlns:ns3="8848fbfc-cf0b-435f-950e-38afb332937e" targetNamespace="http://schemas.microsoft.com/office/2006/metadata/properties" ma:root="true" ma:fieldsID="f5a8198b09a95c6f0efe2988c4f746e3" ns2:_="" ns3:_="">
    <xsd:import namespace="1f14b895-b89f-4ac6-b80c-a61d17638ea8"/>
    <xsd:import namespace="8848fbfc-cf0b-435f-950e-38afb33293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4b895-b89f-4ac6-b80c-a61d17638e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48fbfc-cf0b-435f-950e-38afb33293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FB0FCE-BF77-4010-8B56-EB89D8A6D2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14b895-b89f-4ac6-b80c-a61d17638ea8"/>
    <ds:schemaRef ds:uri="8848fbfc-cf0b-435f-950e-38afb33293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69B157-3CB9-4946-9AC5-18BEF91AC022}">
  <ds:schemaRefs>
    <ds:schemaRef ds:uri="http://schemas.microsoft.com/office/infopath/2007/PartnerControls"/>
    <ds:schemaRef ds:uri="http://purl.org/dc/elements/1.1/"/>
    <ds:schemaRef ds:uri="8848fbfc-cf0b-435f-950e-38afb332937e"/>
    <ds:schemaRef ds:uri="http://schemas.microsoft.com/office/2006/metadata/properties"/>
    <ds:schemaRef ds:uri="1f14b895-b89f-4ac6-b80c-a61d17638ea8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5B45697-2BBF-4912-9C4A-8506910569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Weik.io pohja</Template>
  <TotalTime>349</TotalTime>
  <Words>493</Words>
  <Application>Microsoft Office PowerPoint</Application>
  <PresentationFormat>Widescreen</PresentationFormat>
  <Paragraphs>91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Segoe UI</vt:lpstr>
      <vt:lpstr>Segoe UI Light</vt:lpstr>
      <vt:lpstr>Weik.io template light</vt:lpstr>
      <vt:lpstr>Event Framework  CloudEvents for .NET</vt:lpstr>
      <vt:lpstr>PowerPoint Presentation</vt:lpstr>
      <vt:lpstr>PowerPoint Presentation</vt:lpstr>
      <vt:lpstr>CloudEvents</vt:lpstr>
      <vt:lpstr>Why are CloudEvents needed?</vt:lpstr>
      <vt:lpstr>What is the problem with Webhooks?</vt:lpstr>
      <vt:lpstr>CloudEvents</vt:lpstr>
      <vt:lpstr>CloudEvents continue</vt:lpstr>
      <vt:lpstr>Event Framework</vt:lpstr>
      <vt:lpstr>What is Event Framework?</vt:lpstr>
      <vt:lpstr>Four Core Features</vt:lpstr>
      <vt:lpstr>CloudEvent Creation</vt:lpstr>
      <vt:lpstr>CloudEvent Gateway</vt:lpstr>
      <vt:lpstr>CloudEvent Aggregator </vt:lpstr>
      <vt:lpstr>CloudEvent Sources</vt:lpstr>
      <vt:lpstr>Summary of the Core Features</vt:lpstr>
      <vt:lpstr>More information</vt:lpstr>
      <vt:lpstr>Sample 1: Creating CloudEvents</vt:lpstr>
      <vt:lpstr>Sample 2: Send and Receive CloudEvents</vt:lpstr>
      <vt:lpstr>Sample 3: Handle CloudEvents</vt:lpstr>
      <vt:lpstr>Sample 4: Use CloudEvent 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Framework -  CloudEvents for .NET</dc:title>
  <dc:creator>Mikael Koskinen</dc:creator>
  <cp:lastModifiedBy>Mikael Koskinen</cp:lastModifiedBy>
  <cp:revision>14</cp:revision>
  <cp:lastPrinted>2016-08-12T07:48:47Z</cp:lastPrinted>
  <dcterms:created xsi:type="dcterms:W3CDTF">2020-05-15T06:24:22Z</dcterms:created>
  <dcterms:modified xsi:type="dcterms:W3CDTF">2020-05-15T12:13:47Z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0x010100B8EFFCD22C364C4ABD2AB90353D29E64</vt:lpwstr>
  </property>
</Properties>
</file>