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Roboto Mon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66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68" Type="http://schemas.openxmlformats.org/officeDocument/2006/relationships/font" Target="fonts/RobotoMono-italic.fntdata"/><Relationship Id="rId23" Type="http://schemas.openxmlformats.org/officeDocument/2006/relationships/slide" Target="slides/slide17.xml"/><Relationship Id="rId67" Type="http://schemas.openxmlformats.org/officeDocument/2006/relationships/font" Target="fonts/RobotoMon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145a42b0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145a42b0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of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(fill in the condition or something like that)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45a42b0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145a42b0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145a42b0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145a42b0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145a42b0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145a42b0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145a42b0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145a42b0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145a42b0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145a42b0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145a42b0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145a42b0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145a42b0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145a42b0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45a42b0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45a42b0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145a42b0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145a42b0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145a42b0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145a42b0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145a42b0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145a42b0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145a42b0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145a42b0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145a42b0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145a42b0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45a42b0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145a42b0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145a42b0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145a42b0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145a42b0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145a42b0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145a42b0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145a42b0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145a42b0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145a42b0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145a42b0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145a42b0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45a42b0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45a42b0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145a42b0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145a42b0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45a42b0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45a42b0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145a42b0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145a42b0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145a42b0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145a42b0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a29ffc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a29ffc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Trace this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a29ffc2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a29ffc2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this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145a42b0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145a42b0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145a42b0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145a42b0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145a42b07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145a42b0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145a42b0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145a42b0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145a42b07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145a42b0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145a42b07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145a42b07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45a42b0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45a42b0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145a42b07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145a42b0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145a42b07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145a42b07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145a42b07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145a42b07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77a7f0a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77a7f0a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77a7f0a7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77a7f0a7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145a42b0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145a42b0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i in range(2, 11, 2):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print(i)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145a42b07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145a42b0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=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i &lt;= 10: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print(i)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 +=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145a42b07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145a42b07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 = 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i &lt; 6: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temp += str(i)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print(temp)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145a42b07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145a42b07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temp = 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range(1, 6):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temp += str(i)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print(temp)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a29ffc2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7a29ffc2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45a42b0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145a42b0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a29ffc2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7a29ffc2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145a42b07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2145a42b07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 = [18, 4, 2, 6]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min = lst[0]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 = lst[0]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i &lt; len(lst):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if lst[i] &gt; max: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max = lst[i]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if lst[i] &lt; min: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min = lst[i]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 +=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print((max,min))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145a42b0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2145a42b0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 = [18, 4, 2, 6]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 = lst[0]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 = lst[0]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lst: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i &gt; max: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max =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i &lt; min: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min =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print((max,min))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145a42b0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145a42b0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 =["Carter", "Maddie", "Cory", "Alyssa"]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new_list = []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i &lt; len(lst):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if lst[i][0] == "C":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new_list.append(lst[i])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 +=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print(new_list)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145a42b07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2145a42b07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lst =["Carter", "Maddie", "Cory", "Alyssa"]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new_list = []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i in lst: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if i[0] == "C":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new_list.append(i)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print(new_list)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145a42b07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145a42b07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SPLIT THIS PROBLEM INTO 2 PARTS. </a:t>
            </a:r>
            <a:r>
              <a:rPr lang="en"/>
              <a:t>don't</a:t>
            </a:r>
            <a:r>
              <a:rPr lang="en"/>
              <a:t> do this as while loop it just seems toxic at this point they get the idea. explain why it is toxic to do it as a while loop tho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n=5;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for i in range(n):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    for j in range(i):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        print ('* ', end="")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    print('')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for i in range(n,0,-1):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    for j in range(i):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        print('* ', end="")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00FFFF"/>
                </a:highlight>
              </a:rPr>
              <a:t>    print('')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145a42b0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145a42b0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145a42b0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145a42b0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use == to compare floats. Floating point arithmetic is not exact, so the results can be confusing.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b02690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b02690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145a42b0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145a42b0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.socrative.com/login/studen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print("5" == 2+3)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False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comparison operator… </a:t>
            </a:r>
            <a:r>
              <a:rPr b="1" lang="en"/>
              <a:t>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is</a:t>
            </a:r>
            <a:r>
              <a:rPr lang="en"/>
              <a:t> returns true if both operands refer to the exact same object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comparison operator… </a:t>
            </a:r>
            <a:r>
              <a:rPr b="1" lang="en"/>
              <a:t>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is</a:t>
            </a:r>
            <a:r>
              <a:rPr lang="en"/>
              <a:t> returns true if both operands refer to the exact same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does this mean?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comparison operator… </a:t>
            </a:r>
            <a:r>
              <a:rPr b="1" lang="en"/>
              <a:t>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is</a:t>
            </a:r>
            <a:r>
              <a:rPr lang="en"/>
              <a:t> returns true if both operands refer to the exact same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Well, let’s look at an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471900" y="1919075"/>
            <a:ext cx="32367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let’s look at an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output of this code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i="1"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i="1"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lst1 and lst2 are equivalent  but not exactly the same list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4305450" y="1705475"/>
            <a:ext cx="32367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lst1 = []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lst2 = []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(lst1 == lst2 ):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print("True")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print("False")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(lst1 is lst2 ):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print("True")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print("False")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Operators</a:t>
            </a:r>
            <a:endParaRPr/>
          </a:p>
        </p:txBody>
      </p:sp>
      <p:sp>
        <p:nvSpPr>
          <p:cNvPr id="199" name="Google Shape;199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</a:t>
            </a:r>
            <a:r>
              <a:rPr lang="en"/>
              <a:t> is True only if both operands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== 3 and 2 &lt; 5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&gt; 1 and 5 &gt; 6   # False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Operators</a:t>
            </a:r>
            <a:endParaRPr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471900" y="1919075"/>
            <a:ext cx="82221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</a:t>
            </a:r>
            <a:r>
              <a:rPr lang="en"/>
              <a:t> is True only if both operands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== 3 and 2 &lt; 5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&gt; 1 and 5 &gt; 6   #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or</a:t>
            </a:r>
            <a:r>
              <a:rPr lang="en"/>
              <a:t> is True if either or both operands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== 3 or 2 &lt; 5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&gt; 1 or 5 &gt; 6  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12 &lt; 2 or 1 &gt; 2 # False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Operators</a:t>
            </a:r>
            <a:endParaRPr/>
          </a:p>
        </p:txBody>
      </p:sp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460950" y="1959675"/>
            <a:ext cx="82221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operator we will discuss is the </a:t>
            </a:r>
            <a:r>
              <a:rPr b="1" lang="en"/>
              <a:t>not</a:t>
            </a:r>
            <a:r>
              <a:rPr lang="en"/>
              <a:t> operator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not</a:t>
            </a:r>
            <a:r>
              <a:rPr lang="en"/>
              <a:t> operator will invert any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not(True) #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not(1 &gt; 3 and 1 &lt; 10) #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not(“test” == “test” or 31&lt;2) # False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471900" y="1919075"/>
            <a:ext cx="82221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str1 = "Heyo"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print(not(20 &lt;= 34) or True and (str1=="Heyo"))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471900" y="1919075"/>
            <a:ext cx="82221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str1 = "Heyo"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print(not(20 &lt;= 34) or True and (str1=="Heyo"))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True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471900" y="1919075"/>
            <a:ext cx="82221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condition in the if statement is True, then the code executes otherwise it is skipped.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True: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print(“1”)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print(“2”)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2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235" name="Google Shape;235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expressions that evaluate to Booleans,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str = “Hi”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str == “Hi”: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print(“Hey”)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Hey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</a:t>
            </a:r>
            <a:endParaRPr/>
          </a:p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471900" y="1919075"/>
            <a:ext cx="82221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the keyword </a:t>
            </a:r>
            <a:r>
              <a:rPr b="1" lang="en"/>
              <a:t>else</a:t>
            </a:r>
            <a:r>
              <a:rPr lang="en"/>
              <a:t> after an if statement we can do more advanced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 in the body of the </a:t>
            </a:r>
            <a:r>
              <a:rPr b="1" lang="en"/>
              <a:t>else</a:t>
            </a:r>
            <a:r>
              <a:rPr lang="en"/>
              <a:t> statement runs if the first condition is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str = “Hello”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str == “Hi”: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print(“Hey”)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print(“Bye”)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Bye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if/elif Statements</a:t>
            </a:r>
            <a:endParaRPr/>
          </a:p>
        </p:txBody>
      </p:sp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the else statement, the elif allows for further 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 in the body of the </a:t>
            </a:r>
            <a:r>
              <a:rPr b="1" lang="en"/>
              <a:t>elif</a:t>
            </a:r>
            <a:r>
              <a:rPr lang="en"/>
              <a:t> statement runs if the previous condition is False and the statement inside the </a:t>
            </a:r>
            <a:r>
              <a:rPr b="1" lang="en"/>
              <a:t>elif</a:t>
            </a:r>
            <a:r>
              <a:rPr lang="en"/>
              <a:t>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str = “Bye”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str == “Hi”: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print(“Hey”)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elif str == “Bye”: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print(“Bye”)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Bye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</a:t>
            </a:r>
            <a:r>
              <a:rPr lang="en"/>
              <a:t>elif/else</a:t>
            </a:r>
            <a:r>
              <a:rPr lang="en"/>
              <a:t> Statements</a:t>
            </a:r>
            <a:endParaRPr/>
          </a:p>
        </p:txBody>
      </p:sp>
      <p:sp>
        <p:nvSpPr>
          <p:cNvPr id="253" name="Google Shape;253;p48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else, and elif can be combined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str = “Yo”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str == “Hi”: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print(“Hey”)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elif str == “Bye”: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print(“Bye”)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print(“unknown input”)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unknown input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59" name="Google Shape;259;p49"/>
          <p:cNvSpPr txBox="1"/>
          <p:nvPr>
            <p:ph idx="1" type="body"/>
          </p:nvPr>
        </p:nvSpPr>
        <p:spPr>
          <a:xfrm>
            <a:off x="471900" y="1919075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=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num &lt; 15: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print(“less than 15”)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 (num &lt; 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print(“less than 10”)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print(“greater than 10”)</a:t>
            </a:r>
            <a:endParaRPr/>
          </a:p>
        </p:txBody>
      </p:sp>
      <p:sp>
        <p:nvSpPr>
          <p:cNvPr id="260" name="Google Shape;260;p49"/>
          <p:cNvSpPr txBox="1"/>
          <p:nvPr>
            <p:ph idx="1" type="body"/>
          </p:nvPr>
        </p:nvSpPr>
        <p:spPr>
          <a:xfrm>
            <a:off x="4779700" y="1976750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printed?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than 10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than 10”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than 10”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66" name="Google Shape;266;p50"/>
          <p:cNvSpPr txBox="1"/>
          <p:nvPr>
            <p:ph idx="1" type="body"/>
          </p:nvPr>
        </p:nvSpPr>
        <p:spPr>
          <a:xfrm>
            <a:off x="471900" y="1919075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=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num &lt; 15: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print(“less than 15”)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 (num &lt; 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print(“less than 10”)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print(“greater than 10”)</a:t>
            </a:r>
            <a:endParaRPr/>
          </a:p>
        </p:txBody>
      </p:sp>
      <p:sp>
        <p:nvSpPr>
          <p:cNvPr id="267" name="Google Shape;267;p50"/>
          <p:cNvSpPr txBox="1"/>
          <p:nvPr>
            <p:ph idx="1" type="body"/>
          </p:nvPr>
        </p:nvSpPr>
        <p:spPr>
          <a:xfrm>
            <a:off x="4779700" y="1976750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printed?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“less than 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than 10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than 10”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“less than 15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greater than 10”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73" name="Google Shape;273;p51"/>
          <p:cNvSpPr txBox="1"/>
          <p:nvPr>
            <p:ph idx="1" type="body"/>
          </p:nvPr>
        </p:nvSpPr>
        <p:spPr>
          <a:xfrm>
            <a:off x="471900" y="1919075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=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num &lt; 20: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print(“A”, end=” 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elif num &gt; 40: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print(“B”</a:t>
            </a:r>
            <a:r>
              <a:rPr lang="en"/>
              <a:t>, end=” ”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print(“C”</a:t>
            </a:r>
            <a:r>
              <a:rPr lang="en"/>
              <a:t>, end=” ”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print(“D”</a:t>
            </a:r>
            <a:r>
              <a:rPr lang="en"/>
              <a:t>, end=” ”</a:t>
            </a:r>
            <a:r>
              <a:rPr lang="en"/>
              <a:t>)</a:t>
            </a:r>
            <a:endParaRPr/>
          </a:p>
        </p:txBody>
      </p:sp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4779700" y="1976750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printed?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C 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80" name="Google Shape;280;p52"/>
          <p:cNvSpPr txBox="1"/>
          <p:nvPr>
            <p:ph idx="1" type="body"/>
          </p:nvPr>
        </p:nvSpPr>
        <p:spPr>
          <a:xfrm>
            <a:off x="471900" y="1919075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=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num &lt; 20: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print(“A”</a:t>
            </a:r>
            <a:r>
              <a:rPr lang="en"/>
              <a:t>, end=” ”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elif num &gt; 40: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print(“B”</a:t>
            </a:r>
            <a:r>
              <a:rPr lang="en"/>
              <a:t>, end=” ”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print(“C”</a:t>
            </a:r>
            <a:r>
              <a:rPr lang="en"/>
              <a:t>, end=” ”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print(“D”</a:t>
            </a:r>
            <a:r>
              <a:rPr lang="en"/>
              <a:t>, end=” ”</a:t>
            </a:r>
            <a:r>
              <a:rPr lang="en"/>
              <a:t>)</a:t>
            </a:r>
            <a:endParaRPr/>
          </a:p>
        </p:txBody>
      </p:sp>
      <p:sp>
        <p:nvSpPr>
          <p:cNvPr id="281" name="Google Shape;281;p52"/>
          <p:cNvSpPr txBox="1"/>
          <p:nvPr>
            <p:ph idx="1" type="body"/>
          </p:nvPr>
        </p:nvSpPr>
        <p:spPr>
          <a:xfrm>
            <a:off x="4779700" y="1976750"/>
            <a:ext cx="4100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printed?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D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C 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Avoid</a:t>
            </a:r>
            <a:endParaRPr/>
          </a:p>
        </p:txBody>
      </p:sp>
      <p:sp>
        <p:nvSpPr>
          <p:cNvPr id="287" name="Google Shape;287;p53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var1, var2 = 1, 2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var1 == 0: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if var2 == 0: 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    print(“Both are 0”)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3"/>
          <p:cNvSpPr txBox="1"/>
          <p:nvPr>
            <p:ph idx="1" type="body"/>
          </p:nvPr>
        </p:nvSpPr>
        <p:spPr>
          <a:xfrm>
            <a:off x="45867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Instead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var1, var2 = 1, 2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var1 == 0 and var2 == 0: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print(“Both are 0”)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only compare things of the same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12 &gt;= 5  # True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 &lt; 2      # False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“Hey” &lt; 4 # TypeError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Avoid</a:t>
            </a:r>
            <a:endParaRPr/>
          </a:p>
        </p:txBody>
      </p:sp>
      <p:sp>
        <p:nvSpPr>
          <p:cNvPr id="294" name="Google Shape;294;p54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var1 = 100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var1 &gt; 0: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return True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return False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4"/>
          <p:cNvSpPr txBox="1"/>
          <p:nvPr>
            <p:ph idx="1" type="body"/>
          </p:nvPr>
        </p:nvSpPr>
        <p:spPr>
          <a:xfrm>
            <a:off x="45867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Instead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var1 = 100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var1 &gt; 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Avoid</a:t>
            </a:r>
            <a:endParaRPr/>
          </a:p>
        </p:txBody>
      </p:sp>
      <p:sp>
        <p:nvSpPr>
          <p:cNvPr id="301" name="Google Shape;301;p5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var1 = True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var1 == True: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5"/>
          <p:cNvSpPr txBox="1"/>
          <p:nvPr>
            <p:ph idx="1" type="body"/>
          </p:nvPr>
        </p:nvSpPr>
        <p:spPr>
          <a:xfrm>
            <a:off x="45867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Instead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var1 = True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if var1: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    print(“True”)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5 - PI</a:t>
            </a:r>
            <a:endParaRPr/>
          </a:p>
        </p:txBody>
      </p:sp>
      <p:sp>
        <p:nvSpPr>
          <p:cNvPr id="308" name="Google Shape;308;p56"/>
          <p:cNvSpPr txBox="1"/>
          <p:nvPr>
            <p:ph idx="1" type="body"/>
          </p:nvPr>
        </p:nvSpPr>
        <p:spPr>
          <a:xfrm>
            <a:off x="4324600" y="1919075"/>
            <a:ext cx="4656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experience &gt; 0</a:t>
            </a:r>
            <a:br>
              <a:rPr lang="en"/>
            </a:br>
            <a:r>
              <a:rPr lang="en"/>
              <a:t>(2) experience &gt;=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age &lt; 18</a:t>
            </a:r>
            <a:br>
              <a:rPr lang="en"/>
            </a:br>
            <a:r>
              <a:rPr lang="en"/>
              <a:t>(2) experience !=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age &lt; 18</a:t>
            </a:r>
            <a:br>
              <a:rPr lang="en"/>
            </a:br>
            <a:r>
              <a:rPr lang="en"/>
              <a:t>(2) experience == 1 or experience == 2</a:t>
            </a:r>
            <a:endParaRPr/>
          </a:p>
        </p:txBody>
      </p:sp>
      <p:pic>
        <p:nvPicPr>
          <p:cNvPr id="309" name="Google Shape;3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86725"/>
            <a:ext cx="3674175" cy="31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5 - PI</a:t>
            </a:r>
            <a:endParaRPr/>
          </a:p>
        </p:txBody>
      </p:sp>
      <p:sp>
        <p:nvSpPr>
          <p:cNvPr id="315" name="Google Shape;315;p57"/>
          <p:cNvSpPr txBox="1"/>
          <p:nvPr>
            <p:ph idx="1" type="body"/>
          </p:nvPr>
        </p:nvSpPr>
        <p:spPr>
          <a:xfrm>
            <a:off x="4324600" y="1919075"/>
            <a:ext cx="4656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experience &gt; 0</a:t>
            </a:r>
            <a:br>
              <a:rPr lang="en"/>
            </a:br>
            <a:r>
              <a:rPr lang="en"/>
              <a:t>(2) experience &gt;=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(1) age &lt; 18</a:t>
            </a:r>
            <a:br>
              <a:rPr lang="en"/>
            </a:br>
            <a:r>
              <a:rPr lang="en"/>
              <a:t>(2) experience !=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highlight>
                  <a:srgbClr val="FFFF00"/>
                </a:highlight>
              </a:rPr>
              <a:t>(1) age &lt; 18</a:t>
            </a:r>
            <a:br>
              <a:rPr lang="en">
                <a:highlight>
                  <a:srgbClr val="FFFF00"/>
                </a:highlight>
              </a:rPr>
            </a:br>
            <a:r>
              <a:rPr lang="en">
                <a:highlight>
                  <a:srgbClr val="FFFF00"/>
                </a:highlight>
              </a:rPr>
              <a:t>(2) experience == 1 or experience == 2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316" name="Google Shape;3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86725"/>
            <a:ext cx="3674175" cy="31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loops</a:t>
            </a:r>
            <a:endParaRPr/>
          </a:p>
        </p:txBody>
      </p:sp>
      <p:sp>
        <p:nvSpPr>
          <p:cNvPr id="322" name="Google Shape;322;p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allow us to perform the same action or similar action over and over again while a certain condition is met.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kind of loops have we learned so far?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328" name="Google Shape;328;p59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334" name="Google Shape;334;p60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0"/>
          <p:cNvSpPr txBox="1"/>
          <p:nvPr/>
        </p:nvSpPr>
        <p:spPr>
          <a:xfrm>
            <a:off x="2023975" y="1770913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0"/>
          <p:cNvSpPr/>
          <p:nvPr/>
        </p:nvSpPr>
        <p:spPr>
          <a:xfrm>
            <a:off x="249225" y="1980725"/>
            <a:ext cx="1233000" cy="3915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60"/>
          <p:cNvCxnSpPr>
            <a:stCxn id="335" idx="1"/>
            <a:endCxn id="336" idx="6"/>
          </p:cNvCxnSpPr>
          <p:nvPr/>
        </p:nvCxnSpPr>
        <p:spPr>
          <a:xfrm flipH="1">
            <a:off x="1482175" y="1966663"/>
            <a:ext cx="5418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60"/>
          <p:cNvSpPr txBox="1"/>
          <p:nvPr/>
        </p:nvSpPr>
        <p:spPr>
          <a:xfrm>
            <a:off x="2729000" y="237275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344" name="Google Shape;344;p61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1"/>
          <p:cNvSpPr txBox="1"/>
          <p:nvPr/>
        </p:nvSpPr>
        <p:spPr>
          <a:xfrm>
            <a:off x="2023975" y="1770913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61"/>
          <p:cNvSpPr/>
          <p:nvPr/>
        </p:nvSpPr>
        <p:spPr>
          <a:xfrm>
            <a:off x="249225" y="1980725"/>
            <a:ext cx="1233000" cy="3915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61"/>
          <p:cNvCxnSpPr>
            <a:stCxn id="345" idx="1"/>
            <a:endCxn id="346" idx="6"/>
          </p:cNvCxnSpPr>
          <p:nvPr/>
        </p:nvCxnSpPr>
        <p:spPr>
          <a:xfrm flipH="1">
            <a:off x="1482175" y="1966663"/>
            <a:ext cx="5418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61"/>
          <p:cNvSpPr txBox="1"/>
          <p:nvPr/>
        </p:nvSpPr>
        <p:spPr>
          <a:xfrm>
            <a:off x="2729000" y="237275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 that must be met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1"/>
          <p:cNvSpPr/>
          <p:nvPr/>
        </p:nvSpPr>
        <p:spPr>
          <a:xfrm>
            <a:off x="918650" y="2318750"/>
            <a:ext cx="956100" cy="499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33C87"/>
              </a:highlight>
            </a:endParaRPr>
          </a:p>
        </p:txBody>
      </p:sp>
      <p:cxnSp>
        <p:nvCxnSpPr>
          <p:cNvPr id="350" name="Google Shape;350;p61"/>
          <p:cNvCxnSpPr/>
          <p:nvPr/>
        </p:nvCxnSpPr>
        <p:spPr>
          <a:xfrm flipH="1">
            <a:off x="1927225" y="256395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61"/>
          <p:cNvSpPr txBox="1"/>
          <p:nvPr/>
        </p:nvSpPr>
        <p:spPr>
          <a:xfrm>
            <a:off x="2235625" y="312805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357" name="Google Shape;357;p62"/>
          <p:cNvSpPr txBox="1"/>
          <p:nvPr>
            <p:ph idx="1" type="body"/>
          </p:nvPr>
        </p:nvSpPr>
        <p:spPr>
          <a:xfrm>
            <a:off x="504450" y="1952650"/>
            <a:ext cx="7561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3: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 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 +=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2"/>
          <p:cNvSpPr txBox="1"/>
          <p:nvPr/>
        </p:nvSpPr>
        <p:spPr>
          <a:xfrm>
            <a:off x="2023975" y="1770913"/>
            <a:ext cx="1817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value (initializer)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62"/>
          <p:cNvSpPr/>
          <p:nvPr/>
        </p:nvSpPr>
        <p:spPr>
          <a:xfrm>
            <a:off x="249225" y="1980725"/>
            <a:ext cx="1233000" cy="3915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62"/>
          <p:cNvCxnSpPr>
            <a:stCxn id="358" idx="1"/>
            <a:endCxn id="359" idx="6"/>
          </p:cNvCxnSpPr>
          <p:nvPr/>
        </p:nvCxnSpPr>
        <p:spPr>
          <a:xfrm flipH="1">
            <a:off x="1482175" y="1966663"/>
            <a:ext cx="5418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62"/>
          <p:cNvSpPr txBox="1"/>
          <p:nvPr/>
        </p:nvSpPr>
        <p:spPr>
          <a:xfrm>
            <a:off x="2729000" y="2372750"/>
            <a:ext cx="247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 that must be met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62"/>
          <p:cNvSpPr/>
          <p:nvPr/>
        </p:nvSpPr>
        <p:spPr>
          <a:xfrm>
            <a:off x="918650" y="2318750"/>
            <a:ext cx="956100" cy="4995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33C87"/>
              </a:highlight>
            </a:endParaRPr>
          </a:p>
        </p:txBody>
      </p:sp>
      <p:cxnSp>
        <p:nvCxnSpPr>
          <p:cNvPr id="363" name="Google Shape;363;p62"/>
          <p:cNvCxnSpPr/>
          <p:nvPr/>
        </p:nvCxnSpPr>
        <p:spPr>
          <a:xfrm flipH="1">
            <a:off x="1927225" y="256395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62"/>
          <p:cNvSpPr/>
          <p:nvPr/>
        </p:nvSpPr>
        <p:spPr>
          <a:xfrm>
            <a:off x="918650" y="3019900"/>
            <a:ext cx="793800" cy="607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62"/>
          <p:cNvSpPr txBox="1"/>
          <p:nvPr/>
        </p:nvSpPr>
        <p:spPr>
          <a:xfrm>
            <a:off x="2344075" y="3128050"/>
            <a:ext cx="1176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" name="Google Shape;366;p62"/>
          <p:cNvCxnSpPr/>
          <p:nvPr/>
        </p:nvCxnSpPr>
        <p:spPr>
          <a:xfrm flipH="1">
            <a:off x="1712450" y="3316000"/>
            <a:ext cx="686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372" name="Google Shape;372;p63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for i in range(1, 3, 1)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only compare things of the same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12 &gt;= 5  # True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 &lt; 2      # False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“Hey” &lt; 4 # TypeError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Except when we compare floats and ints, ints are automatically converted to float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12.0 &gt;= 5 # True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 &lt; 2.0     # False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378" name="Google Shape;378;p64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for i in range(1, 3, 1)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64"/>
          <p:cNvSpPr txBox="1"/>
          <p:nvPr/>
        </p:nvSpPr>
        <p:spPr>
          <a:xfrm>
            <a:off x="1501525" y="1705076"/>
            <a:ext cx="1793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" name="Google Shape;380;p64"/>
          <p:cNvCxnSpPr>
            <a:endCxn id="381" idx="1"/>
          </p:cNvCxnSpPr>
          <p:nvPr/>
        </p:nvCxnSpPr>
        <p:spPr>
          <a:xfrm>
            <a:off x="2736221" y="1952281"/>
            <a:ext cx="291600" cy="2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64"/>
          <p:cNvSpPr/>
          <p:nvPr/>
        </p:nvSpPr>
        <p:spPr>
          <a:xfrm>
            <a:off x="2930199" y="2068500"/>
            <a:ext cx="666600" cy="6117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387" name="Google Shape;387;p65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for i in range(1, 3, 1)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8" name="Google Shape;388;p65"/>
          <p:cNvSpPr txBox="1"/>
          <p:nvPr/>
        </p:nvSpPr>
        <p:spPr>
          <a:xfrm>
            <a:off x="1501525" y="1705076"/>
            <a:ext cx="1793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9" name="Google Shape;389;p65"/>
          <p:cNvCxnSpPr>
            <a:endCxn id="390" idx="1"/>
          </p:cNvCxnSpPr>
          <p:nvPr/>
        </p:nvCxnSpPr>
        <p:spPr>
          <a:xfrm>
            <a:off x="2736221" y="1952281"/>
            <a:ext cx="291600" cy="2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65"/>
          <p:cNvSpPr/>
          <p:nvPr/>
        </p:nvSpPr>
        <p:spPr>
          <a:xfrm>
            <a:off x="2930199" y="2068500"/>
            <a:ext cx="666600" cy="6117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65"/>
          <p:cNvCxnSpPr>
            <a:stCxn id="392" idx="0"/>
            <a:endCxn id="393" idx="4"/>
          </p:cNvCxnSpPr>
          <p:nvPr/>
        </p:nvCxnSpPr>
        <p:spPr>
          <a:xfrm flipH="1" rot="10800000">
            <a:off x="3733350" y="2626050"/>
            <a:ext cx="29100" cy="50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65"/>
          <p:cNvSpPr/>
          <p:nvPr/>
        </p:nvSpPr>
        <p:spPr>
          <a:xfrm>
            <a:off x="3494200" y="2178613"/>
            <a:ext cx="536700" cy="4473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5"/>
          <p:cNvSpPr txBox="1"/>
          <p:nvPr/>
        </p:nvSpPr>
        <p:spPr>
          <a:xfrm>
            <a:off x="3205050" y="3130650"/>
            <a:ext cx="1056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399" name="Google Shape;399;p66"/>
          <p:cNvSpPr txBox="1"/>
          <p:nvPr>
            <p:ph idx="1" type="body"/>
          </p:nvPr>
        </p:nvSpPr>
        <p:spPr>
          <a:xfrm>
            <a:off x="545075" y="2124475"/>
            <a:ext cx="7561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for i in range(1, 3, 1) {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66"/>
          <p:cNvSpPr txBox="1"/>
          <p:nvPr/>
        </p:nvSpPr>
        <p:spPr>
          <a:xfrm>
            <a:off x="1501525" y="1705076"/>
            <a:ext cx="1793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1" name="Google Shape;401;p66"/>
          <p:cNvCxnSpPr>
            <a:endCxn id="402" idx="1"/>
          </p:cNvCxnSpPr>
          <p:nvPr/>
        </p:nvCxnSpPr>
        <p:spPr>
          <a:xfrm>
            <a:off x="2736221" y="1952281"/>
            <a:ext cx="291600" cy="2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66"/>
          <p:cNvSpPr/>
          <p:nvPr/>
        </p:nvSpPr>
        <p:spPr>
          <a:xfrm>
            <a:off x="2930199" y="2068500"/>
            <a:ext cx="666600" cy="611700"/>
          </a:xfrm>
          <a:prstGeom prst="ellipse">
            <a:avLst/>
          </a:prstGeom>
          <a:noFill/>
          <a:ln cap="flat" cmpd="sng" w="19050">
            <a:solidFill>
              <a:srgbClr val="633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66"/>
          <p:cNvCxnSpPr>
            <a:stCxn id="404" idx="0"/>
            <a:endCxn id="405" idx="4"/>
          </p:cNvCxnSpPr>
          <p:nvPr/>
        </p:nvCxnSpPr>
        <p:spPr>
          <a:xfrm flipH="1" rot="10800000">
            <a:off x="3733350" y="2626050"/>
            <a:ext cx="29100" cy="50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66"/>
          <p:cNvSpPr/>
          <p:nvPr/>
        </p:nvSpPr>
        <p:spPr>
          <a:xfrm>
            <a:off x="3494200" y="2178613"/>
            <a:ext cx="536700" cy="4473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6"/>
          <p:cNvSpPr txBox="1"/>
          <p:nvPr/>
        </p:nvSpPr>
        <p:spPr>
          <a:xfrm>
            <a:off x="3205050" y="3130650"/>
            <a:ext cx="1056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 value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66"/>
          <p:cNvSpPr/>
          <p:nvPr/>
        </p:nvSpPr>
        <p:spPr>
          <a:xfrm>
            <a:off x="4030900" y="2070450"/>
            <a:ext cx="666600" cy="555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6"/>
          <p:cNvSpPr txBox="1"/>
          <p:nvPr/>
        </p:nvSpPr>
        <p:spPr>
          <a:xfrm>
            <a:off x="4420625" y="2864425"/>
            <a:ext cx="946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66"/>
          <p:cNvCxnSpPr>
            <a:endCxn id="406" idx="4"/>
          </p:cNvCxnSpPr>
          <p:nvPr/>
        </p:nvCxnSpPr>
        <p:spPr>
          <a:xfrm rot="10800000">
            <a:off x="4364200" y="2626050"/>
            <a:ext cx="2754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414" name="Google Shape;414;p67"/>
          <p:cNvSpPr txBox="1"/>
          <p:nvPr>
            <p:ph idx="1" type="body"/>
          </p:nvPr>
        </p:nvSpPr>
        <p:spPr>
          <a:xfrm>
            <a:off x="545075" y="2124475"/>
            <a:ext cx="75615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lst = ["test", "hi"]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for i in lst: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67"/>
          <p:cNvSpPr txBox="1"/>
          <p:nvPr/>
        </p:nvSpPr>
        <p:spPr>
          <a:xfrm>
            <a:off x="556950" y="4095150"/>
            <a:ext cx="485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test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hi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421" name="Google Shape;421;p68"/>
          <p:cNvSpPr txBox="1"/>
          <p:nvPr>
            <p:ph idx="1" type="body"/>
          </p:nvPr>
        </p:nvSpPr>
        <p:spPr>
          <a:xfrm>
            <a:off x="545075" y="2124475"/>
            <a:ext cx="75615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for i in "String":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	print(i)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68"/>
          <p:cNvSpPr txBox="1"/>
          <p:nvPr/>
        </p:nvSpPr>
        <p:spPr>
          <a:xfrm>
            <a:off x="545075" y="3199700"/>
            <a:ext cx="485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S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t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r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i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n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g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1 - While</a:t>
            </a:r>
            <a:endParaRPr/>
          </a:p>
        </p:txBody>
      </p:sp>
      <p:sp>
        <p:nvSpPr>
          <p:cNvPr id="428" name="Google Shape;428;p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</a:t>
            </a:r>
            <a:r>
              <a:rPr b="1" lang="en"/>
              <a:t>while </a:t>
            </a:r>
            <a:r>
              <a:rPr lang="en"/>
              <a:t>loop to print every even number 1-10.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2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4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6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8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10</a:t>
            </a:r>
            <a:endParaRPr sz="16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1 - For</a:t>
            </a:r>
            <a:endParaRPr/>
          </a:p>
        </p:txBody>
      </p:sp>
      <p:sp>
        <p:nvSpPr>
          <p:cNvPr id="434" name="Google Shape;434;p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</a:t>
            </a:r>
            <a:r>
              <a:rPr b="1" lang="en"/>
              <a:t>for </a:t>
            </a:r>
            <a:r>
              <a:rPr lang="en"/>
              <a:t>loop to print every even number 1-10.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2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4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6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8</a:t>
            </a:r>
            <a:endParaRPr sz="168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82">
                <a:solidFill>
                  <a:srgbClr val="000000"/>
                </a:solidFill>
              </a:rPr>
              <a:t>10</a:t>
            </a:r>
            <a:endParaRPr sz="168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2 - While</a:t>
            </a:r>
            <a:endParaRPr/>
          </a:p>
        </p:txBody>
      </p:sp>
      <p:sp>
        <p:nvSpPr>
          <p:cNvPr id="440" name="Google Shape;440;p71"/>
          <p:cNvSpPr txBox="1"/>
          <p:nvPr>
            <p:ph idx="1" type="body"/>
          </p:nvPr>
        </p:nvSpPr>
        <p:spPr>
          <a:xfrm>
            <a:off x="471900" y="1919075"/>
            <a:ext cx="82221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</a:t>
            </a:r>
            <a:r>
              <a:rPr b="1" lang="en"/>
              <a:t>while </a:t>
            </a:r>
            <a:r>
              <a:rPr lang="en"/>
              <a:t>loop to list all of the numbers 1-5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“1”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“12”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“123”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“1234”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“12345”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2 - For</a:t>
            </a:r>
            <a:endParaRPr/>
          </a:p>
        </p:txBody>
      </p:sp>
      <p:sp>
        <p:nvSpPr>
          <p:cNvPr id="446" name="Google Shape;446;p72"/>
          <p:cNvSpPr txBox="1"/>
          <p:nvPr>
            <p:ph idx="1" type="body"/>
          </p:nvPr>
        </p:nvSpPr>
        <p:spPr>
          <a:xfrm>
            <a:off x="471900" y="1919075"/>
            <a:ext cx="82221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</a:t>
            </a:r>
            <a:r>
              <a:rPr b="1" lang="en"/>
              <a:t>for </a:t>
            </a:r>
            <a:r>
              <a:rPr lang="en"/>
              <a:t>loop to list all of the numbers 1-5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“1”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“12”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“123”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“1234”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“12345”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452" name="Google Shape;452;p73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‘abc’: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j in ‘def’: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+=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print(val)</a:t>
            </a:r>
            <a:endParaRPr/>
          </a:p>
        </p:txBody>
      </p:sp>
      <p:sp>
        <p:nvSpPr>
          <p:cNvPr id="453" name="Google Shape;453;p73"/>
          <p:cNvSpPr txBox="1"/>
          <p:nvPr/>
        </p:nvSpPr>
        <p:spPr>
          <a:xfrm>
            <a:off x="4690050" y="1922050"/>
            <a:ext cx="4003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can’t use &lt; or &gt; to compare strings then how do we?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459" name="Google Shape;459;p7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printed by the following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‘abc’: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j in ‘def’: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+=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print(val)</a:t>
            </a:r>
            <a:endParaRPr/>
          </a:p>
        </p:txBody>
      </p:sp>
      <p:sp>
        <p:nvSpPr>
          <p:cNvPr id="460" name="Google Shape;460;p74"/>
          <p:cNvSpPr txBox="1"/>
          <p:nvPr/>
        </p:nvSpPr>
        <p:spPr>
          <a:xfrm>
            <a:off x="4690050" y="1922050"/>
            <a:ext cx="4003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chemeClr val="lt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lphaLcParenR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3 - While</a:t>
            </a:r>
            <a:endParaRPr/>
          </a:p>
        </p:txBody>
      </p:sp>
      <p:sp>
        <p:nvSpPr>
          <p:cNvPr id="466" name="Google Shape;466;p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list, use a </a:t>
            </a:r>
            <a:r>
              <a:rPr b="1" lang="en"/>
              <a:t>while </a:t>
            </a:r>
            <a:r>
              <a:rPr lang="en"/>
              <a:t>loop to find the highest and lowest number and print a tuple in max, min order. Note: do </a:t>
            </a:r>
            <a:r>
              <a:rPr b="1" lang="en"/>
              <a:t>NOT</a:t>
            </a:r>
            <a:r>
              <a:rPr lang="en"/>
              <a:t> use the min or max functions.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 = [18, 4, 2, 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(18, 2)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3 - For</a:t>
            </a:r>
            <a:endParaRPr/>
          </a:p>
        </p:txBody>
      </p:sp>
      <p:sp>
        <p:nvSpPr>
          <p:cNvPr id="472" name="Google Shape;472;p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list, use a </a:t>
            </a:r>
            <a:r>
              <a:rPr b="1" lang="en"/>
              <a:t>for </a:t>
            </a:r>
            <a:r>
              <a:rPr lang="en"/>
              <a:t>loop to find the highest and lowest number and print a tuple in max, min order. Note: do </a:t>
            </a:r>
            <a:r>
              <a:rPr b="1" lang="en"/>
              <a:t>NOT</a:t>
            </a:r>
            <a:r>
              <a:rPr lang="en"/>
              <a:t> use the min or max functions.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 = [18, 4, 2, 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should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(18, 2)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4 - While</a:t>
            </a:r>
            <a:endParaRPr/>
          </a:p>
        </p:txBody>
      </p:sp>
      <p:sp>
        <p:nvSpPr>
          <p:cNvPr id="478" name="Google Shape;478;p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</a:t>
            </a:r>
            <a:r>
              <a:rPr b="1" lang="en"/>
              <a:t>while </a:t>
            </a:r>
            <a:r>
              <a:rPr lang="en"/>
              <a:t>loop and an if statement write a function that appends all the elements in a list that start with “C” to a new list.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 =["Carter", "Maddie", "Cory", "Alyssa"]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['Carter', 'Cory']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4 - For</a:t>
            </a:r>
            <a:endParaRPr/>
          </a:p>
        </p:txBody>
      </p:sp>
      <p:sp>
        <p:nvSpPr>
          <p:cNvPr id="484" name="Google Shape;484;p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</a:t>
            </a:r>
            <a:r>
              <a:rPr b="1" lang="en"/>
              <a:t>for </a:t>
            </a:r>
            <a:r>
              <a:rPr lang="en"/>
              <a:t>loop and an if statement write a function that appends all the elements in a list that start with “C” to a new list.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 =["Carter", "Maddie", "Cory", "Alyssa"]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['Carter', 'Cory']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5 - For</a:t>
            </a:r>
            <a:endParaRPr/>
          </a:p>
        </p:txBody>
      </p:sp>
      <p:sp>
        <p:nvSpPr>
          <p:cNvPr id="490" name="Google Shape;490;p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2 nested </a:t>
            </a:r>
            <a:r>
              <a:rPr b="1" lang="en"/>
              <a:t>for </a:t>
            </a:r>
            <a:r>
              <a:rPr lang="en"/>
              <a:t>loops, draw the following: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*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can’t use &lt; or &gt; to compare strings then how do we?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</a:t>
            </a:r>
            <a:r>
              <a:rPr b="1" lang="en"/>
              <a:t>==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Relational Operators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919075"/>
            <a:ext cx="878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can’t use &lt; or &gt; to compare strings then how do we?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</a:t>
            </a:r>
            <a:r>
              <a:rPr b="1" lang="en"/>
              <a:t>==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if we want to see if two Strings are equal we 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“Testing” == “Testing” # True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“Week 7” == “week 7” # False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Important to note: </a:t>
            </a:r>
            <a:r>
              <a:rPr b="1" lang="en"/>
              <a:t>NEVER</a:t>
            </a:r>
            <a:r>
              <a:rPr lang="en"/>
              <a:t> use == to compare floats this will cause unreliable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2822"/>
                </a:solidFill>
                <a:latin typeface="Arial"/>
                <a:ea typeface="Arial"/>
                <a:cs typeface="Arial"/>
                <a:sym typeface="Arial"/>
              </a:rPr>
              <a:t>print("5" == 2+3)</a:t>
            </a:r>
            <a:endParaRPr sz="1600">
              <a:solidFill>
                <a:srgbClr val="2728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