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Roboto"/>
      <p:regular r:id="rId65"/>
      <p:bold r:id="rId66"/>
      <p:italic r:id="rId67"/>
      <p:boldItalic r:id="rId68"/>
    </p:embeddedFont>
    <p:embeddedFont>
      <p:font typeface="Roboto Mono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RobotoMon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Mono-italic.fntdata"/><Relationship Id="rId70" Type="http://schemas.openxmlformats.org/officeDocument/2006/relationships/font" Target="fonts/RobotoMono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bold.fntdata"/><Relationship Id="rId21" Type="http://schemas.openxmlformats.org/officeDocument/2006/relationships/slide" Target="slides/slide15.xml"/><Relationship Id="rId65" Type="http://schemas.openxmlformats.org/officeDocument/2006/relationships/font" Target="fonts/Roboto-regular.fntdata"/><Relationship Id="rId24" Type="http://schemas.openxmlformats.org/officeDocument/2006/relationships/slide" Target="slides/slide18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dc37cf6f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dc37cf6f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dc37cf6f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dc37cf6f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dc37cf6f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dc37cf6f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dc37cf6f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dc37cf6f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0163fefb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0163fefb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0163fefb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0163fefb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dc37cf6f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dc37cf6f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dc37cf6f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dc37cf6f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dc37cf6f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dc37cf6f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dc37cf6f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dc37cf6f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dc37cf6f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dc37cf6f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dc37cf6f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dc37cf6f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dc37cf6f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dc37cf6f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y is different than y = x (there must be a var on the left) ORDER MATTERS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0163fefb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0163fefb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y is different than y = x (there must be a var on the left) ORDER MATTERS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0163fefb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0163fefb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0163fefb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0163fefb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dc37cf6f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dc37cf6f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→ means “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evaluates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to”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b65bfe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b65bfe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dc37cf6f3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dc37cf6f3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b65bfe7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b65bfe7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0163fefb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0163fefb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0163fefb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0163fefb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dc37cf6f3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dc37cf6f3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dc37cf6f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dc37cf6f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dc37cf6f3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dc37cf6f3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dc37cf6f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dc37cf6f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dc37cf6f3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dc37cf6f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dc37cf6f3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dc37cf6f3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</a:t>
            </a:r>
            <a:r>
              <a:rPr lang="en"/>
              <a:t>division</a:t>
            </a:r>
            <a:r>
              <a:rPr lang="en"/>
              <a:t> problem on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17 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17 //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17 % 3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0163fefb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0163fefb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0163fefb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0163fefb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dc37cf6f3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dc37cf6f3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dc37cf6f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dc37cf6f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dc37cf6f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dc37cf6f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0163fefb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0163fefb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dc37cf6f3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dc37cf6f3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0d305f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0d305f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d305f8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d305f8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0d305f8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0d305f8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0163fefb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0163fefb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0163fefb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0163fefb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0d305f8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0d305f8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0d305f8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0d305f8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0d305f8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0d305f8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0d305f8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0d305f8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163fefb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0163fefb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they do it alone then with a peer. EXPLAIN WHY WRONG IS WRONG (not just why right is right)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50163fefb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50163fefb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50163fefb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50163fefb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0163fef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0163fef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0163fef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50163fef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0163fef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0163fef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0163fef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0163fef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50163fef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50163fef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0163fef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0163fef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9 - 1.5 * 3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0d305f85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0d305f85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0163fefb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0163fefb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dc37cf6f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dc37cf6f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c37cf6f3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dc37cf6f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dc37cf6f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dc37cf6f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.socrative.com/login/student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following…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 + 3 </a:t>
            </a:r>
            <a:r>
              <a:rPr lang="en"/>
              <a:t>→ </a:t>
            </a:r>
            <a:r>
              <a:rPr lang="en" sz="2200"/>
              <a:t>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 </a:t>
            </a:r>
            <a:r>
              <a:rPr lang="en"/>
              <a:t>→ </a:t>
            </a:r>
            <a:r>
              <a:rPr lang="en" sz="2200"/>
              <a:t>14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+ 2.0 </a:t>
            </a:r>
            <a:r>
              <a:rPr lang="en"/>
              <a:t>→ </a:t>
            </a:r>
            <a:r>
              <a:rPr lang="en" sz="2200"/>
              <a:t>14.0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5 / 10 </a:t>
            </a:r>
            <a:r>
              <a:rPr lang="en"/>
              <a:t>→ </a:t>
            </a:r>
            <a:r>
              <a:rPr lang="en" sz="2200"/>
              <a:t>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2 ** 4 </a:t>
            </a:r>
            <a:r>
              <a:rPr lang="en"/>
              <a:t>→ </a:t>
            </a:r>
            <a:r>
              <a:rPr lang="en" sz="2200"/>
              <a:t>?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following…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 + 3 </a:t>
            </a:r>
            <a:r>
              <a:rPr lang="en"/>
              <a:t>→ </a:t>
            </a:r>
            <a:r>
              <a:rPr lang="en" sz="2200"/>
              <a:t>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 </a:t>
            </a:r>
            <a:r>
              <a:rPr lang="en"/>
              <a:t>→ </a:t>
            </a:r>
            <a:r>
              <a:rPr lang="en" sz="2200"/>
              <a:t>14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+ 2.0 </a:t>
            </a:r>
            <a:r>
              <a:rPr lang="en"/>
              <a:t>→ </a:t>
            </a:r>
            <a:r>
              <a:rPr lang="en" sz="2200"/>
              <a:t>14.0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5 / 10 </a:t>
            </a:r>
            <a:r>
              <a:rPr lang="en"/>
              <a:t>→ </a:t>
            </a:r>
            <a:r>
              <a:rPr lang="en" sz="2200"/>
              <a:t>0.5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2 ** 4 </a:t>
            </a:r>
            <a:r>
              <a:rPr lang="en"/>
              <a:t>→ </a:t>
            </a:r>
            <a:r>
              <a:rPr lang="en" sz="2200"/>
              <a:t>?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following…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 + 3 </a:t>
            </a:r>
            <a:r>
              <a:rPr lang="en"/>
              <a:t>→ </a:t>
            </a:r>
            <a:r>
              <a:rPr lang="en" sz="2200"/>
              <a:t>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 </a:t>
            </a:r>
            <a:r>
              <a:rPr lang="en"/>
              <a:t>→ </a:t>
            </a:r>
            <a:r>
              <a:rPr lang="en" sz="2200"/>
              <a:t>14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+ 2.0 </a:t>
            </a:r>
            <a:r>
              <a:rPr lang="en"/>
              <a:t>→ </a:t>
            </a:r>
            <a:r>
              <a:rPr lang="en" sz="2200"/>
              <a:t>14.0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5 / 10 </a:t>
            </a:r>
            <a:r>
              <a:rPr lang="en"/>
              <a:t>→ </a:t>
            </a:r>
            <a:r>
              <a:rPr lang="en" sz="2200"/>
              <a:t>0.5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2 ** 4 </a:t>
            </a:r>
            <a:r>
              <a:rPr lang="en"/>
              <a:t>→ </a:t>
            </a:r>
            <a:r>
              <a:rPr lang="en" sz="2200"/>
              <a:t>16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2.0 + 3 * 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14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14.0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20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20.0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2.0 + 3 * 4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14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14.0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20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20.0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 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 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arenthesis  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 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 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210" name="Google Shape;210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arenthesis    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xponents      x **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 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 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216" name="Google Shape;216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arenthesis    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xponents      x **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ultiplication *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ivision      \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 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222" name="Google Shape;222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arenthesis    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xponents      x **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ultiplication *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ivision     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ddition       +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ubtraction   -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So what does the = stand for?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28" name="Google Shape;228;p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Read as: x is assigned the value 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Read as: x is assigned the value 5</a:t>
            </a:r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1028700" y="1962650"/>
            <a:ext cx="385800" cy="365400"/>
          </a:xfrm>
          <a:prstGeom prst="ellipse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656475" y="1896227"/>
            <a:ext cx="527875" cy="127325"/>
          </a:xfrm>
          <a:custGeom>
            <a:rect b="b" l="l" r="r" t="t"/>
            <a:pathLst>
              <a:path extrusionOk="0" h="5093" w="21115">
                <a:moveTo>
                  <a:pt x="21115" y="2657"/>
                </a:moveTo>
                <a:cubicBezTo>
                  <a:pt x="14778" y="-512"/>
                  <a:pt x="0" y="-1992"/>
                  <a:pt x="0" y="50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37" name="Google Shape;237;p45"/>
          <p:cNvCxnSpPr/>
          <p:nvPr/>
        </p:nvCxnSpPr>
        <p:spPr>
          <a:xfrm>
            <a:off x="588800" y="1867900"/>
            <a:ext cx="543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5"/>
          <p:cNvCxnSpPr/>
          <p:nvPr/>
        </p:nvCxnSpPr>
        <p:spPr>
          <a:xfrm flipH="1" rot="10800000">
            <a:off x="636175" y="1935475"/>
            <a:ext cx="182700" cy="1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→PI</a:t>
            </a:r>
            <a:endParaRPr/>
          </a:p>
        </p:txBody>
      </p:sp>
      <p:sp>
        <p:nvSpPr>
          <p:cNvPr id="244" name="Google Shape;244;p46"/>
          <p:cNvSpPr txBox="1"/>
          <p:nvPr>
            <p:ph idx="1" type="body"/>
          </p:nvPr>
        </p:nvSpPr>
        <p:spPr>
          <a:xfrm>
            <a:off x="471900" y="1919075"/>
            <a:ext cx="346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a and b?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4572000" y="1919075"/>
            <a:ext cx="346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UcPeriod"/>
            </a:pPr>
            <a:r>
              <a:rPr lang="en">
                <a:solidFill>
                  <a:srgbClr val="434343"/>
                </a:solidFill>
              </a:rPr>
              <a:t>a: 1, b: 1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UcPeriod"/>
            </a:pPr>
            <a:r>
              <a:rPr lang="en">
                <a:solidFill>
                  <a:srgbClr val="434343"/>
                </a:solidFill>
              </a:rPr>
              <a:t>a: 1, b: 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UcPeriod"/>
            </a:pPr>
            <a:r>
              <a:rPr lang="en">
                <a:solidFill>
                  <a:srgbClr val="434343"/>
                </a:solidFill>
              </a:rPr>
              <a:t>a: 2, b: 1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UcPeriod"/>
            </a:pPr>
            <a:r>
              <a:rPr lang="en">
                <a:solidFill>
                  <a:srgbClr val="434343"/>
                </a:solidFill>
              </a:rPr>
              <a:t>a: 2, b: 2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→PI</a:t>
            </a:r>
            <a:endParaRPr/>
          </a:p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471900" y="1919075"/>
            <a:ext cx="346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a and b?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4572000" y="1919075"/>
            <a:ext cx="346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UcPeriod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a: 1, b: 1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UcPeriod"/>
            </a:pPr>
            <a:r>
              <a:rPr lang="en">
                <a:solidFill>
                  <a:srgbClr val="434343"/>
                </a:solidFill>
              </a:rPr>
              <a:t>a: 1, b: 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UcPeriod"/>
            </a:pPr>
            <a:r>
              <a:rPr lang="en">
                <a:solidFill>
                  <a:srgbClr val="434343"/>
                </a:solidFill>
              </a:rPr>
              <a:t>a: 2, b: 1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UcPeriod"/>
            </a:pPr>
            <a:r>
              <a:rPr lang="en">
                <a:solidFill>
                  <a:srgbClr val="434343"/>
                </a:solidFill>
              </a:rPr>
              <a:t>a: 2, b: 2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/ and //</a:t>
            </a:r>
            <a:endParaRPr/>
          </a:p>
        </p:txBody>
      </p:sp>
      <p:sp>
        <p:nvSpPr>
          <p:cNvPr id="258" name="Google Shape;258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 you understand what / does.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 / 4 → 2.25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/ 4 →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/ and //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 you understand what / does.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 / 4 → 2.25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/ 4 → 2.5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/ and //</a:t>
            </a:r>
            <a:endParaRPr/>
          </a:p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At this point you understand what / does. For example: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9 / 4 → 2.25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10 / 4 → 2.5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But what if you don’t want all that nonsense after the decimal??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We use //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9 // 4 → 2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10 // 4 → 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/ and //</a:t>
            </a:r>
            <a:endParaRPr/>
          </a:p>
        </p:txBody>
      </p:sp>
      <p:sp>
        <p:nvSpPr>
          <p:cNvPr id="276" name="Google Shape;276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At this point you understand what / does. For example: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9 / 4 → 2.25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10 / 4 → 2.5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But what if you don’t want all that nonsense after the decimal??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We use //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9 // 4 → 2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/>
              <a:t>10 // 4 → 2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 4 → PI</a:t>
            </a:r>
            <a:endParaRPr/>
          </a:p>
        </p:txBody>
      </p:sp>
      <p:sp>
        <p:nvSpPr>
          <p:cNvPr id="282" name="Google Shape;282;p52"/>
          <p:cNvSpPr txBox="1"/>
          <p:nvPr>
            <p:ph idx="1" type="body"/>
          </p:nvPr>
        </p:nvSpPr>
        <p:spPr>
          <a:xfrm>
            <a:off x="471900" y="1919075"/>
            <a:ext cx="318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= 5 + (2**2) // 4 - 1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3.25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6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1.25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 4 → PI</a:t>
            </a:r>
            <a:endParaRPr/>
          </a:p>
        </p:txBody>
      </p:sp>
      <p:sp>
        <p:nvSpPr>
          <p:cNvPr id="288" name="Google Shape;288;p53"/>
          <p:cNvSpPr txBox="1"/>
          <p:nvPr>
            <p:ph idx="1" type="body"/>
          </p:nvPr>
        </p:nvSpPr>
        <p:spPr>
          <a:xfrm>
            <a:off x="471900" y="1919075"/>
            <a:ext cx="318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= 5 + (2**2) // 4 - 1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5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3.25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6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1.25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“Anyone who has never made a mistake has never tried anything new.”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0" y="152400"/>
            <a:ext cx="2121849" cy="278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About Mod</a:t>
            </a:r>
            <a:endParaRPr/>
          </a:p>
        </p:txBody>
      </p:sp>
      <p:sp>
        <p:nvSpPr>
          <p:cNvPr id="294" name="Google Shape;294;p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17 / 3 the result is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About Mod</a:t>
            </a:r>
            <a:endParaRPr/>
          </a:p>
        </p:txBody>
      </p:sp>
      <p:sp>
        <p:nvSpPr>
          <p:cNvPr id="300" name="Google Shape;300;p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17 / 3 the result 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5.</a:t>
            </a:r>
            <a:r>
              <a:rPr lang="en" sz="1800"/>
              <a:t>666667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About Mod</a:t>
            </a:r>
            <a:endParaRPr/>
          </a:p>
        </p:txBody>
      </p:sp>
      <p:sp>
        <p:nvSpPr>
          <p:cNvPr id="306" name="Google Shape;306;p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17 / 3 the result 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5.</a:t>
            </a:r>
            <a:r>
              <a:rPr lang="en" sz="1800"/>
              <a:t>666667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what happens to the remainder value?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About Mod</a:t>
            </a:r>
            <a:endParaRPr/>
          </a:p>
        </p:txBody>
      </p:sp>
      <p:sp>
        <p:nvSpPr>
          <p:cNvPr id="312" name="Google Shape;312;p57"/>
          <p:cNvSpPr txBox="1"/>
          <p:nvPr>
            <p:ph idx="1" type="body"/>
          </p:nvPr>
        </p:nvSpPr>
        <p:spPr>
          <a:xfrm>
            <a:off x="471900" y="1919075"/>
            <a:ext cx="8222100" cy="30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17 / 3 the result 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5.</a:t>
            </a:r>
            <a:r>
              <a:rPr lang="en" sz="1800"/>
              <a:t>666667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what happens to the remainder value?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mod to get the remainder of the arithmetic expression above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result of 17 % 3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About Mod</a:t>
            </a:r>
            <a:endParaRPr/>
          </a:p>
        </p:txBody>
      </p:sp>
      <p:sp>
        <p:nvSpPr>
          <p:cNvPr id="318" name="Google Shape;318;p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17 / 3 the result 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5.666667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what happens to the remainder value?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mod to get the remainder of the arithmetic expression above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result of 17 % 3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324" name="Google Shape;324;p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= 3 * (2 % 5)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6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1.2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= 3 * (2 % 5)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6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1.2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following…</a:t>
            </a:r>
            <a:endParaRPr/>
          </a:p>
        </p:txBody>
      </p:sp>
      <p:sp>
        <p:nvSpPr>
          <p:cNvPr id="336" name="Google Shape;336;p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pairs to solve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18 % 5  →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(9 * 10) % 5</a:t>
            </a:r>
            <a:r>
              <a:rPr lang="en"/>
              <a:t>  →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(8 / 4) % 5  → 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following…</a:t>
            </a:r>
            <a:endParaRPr/>
          </a:p>
        </p:txBody>
      </p:sp>
      <p:sp>
        <p:nvSpPr>
          <p:cNvPr id="342" name="Google Shape;342;p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pairs to solve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18 % 5  →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(9 * 10) % 5  →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(8 / 4) % 5  →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following…</a:t>
            </a:r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pairs to solve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18 % 5  →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(9 * 10) % 5</a:t>
            </a:r>
            <a:r>
              <a:rPr lang="en"/>
              <a:t>  →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(8 / 4) % 5  →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following…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pairs to solve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18 % 5  →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(9 * 10) % 5</a:t>
            </a:r>
            <a:r>
              <a:rPr lang="en"/>
              <a:t>  →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(8 / 4) % 5  → 2.0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Shorthand…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a = 0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a = a + 1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print(a)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in 1 being printed.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we simplify this?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Shorthand…</a:t>
            </a:r>
            <a:endParaRPr/>
          </a:p>
        </p:txBody>
      </p:sp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Can we simplify this?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/>
              <a:t>YES!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34343"/>
                </a:solidFill>
              </a:rPr>
              <a:t>a = 0</a:t>
            </a:r>
            <a:endParaRPr sz="5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34343"/>
                </a:solidFill>
              </a:rPr>
              <a:t>a </a:t>
            </a:r>
            <a:r>
              <a:rPr b="1" lang="en" sz="5600">
                <a:solidFill>
                  <a:srgbClr val="434343"/>
                </a:solidFill>
              </a:rPr>
              <a:t>+=</a:t>
            </a:r>
            <a:r>
              <a:rPr lang="en" sz="5600">
                <a:solidFill>
                  <a:srgbClr val="434343"/>
                </a:solidFill>
              </a:rPr>
              <a:t> 1</a:t>
            </a:r>
            <a:endParaRPr sz="5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34343"/>
                </a:solidFill>
              </a:rPr>
              <a:t>print(a)</a:t>
            </a:r>
            <a:endParaRPr sz="5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/>
              <a:t>Also </a:t>
            </a:r>
            <a:r>
              <a:rPr lang="en" sz="7200"/>
              <a:t>results in 1 being printed.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Shorthand…</a:t>
            </a:r>
            <a:endParaRPr/>
          </a:p>
        </p:txBody>
      </p:sp>
      <p:sp>
        <p:nvSpPr>
          <p:cNvPr id="372" name="Google Shape;372;p6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We can do this with other operations such as -=, *=, and /=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/>
              <a:t>For example: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34343"/>
                </a:solidFill>
              </a:rPr>
              <a:t>a = 2</a:t>
            </a:r>
            <a:endParaRPr sz="5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34343"/>
                </a:solidFill>
              </a:rPr>
              <a:t>a </a:t>
            </a:r>
            <a:r>
              <a:rPr b="1" lang="en" sz="5600">
                <a:solidFill>
                  <a:srgbClr val="434343"/>
                </a:solidFill>
              </a:rPr>
              <a:t>*</a:t>
            </a:r>
            <a:r>
              <a:rPr b="1" lang="en" sz="5600">
                <a:solidFill>
                  <a:srgbClr val="434343"/>
                </a:solidFill>
              </a:rPr>
              <a:t>=</a:t>
            </a:r>
            <a:r>
              <a:rPr lang="en" sz="5600">
                <a:solidFill>
                  <a:srgbClr val="434343"/>
                </a:solidFill>
              </a:rPr>
              <a:t> 5</a:t>
            </a:r>
            <a:endParaRPr sz="5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34343"/>
                </a:solidFill>
              </a:rPr>
              <a:t>print(a)</a:t>
            </a:r>
            <a:endParaRPr sz="5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results in 10 being printed.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378" name="Google Shape;378;p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= 2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*= 3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+= 2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6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8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ERROR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= 2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*= 3 </a:t>
            </a: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#6</a:t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+= 2 </a:t>
            </a: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#8</a:t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6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8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ERROR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390" name="Google Shape;390;p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 to do a simple print statement we can do: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(“Hello world!”)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world!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what if we want to print two Strings what would we do?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396" name="Google Shape;396;p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 to do a simple print statement we can do: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(“Hello world!”)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what if we want to print two Strings what would we do?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(“Hello”, “world!”)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402" name="Google Shape;402;p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if we want to print a String and a variable?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“Hello”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408" name="Google Shape;408;p73"/>
          <p:cNvSpPr txBox="1"/>
          <p:nvPr>
            <p:ph idx="1" type="body"/>
          </p:nvPr>
        </p:nvSpPr>
        <p:spPr>
          <a:xfrm>
            <a:off x="471900" y="1919075"/>
            <a:ext cx="82221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 to print a String and a variable?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“Hello”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(a + “ world!”)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Hello world!</a:t>
            </a:r>
            <a:endParaRPr i="1"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(a, “world!”)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Hello world!</a:t>
            </a:r>
            <a:endParaRPr i="1"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Note that the , adds a space while the + does not. 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= 1 / 2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0.5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0.0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414" name="Google Shape;414;p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True or False: Do the following statements print out the same thing?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(“CS“, 149, “is my favorite!”)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(“CS“, (1 + 4 + 9), “is my favorite!”)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True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420" name="Google Shape;420;p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True or False: Do the following statements print out the same thing?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(“CS“, 149, “is my favorite!”)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CS 149 is my favorite!</a:t>
            </a:r>
            <a:endParaRPr i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(“CS“, (1 + 4 + 9), “is my favorite!”)</a:t>
            </a:r>
            <a:endParaRPr i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True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False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426" name="Google Shape;426;p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True or False: Do the following statements print out the same thing?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(“CS“, 149, “is my favorite!”)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CS 149 is my favorite!</a:t>
            </a:r>
            <a:endParaRPr i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(“CS“, (1 + 4 + 9), “is my favorite!”)</a:t>
            </a:r>
            <a:endParaRPr i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CS 14 is my favorite!</a:t>
            </a:r>
            <a:endParaRPr i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True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False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1 → PI</a:t>
            </a:r>
            <a:endParaRPr/>
          </a:p>
        </p:txBody>
      </p:sp>
      <p:sp>
        <p:nvSpPr>
          <p:cNvPr id="437" name="Google Shape;437;p78"/>
          <p:cNvSpPr txBox="1"/>
          <p:nvPr>
            <p:ph idx="1" type="body"/>
          </p:nvPr>
        </p:nvSpPr>
        <p:spPr>
          <a:xfrm>
            <a:off x="471900" y="1919075"/>
            <a:ext cx="346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 and 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8"/>
          <p:cNvSpPr txBox="1"/>
          <p:nvPr>
            <p:ph idx="1" type="body"/>
          </p:nvPr>
        </p:nvSpPr>
        <p:spPr>
          <a:xfrm>
            <a:off x="4572000" y="1919075"/>
            <a:ext cx="346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x: 2, y: 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x: 3, y: 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x: 2, y: 3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x: 3, y: 3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1 → PI</a:t>
            </a:r>
            <a:endParaRPr/>
          </a:p>
        </p:txBody>
      </p:sp>
      <p:sp>
        <p:nvSpPr>
          <p:cNvPr id="444" name="Google Shape;444;p79"/>
          <p:cNvSpPr txBox="1"/>
          <p:nvPr>
            <p:ph idx="1" type="body"/>
          </p:nvPr>
        </p:nvSpPr>
        <p:spPr>
          <a:xfrm>
            <a:off x="471900" y="1919075"/>
            <a:ext cx="346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 and 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79"/>
          <p:cNvSpPr txBox="1"/>
          <p:nvPr>
            <p:ph idx="1" type="body"/>
          </p:nvPr>
        </p:nvSpPr>
        <p:spPr>
          <a:xfrm>
            <a:off x="4572000" y="1919075"/>
            <a:ext cx="346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x: 2, y: 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x: 3, y: 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x: 2, y: 3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x: 3, y: 3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2 → PI</a:t>
            </a:r>
            <a:endParaRPr/>
          </a:p>
        </p:txBody>
      </p:sp>
      <p:sp>
        <p:nvSpPr>
          <p:cNvPr id="451" name="Google Shape;451;p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= 9 - 6 / 4 * (1 + 2)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8.5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4.5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3.5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6.5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2 → PI</a:t>
            </a:r>
            <a:endParaRPr/>
          </a:p>
        </p:txBody>
      </p:sp>
      <p:sp>
        <p:nvSpPr>
          <p:cNvPr id="457" name="Google Shape;457;p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= 9 - 6 / 4 * (1 + 2)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8.5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4.5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3.5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6.5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63" name="Google Shape;46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96" y="2075850"/>
            <a:ext cx="3385500" cy="22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= 1 / 2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0.5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0.0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</a:t>
            </a:r>
            <a:r>
              <a:rPr lang="en"/>
              <a:t>following…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 + 3 </a:t>
            </a:r>
            <a:r>
              <a:rPr lang="en"/>
              <a:t>→</a:t>
            </a:r>
            <a:r>
              <a:rPr lang="en" sz="2200"/>
              <a:t> 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 </a:t>
            </a:r>
            <a:r>
              <a:rPr lang="en"/>
              <a:t>→</a:t>
            </a:r>
            <a:r>
              <a:rPr lang="en" sz="2200"/>
              <a:t> 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+ 2.0 </a:t>
            </a:r>
            <a:r>
              <a:rPr lang="en"/>
              <a:t>→</a:t>
            </a:r>
            <a:r>
              <a:rPr lang="en" sz="2200"/>
              <a:t> 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5 / 10 </a:t>
            </a:r>
            <a:r>
              <a:rPr lang="en"/>
              <a:t>→</a:t>
            </a:r>
            <a:r>
              <a:rPr lang="en" sz="2200"/>
              <a:t> 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2 ** 4 </a:t>
            </a:r>
            <a:r>
              <a:rPr lang="en"/>
              <a:t>→</a:t>
            </a:r>
            <a:r>
              <a:rPr lang="en" sz="2200"/>
              <a:t> ?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following…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 + 3 </a:t>
            </a:r>
            <a:r>
              <a:rPr lang="en"/>
              <a:t>→ </a:t>
            </a:r>
            <a:r>
              <a:rPr lang="en" sz="2200"/>
              <a:t>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 </a:t>
            </a:r>
            <a:r>
              <a:rPr lang="en"/>
              <a:t>→ </a:t>
            </a:r>
            <a:r>
              <a:rPr lang="en" sz="2200"/>
              <a:t>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+ 2.0 </a:t>
            </a:r>
            <a:r>
              <a:rPr lang="en"/>
              <a:t>→ </a:t>
            </a:r>
            <a:r>
              <a:rPr lang="en" sz="2200"/>
              <a:t>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5 / 10 </a:t>
            </a:r>
            <a:r>
              <a:rPr lang="en"/>
              <a:t>→ </a:t>
            </a:r>
            <a:r>
              <a:rPr lang="en" sz="2200"/>
              <a:t>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2 ** 4 </a:t>
            </a:r>
            <a:r>
              <a:rPr lang="en"/>
              <a:t>→</a:t>
            </a:r>
            <a:r>
              <a:rPr lang="en" sz="2200"/>
              <a:t> ?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following…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 + 3 </a:t>
            </a:r>
            <a:r>
              <a:rPr lang="en"/>
              <a:t>→ </a:t>
            </a:r>
            <a:r>
              <a:rPr lang="en" sz="2200"/>
              <a:t>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 </a:t>
            </a:r>
            <a:r>
              <a:rPr lang="en"/>
              <a:t>→ </a:t>
            </a:r>
            <a:r>
              <a:rPr lang="en" sz="2200"/>
              <a:t>14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3 * 4 + 2.0 </a:t>
            </a:r>
            <a:r>
              <a:rPr lang="en"/>
              <a:t>→ </a:t>
            </a:r>
            <a:r>
              <a:rPr lang="en" sz="2200"/>
              <a:t>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5 / 10 </a:t>
            </a:r>
            <a:r>
              <a:rPr lang="en"/>
              <a:t>→ </a:t>
            </a:r>
            <a:r>
              <a:rPr lang="en" sz="2200"/>
              <a:t>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2 ** 4 </a:t>
            </a:r>
            <a:r>
              <a:rPr lang="en"/>
              <a:t>→ </a:t>
            </a:r>
            <a:r>
              <a:rPr lang="en" sz="2200"/>
              <a:t>?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