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y="5143500" cx="9144000"/>
  <p:notesSz cx="6858000" cy="9144000"/>
  <p:embeddedFontLst>
    <p:embeddedFont>
      <p:font typeface="Roboto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Roboto-bold.fntdata"/><Relationship Id="rId21" Type="http://schemas.openxmlformats.org/officeDocument/2006/relationships/slide" Target="slides/slide15.xml"/><Relationship Id="rId65" Type="http://schemas.openxmlformats.org/officeDocument/2006/relationships/font" Target="fonts/Roboto-regular.fntdata"/><Relationship Id="rId24" Type="http://schemas.openxmlformats.org/officeDocument/2006/relationships/slide" Target="slides/slide18.xml"/><Relationship Id="rId68" Type="http://schemas.openxmlformats.org/officeDocument/2006/relationships/font" Target="fonts/Roboto-boldItalic.fntdata"/><Relationship Id="rId23" Type="http://schemas.openxmlformats.org/officeDocument/2006/relationships/slide" Target="slides/slide17.xml"/><Relationship Id="rId67" Type="http://schemas.openxmlformats.org/officeDocument/2006/relationships/font" Target="fonts/Roboto-italic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0169aac7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0169aac7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26ae539d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26ae539d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else might we get last letter? </a:t>
            </a:r>
            <a:r>
              <a:rPr lang="en"/>
              <a:t>name[len(name-1)]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1ec4095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1ec4095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1cf10c0c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1cf10c0c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1cf10c0c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1cf10c0c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index start at 0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26ae539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26ae539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1cf10c0c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1cf10c0c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bounds.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1cf10c0c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1cf10c0c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26ae539d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26ae539d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26ae539dd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26ae539d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26ae539d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26ae539d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0169aac7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0169aac7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26ae539dd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26ae539dd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26ae539dd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26ae539dd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26ae539dd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26ae539dd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26ae539dd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126ae539dd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1cf10c0c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1cf10c0c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1cf10c0c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11cf10c0c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26ae539dd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26ae539dd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26ae539dd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26ae539dd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26ae539dd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126ae539dd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26ae539dd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26ae539dd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0169aac7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0169aac7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26ae539dd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126ae539dd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why.split is important and how you cant edit specific parts of a string but you can edit parts of a list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1cf10c0c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1cf10c0c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1cf10c0c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11cf10c0c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2a37748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12a37748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2a37748a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2a37748a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2a37748a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12a37748a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2a37748a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2a37748a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2a37748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2a37748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aad0f12882ec5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aad0f12882ec5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12a37748a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12a37748a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26ae539d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26ae539d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2a37748a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2a37748a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2a37748a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2a37748a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11cf10c0c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11cf10c0c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11cf10c0c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11cf10c0c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532fddf3d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532fddf3d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on board then in Python Tutor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533b353b0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533b353b0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533b353b0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533b353b0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532fddf3d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532fddf3d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12aa94e7a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12aa94e7a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12aa94e7a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12aa94e7a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26ae539d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26ae539d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12aa94e7a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12aa94e7a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12aa94e7a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12aa94e7a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12aa94e7a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12aa94e7a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12aa94e7a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12aa94e7a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12aa94e7a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12aa94e7a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12aa94e7a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12aa94e7a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11cf10c0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11cf10c0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11cf10c0c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11cf10c0c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11cf10c0c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11cf10c0c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26ae539d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26ae539d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 TON of students dont understand this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30d4cf4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530d4cf4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 TON of students dont understand this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26ae539d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26ae539d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26ae539d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26ae539d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b.socrative.com/login/student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Fourth Hour!</a:t>
            </a:r>
            <a:endParaRPr/>
          </a:p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390525" y="13863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to…</a:t>
            </a:r>
            <a:endParaRPr/>
          </a:p>
        </p:txBody>
      </p:sp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600" y="1243150"/>
            <a:ext cx="2085825" cy="20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Manipulating User Input</a:t>
            </a:r>
            <a:endParaRPr/>
          </a:p>
        </p:txBody>
      </p:sp>
      <p:sp>
        <p:nvSpPr>
          <p:cNvPr id="168" name="Google Shape;168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continue with name = “Reece”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would we get just the first letter?</a:t>
            </a:r>
            <a:endParaRPr/>
          </a:p>
          <a:p>
            <a:pPr indent="0" lvl="0" marL="0" rtl="0" algn="l">
              <a:lnSpc>
                <a:spcPct val="11079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(name[0])</a:t>
            </a:r>
            <a:endParaRPr sz="1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just the last letter?</a:t>
            </a:r>
            <a:endParaRPr/>
          </a:p>
          <a:p>
            <a:pPr indent="0" lvl="0" marL="0" rtl="0" algn="l">
              <a:lnSpc>
                <a:spcPct val="11079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(name[-1])</a:t>
            </a:r>
            <a:endParaRPr sz="1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Python we can use negative indices to go backwards through a String</a:t>
            </a:r>
            <a:endParaRPr sz="1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174" name="Google Shape;174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to Socrative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https://b.socrative.com/login/student/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/>
              <a:t>Use code </a:t>
            </a:r>
            <a:r>
              <a:rPr b="1" lang="en" sz="2300"/>
              <a:t>4thHour149</a:t>
            </a:r>
            <a:endParaRPr b="1"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180" name="Google Shape;180;p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following code print?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phrase = “CS Rocks!”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print(phrase[1])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‘C’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‘S’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‘!’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‘s’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following code print?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phrase = “CS Rocks!”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print(phrase[1])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‘C’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‘S’</a:t>
            </a:r>
            <a:endParaRPr sz="160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‘!’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‘s’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Manipulating User Input</a:t>
            </a:r>
            <a:endParaRPr/>
          </a:p>
        </p:txBody>
      </p:sp>
      <p:sp>
        <p:nvSpPr>
          <p:cNvPr id="192" name="Google Shape;192;p38"/>
          <p:cNvSpPr txBox="1"/>
          <p:nvPr>
            <p:ph idx="1" type="body"/>
          </p:nvPr>
        </p:nvSpPr>
        <p:spPr>
          <a:xfrm>
            <a:off x="2587500" y="2639250"/>
            <a:ext cx="3969000" cy="14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Reese</a:t>
            </a:r>
            <a:endParaRPr sz="10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8"/>
          <p:cNvSpPr txBox="1"/>
          <p:nvPr/>
        </p:nvSpPr>
        <p:spPr>
          <a:xfrm>
            <a:off x="3766500" y="2490750"/>
            <a:ext cx="39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1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8"/>
          <p:cNvSpPr txBox="1"/>
          <p:nvPr/>
        </p:nvSpPr>
        <p:spPr>
          <a:xfrm>
            <a:off x="4476900" y="2490750"/>
            <a:ext cx="39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2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/>
          <p:nvPr/>
        </p:nvSpPr>
        <p:spPr>
          <a:xfrm>
            <a:off x="5187300" y="2490750"/>
            <a:ext cx="39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3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8"/>
          <p:cNvSpPr txBox="1"/>
          <p:nvPr/>
        </p:nvSpPr>
        <p:spPr>
          <a:xfrm>
            <a:off x="5897700" y="2490750"/>
            <a:ext cx="39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4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8"/>
          <p:cNvSpPr txBox="1"/>
          <p:nvPr/>
        </p:nvSpPr>
        <p:spPr>
          <a:xfrm>
            <a:off x="2877750" y="2490750"/>
            <a:ext cx="39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0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38"/>
          <p:cNvSpPr txBox="1"/>
          <p:nvPr/>
        </p:nvSpPr>
        <p:spPr>
          <a:xfrm>
            <a:off x="3741507" y="3954375"/>
            <a:ext cx="55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-4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8"/>
          <p:cNvSpPr txBox="1"/>
          <p:nvPr/>
        </p:nvSpPr>
        <p:spPr>
          <a:xfrm>
            <a:off x="4451907" y="3954375"/>
            <a:ext cx="52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-3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38"/>
          <p:cNvSpPr txBox="1"/>
          <p:nvPr/>
        </p:nvSpPr>
        <p:spPr>
          <a:xfrm>
            <a:off x="5162307" y="3954375"/>
            <a:ext cx="48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-2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8"/>
          <p:cNvSpPr txBox="1"/>
          <p:nvPr/>
        </p:nvSpPr>
        <p:spPr>
          <a:xfrm>
            <a:off x="5872707" y="3954375"/>
            <a:ext cx="52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-1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8"/>
          <p:cNvSpPr txBox="1"/>
          <p:nvPr/>
        </p:nvSpPr>
        <p:spPr>
          <a:xfrm>
            <a:off x="2852757" y="3954375"/>
            <a:ext cx="48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-5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71900" y="1896750"/>
            <a:ext cx="62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Each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letter of the String “Reese” can be represented in more than one way.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8"/>
          <p:cNvSpPr txBox="1"/>
          <p:nvPr/>
        </p:nvSpPr>
        <p:spPr>
          <a:xfrm>
            <a:off x="546750" y="4488750"/>
            <a:ext cx="76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Notice how the first letter has an index of 0 and the last one is the length of the String - 1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2 - PI</a:t>
            </a:r>
            <a:endParaRPr/>
          </a:p>
        </p:txBody>
      </p:sp>
      <p:sp>
        <p:nvSpPr>
          <p:cNvPr id="210" name="Google Shape;210;p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following code print?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phrase = “CS Rocks!”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print(phrase[len(phrase)])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‘C’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‘s’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‘!’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2 - PI</a:t>
            </a:r>
            <a:endParaRPr/>
          </a:p>
        </p:txBody>
      </p:sp>
      <p:sp>
        <p:nvSpPr>
          <p:cNvPr id="216" name="Google Shape;216;p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following code print?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phrase = “CS Rocks!”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print(phrase[len(phrase)])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‘C’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‘s’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‘!’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ERROR</a:t>
            </a:r>
            <a:endParaRPr sz="160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  <p:sp>
        <p:nvSpPr>
          <p:cNvPr id="222" name="Google Shape;222;p4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comma </a:t>
            </a:r>
            <a:r>
              <a:rPr lang="en"/>
              <a:t>separated</a:t>
            </a:r>
            <a:r>
              <a:rPr lang="en"/>
              <a:t> </a:t>
            </a:r>
            <a:r>
              <a:rPr b="1" lang="en"/>
              <a:t>list </a:t>
            </a:r>
            <a:r>
              <a:rPr lang="en"/>
              <a:t>of items enclosed by square brackets is a 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Lists can store any type in Python for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nums = [1, 2, 3, 4, 5, 6, 7]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nums2 = [1, 2, “three”, 4, 5, “six”, 7]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classes = [“CS 149”, “CS 101”, “HTH 100”, “MATH 220”]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double_list = [1, 2, 3, [4 , 5]]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Operations</a:t>
            </a:r>
            <a:endParaRPr/>
          </a:p>
        </p:txBody>
      </p:sp>
      <p:sp>
        <p:nvSpPr>
          <p:cNvPr id="228" name="Google Shape;228;p4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lst1 = [1, 2, 3] lst2 = [4, 5, 6]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lst1 + lst2 = ?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Operations</a:t>
            </a:r>
            <a:endParaRPr/>
          </a:p>
        </p:txBody>
      </p:sp>
      <p:sp>
        <p:nvSpPr>
          <p:cNvPr id="234" name="Google Shape;234;p4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lst1 = [1, 2, 3] lst2 = [4, 5, 6]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lst1 + lst2 = [1, 2, 3, 4, 5, 6]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len(lst1) = ?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the Fourth Hour!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fun fact about you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Operations</a:t>
            </a:r>
            <a:endParaRPr/>
          </a:p>
        </p:txBody>
      </p:sp>
      <p:sp>
        <p:nvSpPr>
          <p:cNvPr id="240" name="Google Shape;240;p4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lst1 = [1, 2, 3] lst2 = [4, 5, 6]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lst1 + lst2 = [1, 2, 3, 4, 5, 6]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len(lst1) = 3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min(lst2) = ?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Operations</a:t>
            </a:r>
            <a:endParaRPr/>
          </a:p>
        </p:txBody>
      </p:sp>
      <p:sp>
        <p:nvSpPr>
          <p:cNvPr id="246" name="Google Shape;246;p4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lst1 = [1, 2, 3] lst2 = [4, 5, 6]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lst1 + lst2 = [1, 2, 3, 4, 5, 6]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len(lst1) = 3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min(lst2) = 4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sum(lst1 + lst2) = ?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Operations</a:t>
            </a:r>
            <a:endParaRPr/>
          </a:p>
        </p:txBody>
      </p:sp>
      <p:sp>
        <p:nvSpPr>
          <p:cNvPr id="252" name="Google Shape;252;p46"/>
          <p:cNvSpPr txBox="1"/>
          <p:nvPr>
            <p:ph idx="1" type="body"/>
          </p:nvPr>
        </p:nvSpPr>
        <p:spPr>
          <a:xfrm>
            <a:off x="471900" y="1919075"/>
            <a:ext cx="8222100" cy="30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lst1 = [1, 2, 3] lst2 = [4, 5, 6]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lst1 + lst2 = [1, 2, 3, 4, 5, 6]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len(lst1) = 3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min(lst2) = 4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sum(lst1 + lst2) = 21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lst1*3 = ?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Operations</a:t>
            </a:r>
            <a:endParaRPr/>
          </a:p>
        </p:txBody>
      </p:sp>
      <p:sp>
        <p:nvSpPr>
          <p:cNvPr id="258" name="Google Shape;258;p47"/>
          <p:cNvSpPr txBox="1"/>
          <p:nvPr>
            <p:ph idx="1" type="body"/>
          </p:nvPr>
        </p:nvSpPr>
        <p:spPr>
          <a:xfrm>
            <a:off x="471900" y="1919075"/>
            <a:ext cx="8222100" cy="30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lst1 = [1, 2, 3] lst2 = [4, 5, 6]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lst1 + lst2 = [1, 2, 3, 4, 5, 6]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len(lst1) = 3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min(lst2) = 4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sum(lst1 + lst2) = 21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lst1*3 =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[1, 2, 3, 1, 2, 3, 1, 2, 3]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3 - PI</a:t>
            </a:r>
            <a:endParaRPr/>
          </a:p>
        </p:txBody>
      </p:sp>
      <p:sp>
        <p:nvSpPr>
          <p:cNvPr id="264" name="Google Shape;264;p48"/>
          <p:cNvSpPr txBox="1"/>
          <p:nvPr>
            <p:ph idx="1" type="body"/>
          </p:nvPr>
        </p:nvSpPr>
        <p:spPr>
          <a:xfrm>
            <a:off x="471900" y="1919075"/>
            <a:ext cx="82221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following code print?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q2 = [5]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print(q2*3)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[15]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[5, 5, 5]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3 - PI</a:t>
            </a:r>
            <a:endParaRPr/>
          </a:p>
        </p:txBody>
      </p:sp>
      <p:sp>
        <p:nvSpPr>
          <p:cNvPr id="270" name="Google Shape;270;p49"/>
          <p:cNvSpPr txBox="1"/>
          <p:nvPr>
            <p:ph idx="1" type="body"/>
          </p:nvPr>
        </p:nvSpPr>
        <p:spPr>
          <a:xfrm>
            <a:off x="471900" y="1919075"/>
            <a:ext cx="82221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following code print?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q2 = [5]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print(q2*3)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[15]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[5, 5, 5]</a:t>
            </a:r>
            <a:endParaRPr sz="160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Modifying Lists</a:t>
            </a:r>
            <a:endParaRPr/>
          </a:p>
        </p:txBody>
      </p:sp>
      <p:sp>
        <p:nvSpPr>
          <p:cNvPr id="276" name="Google Shape;276;p5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lst1 = [1, 2, 3]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What does our list look like after…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lst1[0] = “mouse” → ?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Modifying Lists</a:t>
            </a:r>
            <a:endParaRPr/>
          </a:p>
        </p:txBody>
      </p:sp>
      <p:sp>
        <p:nvSpPr>
          <p:cNvPr id="282" name="Google Shape;282;p5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lst1 = [1, 2, 3]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What does our list look like after…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lst1[0] = “mouse” → [‘mouse’, 2, 3]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lst1[-1] = [3, 4] → ?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Modifying Lists</a:t>
            </a:r>
            <a:endParaRPr/>
          </a:p>
        </p:txBody>
      </p:sp>
      <p:sp>
        <p:nvSpPr>
          <p:cNvPr id="288" name="Google Shape;288;p5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lst1 = [1, 2, 3]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What does our list look like after…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lst1[0] = “mouse” → [‘mouse’, 2, 3]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lst1[-1] = [3, 4] → [‘mouse’, 2, [3, 4]]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lst1[len(lst1) - 2] = 7 → ?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Modifying Lists</a:t>
            </a:r>
            <a:endParaRPr/>
          </a:p>
        </p:txBody>
      </p:sp>
      <p:sp>
        <p:nvSpPr>
          <p:cNvPr id="294" name="Google Shape;294;p5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lst1 = [1, 2, 3]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What does our list look like after…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lst1[0] = “mouse” → [‘mouse’, 2, 3]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lst1[-1] = [3, 4] → [‘mouse’, 2, [3, 4]]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lst1[len(lst1) - 2] = 7 →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[‘mouse’, 7, [3, 4]]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“Anyone who has never made a mistake has never tried anything new.”</a:t>
            </a:r>
            <a:endParaRPr/>
          </a:p>
        </p:txBody>
      </p:sp>
      <p:pic>
        <p:nvPicPr>
          <p:cNvPr id="126" name="Google Shape;1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9750" y="152400"/>
            <a:ext cx="2121849" cy="2786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Split() Method</a:t>
            </a:r>
            <a:endParaRPr/>
          </a:p>
        </p:txBody>
      </p:sp>
      <p:sp>
        <p:nvSpPr>
          <p:cNvPr id="300" name="Google Shape;300;p54"/>
          <p:cNvSpPr txBox="1"/>
          <p:nvPr>
            <p:ph idx="1" type="body"/>
          </p:nvPr>
        </p:nvSpPr>
        <p:spPr>
          <a:xfrm>
            <a:off x="471900" y="1919075"/>
            <a:ext cx="8222100" cy="30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split method will split a String into a list based off the given parameter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“1,2,3,4”.split(“,”) →[‘1’, ‘2’, ‘3’, ‘4’]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“1 2 3 4”.split(“ ”) →[‘1’, ‘2’, ‘3’, ‘4’]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“1 2 3 4”.split() →[‘1’, ‘2’, ‘3’, ‘4’]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666666"/>
                </a:solidFill>
              </a:rPr>
              <a:t>When no parameter is specified split will split based of “ “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</a:t>
            </a:r>
            <a:endParaRPr/>
          </a:p>
        </p:txBody>
      </p:sp>
      <p:sp>
        <p:nvSpPr>
          <p:cNvPr id="306" name="Google Shape;306;p5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following code print?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words = “apple/carrot/banana”.split(‘/’)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print(words)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“apple/carrot/banana”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[‘apple’, ‘carrot’, ‘banana’]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[“apple/carrot/banana”]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</a:t>
            </a:r>
            <a:endParaRPr/>
          </a:p>
        </p:txBody>
      </p:sp>
      <p:sp>
        <p:nvSpPr>
          <p:cNvPr id="312" name="Google Shape;312;p5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following code print?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words = “apple/carrot/banana”.split(‘/’)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print(words)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“apple/carrot/banana”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[‘apple’, ‘carrot’, ‘banana’]</a:t>
            </a:r>
            <a:endParaRPr sz="160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[“apple/carrot/banana”]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Tuples</a:t>
            </a:r>
            <a:endParaRPr/>
          </a:p>
        </p:txBody>
      </p:sp>
      <p:sp>
        <p:nvSpPr>
          <p:cNvPr id="318" name="Google Shape;318;p57"/>
          <p:cNvSpPr txBox="1"/>
          <p:nvPr>
            <p:ph idx="1" type="body"/>
          </p:nvPr>
        </p:nvSpPr>
        <p:spPr>
          <a:xfrm>
            <a:off x="338525" y="1919075"/>
            <a:ext cx="8605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uples and lists are the same </a:t>
            </a:r>
            <a:r>
              <a:rPr b="1" lang="en"/>
              <a:t>except</a:t>
            </a:r>
            <a:r>
              <a:rPr lang="en"/>
              <a:t> tuples are </a:t>
            </a:r>
            <a:r>
              <a:rPr b="1" lang="en"/>
              <a:t>immutable </a:t>
            </a:r>
            <a:r>
              <a:rPr lang="en"/>
              <a:t>while lists are </a:t>
            </a:r>
            <a:r>
              <a:rPr b="1" lang="en"/>
              <a:t>mutable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does this mean?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Mutable means that a variable </a:t>
            </a:r>
            <a:r>
              <a:rPr b="1" lang="en"/>
              <a:t>can </a:t>
            </a:r>
            <a:r>
              <a:rPr lang="en"/>
              <a:t>be changed or modified.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Immutable means that a variable </a:t>
            </a:r>
            <a:r>
              <a:rPr b="1" lang="en"/>
              <a:t>cannot</a:t>
            </a:r>
            <a:r>
              <a:rPr lang="en"/>
              <a:t> be changed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Tuples</a:t>
            </a:r>
            <a:endParaRPr/>
          </a:p>
        </p:txBody>
      </p:sp>
      <p:sp>
        <p:nvSpPr>
          <p:cNvPr id="324" name="Google Shape;324;p58"/>
          <p:cNvSpPr txBox="1"/>
          <p:nvPr>
            <p:ph idx="1" type="body"/>
          </p:nvPr>
        </p:nvSpPr>
        <p:spPr>
          <a:xfrm>
            <a:off x="338525" y="1919075"/>
            <a:ext cx="86055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Mutable means that a variable </a:t>
            </a:r>
            <a:r>
              <a:rPr b="1" lang="en"/>
              <a:t>can </a:t>
            </a:r>
            <a:r>
              <a:rPr lang="en"/>
              <a:t>be changed or modified.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Immutable means that a variable </a:t>
            </a:r>
            <a:r>
              <a:rPr b="1" lang="en"/>
              <a:t>cannot</a:t>
            </a:r>
            <a:r>
              <a:rPr lang="en"/>
              <a:t> be changed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myTuple = ("apple", "banana", "cherry")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myTuple[0] = "orange"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Gives us an error when we run: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TypeError: 'tuple' object does not support item assignment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</a:t>
            </a:r>
            <a:endParaRPr/>
          </a:p>
        </p:txBody>
      </p:sp>
      <p:sp>
        <p:nvSpPr>
          <p:cNvPr id="330" name="Google Shape;330;p5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 are a list of keys and values for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dict = {‘name’: 'Reese', ‘age’: '22', ‘major’: ‘CS’}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Notice how the dictionary is declared by listing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key: value </a:t>
            </a:r>
            <a:r>
              <a:rPr lang="en"/>
              <a:t>pairs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would we do if we wanted to add a Hometown of Richmond to the dictionary above?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</a:t>
            </a:r>
            <a:endParaRPr/>
          </a:p>
        </p:txBody>
      </p:sp>
      <p:sp>
        <p:nvSpPr>
          <p:cNvPr id="336" name="Google Shape;336;p6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 are a list of keys and values for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dict = {‘name’: 'Reese', ‘age’: '22', ‘major’: ‘CS’}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Notice how the dictionary is declared by listing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key: value </a:t>
            </a:r>
            <a:r>
              <a:rPr lang="en"/>
              <a:t>pairs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would we do if we wanted to add a Hometown of Richmond to the dictionary above?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dict[‘Hometown’] = Richmond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</a:t>
            </a:r>
            <a:endParaRPr/>
          </a:p>
        </p:txBody>
      </p:sp>
      <p:sp>
        <p:nvSpPr>
          <p:cNvPr id="342" name="Google Shape;342;p61"/>
          <p:cNvSpPr txBox="1"/>
          <p:nvPr>
            <p:ph idx="1" type="body"/>
          </p:nvPr>
        </p:nvSpPr>
        <p:spPr>
          <a:xfrm>
            <a:off x="471900" y="1919075"/>
            <a:ext cx="8222100" cy="31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 do not use </a:t>
            </a:r>
            <a:r>
              <a:rPr lang="en"/>
              <a:t>indices, instead just use the key to get and remove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dict = {'name': 'Reese', 'age': 22, 'major': 'CS'}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print(dict.get(‘name’))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Reese</a:t>
            </a:r>
            <a:endParaRPr i="1"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dict.pop(‘name’)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print(dict)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{'age': 22, 'major': 'CS'}</a:t>
            </a:r>
            <a:endParaRPr i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348" name="Google Shape;348;p6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Essentially a list, but it can not contain duplicates.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nums = {1, 2, 3}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nums.add(4) → ?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354" name="Google Shape;354;p6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Essentially a list, but it can not contain duplicates.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nums = {1, 2, 3}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nums.add(4) → {1, 2, 3, 4}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nums.add(4) → ?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String Data Type</a:t>
            </a:r>
            <a:endParaRPr/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in programs is represented by Strings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a sequence of characters in between “ 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“Hey everyone!”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“4”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360" name="Google Shape;360;p6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Essentially a list, but it can not contain duplicates.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nums = {1, 2, 3}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nums.add(4) → {1, 2, 3, 4}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nums.add(4) → {1, 2, 3, 4}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nums.remove(4) → ?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366" name="Google Shape;366;p6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Essentially a list, but it can not contain duplicates.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nums = {1, 2, 3}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nums.add(4) → {1, 2, 3, 4}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nums.add(4) → {1, 2, 3, 4}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nums.remove(4) → {1, 2, 3}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</a:t>
            </a:r>
            <a:endParaRPr/>
          </a:p>
        </p:txBody>
      </p:sp>
      <p:sp>
        <p:nvSpPr>
          <p:cNvPr id="372" name="Google Shape;372;p6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does the following code print?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words = {“apple”, “banana”, “carrot”}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words.add(“banana”)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words.add(1)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{“apple”, “banana”, “carrot”}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{“apple”, “banana”, “carrot”, 1}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{“apple”, “banana”, “carrot”, banana, 1}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</a:t>
            </a:r>
            <a:endParaRPr/>
          </a:p>
        </p:txBody>
      </p:sp>
      <p:sp>
        <p:nvSpPr>
          <p:cNvPr id="378" name="Google Shape;378;p6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does the following code print?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words = {“apple”, “banana”, “carrot”}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words.add(“banana”)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words.add(1)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{“apple”, “banana”, “carrot”}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{“apple”, “banana”, “carrot”, 1}</a:t>
            </a:r>
            <a:endParaRPr sz="160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{“apple”, “banana”, “carrot”, banana, 1}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time…</a:t>
            </a:r>
            <a:endParaRPr/>
          </a:p>
        </p:txBody>
      </p:sp>
      <p:sp>
        <p:nvSpPr>
          <p:cNvPr id="384" name="Google Shape;384;p68"/>
          <p:cNvSpPr txBox="1"/>
          <p:nvPr/>
        </p:nvSpPr>
        <p:spPr>
          <a:xfrm>
            <a:off x="183125" y="1729000"/>
            <a:ext cx="35805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= "blue"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 = "red"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 = "green"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 = 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 = 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 = 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print(a)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print(b)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print(c)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print(d)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print(e)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print(f)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 = f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print(c)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print(f)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68"/>
          <p:cNvSpPr txBox="1"/>
          <p:nvPr/>
        </p:nvSpPr>
        <p:spPr>
          <a:xfrm>
            <a:off x="4223125" y="1946325"/>
            <a:ext cx="427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does this print?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time…</a:t>
            </a:r>
            <a:endParaRPr/>
          </a:p>
        </p:txBody>
      </p:sp>
      <p:sp>
        <p:nvSpPr>
          <p:cNvPr id="391" name="Google Shape;391;p69"/>
          <p:cNvSpPr txBox="1"/>
          <p:nvPr/>
        </p:nvSpPr>
        <p:spPr>
          <a:xfrm>
            <a:off x="183125" y="1729000"/>
            <a:ext cx="35805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= "blue"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 = "red"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 = "green"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 = 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 = 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 = 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print(a)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print(b)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print(c)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print(d)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print(e)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print(f)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 = f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print(c)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print(f)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69"/>
          <p:cNvSpPr txBox="1"/>
          <p:nvPr/>
        </p:nvSpPr>
        <p:spPr>
          <a:xfrm>
            <a:off x="4223125" y="1946325"/>
            <a:ext cx="4278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does this print?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blue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green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blue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3" name="Google Shape;39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3925" y="2105502"/>
            <a:ext cx="1377075" cy="25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time…</a:t>
            </a:r>
            <a:endParaRPr/>
          </a:p>
        </p:txBody>
      </p:sp>
      <p:pic>
        <p:nvPicPr>
          <p:cNvPr id="399" name="Google Shape;39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25" y="1758726"/>
            <a:ext cx="5519175" cy="30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time…</a:t>
            </a:r>
            <a:endParaRPr/>
          </a:p>
        </p:txBody>
      </p:sp>
      <p:pic>
        <p:nvPicPr>
          <p:cNvPr id="405" name="Google Shape;40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25" y="1758726"/>
            <a:ext cx="5519175" cy="30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6750" y="1958900"/>
            <a:ext cx="1365225" cy="2656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Socrative Slides</a:t>
            </a:r>
            <a:endParaRPr/>
          </a:p>
        </p:txBody>
      </p:sp>
      <p:sp>
        <p:nvSpPr>
          <p:cNvPr id="412" name="Google Shape;412;p7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418" name="Google Shape;418;p7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following code print?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phrase = “CS Rocks!”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print(phrase[1])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‘C’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‘S’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‘!’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‘s’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From User Input</a:t>
            </a:r>
            <a:endParaRPr/>
          </a:p>
        </p:txBody>
      </p:sp>
      <p:sp>
        <p:nvSpPr>
          <p:cNvPr id="138" name="Google Shape;138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do we get a String from the user?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424" name="Google Shape;424;p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hat does the following code print?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phrase = “CS Rocks!”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print(phrase[1])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‘C’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‘S’</a:t>
            </a:r>
            <a:endParaRPr sz="160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‘!’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‘s’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2 - PI</a:t>
            </a:r>
            <a:endParaRPr/>
          </a:p>
        </p:txBody>
      </p:sp>
      <p:sp>
        <p:nvSpPr>
          <p:cNvPr id="430" name="Google Shape;430;p7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following code print?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phrase = “CS Rocks!”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print(phrase[len(phrase)])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‘C’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‘s’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‘!’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2 - PI</a:t>
            </a:r>
            <a:endParaRPr/>
          </a:p>
        </p:txBody>
      </p:sp>
      <p:sp>
        <p:nvSpPr>
          <p:cNvPr id="436" name="Google Shape;436;p7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following code print?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phrase = “CS Rocks!”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print(phrase[len(phrase)])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‘C’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‘s’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‘!’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ERROR</a:t>
            </a:r>
            <a:endParaRPr sz="160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3 - PI</a:t>
            </a:r>
            <a:endParaRPr/>
          </a:p>
        </p:txBody>
      </p:sp>
      <p:sp>
        <p:nvSpPr>
          <p:cNvPr id="442" name="Google Shape;442;p77"/>
          <p:cNvSpPr txBox="1"/>
          <p:nvPr>
            <p:ph idx="1" type="body"/>
          </p:nvPr>
        </p:nvSpPr>
        <p:spPr>
          <a:xfrm>
            <a:off x="471900" y="1919075"/>
            <a:ext cx="82221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following code print?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q2 = [5]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print(q2*3)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[15]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[5, 5, 5]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r>
              <a:rPr lang="en"/>
              <a:t> - PI</a:t>
            </a:r>
            <a:endParaRPr/>
          </a:p>
        </p:txBody>
      </p:sp>
      <p:sp>
        <p:nvSpPr>
          <p:cNvPr id="448" name="Google Shape;448;p78"/>
          <p:cNvSpPr txBox="1"/>
          <p:nvPr>
            <p:ph idx="1" type="body"/>
          </p:nvPr>
        </p:nvSpPr>
        <p:spPr>
          <a:xfrm>
            <a:off x="471900" y="1919075"/>
            <a:ext cx="82221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following code print?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q2 = [5]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print(q2*3)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[15]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[5, 5, 5]</a:t>
            </a:r>
            <a:endParaRPr sz="160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</a:t>
            </a:r>
            <a:endParaRPr/>
          </a:p>
        </p:txBody>
      </p:sp>
      <p:sp>
        <p:nvSpPr>
          <p:cNvPr id="454" name="Google Shape;454;p7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</a:t>
            </a:r>
            <a:r>
              <a:rPr lang="en"/>
              <a:t>the following code print?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words = “apple/carrot/banana”.split(‘/’)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print(words)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“apple/carrot/banana”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[‘apple’, ‘carrot’, ‘banana’]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[“apple/carrot/banana”]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8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</a:t>
            </a:r>
            <a:endParaRPr/>
          </a:p>
        </p:txBody>
      </p:sp>
      <p:sp>
        <p:nvSpPr>
          <p:cNvPr id="460" name="Google Shape;460;p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following code print?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words = “apple/carrot/banana”.split(‘/’)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print(words)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“apple/carrot/banana”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[‘apple’, ‘carrot’, ‘banana’]</a:t>
            </a:r>
            <a:endParaRPr sz="160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[“apple/carrot/banana”]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8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</a:t>
            </a:r>
            <a:endParaRPr/>
          </a:p>
        </p:txBody>
      </p:sp>
      <p:sp>
        <p:nvSpPr>
          <p:cNvPr id="466" name="Google Shape;466;p8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does the following code print?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words = {“apple”, “banana”, “carrot”}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words.add(“banana”)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words.add(1)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{“apple”, “banana”, “carrot”}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{“apple”, “banana”, “carrot”, 1}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{“apple”, “banana”, “carrot”, banana, 1}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8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</a:t>
            </a:r>
            <a:endParaRPr/>
          </a:p>
        </p:txBody>
      </p:sp>
      <p:sp>
        <p:nvSpPr>
          <p:cNvPr id="472" name="Google Shape;472;p8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does the following code print?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words = {“apple”, “banana”, “carrot”}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words.add(“banana”)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words.add(1)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{“apple”, “banana”, “carrot”}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{“apple”, “banana”, “carrot”, 1}</a:t>
            </a:r>
            <a:endParaRPr sz="160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{“apple”, “banana”, “carrot”, banana, 1}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From User Input</a:t>
            </a:r>
            <a:endParaRPr/>
          </a:p>
        </p:txBody>
      </p:sp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471900" y="1919075"/>
            <a:ext cx="8222100" cy="30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get a String from the user?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= input(“What is your name?”)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print(“Name:”, name)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From User Input</a:t>
            </a:r>
            <a:endParaRPr/>
          </a:p>
        </p:txBody>
      </p:sp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471900" y="1919075"/>
            <a:ext cx="8222100" cy="30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get a String from the user?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= input(“What is your name?”)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print(“Name:”, name)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000000"/>
                </a:solidFill>
              </a:rPr>
              <a:t>What is your name?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i="1" lang="en" sz="1400">
                <a:solidFill>
                  <a:srgbClr val="000000"/>
                </a:solidFill>
              </a:rPr>
              <a:t>Reese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000000"/>
                </a:solidFill>
              </a:rPr>
              <a:t>Name: Reese</a:t>
            </a:r>
            <a:endParaRPr i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now have the String “Reese” stored in the variable name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Manipulating User Input</a:t>
            </a:r>
            <a:endParaRPr/>
          </a:p>
        </p:txBody>
      </p:sp>
      <p:sp>
        <p:nvSpPr>
          <p:cNvPr id="156" name="Google Shape;156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continue with name = “Reece”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would we get just the first letter?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Manipulating User Input</a:t>
            </a:r>
            <a:endParaRPr/>
          </a:p>
        </p:txBody>
      </p:sp>
      <p:sp>
        <p:nvSpPr>
          <p:cNvPr id="162" name="Google Shape;162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continue with name = “Reece”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would we get just the first letter?</a:t>
            </a:r>
            <a:endParaRPr/>
          </a:p>
          <a:p>
            <a:pPr indent="0" lvl="0" marL="0" rtl="0" algn="l">
              <a:lnSpc>
                <a:spcPct val="11079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880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" sz="16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(name[0])</a:t>
            </a:r>
            <a:endParaRPr sz="16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about just the last letter?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