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e27b01e6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e27b01e6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5162b5f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5162b5f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5162b5f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5162b5f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e27b01e6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e27b01e6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e27b01e6f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e27b01e6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this in plain english as this is a </a:t>
            </a:r>
            <a:r>
              <a:rPr lang="en"/>
              <a:t>little</a:t>
            </a:r>
            <a:r>
              <a:rPr lang="en"/>
              <a:t> wordy. “So as you can see in the function </a:t>
            </a:r>
            <a:r>
              <a:rPr lang="en"/>
              <a:t>definition…. and when the function is invoked…”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e27b01e6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e27b01e6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e27b01e6f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e27b01e6f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e27b01e6f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e27b01e6f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latin typeface="Roboto"/>
                <a:ea typeface="Roboto"/>
                <a:cs typeface="Roboto"/>
                <a:sym typeface="Roboto"/>
              </a:rPr>
              <a:t>**TLDR: Draw a stack diagram for last slide/question**</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chemeClr val="dk1"/>
                </a:solidFill>
                <a:highlight>
                  <a:srgbClr val="FFFFFF"/>
                </a:highlight>
                <a:latin typeface="Roboto"/>
                <a:ea typeface="Roboto"/>
                <a:cs typeface="Roboto"/>
                <a:sym typeface="Roboto"/>
              </a:rPr>
              <a:t>T</a:t>
            </a:r>
            <a:r>
              <a:rPr lang="en" sz="1050">
                <a:solidFill>
                  <a:schemeClr val="dk1"/>
                </a:solidFill>
                <a:highlight>
                  <a:srgbClr val="FFFFFF"/>
                </a:highlight>
                <a:latin typeface="Roboto"/>
                <a:ea typeface="Roboto"/>
                <a:cs typeface="Roboto"/>
                <a:sym typeface="Roboto"/>
              </a:rPr>
              <a:t>his is when it is good to draw a memory stack diagram to illustrate what is happening. Show them that there are two separate values. I sometimes make the analogy to there being two Ryan's or whatever the most common name is in my class, and that the function is like the last or family name that differentiates between the two. Then I also would make sure to introduce the vocabulary of the word scope (as in the scope of a variable is where it has meaning), which is just inside its function.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e27b01e6f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e27b01e6f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e27b01e6f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e27b01e6f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can also do something like this - it works in python </a:t>
            </a:r>
            <a:r>
              <a:rPr lang="en"/>
              <a:t>you CAN change the val in parameter</a:t>
            </a:r>
            <a:endParaRPr/>
          </a:p>
          <a:p>
            <a:pPr indent="0" lvl="0" marL="0" rtl="0" algn="l">
              <a:spcBef>
                <a:spcPts val="0"/>
              </a:spcBef>
              <a:spcAft>
                <a:spcPts val="0"/>
              </a:spcAft>
              <a:buNone/>
            </a:pPr>
            <a:r>
              <a:rPr lang="en"/>
              <a:t>def trippler(num):</a:t>
            </a:r>
            <a:endParaRPr/>
          </a:p>
          <a:p>
            <a:pPr indent="0" lvl="0" marL="0" rtl="0" algn="l">
              <a:spcBef>
                <a:spcPts val="0"/>
              </a:spcBef>
              <a:spcAft>
                <a:spcPts val="0"/>
              </a:spcAft>
              <a:buNone/>
            </a:pPr>
            <a:r>
              <a:rPr lang="en"/>
              <a:t>    num = num * 3</a:t>
            </a:r>
            <a:endParaRPr/>
          </a:p>
          <a:p>
            <a:pPr indent="0" lvl="0" marL="0" rtl="0" algn="l">
              <a:spcBef>
                <a:spcPts val="0"/>
              </a:spcBef>
              <a:spcAft>
                <a:spcPts val="0"/>
              </a:spcAft>
              <a:buNone/>
            </a:pPr>
            <a:r>
              <a:rPr lang="en"/>
              <a:t>    print(num)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Try this example in Python Tutor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55b9e32db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55b9e32db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e27b01e6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e27b01e6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e27b01e6f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e27b01e6f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can also do something like this - it works in python you CAN change the val in parameter</a:t>
            </a:r>
            <a:endParaRPr/>
          </a:p>
          <a:p>
            <a:pPr indent="0" lvl="0" marL="0" rtl="0" algn="l">
              <a:spcBef>
                <a:spcPts val="0"/>
              </a:spcBef>
              <a:spcAft>
                <a:spcPts val="0"/>
              </a:spcAft>
              <a:buClr>
                <a:schemeClr val="dk1"/>
              </a:buClr>
              <a:buSzPts val="1100"/>
              <a:buFont typeface="Arial"/>
              <a:buNone/>
            </a:pPr>
            <a:r>
              <a:rPr lang="en"/>
              <a:t>def trippler (num):</a:t>
            </a:r>
            <a:endParaRPr/>
          </a:p>
          <a:p>
            <a:pPr indent="0" lvl="0" marL="0" rtl="0" algn="l">
              <a:spcBef>
                <a:spcPts val="0"/>
              </a:spcBef>
              <a:spcAft>
                <a:spcPts val="0"/>
              </a:spcAft>
              <a:buClr>
                <a:schemeClr val="dk1"/>
              </a:buClr>
              <a:buSzPts val="1100"/>
              <a:buFont typeface="Arial"/>
              <a:buNone/>
            </a:pPr>
            <a:r>
              <a:rPr lang="en"/>
              <a:t>    num = num * 3</a:t>
            </a:r>
            <a:endParaRPr/>
          </a:p>
          <a:p>
            <a:pPr indent="0" lvl="0" marL="0" rtl="0" algn="l">
              <a:spcBef>
                <a:spcPts val="0"/>
              </a:spcBef>
              <a:spcAft>
                <a:spcPts val="0"/>
              </a:spcAft>
              <a:buClr>
                <a:schemeClr val="dk1"/>
              </a:buClr>
              <a:buSzPts val="1100"/>
              <a:buFont typeface="Arial"/>
              <a:buNone/>
            </a:pPr>
            <a:r>
              <a:rPr lang="en"/>
              <a:t>    print(num)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e27b01e6f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e27b01e6f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5162b5f6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5162b5f6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5162b5f6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5162b5f6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e27b01e6f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e27b01e6f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Walk them through this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6cac55a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56cac55a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Walk them through this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56cac55a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56cac55a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Walk them through this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55e95322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55e95322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do this on the board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e27b01e6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e27b01e6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e27b01e6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e27b01e6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e27b01e6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e27b01e6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stuff like If you fix a bug in a function it immediately gets fixed everywhere the function is called etc etc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e27b01e6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e27b01e6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sure they know &lt;body&gt; and &lt;parameter&gt; are supposed to be substituted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5320135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5320135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55e953220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55e953220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5e953220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55e953220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4"/>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59" name="Google Shape;59;p1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62" name="Google Shape;62;p1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7" name="Google Shape;67;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3" name="Google Shape;73;p17"/>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4" name="Google Shape;74;p17"/>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5" name="Google Shape;75;p1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8"/>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0" name="Google Shape;80;p1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9"/>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86" name="Google Shape;86;p1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7" name="Shape 87"/>
        <p:cNvGrpSpPr/>
        <p:nvPr/>
      </p:nvGrpSpPr>
      <p:grpSpPr>
        <a:xfrm>
          <a:off x="0" y="0"/>
          <a:ext cx="0" cy="0"/>
          <a:chOff x="0" y="0"/>
          <a:chExt cx="0" cy="0"/>
        </a:xfrm>
      </p:grpSpPr>
      <p:sp>
        <p:nvSpPr>
          <p:cNvPr id="88" name="Google Shape;88;p20"/>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89" name="Google Shape;89;p2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94" name="Google Shape;94;p21"/>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2"/>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101" name="Google Shape;101;p2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102" name="Shape 102"/>
        <p:cNvGrpSpPr/>
        <p:nvPr/>
      </p:nvGrpSpPr>
      <p:grpSpPr>
        <a:xfrm>
          <a:off x="0" y="0"/>
          <a:ext cx="0" cy="0"/>
          <a:chOff x="0" y="0"/>
          <a:chExt cx="0" cy="0"/>
        </a:xfrm>
      </p:grpSpPr>
      <p:sp>
        <p:nvSpPr>
          <p:cNvPr id="103" name="Google Shape;103;p23"/>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04" name="Google Shape;104;p23"/>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5" name="Google Shape;105;p2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06" name="Shape 106"/>
        <p:cNvGrpSpPr/>
        <p:nvPr/>
      </p:nvGrpSpPr>
      <p:grpSpPr>
        <a:xfrm>
          <a:off x="0" y="0"/>
          <a:ext cx="0" cy="0"/>
          <a:chOff x="0" y="0"/>
          <a:chExt cx="0" cy="0"/>
        </a:xfrm>
      </p:grpSpPr>
      <p:sp>
        <p:nvSpPr>
          <p:cNvPr id="107" name="Google Shape;107;p2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52" name="Google Shape;52;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53" name="Google Shape;53;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b.socrative.com/login/studen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5"/>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Fourth Hour!</a:t>
            </a:r>
            <a:endParaRPr/>
          </a:p>
        </p:txBody>
      </p:sp>
      <p:sp>
        <p:nvSpPr>
          <p:cNvPr id="113" name="Google Shape;113;p25"/>
          <p:cNvSpPr txBox="1"/>
          <p:nvPr>
            <p:ph idx="1" type="subTitle"/>
          </p:nvPr>
        </p:nvSpPr>
        <p:spPr>
          <a:xfrm>
            <a:off x="390525" y="138638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Welcome to…</a:t>
            </a:r>
            <a:endParaRPr/>
          </a:p>
        </p:txBody>
      </p:sp>
      <p:pic>
        <p:nvPicPr>
          <p:cNvPr id="114" name="Google Shape;114;p25"/>
          <p:cNvPicPr preferRelativeResize="0"/>
          <p:nvPr/>
        </p:nvPicPr>
        <p:blipFill>
          <a:blip r:embed="rId3">
            <a:alphaModFix/>
          </a:blip>
          <a:stretch>
            <a:fillRect/>
          </a:stretch>
        </p:blipFill>
        <p:spPr>
          <a:xfrm>
            <a:off x="6090600" y="1243150"/>
            <a:ext cx="2085825" cy="2085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a:t>
            </a:r>
            <a:r>
              <a:rPr lang="en"/>
              <a:t> 2</a:t>
            </a:r>
            <a:endParaRPr/>
          </a:p>
        </p:txBody>
      </p:sp>
      <p:sp>
        <p:nvSpPr>
          <p:cNvPr id="170" name="Google Shape;170;p34"/>
          <p:cNvSpPr txBox="1"/>
          <p:nvPr>
            <p:ph idx="1" type="body"/>
          </p:nvPr>
        </p:nvSpPr>
        <p:spPr>
          <a:xfrm>
            <a:off x="471900" y="1919075"/>
            <a:ext cx="8222100" cy="312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example if we have the following function:</a:t>
            </a:r>
            <a:endParaRPr/>
          </a:p>
          <a:p>
            <a:pPr indent="0" lvl="0" marL="0" rtl="0" algn="l">
              <a:spcBef>
                <a:spcPts val="1200"/>
              </a:spcBef>
              <a:spcAft>
                <a:spcPts val="0"/>
              </a:spcAft>
              <a:buNone/>
            </a:pPr>
            <a:r>
              <a:rPr lang="en" sz="1600">
                <a:solidFill>
                  <a:srgbClr val="000000"/>
                </a:solidFill>
                <a:latin typeface="Arial"/>
                <a:ea typeface="Arial"/>
                <a:cs typeface="Arial"/>
                <a:sym typeface="Arial"/>
              </a:rPr>
              <a:t>def myFunc(word):</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print(“My word is”, word)</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a:t>How would we call this function? </a:t>
            </a:r>
            <a:endParaRPr/>
          </a:p>
          <a:p>
            <a:pPr indent="-330200" lvl="0" marL="457200" rtl="0" algn="l">
              <a:spcBef>
                <a:spcPts val="1200"/>
              </a:spcBef>
              <a:spcAft>
                <a:spcPts val="0"/>
              </a:spcAft>
              <a:buClr>
                <a:srgbClr val="000000"/>
              </a:buClr>
              <a:buSzPts val="1600"/>
              <a:buFont typeface="Arial"/>
              <a:buAutoNum type="alphaLcParenR"/>
            </a:pPr>
            <a:r>
              <a:rPr lang="en" sz="1600">
                <a:solidFill>
                  <a:srgbClr val="000000"/>
                </a:solidFill>
                <a:latin typeface="Arial"/>
                <a:ea typeface="Arial"/>
                <a:cs typeface="Arial"/>
                <a:sym typeface="Arial"/>
              </a:rPr>
              <a:t>myFunc(“Hamburger”)</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AutoNum type="alphaLcParenR"/>
            </a:pPr>
            <a:r>
              <a:rPr lang="en" sz="1600">
                <a:solidFill>
                  <a:srgbClr val="000000"/>
                </a:solidFill>
                <a:latin typeface="Arial"/>
                <a:ea typeface="Arial"/>
                <a:cs typeface="Arial"/>
                <a:sym typeface="Arial"/>
              </a:rPr>
              <a:t>myFunc()</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AutoNum type="alphaLcParenR"/>
            </a:pPr>
            <a:r>
              <a:rPr lang="en" sz="1600">
                <a:solidFill>
                  <a:srgbClr val="000000"/>
                </a:solidFill>
                <a:latin typeface="Arial"/>
                <a:ea typeface="Arial"/>
                <a:cs typeface="Arial"/>
                <a:sym typeface="Arial"/>
              </a:rPr>
              <a:t>myFunc(word)</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AutoNum type="alphaLcParenR"/>
            </a:pPr>
            <a:r>
              <a:rPr lang="en" sz="1600">
                <a:solidFill>
                  <a:srgbClr val="000000"/>
                </a:solidFill>
                <a:latin typeface="Arial"/>
                <a:ea typeface="Arial"/>
                <a:cs typeface="Arial"/>
                <a:sym typeface="Arial"/>
              </a:rPr>
              <a:t>ERROR</a:t>
            </a:r>
            <a:endParaRPr sz="16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2</a:t>
            </a:r>
            <a:endParaRPr/>
          </a:p>
        </p:txBody>
      </p:sp>
      <p:sp>
        <p:nvSpPr>
          <p:cNvPr id="176" name="Google Shape;176;p35"/>
          <p:cNvSpPr txBox="1"/>
          <p:nvPr>
            <p:ph idx="1" type="body"/>
          </p:nvPr>
        </p:nvSpPr>
        <p:spPr>
          <a:xfrm>
            <a:off x="471900" y="1919075"/>
            <a:ext cx="8222100" cy="312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example if we have the following function:</a:t>
            </a:r>
            <a:endParaRPr/>
          </a:p>
          <a:p>
            <a:pPr indent="0" lvl="0" marL="0" rtl="0" algn="l">
              <a:spcBef>
                <a:spcPts val="1200"/>
              </a:spcBef>
              <a:spcAft>
                <a:spcPts val="0"/>
              </a:spcAft>
              <a:buNone/>
            </a:pPr>
            <a:r>
              <a:rPr lang="en" sz="1600">
                <a:solidFill>
                  <a:srgbClr val="000000"/>
                </a:solidFill>
                <a:latin typeface="Arial"/>
                <a:ea typeface="Arial"/>
                <a:cs typeface="Arial"/>
                <a:sym typeface="Arial"/>
              </a:rPr>
              <a:t>def myFunc(word):</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print(“My word is”, word)</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a:t>How would we call this function? </a:t>
            </a:r>
            <a:endParaRPr/>
          </a:p>
          <a:p>
            <a:pPr indent="-330200" lvl="0" marL="457200" rtl="0" algn="l">
              <a:spcBef>
                <a:spcPts val="1200"/>
              </a:spcBef>
              <a:spcAft>
                <a:spcPts val="0"/>
              </a:spcAft>
              <a:buClr>
                <a:srgbClr val="000000"/>
              </a:buClr>
              <a:buSzPts val="1600"/>
              <a:buFont typeface="Arial"/>
              <a:buAutoNum type="alphaLcParenR"/>
            </a:pPr>
            <a:r>
              <a:rPr lang="en" sz="1600">
                <a:solidFill>
                  <a:srgbClr val="000000"/>
                </a:solidFill>
                <a:highlight>
                  <a:srgbClr val="FFFF00"/>
                </a:highlight>
                <a:latin typeface="Arial"/>
                <a:ea typeface="Arial"/>
                <a:cs typeface="Arial"/>
                <a:sym typeface="Arial"/>
              </a:rPr>
              <a:t>myFunc(“Hamburger”)</a:t>
            </a:r>
            <a:endParaRPr sz="1600">
              <a:solidFill>
                <a:srgbClr val="000000"/>
              </a:solidFill>
              <a:highlight>
                <a:srgbClr val="FFFF00"/>
              </a:highlight>
              <a:latin typeface="Arial"/>
              <a:ea typeface="Arial"/>
              <a:cs typeface="Arial"/>
              <a:sym typeface="Arial"/>
            </a:endParaRPr>
          </a:p>
          <a:p>
            <a:pPr indent="-330200" lvl="0" marL="457200" rtl="0" algn="l">
              <a:spcBef>
                <a:spcPts val="0"/>
              </a:spcBef>
              <a:spcAft>
                <a:spcPts val="0"/>
              </a:spcAft>
              <a:buClr>
                <a:srgbClr val="000000"/>
              </a:buClr>
              <a:buSzPts val="1600"/>
              <a:buFont typeface="Arial"/>
              <a:buAutoNum type="alphaLcParenR"/>
            </a:pPr>
            <a:r>
              <a:rPr lang="en" sz="1600">
                <a:solidFill>
                  <a:srgbClr val="000000"/>
                </a:solidFill>
                <a:latin typeface="Arial"/>
                <a:ea typeface="Arial"/>
                <a:cs typeface="Arial"/>
                <a:sym typeface="Arial"/>
              </a:rPr>
              <a:t>myFunc()</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AutoNum type="alphaLcParenR"/>
            </a:pPr>
            <a:r>
              <a:rPr lang="en" sz="1600">
                <a:solidFill>
                  <a:srgbClr val="000000"/>
                </a:solidFill>
                <a:latin typeface="Arial"/>
                <a:ea typeface="Arial"/>
                <a:cs typeface="Arial"/>
                <a:sym typeface="Arial"/>
              </a:rPr>
              <a:t>myFunc(word)</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AutoNum type="alphaLcParenR"/>
            </a:pPr>
            <a:r>
              <a:rPr lang="en" sz="1600">
                <a:solidFill>
                  <a:srgbClr val="000000"/>
                </a:solidFill>
                <a:latin typeface="Arial"/>
                <a:ea typeface="Arial"/>
                <a:cs typeface="Arial"/>
                <a:sym typeface="Arial"/>
              </a:rPr>
              <a:t>ERROR</a:t>
            </a:r>
            <a:endParaRPr sz="16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Defining and Using Functions</a:t>
            </a:r>
            <a:endParaRPr/>
          </a:p>
        </p:txBody>
      </p:sp>
      <p:sp>
        <p:nvSpPr>
          <p:cNvPr id="182" name="Google Shape;182;p3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example if we have the following function:</a:t>
            </a:r>
            <a:endParaRPr/>
          </a:p>
          <a:p>
            <a:pPr indent="0" lvl="0" marL="0" rtl="0" algn="l">
              <a:spcBef>
                <a:spcPts val="1200"/>
              </a:spcBef>
              <a:spcAft>
                <a:spcPts val="0"/>
              </a:spcAft>
              <a:buNone/>
            </a:pPr>
            <a:r>
              <a:rPr lang="en" sz="1600">
                <a:solidFill>
                  <a:srgbClr val="000000"/>
                </a:solidFill>
                <a:latin typeface="Arial"/>
                <a:ea typeface="Arial"/>
                <a:cs typeface="Arial"/>
                <a:sym typeface="Arial"/>
              </a:rPr>
              <a:t>def myFunc(word):</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print(“My word is”, word)</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a:t>How would we call this function? </a:t>
            </a:r>
            <a:endParaRPr/>
          </a:p>
          <a:p>
            <a:pPr indent="0" lvl="0" marL="0" rtl="0" algn="l">
              <a:spcBef>
                <a:spcPts val="1200"/>
              </a:spcBef>
              <a:spcAft>
                <a:spcPts val="0"/>
              </a:spcAft>
              <a:buNone/>
            </a:pPr>
            <a:r>
              <a:rPr lang="en" sz="1600">
                <a:solidFill>
                  <a:srgbClr val="000000"/>
                </a:solidFill>
                <a:latin typeface="Arial"/>
                <a:ea typeface="Arial"/>
                <a:cs typeface="Arial"/>
                <a:sym typeface="Arial"/>
              </a:rPr>
              <a:t>myFunc(“Hamburger”)</a:t>
            </a:r>
            <a:endParaRPr sz="1600">
              <a:solidFill>
                <a:srgbClr val="000000"/>
              </a:solidFill>
              <a:latin typeface="Arial"/>
              <a:ea typeface="Arial"/>
              <a:cs typeface="Arial"/>
              <a:sym typeface="Arial"/>
            </a:endParaRPr>
          </a:p>
          <a:p>
            <a:pPr indent="0" lvl="0" marL="0" rtl="0" algn="l">
              <a:spcBef>
                <a:spcPts val="1200"/>
              </a:spcBef>
              <a:spcAft>
                <a:spcPts val="1200"/>
              </a:spcAft>
              <a:buNone/>
            </a:pPr>
            <a:r>
              <a:rPr i="1" lang="en" sz="1600">
                <a:solidFill>
                  <a:srgbClr val="434343"/>
                </a:solidFill>
                <a:latin typeface="Arial"/>
                <a:ea typeface="Arial"/>
                <a:cs typeface="Arial"/>
                <a:sym typeface="Arial"/>
              </a:rPr>
              <a:t>My word is Hamburger</a:t>
            </a:r>
            <a:endParaRPr i="1" sz="1600">
              <a:solidFill>
                <a:srgbClr val="434343"/>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Parameters and Arguments</a:t>
            </a:r>
            <a:endParaRPr/>
          </a:p>
        </p:txBody>
      </p:sp>
      <p:sp>
        <p:nvSpPr>
          <p:cNvPr id="188" name="Google Shape;188;p37"/>
          <p:cNvSpPr txBox="1"/>
          <p:nvPr>
            <p:ph idx="1" type="body"/>
          </p:nvPr>
        </p:nvSpPr>
        <p:spPr>
          <a:xfrm>
            <a:off x="471900" y="1919075"/>
            <a:ext cx="8222100" cy="3143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Parameters </a:t>
            </a:r>
            <a:r>
              <a:rPr lang="en"/>
              <a:t>and </a:t>
            </a:r>
            <a:r>
              <a:rPr b="1" lang="en"/>
              <a:t>arguments </a:t>
            </a:r>
            <a:r>
              <a:rPr lang="en"/>
              <a:t>are a way to move data between functions.</a:t>
            </a:r>
            <a:endParaRPr/>
          </a:p>
          <a:p>
            <a:pPr indent="0" lvl="0" marL="0" rtl="0" algn="l">
              <a:spcBef>
                <a:spcPts val="1200"/>
              </a:spcBef>
              <a:spcAft>
                <a:spcPts val="0"/>
              </a:spcAft>
              <a:buNone/>
            </a:pPr>
            <a:r>
              <a:rPr lang="en"/>
              <a:t>The difference between the two is that </a:t>
            </a:r>
            <a:r>
              <a:rPr b="1" lang="en"/>
              <a:t>parameters</a:t>
            </a:r>
            <a:r>
              <a:rPr lang="en"/>
              <a:t> </a:t>
            </a:r>
            <a:r>
              <a:rPr lang="en"/>
              <a:t>are given the values of the arguments and then the statements in the body of the function are executed.</a:t>
            </a:r>
            <a:endParaRPr/>
          </a:p>
          <a:p>
            <a:pPr indent="0" lvl="0" marL="0" rtl="0" algn="l">
              <a:spcBef>
                <a:spcPts val="1200"/>
              </a:spcBef>
              <a:spcAft>
                <a:spcPts val="0"/>
              </a:spcAft>
              <a:buNone/>
            </a:pPr>
            <a:r>
              <a:rPr lang="en" sz="1600">
                <a:solidFill>
                  <a:srgbClr val="000000"/>
                </a:solidFill>
                <a:latin typeface="Arial"/>
                <a:ea typeface="Arial"/>
                <a:cs typeface="Arial"/>
                <a:sym typeface="Arial"/>
              </a:rPr>
              <a:t>def function(&lt;parameters&gt;):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&lt;body&gt;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a:t>While </a:t>
            </a:r>
            <a:r>
              <a:rPr b="1" lang="en"/>
              <a:t>arguments</a:t>
            </a:r>
            <a:r>
              <a:rPr lang="en"/>
              <a:t> are used when the function is called/invoked. </a:t>
            </a:r>
            <a:endParaRPr/>
          </a:p>
          <a:p>
            <a:pPr indent="0" lvl="0" marL="0" rtl="0" algn="l">
              <a:spcBef>
                <a:spcPts val="1200"/>
              </a:spcBef>
              <a:spcAft>
                <a:spcPts val="0"/>
              </a:spcAft>
              <a:buNone/>
            </a:pPr>
            <a:r>
              <a:rPr lang="en" sz="1600">
                <a:solidFill>
                  <a:srgbClr val="000000"/>
                </a:solidFill>
                <a:latin typeface="Arial"/>
                <a:ea typeface="Arial"/>
                <a:cs typeface="Arial"/>
                <a:sym typeface="Arial"/>
              </a:rPr>
              <a:t>function(&lt;arguments&gt;)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3 - PI</a:t>
            </a:r>
            <a:endParaRPr/>
          </a:p>
        </p:txBody>
      </p:sp>
      <p:sp>
        <p:nvSpPr>
          <p:cNvPr id="194" name="Google Shape;194;p38"/>
          <p:cNvSpPr txBox="1"/>
          <p:nvPr>
            <p:ph idx="1" type="body"/>
          </p:nvPr>
        </p:nvSpPr>
        <p:spPr>
          <a:xfrm>
            <a:off x="471900" y="1919075"/>
            <a:ext cx="4100100" cy="2723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solidFill>
                  <a:srgbClr val="000000"/>
                </a:solidFill>
                <a:latin typeface="Arial"/>
                <a:ea typeface="Arial"/>
                <a:cs typeface="Arial"/>
                <a:sym typeface="Arial"/>
              </a:rPr>
              <a:t>def myFunc(word):</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600">
                <a:solidFill>
                  <a:srgbClr val="000000"/>
                </a:solidFill>
                <a:latin typeface="Arial"/>
                <a:ea typeface="Arial"/>
                <a:cs typeface="Arial"/>
                <a:sym typeface="Arial"/>
              </a:rPr>
              <a:t>    print(word)</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600">
                <a:solidFill>
                  <a:srgbClr val="000000"/>
                </a:solidFill>
                <a:latin typeface="Arial"/>
                <a:ea typeface="Arial"/>
                <a:cs typeface="Arial"/>
                <a:sym typeface="Arial"/>
              </a:rPr>
              <a:t>def main():</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600">
                <a:solidFill>
                  <a:srgbClr val="000000"/>
                </a:solidFill>
                <a:latin typeface="Arial"/>
                <a:ea typeface="Arial"/>
                <a:cs typeface="Arial"/>
                <a:sym typeface="Arial"/>
              </a:rPr>
              <a:t>    word = “Toast”</a:t>
            </a:r>
            <a:endParaRPr sz="1600">
              <a:solidFill>
                <a:srgbClr val="000000"/>
              </a:solidFill>
              <a:latin typeface="Arial"/>
              <a:ea typeface="Arial"/>
              <a:cs typeface="Arial"/>
              <a:sym typeface="Arial"/>
            </a:endParaRPr>
          </a:p>
          <a:p>
            <a:pPr indent="0" lvl="0" marL="0" rtl="0" algn="l">
              <a:lnSpc>
                <a:spcPct val="100000"/>
              </a:lnSpc>
              <a:spcBef>
                <a:spcPts val="1200"/>
              </a:spcBef>
              <a:spcAft>
                <a:spcPts val="1200"/>
              </a:spcAft>
              <a:buNone/>
            </a:pPr>
            <a:r>
              <a:rPr lang="en" sz="1600">
                <a:solidFill>
                  <a:srgbClr val="000000"/>
                </a:solidFill>
                <a:latin typeface="Arial"/>
                <a:ea typeface="Arial"/>
                <a:cs typeface="Arial"/>
                <a:sym typeface="Arial"/>
              </a:rPr>
              <a:t>    myFunc(“Hamburger”)</a:t>
            </a:r>
            <a:endParaRPr/>
          </a:p>
        </p:txBody>
      </p:sp>
      <p:sp>
        <p:nvSpPr>
          <p:cNvPr id="195" name="Google Shape;195;p38"/>
          <p:cNvSpPr txBox="1"/>
          <p:nvPr>
            <p:ph idx="1" type="body"/>
          </p:nvPr>
        </p:nvSpPr>
        <p:spPr>
          <a:xfrm>
            <a:off x="4732325" y="1919075"/>
            <a:ext cx="4100100" cy="27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prints when main() is run?</a:t>
            </a:r>
            <a:endParaRPr/>
          </a:p>
          <a:p>
            <a:pPr indent="-342900" lvl="0" marL="457200" rtl="0" algn="l">
              <a:spcBef>
                <a:spcPts val="1200"/>
              </a:spcBef>
              <a:spcAft>
                <a:spcPts val="0"/>
              </a:spcAft>
              <a:buSzPts val="1800"/>
              <a:buAutoNum type="alphaLcParenR"/>
            </a:pPr>
            <a:r>
              <a:rPr lang="en"/>
              <a:t>Hamburger</a:t>
            </a:r>
            <a:endParaRPr/>
          </a:p>
          <a:p>
            <a:pPr indent="-342900" lvl="0" marL="457200" rtl="0" algn="l">
              <a:spcBef>
                <a:spcPts val="0"/>
              </a:spcBef>
              <a:spcAft>
                <a:spcPts val="0"/>
              </a:spcAft>
              <a:buSzPts val="1800"/>
              <a:buAutoNum type="alphaLcParenR"/>
            </a:pPr>
            <a:r>
              <a:rPr lang="en"/>
              <a:t>Toast</a:t>
            </a:r>
            <a:endParaRPr/>
          </a:p>
          <a:p>
            <a:pPr indent="-342900" lvl="0" marL="457200" rtl="0" algn="l">
              <a:spcBef>
                <a:spcPts val="0"/>
              </a:spcBef>
              <a:spcAft>
                <a:spcPts val="0"/>
              </a:spcAft>
              <a:buSzPts val="1800"/>
              <a:buAutoNum type="alphaLcParenR"/>
            </a:pPr>
            <a:r>
              <a:rPr lang="en"/>
              <a:t>HamburgerToast</a:t>
            </a:r>
            <a:endParaRPr/>
          </a:p>
          <a:p>
            <a:pPr indent="-342900" lvl="0" marL="457200" rtl="0" algn="l">
              <a:spcBef>
                <a:spcPts val="0"/>
              </a:spcBef>
              <a:spcAft>
                <a:spcPts val="0"/>
              </a:spcAft>
              <a:buSzPts val="1800"/>
              <a:buAutoNum type="alphaLcParenR"/>
            </a:pPr>
            <a:r>
              <a:rPr lang="en"/>
              <a:t>ERROR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3 - PI</a:t>
            </a:r>
            <a:endParaRPr/>
          </a:p>
        </p:txBody>
      </p:sp>
      <p:sp>
        <p:nvSpPr>
          <p:cNvPr id="201" name="Google Shape;201;p39"/>
          <p:cNvSpPr txBox="1"/>
          <p:nvPr>
            <p:ph idx="1" type="body"/>
          </p:nvPr>
        </p:nvSpPr>
        <p:spPr>
          <a:xfrm>
            <a:off x="471900" y="1919075"/>
            <a:ext cx="4100100" cy="2723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solidFill>
                  <a:srgbClr val="000000"/>
                </a:solidFill>
                <a:latin typeface="Arial"/>
                <a:ea typeface="Arial"/>
                <a:cs typeface="Arial"/>
                <a:sym typeface="Arial"/>
              </a:rPr>
              <a:t>def myFunc(word):</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600">
                <a:solidFill>
                  <a:srgbClr val="000000"/>
                </a:solidFill>
                <a:latin typeface="Arial"/>
                <a:ea typeface="Arial"/>
                <a:cs typeface="Arial"/>
                <a:sym typeface="Arial"/>
              </a:rPr>
              <a:t>    print(word)</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600">
                <a:solidFill>
                  <a:srgbClr val="000000"/>
                </a:solidFill>
                <a:latin typeface="Arial"/>
                <a:ea typeface="Arial"/>
                <a:cs typeface="Arial"/>
                <a:sym typeface="Arial"/>
              </a:rPr>
              <a:t>def main():</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600">
                <a:solidFill>
                  <a:srgbClr val="000000"/>
                </a:solidFill>
                <a:latin typeface="Arial"/>
                <a:ea typeface="Arial"/>
                <a:cs typeface="Arial"/>
                <a:sym typeface="Arial"/>
              </a:rPr>
              <a:t>    word = “Toast”</a:t>
            </a:r>
            <a:endParaRPr sz="1600">
              <a:solidFill>
                <a:srgbClr val="000000"/>
              </a:solidFill>
              <a:latin typeface="Arial"/>
              <a:ea typeface="Arial"/>
              <a:cs typeface="Arial"/>
              <a:sym typeface="Arial"/>
            </a:endParaRPr>
          </a:p>
          <a:p>
            <a:pPr indent="0" lvl="0" marL="0" rtl="0" algn="l">
              <a:lnSpc>
                <a:spcPct val="100000"/>
              </a:lnSpc>
              <a:spcBef>
                <a:spcPts val="1200"/>
              </a:spcBef>
              <a:spcAft>
                <a:spcPts val="1200"/>
              </a:spcAft>
              <a:buNone/>
            </a:pPr>
            <a:r>
              <a:rPr lang="en" sz="1600">
                <a:solidFill>
                  <a:srgbClr val="000000"/>
                </a:solidFill>
                <a:latin typeface="Arial"/>
                <a:ea typeface="Arial"/>
                <a:cs typeface="Arial"/>
                <a:sym typeface="Arial"/>
              </a:rPr>
              <a:t>    myFunc(“Hamburger”)</a:t>
            </a:r>
            <a:endParaRPr/>
          </a:p>
        </p:txBody>
      </p:sp>
      <p:sp>
        <p:nvSpPr>
          <p:cNvPr id="202" name="Google Shape;202;p39"/>
          <p:cNvSpPr txBox="1"/>
          <p:nvPr>
            <p:ph idx="1" type="body"/>
          </p:nvPr>
        </p:nvSpPr>
        <p:spPr>
          <a:xfrm>
            <a:off x="4732325" y="1919075"/>
            <a:ext cx="4100100" cy="27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prints when main() is run?</a:t>
            </a:r>
            <a:endParaRPr/>
          </a:p>
          <a:p>
            <a:pPr indent="-342900" lvl="0" marL="457200" rtl="0" algn="l">
              <a:spcBef>
                <a:spcPts val="1200"/>
              </a:spcBef>
              <a:spcAft>
                <a:spcPts val="0"/>
              </a:spcAft>
              <a:buSzPts val="1800"/>
              <a:buAutoNum type="alphaLcParenR"/>
            </a:pPr>
            <a:r>
              <a:rPr lang="en">
                <a:highlight>
                  <a:srgbClr val="FFFF00"/>
                </a:highlight>
              </a:rPr>
              <a:t>Hamburger</a:t>
            </a:r>
            <a:endParaRPr>
              <a:highlight>
                <a:srgbClr val="FFFF00"/>
              </a:highlight>
            </a:endParaRPr>
          </a:p>
          <a:p>
            <a:pPr indent="-342900" lvl="0" marL="457200" rtl="0" algn="l">
              <a:spcBef>
                <a:spcPts val="0"/>
              </a:spcBef>
              <a:spcAft>
                <a:spcPts val="0"/>
              </a:spcAft>
              <a:buSzPts val="1800"/>
              <a:buAutoNum type="alphaLcParenR"/>
            </a:pPr>
            <a:r>
              <a:rPr lang="en"/>
              <a:t>Toast</a:t>
            </a:r>
            <a:endParaRPr/>
          </a:p>
          <a:p>
            <a:pPr indent="-342900" lvl="0" marL="457200" rtl="0" algn="l">
              <a:spcBef>
                <a:spcPts val="0"/>
              </a:spcBef>
              <a:spcAft>
                <a:spcPts val="0"/>
              </a:spcAft>
              <a:buSzPts val="1800"/>
              <a:buAutoNum type="alphaLcParenR"/>
            </a:pPr>
            <a:r>
              <a:rPr lang="en"/>
              <a:t>HamburgerToast</a:t>
            </a:r>
            <a:endParaRPr/>
          </a:p>
          <a:p>
            <a:pPr indent="-342900" lvl="0" marL="457200" rtl="0" algn="l">
              <a:spcBef>
                <a:spcPts val="0"/>
              </a:spcBef>
              <a:spcAft>
                <a:spcPts val="0"/>
              </a:spcAft>
              <a:buSzPts val="1800"/>
              <a:buAutoNum type="alphaLcParenR"/>
            </a:pPr>
            <a:r>
              <a:rPr lang="en"/>
              <a:t>ERROR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Parameters and Arguments</a:t>
            </a:r>
            <a:endParaRPr/>
          </a:p>
        </p:txBody>
      </p:sp>
      <p:sp>
        <p:nvSpPr>
          <p:cNvPr id="208" name="Google Shape;208;p4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Like other variables used in the function, parameters are only used inside the body of the function.</a:t>
            </a:r>
            <a:endParaRPr/>
          </a:p>
          <a:p>
            <a:pPr indent="0" lvl="0" marL="0" rtl="0" algn="l">
              <a:spcBef>
                <a:spcPts val="1200"/>
              </a:spcBef>
              <a:spcAft>
                <a:spcPts val="1200"/>
              </a:spcAft>
              <a:buNone/>
            </a:pPr>
            <a:r>
              <a:rPr lang="en"/>
              <a:t>Even if there are variables with the same name in the program, the function ignores these and only uses the variables passed or declared in it.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Practice</a:t>
            </a:r>
            <a:endParaRPr/>
          </a:p>
        </p:txBody>
      </p:sp>
      <p:sp>
        <p:nvSpPr>
          <p:cNvPr id="214" name="Google Shape;214;p4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Write a function called </a:t>
            </a:r>
            <a:r>
              <a:rPr b="1" lang="en"/>
              <a:t>trippler </a:t>
            </a:r>
            <a:r>
              <a:rPr lang="en"/>
              <a:t>that takes a number as a parameter, multiplies it by 3, and prints the result.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Practice</a:t>
            </a:r>
            <a:endParaRPr/>
          </a:p>
        </p:txBody>
      </p:sp>
      <p:sp>
        <p:nvSpPr>
          <p:cNvPr id="220" name="Google Shape;220;p42"/>
          <p:cNvSpPr txBox="1"/>
          <p:nvPr>
            <p:ph idx="1" type="body"/>
          </p:nvPr>
        </p:nvSpPr>
        <p:spPr>
          <a:xfrm>
            <a:off x="471900" y="1919075"/>
            <a:ext cx="8222100" cy="308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Write a function called </a:t>
            </a:r>
            <a:r>
              <a:rPr b="1" lang="en"/>
              <a:t>trippler </a:t>
            </a:r>
            <a:r>
              <a:rPr lang="en"/>
              <a:t>that takes a number as a parameter, multiplies it by 3, and prints the result. </a:t>
            </a:r>
            <a:endParaRPr/>
          </a:p>
          <a:p>
            <a:pPr indent="0" lvl="0" marL="0" rtl="0" algn="l">
              <a:spcBef>
                <a:spcPts val="1200"/>
              </a:spcBef>
              <a:spcAft>
                <a:spcPts val="0"/>
              </a:spcAft>
              <a:buNone/>
            </a:pPr>
            <a:r>
              <a:rPr lang="en" sz="1600">
                <a:solidFill>
                  <a:srgbClr val="000000"/>
                </a:solidFill>
                <a:latin typeface="Arial"/>
                <a:ea typeface="Arial"/>
                <a:cs typeface="Arial"/>
                <a:sym typeface="Arial"/>
              </a:rPr>
              <a:t>def </a:t>
            </a:r>
            <a:r>
              <a:rPr lang="en" sz="1600">
                <a:solidFill>
                  <a:srgbClr val="000000"/>
                </a:solidFill>
                <a:latin typeface="Arial"/>
                <a:ea typeface="Arial"/>
                <a:cs typeface="Arial"/>
                <a:sym typeface="Arial"/>
              </a:rPr>
              <a:t>trippler</a:t>
            </a:r>
            <a:r>
              <a:rPr lang="en" sz="1600">
                <a:solidFill>
                  <a:srgbClr val="000000"/>
                </a:solidFill>
                <a:latin typeface="Arial"/>
                <a:ea typeface="Arial"/>
                <a:cs typeface="Arial"/>
                <a:sym typeface="Arial"/>
              </a:rPr>
              <a:t>(num):</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num = num * 3</a:t>
            </a:r>
            <a:endParaRPr sz="1600">
              <a:solidFill>
                <a:srgbClr val="000000"/>
              </a:solidFill>
              <a:latin typeface="Arial"/>
              <a:ea typeface="Arial"/>
              <a:cs typeface="Arial"/>
              <a:sym typeface="Arial"/>
            </a:endParaRPr>
          </a:p>
          <a:p>
            <a:pPr indent="457200" lvl="0" marL="0" rtl="0" algn="l">
              <a:spcBef>
                <a:spcPts val="1200"/>
              </a:spcBef>
              <a:spcAft>
                <a:spcPts val="0"/>
              </a:spcAft>
              <a:buNone/>
            </a:pPr>
            <a:r>
              <a:rPr lang="en" sz="1600">
                <a:solidFill>
                  <a:srgbClr val="000000"/>
                </a:solidFill>
                <a:latin typeface="Arial"/>
                <a:ea typeface="Arial"/>
                <a:cs typeface="Arial"/>
                <a:sym typeface="Arial"/>
              </a:rPr>
              <a:t>print(num)</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666666"/>
                </a:solidFill>
              </a:rPr>
              <a:t>How would we call it?</a:t>
            </a:r>
            <a:endParaRPr>
              <a:solidFill>
                <a:srgbClr val="666666"/>
              </a:solidFill>
            </a:endParaRPr>
          </a:p>
          <a:p>
            <a:pPr indent="0" lvl="0" marL="0" rtl="0" algn="l">
              <a:spcBef>
                <a:spcPts val="1200"/>
              </a:spcBef>
              <a:spcAft>
                <a:spcPts val="1200"/>
              </a:spcAft>
              <a:buNone/>
            </a:pPr>
            <a:r>
              <a:t/>
            </a:r>
            <a:endParaRPr i="1">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26" name="Google Shape;226;p4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7" name="Google Shape;227;p43"/>
          <p:cNvPicPr preferRelativeResize="0"/>
          <p:nvPr/>
        </p:nvPicPr>
        <p:blipFill>
          <a:blip r:embed="rId3">
            <a:alphaModFix/>
          </a:blip>
          <a:stretch>
            <a:fillRect/>
          </a:stretch>
        </p:blipFill>
        <p:spPr>
          <a:xfrm>
            <a:off x="0" y="696438"/>
            <a:ext cx="9143999" cy="39030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20" name="Google Shape;120;p2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Welcome to the Fourth Hour! </a:t>
            </a:r>
            <a:endParaRPr/>
          </a:p>
          <a:p>
            <a:pPr indent="-342900" lvl="0" marL="457200" rtl="0" algn="l">
              <a:spcBef>
                <a:spcPts val="1200"/>
              </a:spcBef>
              <a:spcAft>
                <a:spcPts val="0"/>
              </a:spcAft>
              <a:buSzPts val="1800"/>
              <a:buChar char="●"/>
            </a:pPr>
            <a:r>
              <a:rPr lang="en"/>
              <a:t>Name</a:t>
            </a:r>
            <a:endParaRPr/>
          </a:p>
          <a:p>
            <a:pPr indent="-342900" lvl="0" marL="457200" rtl="0" algn="l">
              <a:spcBef>
                <a:spcPts val="0"/>
              </a:spcBef>
              <a:spcAft>
                <a:spcPts val="0"/>
              </a:spcAft>
              <a:buSzPts val="1800"/>
              <a:buChar char="●"/>
            </a:pPr>
            <a:r>
              <a:rPr lang="en"/>
              <a:t>Professor</a:t>
            </a:r>
            <a:endParaRPr/>
          </a:p>
          <a:p>
            <a:pPr indent="-342900" lvl="0" marL="457200" rtl="0" algn="l">
              <a:spcBef>
                <a:spcPts val="0"/>
              </a:spcBef>
              <a:spcAft>
                <a:spcPts val="0"/>
              </a:spcAft>
              <a:buSzPts val="1800"/>
              <a:buChar char="●"/>
            </a:pPr>
            <a:r>
              <a:rPr lang="en"/>
              <a:t>A fun fact about you</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Practice</a:t>
            </a:r>
            <a:endParaRPr/>
          </a:p>
        </p:txBody>
      </p:sp>
      <p:sp>
        <p:nvSpPr>
          <p:cNvPr id="233" name="Google Shape;233;p44"/>
          <p:cNvSpPr txBox="1"/>
          <p:nvPr>
            <p:ph idx="1" type="body"/>
          </p:nvPr>
        </p:nvSpPr>
        <p:spPr>
          <a:xfrm>
            <a:off x="471900" y="1919075"/>
            <a:ext cx="8222100" cy="3082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Write a function called </a:t>
            </a:r>
            <a:r>
              <a:rPr b="1" lang="en"/>
              <a:t>trippler </a:t>
            </a:r>
            <a:r>
              <a:rPr lang="en"/>
              <a:t>that takes a number as a parameter, multiplies it by 3, and prints the result. </a:t>
            </a:r>
            <a:endParaRPr/>
          </a:p>
          <a:p>
            <a:pPr indent="0" lvl="0" marL="0" rtl="0" algn="l">
              <a:spcBef>
                <a:spcPts val="1200"/>
              </a:spcBef>
              <a:spcAft>
                <a:spcPts val="0"/>
              </a:spcAft>
              <a:buNone/>
            </a:pPr>
            <a:r>
              <a:rPr lang="en" sz="1600">
                <a:solidFill>
                  <a:srgbClr val="000000"/>
                </a:solidFill>
                <a:latin typeface="Arial"/>
                <a:ea typeface="Arial"/>
                <a:cs typeface="Arial"/>
                <a:sym typeface="Arial"/>
              </a:rPr>
              <a:t>def </a:t>
            </a:r>
            <a:r>
              <a:rPr lang="en" sz="1600">
                <a:solidFill>
                  <a:srgbClr val="000000"/>
                </a:solidFill>
                <a:latin typeface="Arial"/>
                <a:ea typeface="Arial"/>
                <a:cs typeface="Arial"/>
                <a:sym typeface="Arial"/>
              </a:rPr>
              <a:t>trippler</a:t>
            </a:r>
            <a:r>
              <a:rPr lang="en" sz="1600">
                <a:solidFill>
                  <a:srgbClr val="000000"/>
                </a:solidFill>
                <a:latin typeface="Arial"/>
                <a:ea typeface="Arial"/>
                <a:cs typeface="Arial"/>
                <a:sym typeface="Arial"/>
              </a:rPr>
              <a:t>(num):</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num = num * 3</a:t>
            </a:r>
            <a:endParaRPr sz="1600">
              <a:solidFill>
                <a:srgbClr val="000000"/>
              </a:solidFill>
              <a:latin typeface="Arial"/>
              <a:ea typeface="Arial"/>
              <a:cs typeface="Arial"/>
              <a:sym typeface="Arial"/>
            </a:endParaRPr>
          </a:p>
          <a:p>
            <a:pPr indent="457200" lvl="0" marL="0" rtl="0" algn="l">
              <a:spcBef>
                <a:spcPts val="1200"/>
              </a:spcBef>
              <a:spcAft>
                <a:spcPts val="0"/>
              </a:spcAft>
              <a:buNone/>
            </a:pPr>
            <a:r>
              <a:rPr lang="en" sz="1600">
                <a:solidFill>
                  <a:srgbClr val="000000"/>
                </a:solidFill>
                <a:latin typeface="Arial"/>
                <a:ea typeface="Arial"/>
                <a:cs typeface="Arial"/>
                <a:sym typeface="Arial"/>
              </a:rPr>
              <a:t>print(num)</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666666"/>
                </a:solidFill>
              </a:rPr>
              <a:t>How would we call it?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trippler(2)</a:t>
            </a:r>
            <a:endParaRPr sz="1600">
              <a:solidFill>
                <a:srgbClr val="000000"/>
              </a:solidFill>
              <a:latin typeface="Arial"/>
              <a:ea typeface="Arial"/>
              <a:cs typeface="Arial"/>
              <a:sym typeface="Arial"/>
            </a:endParaRPr>
          </a:p>
          <a:p>
            <a:pPr indent="0" lvl="0" marL="0" rtl="0" algn="l">
              <a:spcBef>
                <a:spcPts val="1200"/>
              </a:spcBef>
              <a:spcAft>
                <a:spcPts val="1200"/>
              </a:spcAft>
              <a:buNone/>
            </a:pPr>
            <a:r>
              <a:rPr i="1" lang="en" sz="1600">
                <a:solidFill>
                  <a:srgbClr val="434343"/>
                </a:solidFill>
                <a:latin typeface="Arial"/>
                <a:ea typeface="Arial"/>
                <a:cs typeface="Arial"/>
                <a:sym typeface="Arial"/>
              </a:rPr>
              <a:t>6</a:t>
            </a:r>
            <a:endParaRPr i="1">
              <a:solidFill>
                <a:srgbClr val="43434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Return Statements</a:t>
            </a:r>
            <a:endParaRPr/>
          </a:p>
        </p:txBody>
      </p:sp>
      <p:sp>
        <p:nvSpPr>
          <p:cNvPr id="239" name="Google Shape;239;p45"/>
          <p:cNvSpPr txBox="1"/>
          <p:nvPr>
            <p:ph idx="1" type="body"/>
          </p:nvPr>
        </p:nvSpPr>
        <p:spPr>
          <a:xfrm>
            <a:off x="471900" y="1919075"/>
            <a:ext cx="8222100" cy="31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that we know how to pass data into a function, how do we get it out?</a:t>
            </a:r>
            <a:endParaRPr/>
          </a:p>
          <a:p>
            <a:pPr indent="0" lvl="0" marL="0" rtl="0" algn="l">
              <a:spcBef>
                <a:spcPts val="1200"/>
              </a:spcBef>
              <a:spcAft>
                <a:spcPts val="0"/>
              </a:spcAft>
              <a:buNone/>
            </a:pPr>
            <a:r>
              <a:rPr lang="en"/>
              <a:t>We use </a:t>
            </a:r>
            <a:r>
              <a:rPr b="1" lang="en"/>
              <a:t>return</a:t>
            </a:r>
            <a:r>
              <a:rPr lang="en"/>
              <a:t> statements!</a:t>
            </a:r>
            <a:endParaRPr/>
          </a:p>
          <a:p>
            <a:pPr indent="0" lvl="0" marL="0" rtl="0" algn="l">
              <a:spcBef>
                <a:spcPts val="1200"/>
              </a:spcBef>
              <a:spcAft>
                <a:spcPts val="0"/>
              </a:spcAft>
              <a:buNone/>
            </a:pPr>
            <a:r>
              <a:rPr lang="en"/>
              <a:t>Once python encounters “return” it exits the function and passes the data in the return statement</a:t>
            </a:r>
            <a:endParaRPr/>
          </a:p>
          <a:p>
            <a:pPr indent="0" lvl="0" marL="0" rtl="0" algn="l">
              <a:spcBef>
                <a:spcPts val="1200"/>
              </a:spcBef>
              <a:spcAft>
                <a:spcPts val="0"/>
              </a:spcAft>
              <a:buNone/>
            </a:pPr>
            <a:r>
              <a:rPr lang="en"/>
              <a:t>The code in the calling program will then continue to execute as normal</a:t>
            </a:r>
            <a:endParaRPr/>
          </a:p>
          <a:p>
            <a:pPr indent="0" lvl="0" marL="0" rtl="0" algn="l">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4</a:t>
            </a:r>
            <a:endParaRPr/>
          </a:p>
        </p:txBody>
      </p:sp>
      <p:sp>
        <p:nvSpPr>
          <p:cNvPr id="245" name="Google Shape;245;p46"/>
          <p:cNvSpPr txBox="1"/>
          <p:nvPr>
            <p:ph idx="1" type="body"/>
          </p:nvPr>
        </p:nvSpPr>
        <p:spPr>
          <a:xfrm>
            <a:off x="471900" y="1919075"/>
            <a:ext cx="26616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def test(num):</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print(num)</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return num + 1</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print(num + 2)</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600">
                <a:solidFill>
                  <a:srgbClr val="000000"/>
                </a:solidFill>
                <a:latin typeface="Arial"/>
                <a:ea typeface="Arial"/>
                <a:cs typeface="Arial"/>
                <a:sym typeface="Arial"/>
              </a:rPr>
              <a:t>def main():</a:t>
            </a:r>
            <a:endParaRPr sz="1600">
              <a:solidFill>
                <a:srgbClr val="000000"/>
              </a:solidFill>
              <a:latin typeface="Arial"/>
              <a:ea typeface="Arial"/>
              <a:cs typeface="Arial"/>
              <a:sym typeface="Arial"/>
            </a:endParaRPr>
          </a:p>
          <a:p>
            <a:pPr indent="0" lvl="0" marL="0" rtl="0" algn="l">
              <a:spcBef>
                <a:spcPts val="1200"/>
              </a:spcBef>
              <a:spcAft>
                <a:spcPts val="1200"/>
              </a:spcAft>
              <a:buNone/>
            </a:pPr>
            <a:r>
              <a:rPr lang="en" sz="1600">
                <a:solidFill>
                  <a:srgbClr val="000000"/>
                </a:solidFill>
                <a:latin typeface="Arial"/>
                <a:ea typeface="Arial"/>
                <a:cs typeface="Arial"/>
                <a:sym typeface="Arial"/>
              </a:rPr>
              <a:t>    print(test(0))</a:t>
            </a:r>
            <a:endParaRPr/>
          </a:p>
        </p:txBody>
      </p:sp>
      <p:sp>
        <p:nvSpPr>
          <p:cNvPr id="246" name="Google Shape;246;p46"/>
          <p:cNvSpPr txBox="1"/>
          <p:nvPr>
            <p:ph idx="1" type="body"/>
          </p:nvPr>
        </p:nvSpPr>
        <p:spPr>
          <a:xfrm>
            <a:off x="4732325" y="1919075"/>
            <a:ext cx="4100100" cy="27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prints when main() is run?</a:t>
            </a:r>
            <a:endParaRPr/>
          </a:p>
          <a:p>
            <a:pPr indent="0" lvl="0" marL="0" rtl="0" algn="l">
              <a:spcBef>
                <a:spcPts val="1200"/>
              </a:spcBef>
              <a:spcAft>
                <a:spcPts val="0"/>
              </a:spcAft>
              <a:buNone/>
            </a:pPr>
            <a:r>
              <a:rPr lang="en"/>
              <a:t>*assume spaces are newlines</a:t>
            </a:r>
            <a:endParaRPr/>
          </a:p>
          <a:p>
            <a:pPr indent="-342900" lvl="0" marL="457200" rtl="0" algn="l">
              <a:spcBef>
                <a:spcPts val="1200"/>
              </a:spcBef>
              <a:spcAft>
                <a:spcPts val="0"/>
              </a:spcAft>
              <a:buSzPts val="1800"/>
              <a:buAutoNum type="alphaLcParenR"/>
            </a:pPr>
            <a:r>
              <a:rPr lang="en"/>
              <a:t>0 1 2</a:t>
            </a:r>
            <a:endParaRPr/>
          </a:p>
          <a:p>
            <a:pPr indent="-342900" lvl="0" marL="457200" rtl="0" algn="l">
              <a:spcBef>
                <a:spcPts val="0"/>
              </a:spcBef>
              <a:spcAft>
                <a:spcPts val="0"/>
              </a:spcAft>
              <a:buSzPts val="1800"/>
              <a:buAutoNum type="alphaLcParenR"/>
            </a:pPr>
            <a:r>
              <a:rPr lang="en"/>
              <a:t>0 2 1</a:t>
            </a:r>
            <a:endParaRPr/>
          </a:p>
          <a:p>
            <a:pPr indent="-342900" lvl="0" marL="457200" rtl="0" algn="l">
              <a:spcBef>
                <a:spcPts val="0"/>
              </a:spcBef>
              <a:spcAft>
                <a:spcPts val="0"/>
              </a:spcAft>
              <a:buSzPts val="1800"/>
              <a:buAutoNum type="alphaLcParenR"/>
            </a:pPr>
            <a:r>
              <a:rPr lang="en"/>
              <a:t>0 1</a:t>
            </a:r>
            <a:endParaRPr/>
          </a:p>
          <a:p>
            <a:pPr indent="-342900" lvl="0" marL="457200" rtl="0" algn="l">
              <a:spcBef>
                <a:spcPts val="0"/>
              </a:spcBef>
              <a:spcAft>
                <a:spcPts val="0"/>
              </a:spcAft>
              <a:buSzPts val="1800"/>
              <a:buAutoNum type="alphaLcParenR"/>
            </a:pPr>
            <a:r>
              <a:rPr lang="en"/>
              <a:t>ERROR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4</a:t>
            </a:r>
            <a:endParaRPr/>
          </a:p>
        </p:txBody>
      </p:sp>
      <p:sp>
        <p:nvSpPr>
          <p:cNvPr id="252" name="Google Shape;252;p47"/>
          <p:cNvSpPr txBox="1"/>
          <p:nvPr>
            <p:ph idx="1" type="body"/>
          </p:nvPr>
        </p:nvSpPr>
        <p:spPr>
          <a:xfrm>
            <a:off x="471900" y="1919075"/>
            <a:ext cx="26616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def test(num):</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print(num)</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return num + 1</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print(num + 2)</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600">
                <a:solidFill>
                  <a:srgbClr val="000000"/>
                </a:solidFill>
                <a:latin typeface="Arial"/>
                <a:ea typeface="Arial"/>
                <a:cs typeface="Arial"/>
                <a:sym typeface="Arial"/>
              </a:rPr>
              <a:t>def main():</a:t>
            </a:r>
            <a:endParaRPr sz="1600">
              <a:solidFill>
                <a:srgbClr val="000000"/>
              </a:solidFill>
              <a:latin typeface="Arial"/>
              <a:ea typeface="Arial"/>
              <a:cs typeface="Arial"/>
              <a:sym typeface="Arial"/>
            </a:endParaRPr>
          </a:p>
          <a:p>
            <a:pPr indent="0" lvl="0" marL="0" rtl="0" algn="l">
              <a:spcBef>
                <a:spcPts val="1200"/>
              </a:spcBef>
              <a:spcAft>
                <a:spcPts val="1200"/>
              </a:spcAft>
              <a:buNone/>
            </a:pPr>
            <a:r>
              <a:rPr lang="en" sz="1600">
                <a:solidFill>
                  <a:srgbClr val="000000"/>
                </a:solidFill>
                <a:latin typeface="Arial"/>
                <a:ea typeface="Arial"/>
                <a:cs typeface="Arial"/>
                <a:sym typeface="Arial"/>
              </a:rPr>
              <a:t>    print(test(0))</a:t>
            </a:r>
            <a:endParaRPr/>
          </a:p>
        </p:txBody>
      </p:sp>
      <p:sp>
        <p:nvSpPr>
          <p:cNvPr id="253" name="Google Shape;253;p47"/>
          <p:cNvSpPr txBox="1"/>
          <p:nvPr>
            <p:ph idx="1" type="body"/>
          </p:nvPr>
        </p:nvSpPr>
        <p:spPr>
          <a:xfrm>
            <a:off x="4732325" y="1919075"/>
            <a:ext cx="4100100" cy="27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prints when main() is run?</a:t>
            </a:r>
            <a:endParaRPr/>
          </a:p>
          <a:p>
            <a:pPr indent="0" lvl="0" marL="0" rtl="0" algn="l">
              <a:spcBef>
                <a:spcPts val="1200"/>
              </a:spcBef>
              <a:spcAft>
                <a:spcPts val="0"/>
              </a:spcAft>
              <a:buNone/>
            </a:pPr>
            <a:r>
              <a:rPr lang="en"/>
              <a:t>*assume spaces are newlines</a:t>
            </a:r>
            <a:endParaRPr/>
          </a:p>
          <a:p>
            <a:pPr indent="-342900" lvl="0" marL="457200" rtl="0" algn="l">
              <a:spcBef>
                <a:spcPts val="1200"/>
              </a:spcBef>
              <a:spcAft>
                <a:spcPts val="0"/>
              </a:spcAft>
              <a:buSzPts val="1800"/>
              <a:buAutoNum type="alphaLcParenR"/>
            </a:pPr>
            <a:r>
              <a:rPr lang="en"/>
              <a:t>0 1 2</a:t>
            </a:r>
            <a:endParaRPr/>
          </a:p>
          <a:p>
            <a:pPr indent="-342900" lvl="0" marL="457200" rtl="0" algn="l">
              <a:spcBef>
                <a:spcPts val="0"/>
              </a:spcBef>
              <a:spcAft>
                <a:spcPts val="0"/>
              </a:spcAft>
              <a:buSzPts val="1800"/>
              <a:buAutoNum type="alphaLcParenR"/>
            </a:pPr>
            <a:r>
              <a:rPr lang="en"/>
              <a:t>0 2 1</a:t>
            </a:r>
            <a:endParaRPr/>
          </a:p>
          <a:p>
            <a:pPr indent="-342900" lvl="0" marL="457200" rtl="0" algn="l">
              <a:spcBef>
                <a:spcPts val="0"/>
              </a:spcBef>
              <a:spcAft>
                <a:spcPts val="0"/>
              </a:spcAft>
              <a:buSzPts val="1800"/>
              <a:buAutoNum type="alphaLcParenR"/>
            </a:pPr>
            <a:r>
              <a:rPr lang="en">
                <a:highlight>
                  <a:srgbClr val="FFFF00"/>
                </a:highlight>
              </a:rPr>
              <a:t>0 1</a:t>
            </a:r>
            <a:endParaRPr>
              <a:highlight>
                <a:srgbClr val="FFFF00"/>
              </a:highlight>
            </a:endParaRPr>
          </a:p>
          <a:p>
            <a:pPr indent="-342900" lvl="0" marL="457200" rtl="0" algn="l">
              <a:spcBef>
                <a:spcPts val="0"/>
              </a:spcBef>
              <a:spcAft>
                <a:spcPts val="0"/>
              </a:spcAft>
              <a:buSzPts val="1800"/>
              <a:buAutoNum type="alphaLcParenR"/>
            </a:pPr>
            <a:r>
              <a:rPr lang="en"/>
              <a:t>ERROR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Return Statements</a:t>
            </a:r>
            <a:endParaRPr/>
          </a:p>
        </p:txBody>
      </p:sp>
      <p:sp>
        <p:nvSpPr>
          <p:cNvPr id="259" name="Google Shape;259;p4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modify the </a:t>
            </a:r>
            <a:r>
              <a:rPr b="1" lang="en"/>
              <a:t>trippler </a:t>
            </a:r>
            <a:r>
              <a:rPr lang="en"/>
              <a:t>function to </a:t>
            </a:r>
            <a:r>
              <a:rPr b="1" lang="en"/>
              <a:t>return</a:t>
            </a:r>
            <a:r>
              <a:rPr lang="en"/>
              <a:t> instead of print its value.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Return Statements</a:t>
            </a:r>
            <a:endParaRPr/>
          </a:p>
        </p:txBody>
      </p:sp>
      <p:sp>
        <p:nvSpPr>
          <p:cNvPr id="265" name="Google Shape;265;p4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modify the </a:t>
            </a:r>
            <a:r>
              <a:rPr b="1" lang="en"/>
              <a:t>trippler </a:t>
            </a:r>
            <a:r>
              <a:rPr lang="en"/>
              <a:t>function to </a:t>
            </a:r>
            <a:r>
              <a:rPr b="1" lang="en"/>
              <a:t>return</a:t>
            </a:r>
            <a:r>
              <a:rPr lang="en"/>
              <a:t> instead of print its value. </a:t>
            </a:r>
            <a:endParaRPr/>
          </a:p>
          <a:p>
            <a:pPr indent="0" lvl="0" marL="0" rtl="0" algn="l">
              <a:spcBef>
                <a:spcPts val="1200"/>
              </a:spcBef>
              <a:spcAft>
                <a:spcPts val="0"/>
              </a:spcAft>
              <a:buNone/>
            </a:pPr>
            <a:r>
              <a:rPr lang="en" sz="1600">
                <a:solidFill>
                  <a:srgbClr val="000000"/>
                </a:solidFill>
                <a:latin typeface="Arial"/>
                <a:ea typeface="Arial"/>
                <a:cs typeface="Arial"/>
                <a:sym typeface="Arial"/>
              </a:rPr>
              <a:t>def trippler(num):</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return num * 3</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666666"/>
                </a:solidFill>
              </a:rPr>
              <a:t>To get the </a:t>
            </a:r>
            <a:r>
              <a:rPr lang="en">
                <a:solidFill>
                  <a:srgbClr val="666666"/>
                </a:solidFill>
              </a:rPr>
              <a:t>tripled</a:t>
            </a:r>
            <a:r>
              <a:rPr lang="en">
                <a:solidFill>
                  <a:srgbClr val="666666"/>
                </a:solidFill>
              </a:rPr>
              <a:t> number out of this function we must save it in a variable</a:t>
            </a:r>
            <a:endParaRPr>
              <a:solidFill>
                <a:srgbClr val="666666"/>
              </a:solidFill>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Return Statements</a:t>
            </a:r>
            <a:endParaRPr/>
          </a:p>
        </p:txBody>
      </p:sp>
      <p:sp>
        <p:nvSpPr>
          <p:cNvPr id="271" name="Google Shape;271;p5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Let’s modify the </a:t>
            </a:r>
            <a:r>
              <a:rPr b="1" lang="en"/>
              <a:t>trippler </a:t>
            </a:r>
            <a:r>
              <a:rPr lang="en"/>
              <a:t>function to </a:t>
            </a:r>
            <a:r>
              <a:rPr b="1" lang="en"/>
              <a:t>return</a:t>
            </a:r>
            <a:r>
              <a:rPr lang="en"/>
              <a:t> instead of print its value. </a:t>
            </a:r>
            <a:endParaRPr/>
          </a:p>
          <a:p>
            <a:pPr indent="0" lvl="0" marL="0" rtl="0" algn="l">
              <a:spcBef>
                <a:spcPts val="1200"/>
              </a:spcBef>
              <a:spcAft>
                <a:spcPts val="0"/>
              </a:spcAft>
              <a:buNone/>
            </a:pPr>
            <a:r>
              <a:rPr lang="en" sz="1600">
                <a:solidFill>
                  <a:srgbClr val="000000"/>
                </a:solidFill>
                <a:latin typeface="Arial"/>
                <a:ea typeface="Arial"/>
                <a:cs typeface="Arial"/>
                <a:sym typeface="Arial"/>
              </a:rPr>
              <a:t>def trippler(num):</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return num * 3</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666666"/>
                </a:solidFill>
              </a:rPr>
              <a:t>To get the </a:t>
            </a:r>
            <a:r>
              <a:rPr lang="en">
                <a:solidFill>
                  <a:srgbClr val="666666"/>
                </a:solidFill>
              </a:rPr>
              <a:t>tripled </a:t>
            </a:r>
            <a:r>
              <a:rPr lang="en">
                <a:solidFill>
                  <a:srgbClr val="666666"/>
                </a:solidFill>
              </a:rPr>
              <a:t>number out of this function we must save it in a variable</a:t>
            </a:r>
            <a:endParaRPr>
              <a:solidFill>
                <a:srgbClr val="666666"/>
              </a:solidFill>
            </a:endParaRPr>
          </a:p>
          <a:p>
            <a:pPr indent="0" lvl="0" marL="0" rtl="0" algn="l">
              <a:spcBef>
                <a:spcPts val="1200"/>
              </a:spcBef>
              <a:spcAft>
                <a:spcPts val="0"/>
              </a:spcAft>
              <a:buNone/>
            </a:pPr>
            <a:r>
              <a:rPr lang="en" sz="1600">
                <a:solidFill>
                  <a:srgbClr val="000000"/>
                </a:solidFill>
                <a:latin typeface="Arial"/>
                <a:ea typeface="Arial"/>
                <a:cs typeface="Arial"/>
                <a:sym typeface="Arial"/>
              </a:rPr>
              <a:t>newNum = trippler(3)</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print(newNum)</a:t>
            </a:r>
            <a:endParaRPr sz="1600">
              <a:solidFill>
                <a:srgbClr val="000000"/>
              </a:solidFill>
              <a:latin typeface="Arial"/>
              <a:ea typeface="Arial"/>
              <a:cs typeface="Arial"/>
              <a:sym typeface="Arial"/>
            </a:endParaRPr>
          </a:p>
          <a:p>
            <a:pPr indent="0" lvl="0" marL="0" rtl="0" algn="l">
              <a:spcBef>
                <a:spcPts val="1200"/>
              </a:spcBef>
              <a:spcAft>
                <a:spcPts val="1200"/>
              </a:spcAft>
              <a:buNone/>
            </a:pPr>
            <a:r>
              <a:rPr i="1" lang="en" sz="1600">
                <a:solidFill>
                  <a:srgbClr val="434343"/>
                </a:solidFill>
                <a:latin typeface="Arial"/>
                <a:ea typeface="Arial"/>
                <a:cs typeface="Arial"/>
                <a:sym typeface="Arial"/>
              </a:rPr>
              <a:t>9</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Activity</a:t>
            </a:r>
            <a:endParaRPr/>
          </a:p>
        </p:txBody>
      </p:sp>
      <p:sp>
        <p:nvSpPr>
          <p:cNvPr id="277" name="Google Shape;277;p5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lang="en"/>
              <a:t>Consider this code:</a:t>
            </a:r>
            <a:endParaRPr/>
          </a:p>
          <a:p>
            <a:pPr indent="0" lvl="0" marL="0" rtl="0" algn="l">
              <a:spcBef>
                <a:spcPts val="1200"/>
              </a:spcBef>
              <a:spcAft>
                <a:spcPts val="0"/>
              </a:spcAft>
              <a:buNone/>
            </a:pPr>
            <a:r>
              <a:rPr lang="en"/>
              <a:t>import math</a:t>
            </a:r>
            <a:endParaRPr/>
          </a:p>
          <a:p>
            <a:pPr indent="0" lvl="0" marL="0" rtl="0" algn="l">
              <a:spcBef>
                <a:spcPts val="1200"/>
              </a:spcBef>
              <a:spcAft>
                <a:spcPts val="0"/>
              </a:spcAft>
              <a:buNone/>
            </a:pPr>
            <a:r>
              <a:rPr lang="en"/>
              <a:t>print("The area of circle with radius 5 is ", math.pi * 5 ** 2)</a:t>
            </a:r>
            <a:endParaRPr/>
          </a:p>
          <a:p>
            <a:pPr indent="0" lvl="0" marL="0" rtl="0" algn="l">
              <a:spcBef>
                <a:spcPts val="1200"/>
              </a:spcBef>
              <a:spcAft>
                <a:spcPts val="0"/>
              </a:spcAft>
              <a:buNone/>
            </a:pPr>
            <a:r>
              <a:rPr lang="en"/>
              <a:t>print("The area of circle with radius 8 is ", math.pi * 8 ** 2)</a:t>
            </a:r>
            <a:endParaRPr/>
          </a:p>
          <a:p>
            <a:pPr indent="0" lvl="0" marL="0" rtl="0" algn="l">
              <a:spcBef>
                <a:spcPts val="1200"/>
              </a:spcBef>
              <a:spcAft>
                <a:spcPts val="0"/>
              </a:spcAft>
              <a:buNone/>
            </a:pPr>
            <a:r>
              <a:rPr lang="en"/>
              <a:t>print("The area of circle with radius 2 is ", math.pi * 2 ** 2)</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Eliminate the redundancy in this code by defining an area function and calling it three times.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ph type="title"/>
          </p:nvPr>
        </p:nvSpPr>
        <p:spPr>
          <a:xfrm>
            <a:off x="490250" y="488250"/>
            <a:ext cx="6227100" cy="4090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“Anyone who has never made a mistake has never tried anything new.”</a:t>
            </a:r>
            <a:endParaRPr/>
          </a:p>
        </p:txBody>
      </p:sp>
      <p:pic>
        <p:nvPicPr>
          <p:cNvPr id="126" name="Google Shape;126;p27"/>
          <p:cNvPicPr preferRelativeResize="0"/>
          <p:nvPr/>
        </p:nvPicPr>
        <p:blipFill>
          <a:blip r:embed="rId3">
            <a:alphaModFix/>
          </a:blip>
          <a:stretch>
            <a:fillRect/>
          </a:stretch>
        </p:blipFill>
        <p:spPr>
          <a:xfrm>
            <a:off x="6869750" y="152400"/>
            <a:ext cx="2121849" cy="27862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Functions</a:t>
            </a:r>
            <a:endParaRPr/>
          </a:p>
        </p:txBody>
      </p:sp>
      <p:sp>
        <p:nvSpPr>
          <p:cNvPr id="132" name="Google Shape;132;p2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Functions can be used to avoid </a:t>
            </a:r>
            <a:r>
              <a:rPr lang="en"/>
              <a:t>code duplication</a:t>
            </a:r>
            <a:endParaRPr/>
          </a:p>
          <a:p>
            <a:pPr indent="0" lvl="0" marL="0" rtl="0" algn="l">
              <a:spcBef>
                <a:spcPts val="1200"/>
              </a:spcBef>
              <a:spcAft>
                <a:spcPts val="1200"/>
              </a:spcAft>
              <a:buNone/>
            </a:pPr>
            <a:r>
              <a:rPr b="1" lang="en"/>
              <a:t>Why does this matter?</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Functions</a:t>
            </a:r>
            <a:endParaRPr/>
          </a:p>
        </p:txBody>
      </p:sp>
      <p:sp>
        <p:nvSpPr>
          <p:cNvPr id="138" name="Google Shape;138;p29"/>
          <p:cNvSpPr txBox="1"/>
          <p:nvPr>
            <p:ph idx="1" type="body"/>
          </p:nvPr>
        </p:nvSpPr>
        <p:spPr>
          <a:xfrm>
            <a:off x="471900" y="1919075"/>
            <a:ext cx="8222100" cy="312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Functions can be used to avoid code duplication</a:t>
            </a:r>
            <a:endParaRPr/>
          </a:p>
          <a:p>
            <a:pPr indent="0" lvl="0" marL="0" rtl="0" algn="l">
              <a:spcBef>
                <a:spcPts val="1200"/>
              </a:spcBef>
              <a:spcAft>
                <a:spcPts val="0"/>
              </a:spcAft>
              <a:buNone/>
            </a:pPr>
            <a:r>
              <a:rPr b="1" lang="en"/>
              <a:t>Why does this matter?</a:t>
            </a:r>
            <a:endParaRPr b="1"/>
          </a:p>
          <a:p>
            <a:pPr indent="0" lvl="0" marL="0" rtl="0" algn="l">
              <a:spcBef>
                <a:spcPts val="1200"/>
              </a:spcBef>
              <a:spcAft>
                <a:spcPts val="0"/>
              </a:spcAft>
              <a:buNone/>
            </a:pPr>
            <a:r>
              <a:rPr lang="en"/>
              <a:t>Avoiding code duplication makes code easier to debug and maintain.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It can also make code easier to read and understand.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Defining and Using </a:t>
            </a:r>
            <a:r>
              <a:rPr lang="en"/>
              <a:t>Functions</a:t>
            </a:r>
            <a:endParaRPr/>
          </a:p>
        </p:txBody>
      </p:sp>
      <p:sp>
        <p:nvSpPr>
          <p:cNvPr id="144" name="Google Shape;144;p30"/>
          <p:cNvSpPr txBox="1"/>
          <p:nvPr>
            <p:ph idx="1" type="body"/>
          </p:nvPr>
        </p:nvSpPr>
        <p:spPr>
          <a:xfrm>
            <a:off x="471900" y="1919075"/>
            <a:ext cx="8222100" cy="3055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The part of the program that creates a function is called the </a:t>
            </a:r>
            <a:r>
              <a:rPr b="1" lang="en"/>
              <a:t>function definition</a:t>
            </a:r>
            <a:endParaRPr/>
          </a:p>
          <a:p>
            <a:pPr indent="0" lvl="0" marL="0" rtl="0" algn="l">
              <a:spcBef>
                <a:spcPts val="1200"/>
              </a:spcBef>
              <a:spcAft>
                <a:spcPts val="0"/>
              </a:spcAft>
              <a:buNone/>
            </a:pPr>
            <a:r>
              <a:rPr lang="en"/>
              <a:t>A </a:t>
            </a:r>
            <a:r>
              <a:rPr b="1" lang="en"/>
              <a:t>function definition</a:t>
            </a:r>
            <a:r>
              <a:rPr lang="en"/>
              <a:t> looks like this:</a:t>
            </a:r>
            <a:endParaRPr/>
          </a:p>
          <a:p>
            <a:pPr indent="0" lvl="0" marL="0" rtl="0" algn="l">
              <a:spcBef>
                <a:spcPts val="1200"/>
              </a:spcBef>
              <a:spcAft>
                <a:spcPts val="0"/>
              </a:spcAft>
              <a:buNone/>
            </a:pPr>
            <a:r>
              <a:rPr lang="en" sz="1600">
                <a:solidFill>
                  <a:srgbClr val="000000"/>
                </a:solidFill>
                <a:latin typeface="Arial"/>
                <a:ea typeface="Arial"/>
                <a:cs typeface="Arial"/>
                <a:sym typeface="Arial"/>
              </a:rPr>
              <a:t>def </a:t>
            </a:r>
            <a:r>
              <a:rPr lang="en" sz="1600">
                <a:solidFill>
                  <a:srgbClr val="000000"/>
                </a:solidFill>
                <a:latin typeface="Arial"/>
                <a:ea typeface="Arial"/>
                <a:cs typeface="Arial"/>
                <a:sym typeface="Arial"/>
              </a:rPr>
              <a:t>function</a:t>
            </a:r>
            <a:r>
              <a:rPr lang="en" sz="1600">
                <a:solidFill>
                  <a:srgbClr val="000000"/>
                </a:solidFill>
                <a:latin typeface="Arial"/>
                <a:ea typeface="Arial"/>
                <a:cs typeface="Arial"/>
                <a:sym typeface="Arial"/>
              </a:rPr>
              <a:t>_name</a:t>
            </a:r>
            <a:r>
              <a:rPr lang="en" sz="1600">
                <a:solidFill>
                  <a:srgbClr val="000000"/>
                </a:solidFill>
                <a:latin typeface="Arial"/>
                <a:ea typeface="Arial"/>
                <a:cs typeface="Arial"/>
                <a:sym typeface="Arial"/>
              </a:rPr>
              <a:t>(&lt;parameters&gt;):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&lt;body&gt;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a:t>Using a function (or more formally calling or invoking a function) is done by typing the function name followed by the values to substitute into the parameters in parentheses. These values in the call are referred to as arguments.</a:t>
            </a:r>
            <a:endParaRPr/>
          </a:p>
          <a:p>
            <a:pPr indent="0" lvl="0" marL="0" rtl="0" algn="l">
              <a:spcBef>
                <a:spcPts val="1200"/>
              </a:spcBef>
              <a:spcAft>
                <a:spcPts val="1200"/>
              </a:spcAft>
              <a:buNone/>
            </a:pPr>
            <a:r>
              <a:rPr lang="en" sz="1600">
                <a:solidFill>
                  <a:srgbClr val="000000"/>
                </a:solidFill>
                <a:latin typeface="Arial"/>
                <a:ea typeface="Arial"/>
                <a:cs typeface="Arial"/>
                <a:sym typeface="Arial"/>
              </a:rPr>
              <a:t>function</a:t>
            </a:r>
            <a:r>
              <a:rPr lang="en" sz="1600">
                <a:solidFill>
                  <a:srgbClr val="000000"/>
                </a:solidFill>
                <a:latin typeface="Arial"/>
                <a:ea typeface="Arial"/>
                <a:cs typeface="Arial"/>
                <a:sym typeface="Arial"/>
              </a:rPr>
              <a:t>_name(&lt;arguments&gt;) </a:t>
            </a:r>
            <a:endParaRPr sz="16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Review</a:t>
            </a:r>
            <a:endParaRPr/>
          </a:p>
        </p:txBody>
      </p:sp>
      <p:sp>
        <p:nvSpPr>
          <p:cNvPr id="150" name="Google Shape;150;p3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Login to Socrative at </a:t>
            </a:r>
            <a:r>
              <a:rPr lang="en" u="sng">
                <a:solidFill>
                  <a:schemeClr val="hlink"/>
                </a:solidFill>
                <a:hlinkClick r:id="rId3"/>
              </a:rPr>
              <a:t>https://b.socrative.com/login/student/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2300"/>
              <a:t>Use code </a:t>
            </a:r>
            <a:r>
              <a:rPr b="1" lang="en" sz="2300"/>
              <a:t>4thHour149</a:t>
            </a:r>
            <a:endParaRPr b="1"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1 - PI</a:t>
            </a:r>
            <a:endParaRPr/>
          </a:p>
        </p:txBody>
      </p:sp>
      <p:sp>
        <p:nvSpPr>
          <p:cNvPr id="156" name="Google Shape;156;p32"/>
          <p:cNvSpPr txBox="1"/>
          <p:nvPr>
            <p:ph idx="1" type="body"/>
          </p:nvPr>
        </p:nvSpPr>
        <p:spPr>
          <a:xfrm>
            <a:off x="471900" y="1919075"/>
            <a:ext cx="5097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Which of the following contains a function call:</a:t>
            </a:r>
            <a:endParaRPr/>
          </a:p>
          <a:p>
            <a:pPr indent="-342900" lvl="0" marL="457200" rtl="0" algn="l">
              <a:spcBef>
                <a:spcPts val="1200"/>
              </a:spcBef>
              <a:spcAft>
                <a:spcPts val="0"/>
              </a:spcAft>
              <a:buSzPts val="1800"/>
              <a:buAutoNum type="arabicPeriod"/>
            </a:pPr>
            <a:r>
              <a:rPr lang="en"/>
              <a:t>type(4.5)</a:t>
            </a:r>
            <a:endParaRPr/>
          </a:p>
          <a:p>
            <a:pPr indent="-342900" lvl="0" marL="457200" rtl="0" algn="l">
              <a:spcBef>
                <a:spcPts val="0"/>
              </a:spcBef>
              <a:spcAft>
                <a:spcPts val="0"/>
              </a:spcAft>
              <a:buSzPts val="1800"/>
              <a:buAutoNum type="arabicPeriod"/>
            </a:pPr>
            <a:r>
              <a:rPr lang="en"/>
              <a:t>def add_one(x): </a:t>
            </a:r>
            <a:endParaRPr/>
          </a:p>
          <a:p>
            <a:pPr indent="0" lvl="0" marL="457200" rtl="0" algn="l">
              <a:spcBef>
                <a:spcPts val="1200"/>
              </a:spcBef>
              <a:spcAft>
                <a:spcPts val="0"/>
              </a:spcAft>
              <a:buNone/>
            </a:pPr>
            <a:r>
              <a:rPr lang="en"/>
              <a:t>return x + 1</a:t>
            </a:r>
            <a:endParaRPr/>
          </a:p>
          <a:p>
            <a:pPr indent="-342900" lvl="0" marL="457200" rtl="0" algn="l">
              <a:spcBef>
                <a:spcPts val="1200"/>
              </a:spcBef>
              <a:spcAft>
                <a:spcPts val="0"/>
              </a:spcAft>
              <a:buSzPts val="1800"/>
              <a:buAutoNum type="arabicPeriod"/>
            </a:pPr>
            <a:r>
              <a:rPr lang="en"/>
              <a:t>area(2,9)</a:t>
            </a:r>
            <a:endParaRPr/>
          </a:p>
          <a:p>
            <a:pPr indent="-342900" lvl="0" marL="457200" rtl="0" algn="l">
              <a:spcBef>
                <a:spcPts val="0"/>
              </a:spcBef>
              <a:spcAft>
                <a:spcPts val="0"/>
              </a:spcAft>
              <a:buSzPts val="1800"/>
              <a:buAutoNum type="arabicPeriod"/>
            </a:pPr>
            <a:r>
              <a:rPr lang="en"/>
              <a:t>print(“Hello”)</a:t>
            </a:r>
            <a:endParaRPr/>
          </a:p>
        </p:txBody>
      </p:sp>
      <p:sp>
        <p:nvSpPr>
          <p:cNvPr id="157" name="Google Shape;157;p32"/>
          <p:cNvSpPr txBox="1"/>
          <p:nvPr/>
        </p:nvSpPr>
        <p:spPr>
          <a:xfrm>
            <a:off x="5502200" y="2016800"/>
            <a:ext cx="33636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AutoNum type="alphaLcParenR"/>
            </a:pPr>
            <a:r>
              <a:rPr lang="en" sz="1800">
                <a:latin typeface="Roboto"/>
                <a:ea typeface="Roboto"/>
                <a:cs typeface="Roboto"/>
                <a:sym typeface="Roboto"/>
              </a:rPr>
              <a:t>3</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lphaLcParenR"/>
            </a:pPr>
            <a:r>
              <a:rPr lang="en" sz="1800">
                <a:latin typeface="Roboto"/>
                <a:ea typeface="Roboto"/>
                <a:cs typeface="Roboto"/>
                <a:sym typeface="Roboto"/>
              </a:rPr>
              <a:t>2 and 3 </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lphaLcParenR"/>
            </a:pPr>
            <a:r>
              <a:rPr lang="en" sz="1800">
                <a:latin typeface="Roboto"/>
                <a:ea typeface="Roboto"/>
                <a:cs typeface="Roboto"/>
                <a:sym typeface="Roboto"/>
              </a:rPr>
              <a:t>1, 3, and 4</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lphaLcParenR"/>
            </a:pPr>
            <a:r>
              <a:rPr lang="en" sz="1800">
                <a:latin typeface="Roboto"/>
                <a:ea typeface="Roboto"/>
                <a:cs typeface="Roboto"/>
                <a:sym typeface="Roboto"/>
              </a:rPr>
              <a:t>All of them</a:t>
            </a:r>
            <a:endParaRPr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1 - PI</a:t>
            </a:r>
            <a:endParaRPr/>
          </a:p>
        </p:txBody>
      </p:sp>
      <p:sp>
        <p:nvSpPr>
          <p:cNvPr id="163" name="Google Shape;163;p33"/>
          <p:cNvSpPr txBox="1"/>
          <p:nvPr>
            <p:ph idx="1" type="body"/>
          </p:nvPr>
        </p:nvSpPr>
        <p:spPr>
          <a:xfrm>
            <a:off x="471900" y="1919075"/>
            <a:ext cx="5097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Which of the following contains a function call:</a:t>
            </a:r>
            <a:endParaRPr/>
          </a:p>
          <a:p>
            <a:pPr indent="-342900" lvl="0" marL="457200" rtl="0" algn="l">
              <a:spcBef>
                <a:spcPts val="1200"/>
              </a:spcBef>
              <a:spcAft>
                <a:spcPts val="0"/>
              </a:spcAft>
              <a:buSzPts val="1800"/>
              <a:buAutoNum type="arabicPeriod"/>
            </a:pPr>
            <a:r>
              <a:rPr lang="en"/>
              <a:t>type(4.5)</a:t>
            </a:r>
            <a:endParaRPr/>
          </a:p>
          <a:p>
            <a:pPr indent="-342900" lvl="0" marL="457200" rtl="0" algn="l">
              <a:spcBef>
                <a:spcPts val="0"/>
              </a:spcBef>
              <a:spcAft>
                <a:spcPts val="0"/>
              </a:spcAft>
              <a:buSzPts val="1800"/>
              <a:buAutoNum type="arabicPeriod"/>
            </a:pPr>
            <a:r>
              <a:rPr lang="en"/>
              <a:t>def add_one(x): </a:t>
            </a:r>
            <a:endParaRPr/>
          </a:p>
          <a:p>
            <a:pPr indent="0" lvl="0" marL="457200" rtl="0" algn="l">
              <a:spcBef>
                <a:spcPts val="1200"/>
              </a:spcBef>
              <a:spcAft>
                <a:spcPts val="0"/>
              </a:spcAft>
              <a:buNone/>
            </a:pPr>
            <a:r>
              <a:rPr lang="en"/>
              <a:t>return x + 1</a:t>
            </a:r>
            <a:endParaRPr/>
          </a:p>
          <a:p>
            <a:pPr indent="-342900" lvl="0" marL="457200" rtl="0" algn="l">
              <a:spcBef>
                <a:spcPts val="1200"/>
              </a:spcBef>
              <a:spcAft>
                <a:spcPts val="0"/>
              </a:spcAft>
              <a:buSzPts val="1800"/>
              <a:buAutoNum type="arabicPeriod"/>
            </a:pPr>
            <a:r>
              <a:rPr lang="en"/>
              <a:t>area(2,9)</a:t>
            </a:r>
            <a:endParaRPr/>
          </a:p>
          <a:p>
            <a:pPr indent="-342900" lvl="0" marL="457200" rtl="0" algn="l">
              <a:spcBef>
                <a:spcPts val="0"/>
              </a:spcBef>
              <a:spcAft>
                <a:spcPts val="0"/>
              </a:spcAft>
              <a:buSzPts val="1800"/>
              <a:buAutoNum type="arabicPeriod"/>
            </a:pPr>
            <a:r>
              <a:rPr lang="en"/>
              <a:t>print(“Hello”)</a:t>
            </a:r>
            <a:endParaRPr/>
          </a:p>
        </p:txBody>
      </p:sp>
      <p:sp>
        <p:nvSpPr>
          <p:cNvPr id="164" name="Google Shape;164;p33"/>
          <p:cNvSpPr txBox="1"/>
          <p:nvPr/>
        </p:nvSpPr>
        <p:spPr>
          <a:xfrm>
            <a:off x="5502200" y="2016800"/>
            <a:ext cx="33636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AutoNum type="alphaLcParenR"/>
            </a:pPr>
            <a:r>
              <a:rPr lang="en" sz="1800">
                <a:latin typeface="Roboto"/>
                <a:ea typeface="Roboto"/>
                <a:cs typeface="Roboto"/>
                <a:sym typeface="Roboto"/>
              </a:rPr>
              <a:t>3</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lphaLcParenR"/>
            </a:pPr>
            <a:r>
              <a:rPr lang="en" sz="1800">
                <a:latin typeface="Roboto"/>
                <a:ea typeface="Roboto"/>
                <a:cs typeface="Roboto"/>
                <a:sym typeface="Roboto"/>
              </a:rPr>
              <a:t>2 and 3 </a:t>
            </a:r>
            <a:endParaRPr sz="1800">
              <a:latin typeface="Roboto"/>
              <a:ea typeface="Roboto"/>
              <a:cs typeface="Roboto"/>
              <a:sym typeface="Roboto"/>
            </a:endParaRPr>
          </a:p>
          <a:p>
            <a:pPr indent="-342900" lvl="0" marL="457200" rtl="0" algn="l">
              <a:spcBef>
                <a:spcPts val="0"/>
              </a:spcBef>
              <a:spcAft>
                <a:spcPts val="0"/>
              </a:spcAft>
              <a:buSzPts val="1800"/>
              <a:buFont typeface="Roboto"/>
              <a:buAutoNum type="alphaLcParenR"/>
            </a:pPr>
            <a:r>
              <a:rPr lang="en" sz="1800">
                <a:highlight>
                  <a:srgbClr val="FFFF00"/>
                </a:highlight>
                <a:latin typeface="Roboto"/>
                <a:ea typeface="Roboto"/>
                <a:cs typeface="Roboto"/>
                <a:sym typeface="Roboto"/>
              </a:rPr>
              <a:t>1, 3, and 4</a:t>
            </a:r>
            <a:endParaRPr sz="1800">
              <a:highlight>
                <a:srgbClr val="FFFF00"/>
              </a:highlight>
              <a:latin typeface="Roboto"/>
              <a:ea typeface="Roboto"/>
              <a:cs typeface="Roboto"/>
              <a:sym typeface="Roboto"/>
            </a:endParaRPr>
          </a:p>
          <a:p>
            <a:pPr indent="-342900" lvl="0" marL="457200" rtl="0" algn="l">
              <a:spcBef>
                <a:spcPts val="0"/>
              </a:spcBef>
              <a:spcAft>
                <a:spcPts val="0"/>
              </a:spcAft>
              <a:buSzPts val="1800"/>
              <a:buFont typeface="Roboto"/>
              <a:buAutoNum type="alphaLcParenR"/>
            </a:pPr>
            <a:r>
              <a:rPr lang="en" sz="1800">
                <a:latin typeface="Roboto"/>
                <a:ea typeface="Roboto"/>
                <a:cs typeface="Roboto"/>
                <a:sym typeface="Roboto"/>
              </a:rPr>
              <a:t>All of them</a:t>
            </a:r>
            <a:endParaRPr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