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embeddedFontLst>
    <p:embeddedFont>
      <p:font typeface="Roboto"/>
      <p:regular r:id="rId77"/>
      <p:bold r:id="rId78"/>
      <p:italic r:id="rId79"/>
      <p:boldItalic r:id="rId80"/>
    </p:embeddedFont>
    <p:embeddedFont>
      <p:font typeface="Roboto Mon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Mono-boldItalic.fntdata"/><Relationship Id="rId83" Type="http://schemas.openxmlformats.org/officeDocument/2006/relationships/font" Target="fonts/RobotoMono-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-boldItalic.fntdata"/><Relationship Id="rId82" Type="http://schemas.openxmlformats.org/officeDocument/2006/relationships/font" Target="fonts/RobotoMono-bold.fntdata"/><Relationship Id="rId81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Roboto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Roboto-italic.fntdata"/><Relationship Id="rId34" Type="http://schemas.openxmlformats.org/officeDocument/2006/relationships/slide" Target="slides/slide28.xml"/><Relationship Id="rId78" Type="http://schemas.openxmlformats.org/officeDocument/2006/relationships/font" Target="fonts/Roboto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5bcaa5d0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5bcaa5d0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f6f22561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5f6f22561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f6f2256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5f6f2256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f6f2256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5f6f2256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f6f2256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f6f2256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5f6f2256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5f6f2256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5f6f2256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5f6f2256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5f6f2256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5f6f2256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5f6f2256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5f6f2256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5f6f2256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5f6f2256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and b are correct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89c8be7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89c8be7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and b are correct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5bcaa5d0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5bcaa5d0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5f6f2256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5f6f2256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5f6f22561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5f6f2256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5f6f22561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5f6f2256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5f6f2256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5f6f2256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ppl dont know the comma vs plus so i figure we do this quick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5f6f2256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5f6f2256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5f6f22561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5f6f22561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89c8be7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89c8be7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5f6f22561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5f6f22561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5f6f22561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5f6f22561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5f6f22561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5f6f22561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bcaa5d0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5bcaa5d0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5f6f22561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5f6f22561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5f6f22561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5f6f22561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5f6f22561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5f6f22561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name[5] AND name[-6] generate index out of range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5f6f22561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5f6f22561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5f6f22561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5f6f22561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5f6f22561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5f6f22561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5f6f22561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5f6f22561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5f6f22561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5f6f22561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5f6f22561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5f6f22561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5f6f22561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5f6f22561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f6f225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5f6f225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CS we use the acronym PEMDAS to remember the order of operations. But there is a catch we are going to for the purpose of this activity add an = sign at the end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5f6f22561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5f6f22561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5f6f22561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5f6f22561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5f6f22561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5f6f22561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5f6f22561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5f6f22561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5f6f22561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5f6f22561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5f6f2256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5f6f2256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5f6f22561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5f6f22561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5f6f22561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5f6f22561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5f6f22561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5f6f22561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5f6f22561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5f6f22561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f6f225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f6f225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CS we use the acronym PEMDAS to remember the order of operations. But there is a catch we are going to for the purpose of this activity add an = sign at the end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5f6f22561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5f6f22561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5f6f22561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5f6f22561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they determine type first {} means set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5f6f22561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5f6f22561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sure they determine type first {} means 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5f6f22561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5f6f22561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5f6f22561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5f6f22561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stuff like If you fix a bug in a function it immediately gets fixed everywhere the function is called etc etc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5f6f22561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5f6f22561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they know &lt;body&gt; and &lt;parameter&gt; are supposed to be substituted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5f6f22561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5f6f22561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5f6f22561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5f6f22561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5f6f22561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5f6f22561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a318d5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a318d5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this in plain english as this is a little wordy. “So as you can see in the function definition…. and when the function is invoked…”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5f6f225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5f6f225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CS we use the acronym PEMDAS to remember the order of operations. But there is a catch we are going to for the purpose of this activity add an = sign at the end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5f6f22561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5f6f22561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explain scope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5f6f22561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5f6f22561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scope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15f6f22561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15f6f22561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this I am hoping it wont be confusing given the previously asked question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5f6f22561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5f6f22561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15f6f22561_0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15f6f22561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them through this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5a318d53c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5a318d53c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them through this explain why we must use a + here not a , (comma indicates set we want a string)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318d53c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318d53c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them through this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5f6f22561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5f6f22561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on board but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flipper(lst):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first = lst[0]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last = lst[-1]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lst[0] = last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lst[-1] = 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print(lst)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5f6f22561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15f6f22561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589c8be7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589c8be7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do this on the board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f6f225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5f6f225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CS we use the acronym PEMDAS to remember the order of operations. But there is a catch we are going to for the purpose of this activity add an = sign at the end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5f6f2256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5f6f2256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f6f225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f6f225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CS we use the acronym PEMDAS to remember the order of operations. But there is a catch we are going to for the purpose of this activity add an = sign at the end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f6f225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5f6f225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.socrative.com/login/studen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= (6 / 3) ** 2 + 1 * 2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10.0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16.0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6.0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ERROR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is the value of x?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 = (6 / 3) ** 2 + 1 * 2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10.0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16.0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6.0</a:t>
            </a:r>
            <a:endParaRPr>
              <a:solidFill>
                <a:srgbClr val="434343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ERROR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Mod? </a:t>
            </a:r>
            <a:endParaRPr/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is often used to find the REMAINDER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when evaluating the arithmetic expression 17 / 3 the result is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Mod? </a:t>
            </a:r>
            <a:endParaRPr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is often used to find the REMAINDER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when evaluating the arithmetic expression 13 / 2 the result 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6.5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Mod? </a:t>
            </a:r>
            <a:endParaRPr/>
          </a:p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is often used to find the REMAINDER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when evaluating the arithmetic expression 13 / 2 the result 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6.5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what happens to the remainder value?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Mod? </a:t>
            </a:r>
            <a:endParaRPr/>
          </a:p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471900" y="1919075"/>
            <a:ext cx="8222100" cy="30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is often used to find the REMAINDER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when evaluating the arithmetic expression 13 / 2 the result 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6.5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what happens to the remainder value?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use mod to get the remainder of the arithmetic expression above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result of 13 % 2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Mod? </a:t>
            </a:r>
            <a:endParaRPr/>
          </a:p>
        </p:txBody>
      </p:sp>
      <p:sp>
        <p:nvSpPr>
          <p:cNvPr id="210" name="Google Shape;210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is often used to find the REMAINDER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when evaluating the arithmetic expression 13 / 2 the result 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6.5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what happens to the remainder value?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use mod to get the remainder of the arithmetic expression above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result of 13 % 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216" name="Google Shape;216;p42"/>
          <p:cNvSpPr txBox="1"/>
          <p:nvPr>
            <p:ph idx="1" type="body"/>
          </p:nvPr>
        </p:nvSpPr>
        <p:spPr>
          <a:xfrm>
            <a:off x="471900" y="1919075"/>
            <a:ext cx="8222100" cy="30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Assume that x refers to a three-digit integer. Which of the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following evaluates to the middle digit of x? (For example, if 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referred to value 456, we want an expression with value 5.)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(x // 10) % 10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(x % 100) // 10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(x % 10) // 10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More than one of the above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None of the above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222" name="Google Shape;222;p43"/>
          <p:cNvSpPr txBox="1"/>
          <p:nvPr>
            <p:ph idx="1" type="body"/>
          </p:nvPr>
        </p:nvSpPr>
        <p:spPr>
          <a:xfrm>
            <a:off x="471900" y="1919075"/>
            <a:ext cx="8222100" cy="30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Assume that x refers to a three-digit integer. Which of the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following evaluates to the middle digit of x? (For example, if 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referred to value 456, we want an expression with value 5.)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(x // 10) % 10 → 5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(x % 100) // 10 </a:t>
            </a:r>
            <a:r>
              <a:rPr lang="en">
                <a:solidFill>
                  <a:srgbClr val="434343"/>
                </a:solidFill>
              </a:rPr>
              <a:t>→ 5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(x % 10) // 10 </a:t>
            </a:r>
            <a:r>
              <a:rPr lang="en">
                <a:solidFill>
                  <a:srgbClr val="434343"/>
                </a:solidFill>
              </a:rPr>
              <a:t>→ 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More than one of the above</a:t>
            </a:r>
            <a:endParaRPr>
              <a:solidFill>
                <a:srgbClr val="434343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None of the above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</p:txBody>
      </p:sp>
      <p:sp>
        <p:nvSpPr>
          <p:cNvPr id="228" name="Google Shape;228;p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want to do a simple print statement we can do: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(“Hello world!”)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world!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what if we want to print two Strings what would we do?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</p:txBody>
      </p:sp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want to do a simple print statement we can do: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(“Hello world!”)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world!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what if we want to print two Strings what would we do?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(“Hello” + “ world!”)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world!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 to print a String and a variable?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= “Hello”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</p:txBody>
      </p:sp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471900" y="1919075"/>
            <a:ext cx="82221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 to print a String and a variable?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= “Hello”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(a + “world!”)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Helloworld!</a:t>
            </a:r>
            <a:endParaRPr i="1"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(a, “world!”)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Hello world!</a:t>
            </a:r>
            <a:endParaRPr i="1"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Note that the , adds a space while the + does not. 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From User Input</a:t>
            </a:r>
            <a:endParaRPr/>
          </a:p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we get a String from the user?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From User Input</a:t>
            </a:r>
            <a:endParaRPr/>
          </a:p>
        </p:txBody>
      </p:sp>
      <p:sp>
        <p:nvSpPr>
          <p:cNvPr id="258" name="Google Shape;258;p49"/>
          <p:cNvSpPr txBox="1"/>
          <p:nvPr>
            <p:ph idx="1" type="body"/>
          </p:nvPr>
        </p:nvSpPr>
        <p:spPr>
          <a:xfrm>
            <a:off x="471900" y="1919075"/>
            <a:ext cx="82221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a String from the user?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= input(“What is your name?”)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From User Input</a:t>
            </a:r>
            <a:endParaRPr/>
          </a:p>
        </p:txBody>
      </p:sp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471900" y="1919075"/>
            <a:ext cx="82221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a String from the user?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= input(“What is your name?”)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print(“Name:”, name)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What is your name?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i="1" lang="en" sz="1400">
                <a:solidFill>
                  <a:srgbClr val="000000"/>
                </a:solidFill>
              </a:rPr>
              <a:t>Reese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Name: Reese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now have the String “Reese” stored in the variable name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User Input</a:t>
            </a:r>
            <a:endParaRPr/>
          </a:p>
        </p:txBody>
      </p:sp>
      <p:sp>
        <p:nvSpPr>
          <p:cNvPr id="270" name="Google Shape;270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continue with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= “Reece”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would we get just the first letter?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User Input</a:t>
            </a:r>
            <a:endParaRPr/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continue with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= “Reece”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would we get just the first letter?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(name[0])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about just the last letter?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User Input</a:t>
            </a:r>
            <a:endParaRPr/>
          </a:p>
        </p:txBody>
      </p:sp>
      <p:sp>
        <p:nvSpPr>
          <p:cNvPr id="282" name="Google Shape;282;p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continue with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= “Reece”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would we get just the first letter?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(name[0])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just the last letter?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(name[-1]) </a:t>
            </a:r>
            <a:r>
              <a:rPr lang="en">
                <a:solidFill>
                  <a:srgbClr val="666666"/>
                </a:solidFill>
              </a:rPr>
              <a:t>or </a:t>
            </a: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(name[</a:t>
            </a:r>
            <a:r>
              <a:rPr lang="en" sz="16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(name) - 1])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Python we can use negative indices to go backwards through a String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“Anyone who has never made a mistake has never tried anything new.”</a:t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750" y="152400"/>
            <a:ext cx="2121849" cy="278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88" name="Google Shape;288;p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does the following code print?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phrase = “Rock and Roll!”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print(phrase[len(phrase)])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‘R’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‘!’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‘l’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ERROR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94" name="Google Shape;294;p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does the following code print?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phrase = “Rock and Roll!”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print(phrase[len(phrase)])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‘R’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‘!’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</a:rPr>
              <a:t>‘l’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arenR"/>
            </a:pPr>
            <a:r>
              <a:rPr lang="en">
                <a:solidFill>
                  <a:srgbClr val="434343"/>
                </a:solidFill>
                <a:highlight>
                  <a:srgbClr val="FFFF00"/>
                </a:highlight>
              </a:rPr>
              <a:t>ERROR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User Input</a:t>
            </a:r>
            <a:endParaRPr/>
          </a:p>
        </p:txBody>
      </p:sp>
      <p:sp>
        <p:nvSpPr>
          <p:cNvPr id="300" name="Google Shape;300;p56"/>
          <p:cNvSpPr txBox="1"/>
          <p:nvPr>
            <p:ph idx="1" type="body"/>
          </p:nvPr>
        </p:nvSpPr>
        <p:spPr>
          <a:xfrm>
            <a:off x="2587500" y="2639250"/>
            <a:ext cx="39690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Reese</a:t>
            </a:r>
            <a:endParaRPr sz="10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6"/>
          <p:cNvSpPr txBox="1"/>
          <p:nvPr/>
        </p:nvSpPr>
        <p:spPr>
          <a:xfrm>
            <a:off x="3766500" y="2490750"/>
            <a:ext cx="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1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56"/>
          <p:cNvSpPr txBox="1"/>
          <p:nvPr/>
        </p:nvSpPr>
        <p:spPr>
          <a:xfrm>
            <a:off x="4476900" y="2490750"/>
            <a:ext cx="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2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56"/>
          <p:cNvSpPr txBox="1"/>
          <p:nvPr/>
        </p:nvSpPr>
        <p:spPr>
          <a:xfrm>
            <a:off x="5187300" y="2490750"/>
            <a:ext cx="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3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56"/>
          <p:cNvSpPr txBox="1"/>
          <p:nvPr/>
        </p:nvSpPr>
        <p:spPr>
          <a:xfrm>
            <a:off x="5897700" y="2490750"/>
            <a:ext cx="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4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56"/>
          <p:cNvSpPr txBox="1"/>
          <p:nvPr/>
        </p:nvSpPr>
        <p:spPr>
          <a:xfrm>
            <a:off x="2877750" y="2490750"/>
            <a:ext cx="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0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56"/>
          <p:cNvSpPr txBox="1"/>
          <p:nvPr/>
        </p:nvSpPr>
        <p:spPr>
          <a:xfrm>
            <a:off x="3741507" y="3954375"/>
            <a:ext cx="55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-4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56"/>
          <p:cNvSpPr txBox="1"/>
          <p:nvPr/>
        </p:nvSpPr>
        <p:spPr>
          <a:xfrm>
            <a:off x="4451907" y="3954375"/>
            <a:ext cx="5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-3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56"/>
          <p:cNvSpPr txBox="1"/>
          <p:nvPr/>
        </p:nvSpPr>
        <p:spPr>
          <a:xfrm>
            <a:off x="5162307" y="3954375"/>
            <a:ext cx="4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-2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56"/>
          <p:cNvSpPr txBox="1"/>
          <p:nvPr/>
        </p:nvSpPr>
        <p:spPr>
          <a:xfrm>
            <a:off x="5872707" y="3954375"/>
            <a:ext cx="5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-1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56"/>
          <p:cNvSpPr txBox="1"/>
          <p:nvPr/>
        </p:nvSpPr>
        <p:spPr>
          <a:xfrm>
            <a:off x="2852757" y="3954375"/>
            <a:ext cx="4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-5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471900" y="1896750"/>
            <a:ext cx="62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letter of the String “Reese” can be represented in more than one 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56"/>
          <p:cNvSpPr txBox="1"/>
          <p:nvPr/>
        </p:nvSpPr>
        <p:spPr>
          <a:xfrm>
            <a:off x="546750" y="4488750"/>
            <a:ext cx="7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Notice how the first letter has an index of 0 and the last one is the length of the String - 1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318" name="Google Shape;318;p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comma separated </a:t>
            </a:r>
            <a:r>
              <a:rPr b="1" lang="en"/>
              <a:t>list </a:t>
            </a:r>
            <a:r>
              <a:rPr lang="en"/>
              <a:t>of items enclosed by </a:t>
            </a:r>
            <a:r>
              <a:rPr b="1" lang="en"/>
              <a:t>square brackets</a:t>
            </a:r>
            <a:r>
              <a:rPr lang="en"/>
              <a:t> is 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Lists can store any type in Python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 = [1, 2, 3, 4, 5, 6, 7]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nums2 = [1, 2, “three”, 4, 5, “six”, 7]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= [“CS 149”, “CS 101”, “HTH 100”, “MATH 220”]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double_list = [1, 2, 3, [4 , 5]]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330" name="Google Shape;330;p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[1, 2, 3, 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len(lst1) =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336" name="Google Shape;336;p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[1, 2, 3, 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len(lst1) = 3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min(lst2) =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342" name="Google Shape;342;p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[1, 2, 3, 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len(lst1) = 3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min(lst2) = 4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sum(lst1 + lst2) =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348" name="Google Shape;348;p62"/>
          <p:cNvSpPr txBox="1"/>
          <p:nvPr>
            <p:ph idx="1" type="body"/>
          </p:nvPr>
        </p:nvSpPr>
        <p:spPr>
          <a:xfrm>
            <a:off x="471900" y="1919075"/>
            <a:ext cx="822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[1, 2, 3, 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len(lst1) = 3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min(lst2) = 4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sum(lst1 + lst2) = 21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lst1*3 =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471900" y="1919075"/>
            <a:ext cx="822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[1, 2, 3, 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len(lst1) = 3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min(lst2) = 4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sum(lst1 + lst2) = 21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lst1*3 = [1, 2, 3, 1, 2, 3, 1, 2, 3]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in CS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 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 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360" name="Google Shape;360;p64"/>
          <p:cNvSpPr txBox="1"/>
          <p:nvPr>
            <p:ph idx="1" type="body"/>
          </p:nvPr>
        </p:nvSpPr>
        <p:spPr>
          <a:xfrm>
            <a:off x="471900" y="1919075"/>
            <a:ext cx="8222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 = [5]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print(q2*3)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[5, 5, 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366" name="Google Shape;366;p65"/>
          <p:cNvSpPr txBox="1"/>
          <p:nvPr>
            <p:ph idx="1" type="body"/>
          </p:nvPr>
        </p:nvSpPr>
        <p:spPr>
          <a:xfrm>
            <a:off x="471900" y="1919075"/>
            <a:ext cx="8222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 = [5]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print(q2*3)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[5, 5, 5]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372" name="Google Shape;372;p66"/>
          <p:cNvSpPr txBox="1"/>
          <p:nvPr>
            <p:ph idx="1" type="body"/>
          </p:nvPr>
        </p:nvSpPr>
        <p:spPr>
          <a:xfrm>
            <a:off x="338525" y="1919075"/>
            <a:ext cx="8605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 and lists are the same </a:t>
            </a:r>
            <a:r>
              <a:rPr b="1" lang="en"/>
              <a:t>except</a:t>
            </a:r>
            <a:r>
              <a:rPr lang="en"/>
              <a:t> tuples are </a:t>
            </a:r>
            <a:r>
              <a:rPr b="1" lang="en"/>
              <a:t>immutable </a:t>
            </a:r>
            <a:r>
              <a:rPr lang="en"/>
              <a:t>while lists are </a:t>
            </a:r>
            <a:r>
              <a:rPr b="1" lang="en"/>
              <a:t>mutable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Mutable means that a variable </a:t>
            </a:r>
            <a:r>
              <a:rPr b="1" lang="en"/>
              <a:t>can </a:t>
            </a:r>
            <a:r>
              <a:rPr lang="en"/>
              <a:t>be changed or modified.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Immutable means that a variable </a:t>
            </a:r>
            <a:r>
              <a:rPr b="1" lang="en"/>
              <a:t>cannot</a:t>
            </a:r>
            <a:r>
              <a:rPr lang="en"/>
              <a:t> be changed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378" name="Google Shape;378;p67"/>
          <p:cNvSpPr txBox="1"/>
          <p:nvPr>
            <p:ph idx="1" type="body"/>
          </p:nvPr>
        </p:nvSpPr>
        <p:spPr>
          <a:xfrm>
            <a:off x="338525" y="1919075"/>
            <a:ext cx="86055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means that a variable </a:t>
            </a:r>
            <a:r>
              <a:rPr b="1" lang="en"/>
              <a:t>can </a:t>
            </a:r>
            <a:r>
              <a:rPr lang="en"/>
              <a:t>be changed or modified.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Immutable means that a variable </a:t>
            </a:r>
            <a:r>
              <a:rPr b="1" lang="en"/>
              <a:t>cannot</a:t>
            </a:r>
            <a:r>
              <a:rPr lang="en"/>
              <a:t> be changed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myTuple = ("apple", "banana", "cherry")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myTuple[0] = "orange"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Gives us an error when we run: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TypeError: 'tuple' object does not support item assignment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384" name="Google Shape;384;p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are a list of keys and values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 = {‘name’: 'Reese', ‘age’: '22', ‘major’: ‘CS’}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Notice how the dictionary is declared by listing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key: value </a:t>
            </a:r>
            <a:r>
              <a:rPr lang="en"/>
              <a:t>pairs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would we do if we wanted to add a Hometown of Richmond to the dictionary above?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390" name="Google Shape;390;p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are a list of keys and values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 = {‘name’: 'Reese', ‘age’: '22', ‘major’: ‘CS’}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Notice how the dictionary is declared by listing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key: value </a:t>
            </a:r>
            <a:r>
              <a:rPr lang="en"/>
              <a:t>pairs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would we do if we wanted to add a Hometown of Richmond to the dictionary above?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dict[‘Hometown’] = Richmond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471900" y="1919075"/>
            <a:ext cx="82221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do not use indices, instead just use the key to get and remove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 = {'name': 'Reese', 'age': 22, 'major': 'CS'}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print(dict.get(‘name’))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Reese</a:t>
            </a:r>
            <a:endParaRPr i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dict.pop(‘name’)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print(dict)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{'age': 22, 'major': 'CS'}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402" name="Google Shape;402;p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a list, but it can not contain duplicates.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 = {1, 2, 3}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408" name="Google Shape;408;p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a list, but it can not contain duplicates.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 = {1, 2, 3}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{1, 2, 3, 4}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414" name="Google Shape;414;p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a list, but it can not contain duplicates.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 = {1, 2, 3}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{1, 2, 3, 4}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{1, 2, 3, 4}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nums.remove(4) →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in CS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arenthesis  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 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 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420" name="Google Shape;420;p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a list, but it can not contain duplicates.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 = {1, 2, 3}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{1, 2, 3, 4}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{1, 2, 3, 4}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nums.remove(4) → {1, 2, 3}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the following code print?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= 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words.add(“banana”)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words.add(1)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“carrot”, 1}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“carrot”, banana, 1}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432" name="Google Shape;432;p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the following code print?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= 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words.add(“banana”)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words.add(1)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{“apple”, “banana”, “carrot”, 1}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“carrot”, banana, 1}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38" name="Google Shape;438;p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used to avoid code duplication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Why does this matter?</a:t>
            </a:r>
            <a:endParaRPr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44" name="Google Shape;444;p78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used to avoid code duplication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Why does this matter?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Avoiding code duplication makes code easier to debug and maintain.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can also make code easier to read and understand.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and Using Functions</a:t>
            </a:r>
            <a:endParaRPr/>
          </a:p>
        </p:txBody>
      </p:sp>
      <p:sp>
        <p:nvSpPr>
          <p:cNvPr id="450" name="Google Shape;450;p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 of the program that creates a function is called the </a:t>
            </a:r>
            <a:r>
              <a:rPr b="1" lang="en"/>
              <a:t>function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function definition</a:t>
            </a:r>
            <a:r>
              <a:rPr lang="en"/>
              <a:t> looks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function(&lt;parameters&gt;):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&lt;body&gt;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we go to use a function it can be called or invoked by typing: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function(&lt;arguments&gt;)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456" name="Google Shape;456;p80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 if we have the following function: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myFunc(phrase):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print(“Then he said”, phrase)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would we call this function?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myFunc(“let’s go”)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myFunc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myFunc(phrase)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can’t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462" name="Google Shape;462;p81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 if we have the following function: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myFunc(phrase):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print(“Then he said”, phrase)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would we call this function?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myFunc(“let’s go”)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myFunc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myFunc(phrase)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can’t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and Using Functions</a:t>
            </a:r>
            <a:endParaRPr/>
          </a:p>
        </p:txBody>
      </p:sp>
      <p:sp>
        <p:nvSpPr>
          <p:cNvPr id="468" name="Google Shape;468;p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 if we have the following function: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myFunc(phrase):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print(“Then he said”, phrase)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would we call this function?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myFunc(“let’s go”)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Then he said let’s go</a:t>
            </a:r>
            <a:endParaRPr i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and Arguments</a:t>
            </a:r>
            <a:endParaRPr/>
          </a:p>
        </p:txBody>
      </p:sp>
      <p:sp>
        <p:nvSpPr>
          <p:cNvPr id="474" name="Google Shape;474;p83"/>
          <p:cNvSpPr txBox="1"/>
          <p:nvPr>
            <p:ph idx="1" type="body"/>
          </p:nvPr>
        </p:nvSpPr>
        <p:spPr>
          <a:xfrm>
            <a:off x="471900" y="1919075"/>
            <a:ext cx="82221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Parameters </a:t>
            </a:r>
            <a:r>
              <a:rPr lang="en"/>
              <a:t>and </a:t>
            </a:r>
            <a:r>
              <a:rPr b="1" lang="en"/>
              <a:t>arguments </a:t>
            </a:r>
            <a:r>
              <a:rPr lang="en"/>
              <a:t>are a way to move data between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difference between the two is that </a:t>
            </a:r>
            <a:r>
              <a:rPr b="1" lang="en"/>
              <a:t>parameters</a:t>
            </a:r>
            <a:r>
              <a:rPr lang="en"/>
              <a:t> are given the values of the arguments and then the statements in the body of the function are executed.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function(&lt;parameters&gt;):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&lt;body&gt;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</a:t>
            </a:r>
            <a:r>
              <a:rPr b="1" lang="en"/>
              <a:t>arguments</a:t>
            </a:r>
            <a:r>
              <a:rPr lang="en"/>
              <a:t> are used when the function is called/invoked.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function(&lt;arguments&gt;)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in CS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arenthesis    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xponents      x **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 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 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7 - PI</a:t>
            </a:r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471900" y="1919075"/>
            <a:ext cx="41001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myFunc(phrase):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print(phrase)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main():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phrase = “Let’s go!”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myFunc(“Goodbye”)</a:t>
            </a:r>
            <a:endParaRPr/>
          </a:p>
        </p:txBody>
      </p:sp>
      <p:sp>
        <p:nvSpPr>
          <p:cNvPr id="481" name="Google Shape;481;p84"/>
          <p:cNvSpPr txBox="1"/>
          <p:nvPr>
            <p:ph idx="1" type="body"/>
          </p:nvPr>
        </p:nvSpPr>
        <p:spPr>
          <a:xfrm>
            <a:off x="4732325" y="1919075"/>
            <a:ext cx="41001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prints when main() is run?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Let’s go!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Goodbye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Let’s go!Goodbye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7 - PI</a:t>
            </a:r>
            <a:endParaRPr/>
          </a:p>
        </p:txBody>
      </p:sp>
      <p:sp>
        <p:nvSpPr>
          <p:cNvPr id="487" name="Google Shape;487;p85"/>
          <p:cNvSpPr txBox="1"/>
          <p:nvPr>
            <p:ph idx="1" type="body"/>
          </p:nvPr>
        </p:nvSpPr>
        <p:spPr>
          <a:xfrm>
            <a:off x="471900" y="1919075"/>
            <a:ext cx="41001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myFunc(phrase):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print(phrase)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main():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phrase = “Let’s go!”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myFunc(“Goodbye”)</a:t>
            </a:r>
            <a:endParaRPr/>
          </a:p>
        </p:txBody>
      </p:sp>
      <p:sp>
        <p:nvSpPr>
          <p:cNvPr id="488" name="Google Shape;488;p85"/>
          <p:cNvSpPr txBox="1"/>
          <p:nvPr>
            <p:ph idx="1" type="body"/>
          </p:nvPr>
        </p:nvSpPr>
        <p:spPr>
          <a:xfrm>
            <a:off x="4732325" y="1919075"/>
            <a:ext cx="41001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prints when main() is run?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Let’s go!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Goodbye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Let’s go!Goodbye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and Arguments</a:t>
            </a:r>
            <a:endParaRPr/>
          </a:p>
        </p:txBody>
      </p:sp>
      <p:sp>
        <p:nvSpPr>
          <p:cNvPr id="494" name="Google Shape;494;p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other variables used in the function, parameters are only used inside the body of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Even if there are variables with the same name in the program, the function ignores these and only uses the variables passed or declared in it.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Statements</a:t>
            </a:r>
            <a:endParaRPr/>
          </a:p>
        </p:txBody>
      </p:sp>
      <p:sp>
        <p:nvSpPr>
          <p:cNvPr id="500" name="Google Shape;500;p87"/>
          <p:cNvSpPr txBox="1"/>
          <p:nvPr>
            <p:ph idx="1" type="body"/>
          </p:nvPr>
        </p:nvSpPr>
        <p:spPr>
          <a:xfrm>
            <a:off x="471900" y="1919075"/>
            <a:ext cx="82221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know how to pass data into a function, how do we get it out?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</a:t>
            </a:r>
            <a:r>
              <a:rPr b="1" lang="en"/>
              <a:t>return</a:t>
            </a:r>
            <a:r>
              <a:rPr lang="en"/>
              <a:t> statements!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python encounters “return” it exits the function and passes the data given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code will then continue to execute as normal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Statements</a:t>
            </a:r>
            <a:endParaRPr/>
          </a:p>
        </p:txBody>
      </p:sp>
      <p:sp>
        <p:nvSpPr>
          <p:cNvPr id="506" name="Google Shape;506;p88"/>
          <p:cNvSpPr txBox="1"/>
          <p:nvPr>
            <p:ph idx="1" type="body"/>
          </p:nvPr>
        </p:nvSpPr>
        <p:spPr>
          <a:xfrm>
            <a:off x="471900" y="1919075"/>
            <a:ext cx="82221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modify the </a:t>
            </a:r>
            <a:r>
              <a:rPr b="1" lang="en"/>
              <a:t>myFunc </a:t>
            </a:r>
            <a:r>
              <a:rPr lang="en"/>
              <a:t>function to </a:t>
            </a:r>
            <a:r>
              <a:rPr b="1" lang="en"/>
              <a:t>return</a:t>
            </a:r>
            <a:r>
              <a:rPr lang="en"/>
              <a:t> instead of print its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myFunc(phrase):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print(“Then he said”, phrase)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Statements</a:t>
            </a:r>
            <a:endParaRPr/>
          </a:p>
        </p:txBody>
      </p:sp>
      <p:sp>
        <p:nvSpPr>
          <p:cNvPr id="512" name="Google Shape;512;p89"/>
          <p:cNvSpPr txBox="1"/>
          <p:nvPr>
            <p:ph idx="1" type="body"/>
          </p:nvPr>
        </p:nvSpPr>
        <p:spPr>
          <a:xfrm>
            <a:off x="471900" y="1919075"/>
            <a:ext cx="82221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modify the </a:t>
            </a:r>
            <a:r>
              <a:rPr b="1" lang="en"/>
              <a:t>myFunc </a:t>
            </a:r>
            <a:r>
              <a:rPr lang="en"/>
              <a:t>function to </a:t>
            </a:r>
            <a:r>
              <a:rPr b="1" lang="en"/>
              <a:t>return</a:t>
            </a:r>
            <a:r>
              <a:rPr lang="en"/>
              <a:t> instead of print its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myFunc(phrase):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“Then he said “ + phrase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Statements</a:t>
            </a:r>
            <a:endParaRPr/>
          </a:p>
        </p:txBody>
      </p:sp>
      <p:sp>
        <p:nvSpPr>
          <p:cNvPr id="518" name="Google Shape;518;p90"/>
          <p:cNvSpPr txBox="1"/>
          <p:nvPr>
            <p:ph idx="1" type="body"/>
          </p:nvPr>
        </p:nvSpPr>
        <p:spPr>
          <a:xfrm>
            <a:off x="471900" y="1919075"/>
            <a:ext cx="82221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modify the </a:t>
            </a:r>
            <a:r>
              <a:rPr b="1" lang="en"/>
              <a:t>myFunc </a:t>
            </a:r>
            <a:r>
              <a:rPr lang="en"/>
              <a:t>function to </a:t>
            </a:r>
            <a:r>
              <a:rPr b="1" lang="en"/>
              <a:t>return</a:t>
            </a:r>
            <a:r>
              <a:rPr lang="en"/>
              <a:t> instead of print its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myFunc(phrase):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“Then he said “ + phrase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To get the string out of this function we must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 = myFunc(“let’s go”)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print(phrase)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Then he said let’s go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</a:t>
            </a:r>
            <a:r>
              <a:rPr i="1" lang="en" sz="2000"/>
              <a:t>*if time permits</a:t>
            </a:r>
            <a:endParaRPr/>
          </a:p>
        </p:txBody>
      </p:sp>
      <p:sp>
        <p:nvSpPr>
          <p:cNvPr id="524" name="Google Shape;524;p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Write a function called </a:t>
            </a:r>
            <a:r>
              <a:rPr b="1" lang="en"/>
              <a:t>flipper </a:t>
            </a:r>
            <a:r>
              <a:rPr lang="en"/>
              <a:t>that takes a list as a parameter, flips the first and last elements, then prints the result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</a:t>
            </a:r>
            <a:r>
              <a:rPr i="1" lang="en" sz="2000"/>
              <a:t>*if time permits</a:t>
            </a:r>
            <a:endParaRPr/>
          </a:p>
        </p:txBody>
      </p:sp>
      <p:sp>
        <p:nvSpPr>
          <p:cNvPr id="530" name="Google Shape;530;p92"/>
          <p:cNvSpPr txBox="1"/>
          <p:nvPr>
            <p:ph idx="1" type="body"/>
          </p:nvPr>
        </p:nvSpPr>
        <p:spPr>
          <a:xfrm>
            <a:off x="471900" y="1919075"/>
            <a:ext cx="82221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called </a:t>
            </a:r>
            <a:r>
              <a:rPr b="1" lang="en"/>
              <a:t>doubler </a:t>
            </a:r>
            <a:r>
              <a:rPr lang="en"/>
              <a:t>that takes a number as a parameter, multiplies it by 2, and prints the result.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531" name="Google Shape;531;p92"/>
          <p:cNvSpPr txBox="1"/>
          <p:nvPr/>
        </p:nvSpPr>
        <p:spPr>
          <a:xfrm>
            <a:off x="4392250" y="2571750"/>
            <a:ext cx="3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</a:t>
            </a:r>
            <a:r>
              <a:rPr i="1" lang="en" sz="2000"/>
              <a:t>*if time permits</a:t>
            </a:r>
            <a:endParaRPr/>
          </a:p>
        </p:txBody>
      </p:sp>
      <p:sp>
        <p:nvSpPr>
          <p:cNvPr id="537" name="Google Shape;537;p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 this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math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print("The area of circle with radius 5 is ", math.pi * 5 **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print("The area of circle with radius 8 is ", math.pi * 8 **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print("The area of circle with radius 2 is ", math.pi * 2 **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Eliminate the redundancy in this code by defining an area function and calling it three times.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in CS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arenthesis    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xponents      x **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ultiplication *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ivision      \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 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543" name="Google Shape;54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96" y="2075850"/>
            <a:ext cx="3385500" cy="22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in CS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arenthesis    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xponents      x **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ultiplication *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ivision     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ddition       +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ubtraction   -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So what does the = stand for?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Read as: x is assigned the value 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