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82ebd21e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82ebd21e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2ed997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82ed997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82ed9978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82ed9978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2ebd21e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82ebd21e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use == to compare floats. Floating point arithmetic is not exact, so the results can be confusing.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82ebd21e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82ebd21e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use == to compare floats. Floating point arithmetic is not exact, so the results can be confusing.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82ebd21e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82ebd21e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use == to compare floats. Floating point arithmetic is not exact, so the results can be confusing.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82ebd21e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82ebd21e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use == to compare floats. Floating point arithmetic is not exact, so the results can be confusing.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82ebd21e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82ebd21e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82ebd21e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82ebd21e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82ebd21e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82ebd21e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82ed9978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82ed9978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2ebd21e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82ebd21e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82ed9978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82ed9978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82ebd21e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82ebd21e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82ebd21e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82ebd21e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2ebd21e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2ebd21e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82ebd21e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82ebd21e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82ebd21e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82ebd21e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82ebd21e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82ebd21e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82ebd21e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82ebd21e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82ed997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82ed997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82ed997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82ed997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82ebd21e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82ebd21e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82ebd21e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82ebd21e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82ebd21e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82ebd21e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82ebd21e6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82ebd21e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f8d68d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f8d68d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Trace this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f8d68d6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f8d68d6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this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2ebd21e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82ebd21e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2ebd21e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82ebd21e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2ebd21e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82ebd21e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2ebd21e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2ebd21e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82ebd21e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82ebd21e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use == to compare floats. Floating point arithmetic is not exact, so the results can be confusing.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b26a2b7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b26a2b7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.socrative.com/login/stud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lang="en"/>
              <a:t>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print("7" == 4+3)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print("7" == 4+3)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False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comparison operator… </a:t>
            </a:r>
            <a:r>
              <a:rPr b="1" lang="en"/>
              <a:t>is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is</a:t>
            </a:r>
            <a:r>
              <a:rPr lang="en"/>
              <a:t> returns true if both operands refer to the exact same object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comparison operator… </a:t>
            </a:r>
            <a:r>
              <a:rPr b="1" lang="en"/>
              <a:t>is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is</a:t>
            </a:r>
            <a:r>
              <a:rPr lang="en"/>
              <a:t> returns true if both operands refer to the exact same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does this mean?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comparison operator… </a:t>
            </a:r>
            <a:r>
              <a:rPr b="1" lang="en"/>
              <a:t>is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is</a:t>
            </a:r>
            <a:r>
              <a:rPr lang="en"/>
              <a:t> returns true if both operands refer to the exact same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Well, let’s look at an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471900" y="1919075"/>
            <a:ext cx="32367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let’s look at an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output of this code 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i="1"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i="1"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lst1 and lst2 are equivalent  but not exactly the same list</a:t>
            </a:r>
            <a:endParaRPr/>
          </a:p>
        </p:txBody>
      </p:sp>
      <p:sp>
        <p:nvSpPr>
          <p:cNvPr id="199" name="Google Shape;199;p39"/>
          <p:cNvSpPr txBox="1"/>
          <p:nvPr>
            <p:ph idx="1" type="body"/>
          </p:nvPr>
        </p:nvSpPr>
        <p:spPr>
          <a:xfrm>
            <a:off x="4305450" y="1705475"/>
            <a:ext cx="32367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lst1 = []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lst2 = []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</a:t>
            </a:r>
            <a:r>
              <a:rPr lang="en"/>
              <a:t>lst1 </a:t>
            </a:r>
            <a:r>
              <a:rPr lang="en"/>
              <a:t>== </a:t>
            </a:r>
            <a:r>
              <a:rPr lang="en"/>
              <a:t>lst2 </a:t>
            </a:r>
            <a:r>
              <a:rPr lang="en"/>
              <a:t>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print("True")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print("False")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</a:t>
            </a:r>
            <a:r>
              <a:rPr lang="en"/>
              <a:t>lst1 </a:t>
            </a:r>
            <a:r>
              <a:rPr lang="en"/>
              <a:t>is </a:t>
            </a:r>
            <a:r>
              <a:rPr lang="en"/>
              <a:t>lst2 </a:t>
            </a:r>
            <a:r>
              <a:rPr lang="en"/>
              <a:t>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print("True")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print("False")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Operators</a:t>
            </a:r>
            <a:endParaRPr/>
          </a:p>
        </p:txBody>
      </p:sp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</a:t>
            </a:r>
            <a:r>
              <a:rPr lang="en"/>
              <a:t> is True only if both operands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== 3 and 2 &lt; 5 #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&gt; 1 and 5 &gt; 6   # False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Operators</a:t>
            </a:r>
            <a:endParaRPr/>
          </a:p>
        </p:txBody>
      </p:sp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471900" y="1919075"/>
            <a:ext cx="82221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</a:t>
            </a:r>
            <a:r>
              <a:rPr lang="en"/>
              <a:t> is True only if both operands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== 3 and 2 &lt; 5 #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&gt; 1 and 5 &gt; 6   #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or</a:t>
            </a:r>
            <a:r>
              <a:rPr lang="en"/>
              <a:t> is True if either or both operands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== 3 or 2 &lt; 5 #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&gt; 1 or 5 &gt; 6   #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12 &lt; 2 or 1 &gt; 2 # False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Operators</a:t>
            </a:r>
            <a:endParaRPr/>
          </a:p>
        </p:txBody>
      </p:sp>
      <p:sp>
        <p:nvSpPr>
          <p:cNvPr id="217" name="Google Shape;217;p42"/>
          <p:cNvSpPr txBox="1"/>
          <p:nvPr>
            <p:ph idx="1" type="body"/>
          </p:nvPr>
        </p:nvSpPr>
        <p:spPr>
          <a:xfrm>
            <a:off x="460950" y="1959675"/>
            <a:ext cx="82221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operator we will discuss is the </a:t>
            </a:r>
            <a:r>
              <a:rPr b="1" lang="en"/>
              <a:t>not</a:t>
            </a:r>
            <a:r>
              <a:rPr lang="en"/>
              <a:t> operator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not</a:t>
            </a:r>
            <a:r>
              <a:rPr lang="en"/>
              <a:t> operator will invert any boolean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not(True) #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not(1 &gt; 3 and 1 &lt; 10) #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not(“test” == “test” or 31&lt;2) # False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471900" y="1919075"/>
            <a:ext cx="82221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str1 = "Heyo"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print(not(20 &lt;= 34) or True and (str1=="Heyo"))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471900" y="1919075"/>
            <a:ext cx="82221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str1 = "Heyo"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print(not(20 &lt;= 34) or True and (str1=="Heyo"))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True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235" name="Google Shape;235;p45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condition in the if statement is True, then the code executes otherwise it is skipped.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print(“1”)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print(“2”)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1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2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expressions that </a:t>
            </a:r>
            <a:r>
              <a:rPr lang="en"/>
              <a:t>evaluate</a:t>
            </a:r>
            <a:r>
              <a:rPr lang="en"/>
              <a:t> to Booleans,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str = “Hi”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str == “Hi”: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print(“Hey”)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Hey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</a:t>
            </a:r>
            <a:endParaRPr/>
          </a:p>
        </p:txBody>
      </p:sp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471900" y="1919075"/>
            <a:ext cx="82221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the keyword </a:t>
            </a:r>
            <a:r>
              <a:rPr b="1" lang="en"/>
              <a:t>else</a:t>
            </a:r>
            <a:r>
              <a:rPr lang="en"/>
              <a:t> after an if statement we can do more advanced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code in the body of the </a:t>
            </a:r>
            <a:r>
              <a:rPr b="1" lang="en"/>
              <a:t>else</a:t>
            </a:r>
            <a:r>
              <a:rPr lang="en"/>
              <a:t> statement runs if the first condition is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str = “Hello”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str == “Hi”: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print(“Hey”)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print(“Bye”)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Bye</a:t>
            </a:r>
            <a:endParaRPr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if/elif Statements</a:t>
            </a:r>
            <a:endParaRPr/>
          </a:p>
        </p:txBody>
      </p:sp>
      <p:sp>
        <p:nvSpPr>
          <p:cNvPr id="253" name="Google Shape;253;p48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the else </a:t>
            </a:r>
            <a:r>
              <a:rPr lang="en"/>
              <a:t>statement</a:t>
            </a:r>
            <a:r>
              <a:rPr lang="en"/>
              <a:t>, the elif allows for further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code in the body of the </a:t>
            </a:r>
            <a:r>
              <a:rPr b="1" lang="en"/>
              <a:t>elif</a:t>
            </a:r>
            <a:r>
              <a:rPr lang="en"/>
              <a:t> statement runs if the previous condition is False and the statement inside the </a:t>
            </a:r>
            <a:r>
              <a:rPr b="1" lang="en"/>
              <a:t>elif</a:t>
            </a:r>
            <a:r>
              <a:rPr lang="en"/>
              <a:t>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str = “Bye”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str == “Hi”: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print(“Hey”)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elif str == “Bye: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print(“Bye”)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Bye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if/else/elif Statements</a:t>
            </a:r>
            <a:endParaRPr/>
          </a:p>
        </p:txBody>
      </p:sp>
      <p:sp>
        <p:nvSpPr>
          <p:cNvPr id="259" name="Google Shape;259;p49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else, and elif can be combined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str = “Yo”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str == “Hi”: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print(“Hey”)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elif str == “Bye”: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print(“Bye”)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print(“unknown input”)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unknown input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65" name="Google Shape;265;p50"/>
          <p:cNvSpPr txBox="1"/>
          <p:nvPr>
            <p:ph idx="1" type="body"/>
          </p:nvPr>
        </p:nvSpPr>
        <p:spPr>
          <a:xfrm>
            <a:off x="471900" y="1919075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=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num &lt; 15: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print(“less than 15”)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if (num &lt; 10):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print(“less than 10”)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print(“greater than 10”)</a:t>
            </a:r>
            <a:endParaRPr/>
          </a:p>
        </p:txBody>
      </p:sp>
      <p:sp>
        <p:nvSpPr>
          <p:cNvPr id="266" name="Google Shape;266;p50"/>
          <p:cNvSpPr txBox="1"/>
          <p:nvPr>
            <p:ph idx="1" type="body"/>
          </p:nvPr>
        </p:nvSpPr>
        <p:spPr>
          <a:xfrm>
            <a:off x="4779700" y="1976750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printed?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“Less than 15”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“less than 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than 10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than 10”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“less than 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than 10”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“”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471900" y="1919075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=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num &lt; 15: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print(“less than 15”)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if (num &lt; 10):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print(“less than 10”)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print(“greater than 10”)</a:t>
            </a:r>
            <a:endParaRPr/>
          </a:p>
        </p:txBody>
      </p:sp>
      <p:sp>
        <p:nvSpPr>
          <p:cNvPr id="273" name="Google Shape;273;p51"/>
          <p:cNvSpPr txBox="1"/>
          <p:nvPr>
            <p:ph idx="1" type="body"/>
          </p:nvPr>
        </p:nvSpPr>
        <p:spPr>
          <a:xfrm>
            <a:off x="4779700" y="1976750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printed?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“Less than 15”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“less than 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than 10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than 10”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“less than 15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greater than 10”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“”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279" name="Google Shape;279;p52"/>
          <p:cNvSpPr txBox="1"/>
          <p:nvPr>
            <p:ph idx="1" type="body"/>
          </p:nvPr>
        </p:nvSpPr>
        <p:spPr>
          <a:xfrm>
            <a:off x="471900" y="1919075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=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num &lt; 20: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print(“A”)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elif num &gt; 40: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print(“B”)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print(“C”)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print(“D”)</a:t>
            </a:r>
            <a:endParaRPr/>
          </a:p>
        </p:txBody>
      </p:sp>
      <p:sp>
        <p:nvSpPr>
          <p:cNvPr id="280" name="Google Shape;280;p52"/>
          <p:cNvSpPr txBox="1"/>
          <p:nvPr>
            <p:ph idx="1" type="body"/>
          </p:nvPr>
        </p:nvSpPr>
        <p:spPr>
          <a:xfrm>
            <a:off x="4779700" y="1976750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(Assume space is newLine)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C 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286" name="Google Shape;286;p53"/>
          <p:cNvSpPr txBox="1"/>
          <p:nvPr>
            <p:ph idx="1" type="body"/>
          </p:nvPr>
        </p:nvSpPr>
        <p:spPr>
          <a:xfrm>
            <a:off x="471900" y="1919075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=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num &lt; 20: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print(“A”)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elif num &gt; 40: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print(“B”)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print(“C”)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print(“D”)</a:t>
            </a:r>
            <a:endParaRPr/>
          </a:p>
        </p:txBody>
      </p:sp>
      <p:sp>
        <p:nvSpPr>
          <p:cNvPr id="287" name="Google Shape;287;p53"/>
          <p:cNvSpPr txBox="1"/>
          <p:nvPr>
            <p:ph idx="1" type="body"/>
          </p:nvPr>
        </p:nvSpPr>
        <p:spPr>
          <a:xfrm>
            <a:off x="4779700" y="1976750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(Assume space is newLine)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D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C 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“Anyone who has never made a mistake has never tried anything new.”</a:t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750" y="152400"/>
            <a:ext cx="2121849" cy="278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Avoid</a:t>
            </a:r>
            <a:endParaRPr/>
          </a:p>
        </p:txBody>
      </p:sp>
      <p:sp>
        <p:nvSpPr>
          <p:cNvPr id="293" name="Google Shape;293;p54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var1, var2 = 1, 2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var1 == 0: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if var2 == 0: 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    print(“Both are 0”)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4"/>
          <p:cNvSpPr txBox="1"/>
          <p:nvPr>
            <p:ph idx="1" type="body"/>
          </p:nvPr>
        </p:nvSpPr>
        <p:spPr>
          <a:xfrm>
            <a:off x="45867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Instead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var1, var2 = 1, 2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var1 == 0 and var2 == 0: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print(“Both are 0”)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Avoid</a:t>
            </a:r>
            <a:endParaRPr/>
          </a:p>
        </p:txBody>
      </p:sp>
      <p:sp>
        <p:nvSpPr>
          <p:cNvPr id="300" name="Google Shape;300;p55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var1 = 100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var1 &gt; 0: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return True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return False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5"/>
          <p:cNvSpPr txBox="1"/>
          <p:nvPr>
            <p:ph idx="1" type="body"/>
          </p:nvPr>
        </p:nvSpPr>
        <p:spPr>
          <a:xfrm>
            <a:off x="45867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Instead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var1 = 100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var1 &gt; 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Avoid</a:t>
            </a:r>
            <a:endParaRPr/>
          </a:p>
        </p:txBody>
      </p:sp>
      <p:sp>
        <p:nvSpPr>
          <p:cNvPr id="307" name="Google Shape;307;p56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var1 = True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var1 == True: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6"/>
          <p:cNvSpPr txBox="1"/>
          <p:nvPr>
            <p:ph idx="1" type="body"/>
          </p:nvPr>
        </p:nvSpPr>
        <p:spPr>
          <a:xfrm>
            <a:off x="45867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Instead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var1 = True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var1: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5 - PI</a:t>
            </a:r>
            <a:endParaRPr/>
          </a:p>
        </p:txBody>
      </p:sp>
      <p:sp>
        <p:nvSpPr>
          <p:cNvPr id="314" name="Google Shape;314;p57"/>
          <p:cNvSpPr txBox="1"/>
          <p:nvPr>
            <p:ph idx="1" type="body"/>
          </p:nvPr>
        </p:nvSpPr>
        <p:spPr>
          <a:xfrm>
            <a:off x="4324600" y="1919075"/>
            <a:ext cx="4656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(1) e</a:t>
            </a:r>
            <a:r>
              <a:rPr lang="en"/>
              <a:t>xperience &gt; 0</a:t>
            </a:r>
            <a:br>
              <a:rPr lang="en"/>
            </a:br>
            <a:r>
              <a:rPr lang="en"/>
              <a:t>(2) experience &gt;=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(1) age &lt; 18</a:t>
            </a:r>
            <a:br>
              <a:rPr lang="en"/>
            </a:br>
            <a:r>
              <a:rPr lang="en"/>
              <a:t>(2) experience !=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(1) age &lt; 18</a:t>
            </a:r>
            <a:br>
              <a:rPr lang="en"/>
            </a:br>
            <a:r>
              <a:rPr lang="en"/>
              <a:t>(2) experience == 1 or experience == 2</a:t>
            </a:r>
            <a:endParaRPr/>
          </a:p>
        </p:txBody>
      </p:sp>
      <p:pic>
        <p:nvPicPr>
          <p:cNvPr id="315" name="Google Shape;3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86725"/>
            <a:ext cx="3674175" cy="31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5 - PI</a:t>
            </a:r>
            <a:endParaRPr/>
          </a:p>
        </p:txBody>
      </p:sp>
      <p:sp>
        <p:nvSpPr>
          <p:cNvPr id="321" name="Google Shape;321;p58"/>
          <p:cNvSpPr txBox="1"/>
          <p:nvPr>
            <p:ph idx="1" type="body"/>
          </p:nvPr>
        </p:nvSpPr>
        <p:spPr>
          <a:xfrm>
            <a:off x="4324600" y="1919075"/>
            <a:ext cx="4656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(1) experience &gt; 0</a:t>
            </a:r>
            <a:br>
              <a:rPr lang="en"/>
            </a:br>
            <a:r>
              <a:rPr lang="en"/>
              <a:t>(2) experience &gt;=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(1) age &lt; 18</a:t>
            </a:r>
            <a:br>
              <a:rPr lang="en"/>
            </a:br>
            <a:r>
              <a:rPr lang="en"/>
              <a:t>(2) experience !=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(1) age &lt; 18</a:t>
            </a:r>
            <a:br>
              <a:rPr lang="en">
                <a:highlight>
                  <a:srgbClr val="FFFF00"/>
                </a:highlight>
              </a:rPr>
            </a:br>
            <a:r>
              <a:rPr lang="en">
                <a:highlight>
                  <a:srgbClr val="FFFF00"/>
                </a:highlight>
              </a:rPr>
              <a:t>(2) experience == 1 or experience == 2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322" name="Google Shape;3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86725"/>
            <a:ext cx="3674175" cy="31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only compare things of the same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12 &gt;= 5  # True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 &lt; 2      # False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“Hey” &lt; 4 # TypeError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only compare things of the same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12 &gt;= 5  # True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 &lt; 2      # False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“Hey” &lt; 4 # TypeError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Except when we compare floats and ints, ints are automatically converted to float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12.0 &gt;= 5 # True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 &lt; 2.0     # False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can’t use &lt; or &gt; to compare strings then how do we?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can’t use &lt; or &gt; to compare strings then how do we?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</a:t>
            </a:r>
            <a:r>
              <a:rPr b="1" lang="en"/>
              <a:t>==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578470" y="1727537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can’t use &lt; or &gt; to compare strings then how do we?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</a:t>
            </a:r>
            <a:r>
              <a:rPr b="1" lang="en"/>
              <a:t>==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if we want to see if two Strings are equal we 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“Testing” == “Testing” # True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“Week 7” == “week 7” # False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Important to note: </a:t>
            </a:r>
            <a:r>
              <a:rPr b="1" lang="en"/>
              <a:t>NEVER</a:t>
            </a:r>
            <a:r>
              <a:rPr lang="en"/>
              <a:t> use == to compare floats this will cause unreliable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