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18"/>
  </p:notesMasterIdLst>
  <p:sldIdLst>
    <p:sldId id="257" r:id="rId6"/>
    <p:sldId id="269" r:id="rId7"/>
    <p:sldId id="256" r:id="rId8"/>
    <p:sldId id="270" r:id="rId9"/>
    <p:sldId id="272" r:id="rId10"/>
    <p:sldId id="273" r:id="rId11"/>
    <p:sldId id="274" r:id="rId12"/>
    <p:sldId id="276" r:id="rId13"/>
    <p:sldId id="275" r:id="rId14"/>
    <p:sldId id="277" r:id="rId15"/>
    <p:sldId id="271" r:id="rId16"/>
    <p:sldId id="267" r:id="rId17"/>
  </p:sldIdLst>
  <p:sldSz cx="14630400" cy="8229600"/>
  <p:notesSz cx="6858000" cy="9144000"/>
  <p:custDataLst>
    <p:tags r:id="rId19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2" userDrawn="1">
          <p15:clr>
            <a:srgbClr val="A4A3A4"/>
          </p15:clr>
        </p15:guide>
        <p15:guide id="2" orient="horz" pos="1405" userDrawn="1">
          <p15:clr>
            <a:srgbClr val="A4A3A4"/>
          </p15:clr>
        </p15:guide>
        <p15:guide id="3" orient="horz" pos="2716" userDrawn="1">
          <p15:clr>
            <a:srgbClr val="A4A3A4"/>
          </p15:clr>
        </p15:guide>
        <p15:guide id="4" orient="horz" pos="3082" userDrawn="1">
          <p15:clr>
            <a:srgbClr val="A4A3A4"/>
          </p15:clr>
        </p15:guide>
        <p15:guide id="5" orient="horz" pos="4393" userDrawn="1">
          <p15:clr>
            <a:srgbClr val="A4A3A4"/>
          </p15:clr>
        </p15:guide>
        <p15:guide id="6" orient="horz" pos="4543" userDrawn="1">
          <p15:clr>
            <a:srgbClr val="A4A3A4"/>
          </p15:clr>
        </p15:guide>
        <p15:guide id="7" pos="438" userDrawn="1">
          <p15:clr>
            <a:srgbClr val="A4A3A4"/>
          </p15:clr>
        </p15:guide>
        <p15:guide id="8" pos="4360" userDrawn="1">
          <p15:clr>
            <a:srgbClr val="A4A3A4"/>
          </p15:clr>
        </p15:guide>
        <p15:guide id="9" pos="4858" userDrawn="1">
          <p15:clr>
            <a:srgbClr val="A4A3A4"/>
          </p15:clr>
        </p15:guide>
        <p15:guide id="10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8221" autoAdjust="0"/>
  </p:normalViewPr>
  <p:slideViewPr>
    <p:cSldViewPr snapToGrid="0" snapToObjects="1">
      <p:cViewPr varScale="1">
        <p:scale>
          <a:sx n="77" d="100"/>
          <a:sy n="77" d="100"/>
        </p:scale>
        <p:origin x="87" y="156"/>
      </p:cViewPr>
      <p:guideLst>
        <p:guide orient="horz" pos="1202"/>
        <p:guide orient="horz" pos="1405"/>
        <p:guide orient="horz" pos="2716"/>
        <p:guide orient="horz" pos="3082"/>
        <p:guide orient="horz" pos="4393"/>
        <p:guide orient="horz" pos="4543"/>
        <p:guide pos="438"/>
        <p:guide pos="4360"/>
        <p:guide pos="4858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310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6EFC4-7EEB-4A07-8776-127710F61201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0429F-8BC2-4A5C-9449-46447D4E7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French </a:t>
            </a:r>
            <a:r>
              <a:rPr lang="en-GB" dirty="0" err="1"/>
              <a:t>uni</a:t>
            </a:r>
            <a:r>
              <a:rPr lang="en-GB" dirty="0"/>
              <a:t> exams in Jan.</a:t>
            </a:r>
            <a:br>
              <a:rPr lang="en-GB" dirty="0"/>
            </a:br>
            <a:r>
              <a:rPr lang="en-GB" dirty="0"/>
              <a:t>53% pro help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429F-8BC2-4A5C-9449-46447D4E71A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32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AE390-62BE-EF91-31C4-BA9BA871D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3C416D-D2CE-F17B-E718-46F811579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C9B4F8-CD73-6715-F9F8-70C1D8E5C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French </a:t>
            </a:r>
            <a:r>
              <a:rPr lang="en-GB" dirty="0" err="1"/>
              <a:t>uni</a:t>
            </a:r>
            <a:r>
              <a:rPr lang="en-GB" dirty="0"/>
              <a:t> exams in Jan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E11E2-E09F-C044-B7F5-DDE7E2637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429F-8BC2-4A5C-9449-46447D4E71A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8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02D69-E093-07DC-65D8-C71441621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B34148-73B0-F254-E078-1203E8F4BE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FA9B7B-E363-542B-4601-53754526E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French </a:t>
            </a:r>
            <a:r>
              <a:rPr lang="en-GB" dirty="0" err="1"/>
              <a:t>uni</a:t>
            </a:r>
            <a:r>
              <a:rPr lang="en-GB" dirty="0"/>
              <a:t> exams in Jan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4D465-27D0-AEBB-BADE-5DE4ED10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429F-8BC2-4A5C-9449-46447D4E71A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41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BB7BA-784F-8A21-D106-866632B8E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F1224-CAEF-8E18-B318-68898FDC8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FADA3C-DEA3-BF7B-7405-04C32E89A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053F5-CD26-E374-1756-F3E64509F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429F-8BC2-4A5C-9449-46447D4E71A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0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92E85-31C7-AC0A-BD2B-A5E7DD908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56648B-0AA9-BF84-87F6-42549B4E9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00C618-0681-1702-0DBC-3D5308129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EF79C-D556-F1D2-F645-641FF5B73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429F-8BC2-4A5C-9449-46447D4E71A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94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8C727-E758-1017-7A45-37AAD8643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AF9DA3-A8E0-F431-1BA8-66C9D20F89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C73FA-7CD4-11E7-7F47-7D9FC16DE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8659F-CC54-1BFE-52E7-19138DC4C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429F-8BC2-4A5C-9449-46447D4E71A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89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6075" indent="-342900">
              <a:buFont typeface="Arial" panose="020B0604020202020204" pitchFamily="34" charset="0"/>
              <a:buChar char="•"/>
            </a:pPr>
            <a:r>
              <a:rPr lang="en-US" sz="1200" dirty="0"/>
              <a:t>Meetings remote or in person</a:t>
            </a:r>
          </a:p>
          <a:p>
            <a:pPr marL="346075" indent="-342900">
              <a:buFont typeface="Arial" panose="020B0604020202020204" pitchFamily="34" charset="0"/>
              <a:buChar char="•"/>
            </a:pPr>
            <a:r>
              <a:rPr lang="en-US" sz="1200" dirty="0"/>
              <a:t>Age </a:t>
            </a:r>
          </a:p>
          <a:p>
            <a:pPr marL="346075" indent="-342900">
              <a:buFont typeface="Arial" panose="020B0604020202020204" pitchFamily="34" charset="0"/>
              <a:buChar char="•"/>
            </a:pPr>
            <a:r>
              <a:rPr lang="en-US" sz="1200" dirty="0"/>
              <a:t>Location</a:t>
            </a:r>
          </a:p>
          <a:p>
            <a:pPr marL="346075" indent="-342900">
              <a:buFont typeface="Arial" panose="020B0604020202020204" pitchFamily="34" charset="0"/>
              <a:buChar char="•"/>
            </a:pPr>
            <a:r>
              <a:rPr lang="en-US" sz="1200" dirty="0"/>
              <a:t> In-between distance</a:t>
            </a:r>
          </a:p>
          <a:p>
            <a:pPr marL="346075" indent="-342900">
              <a:buFont typeface="Arial" panose="020B0604020202020204" pitchFamily="34" charset="0"/>
              <a:buChar char="•"/>
            </a:pPr>
            <a:r>
              <a:rPr lang="en-US" sz="1200" dirty="0"/>
              <a:t>Upgraded form</a:t>
            </a:r>
          </a:p>
          <a:p>
            <a:pPr marL="346075" indent="-342900">
              <a:buFont typeface="Arial" panose="020B0604020202020204" pitchFamily="34" charset="0"/>
              <a:buChar char="•"/>
            </a:pPr>
            <a:r>
              <a:rPr lang="en-US" sz="1200" dirty="0"/>
              <a:t>Reward mechanisms for mentors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429F-8BC2-4A5C-9449-46447D4E71A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2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694944" y="3306556"/>
            <a:ext cx="13249656" cy="369332"/>
          </a:xfrm>
        </p:spPr>
        <p:txBody>
          <a:bodyPr vert="horz" wrap="square" lIns="0" tIns="0" rIns="0" bIns="0" anchor="b">
            <a:spAutoFit/>
          </a:bodyPr>
          <a:lstStyle>
            <a:lvl1pPr algn="l"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4944" y="923544"/>
            <a:ext cx="132496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694944" y="3922776"/>
            <a:ext cx="4379976" cy="384048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694944" y="6199632"/>
            <a:ext cx="5989320" cy="969264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mplitudeTF" panose="02000506050000020004" pitchFamily="50" charset="0"/>
              </a:defRPr>
            </a:lvl1pPr>
            <a:lvl2pPr marL="2743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94944" y="7232904"/>
            <a:ext cx="1324965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3502152" y="676656"/>
            <a:ext cx="10442448" cy="19202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US" sz="800" b="0" i="0" cap="all" spc="210" dirty="0">
              <a:solidFill>
                <a:schemeClr val="tx2"/>
              </a:solidFill>
              <a:latin typeface="AmplitudeTF" panose="02000506050000020004" pitchFamily="50" charset="0"/>
            </a:endParaRPr>
          </a:p>
        </p:txBody>
      </p:sp>
      <p:sp>
        <p:nvSpPr>
          <p:cNvPr id="9" name="Confidential"/>
          <p:cNvSpPr txBox="1"/>
          <p:nvPr userDrawn="1"/>
        </p:nvSpPr>
        <p:spPr>
          <a:xfrm>
            <a:off x="694944" y="7448897"/>
            <a:ext cx="10442448" cy="217239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US" sz="800" b="0" i="0" cap="all" spc="210" dirty="0">
              <a:solidFill>
                <a:schemeClr val="tx2"/>
              </a:solidFill>
              <a:latin typeface="AmplitudeTF" panose="02000506050000020004" pitchFamily="50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385816" y="3922776"/>
            <a:ext cx="4379976" cy="384048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mplitudeTF" panose="02000506050000020004" pitchFamily="50" charset="0"/>
              </a:defRPr>
            </a:lvl1pPr>
            <a:lvl2pPr marL="2743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205218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6227064" cy="208483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694944" y="4892040"/>
            <a:ext cx="6227064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717536" y="2231136"/>
            <a:ext cx="6227064" cy="4745736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492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6227064" cy="208483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694944" y="4892040"/>
            <a:ext cx="6227064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717536" y="2231136"/>
            <a:ext cx="6227064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17536" y="4892040"/>
            <a:ext cx="6227064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30758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13249656" cy="208483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694944" y="4892040"/>
            <a:ext cx="13249656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52967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13249656" cy="208483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694944" y="4892040"/>
            <a:ext cx="6227064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717536" y="4892040"/>
            <a:ext cx="6227064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714085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6227064" cy="208483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717536" y="2231136"/>
            <a:ext cx="6227064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694944" y="4892040"/>
            <a:ext cx="13249656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090236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694944" y="1408176"/>
            <a:ext cx="13249656" cy="384048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34317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191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694944" y="2807208"/>
            <a:ext cx="13249656" cy="164592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4944" y="923544"/>
            <a:ext cx="132496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694944" y="4599432"/>
            <a:ext cx="13249656" cy="438912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94944" y="7214616"/>
            <a:ext cx="1324965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"/>
          <p:cNvSpPr txBox="1"/>
          <p:nvPr userDrawn="1"/>
        </p:nvSpPr>
        <p:spPr>
          <a:xfrm>
            <a:off x="3502152" y="7430608"/>
            <a:ext cx="10442448" cy="217239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US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7150608" y="7532992"/>
            <a:ext cx="329184" cy="14048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US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6E7F67-F5E7-42E3-B2F2-02C46D838B4A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10632094" y="7443216"/>
            <a:ext cx="3303362" cy="2221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34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1800" b="0" i="0" dirty="0">
                <a:solidFill>
                  <a:schemeClr val="tx2"/>
                </a:solidFill>
                <a:latin typeface="AmplitudeTF" panose="02000506050000020004" pitchFamily="50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13614446" y="1773936"/>
            <a:ext cx="330155" cy="297389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300" b="0" i="0" dirty="0">
                <a:solidFill>
                  <a:schemeClr val="tx2"/>
                </a:solidFill>
                <a:latin typeface="AmplitudeTF" panose="02000506050000020004" pitchFamily="50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667512" y="2157984"/>
            <a:ext cx="13249656" cy="5321808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mplitudeTF" panose="02000506050000020004" pitchFamily="50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0589037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694944" y="1911096"/>
            <a:ext cx="13249656" cy="5321808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2743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 marL="173736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 marL="338328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 marL="50292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93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694944" y="4215384"/>
            <a:ext cx="13249656" cy="1453896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4944" y="923544"/>
            <a:ext cx="132496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694944" y="5760720"/>
            <a:ext cx="4379976" cy="384048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94944" y="7232904"/>
            <a:ext cx="1324965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694944" y="6199632"/>
            <a:ext cx="5989320" cy="969264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mplitudeTF" panose="02000506050000020004" pitchFamily="50" charset="0"/>
              </a:defRPr>
            </a:lvl1pPr>
            <a:lvl2pPr marL="2743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694944" y="7448897"/>
            <a:ext cx="10442448" cy="217239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US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704088" y="5760720"/>
            <a:ext cx="4379976" cy="384048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mplitudeTF" panose="02000506050000020004" pitchFamily="50" charset="0"/>
              </a:defRPr>
            </a:lvl1pPr>
            <a:lvl2pPr marL="2743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694944" y="1691640"/>
            <a:ext cx="13249656" cy="251460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  <a:latin typeface="AmplitudeTF" panose="02000506050000020004" pitchFamily="50" charset="0"/>
              </a:defRPr>
            </a:lvl1pPr>
          </a:lstStyle>
          <a:p>
            <a:r>
              <a:rPr lang="en-US" dirty="0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10458676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4151376" cy="474573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239512" y="2231136"/>
            <a:ext cx="4151376" cy="4745736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9793224" y="2231136"/>
            <a:ext cx="4151376" cy="4745736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565573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029968"/>
            <a:ext cx="13249656" cy="1380744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694944" y="3803904"/>
            <a:ext cx="13249656" cy="138074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694944" y="5586984"/>
            <a:ext cx="13249656" cy="138074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2602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029968"/>
            <a:ext cx="6227064" cy="1380744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694944" y="3803904"/>
            <a:ext cx="6227064" cy="138074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694944" y="5586984"/>
            <a:ext cx="6227064" cy="138074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17536" y="2029968"/>
            <a:ext cx="6227064" cy="138074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717536" y="3803904"/>
            <a:ext cx="6227064" cy="138074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717536" y="5586984"/>
            <a:ext cx="6227064" cy="138074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8434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4151376" cy="208483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239512" y="2231136"/>
            <a:ext cx="4151376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9793224" y="2231136"/>
            <a:ext cx="4151376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694944" y="4892040"/>
            <a:ext cx="4151376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239512" y="4892040"/>
            <a:ext cx="4151376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9793224" y="4892040"/>
            <a:ext cx="4151376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780698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3108960" cy="208483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4069080" y="2231136"/>
            <a:ext cx="3108960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452360" y="2231136"/>
            <a:ext cx="3108960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10826496" y="2231136"/>
            <a:ext cx="3108960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694944" y="4892040"/>
            <a:ext cx="3108960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4069080" y="4892040"/>
            <a:ext cx="3108960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7452360" y="4892040"/>
            <a:ext cx="3108960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10826496" y="4892040"/>
            <a:ext cx="3108960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7441757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694944" y="1408176"/>
            <a:ext cx="13249656" cy="384048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694944" y="2231136"/>
            <a:ext cx="3191256" cy="4745736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4526280" y="2231136"/>
            <a:ext cx="9418320" cy="4745736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206240" y="2231136"/>
            <a:ext cx="0" cy="4745736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15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4630400" cy="8229600"/>
          </a:xfrm>
        </p:spPr>
        <p:txBody>
          <a:bodyPr/>
          <a:lstStyle>
            <a:lvl1pPr marL="3175" indent="0">
              <a:buFontTx/>
              <a:buNone/>
              <a:defRPr>
                <a:latin typeface="AmplitudeTF" panose="02000506050000020004" pitchFamily="50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871216"/>
            <a:ext cx="13085065" cy="118872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>
                <a:latin typeface="AmplitudeTF" panose="02000506050000020004" pitchFamily="50" charset="0"/>
              </a:defRPr>
            </a:lvl1pPr>
            <a:lvl2pPr marL="27432" indent="0">
              <a:buFontTx/>
              <a:buNone/>
              <a:defRPr/>
            </a:lvl2pPr>
            <a:lvl3pPr marL="173736" indent="0">
              <a:buFontTx/>
              <a:buNone/>
              <a:defRPr/>
            </a:lvl3pPr>
            <a:lvl4pPr marL="338328" indent="0">
              <a:buFontTx/>
              <a:buNone/>
              <a:defRPr/>
            </a:lvl4pPr>
            <a:lvl5pPr marL="50292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9048"/>
            <a:ext cx="14639544" cy="1124712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>
                <a:latin typeface="AmplitudeTF" panose="02000506050000020004" pitchFamily="50" charset="0"/>
              </a:defRPr>
            </a:lvl1pPr>
            <a:lvl2pPr marL="27432" indent="0">
              <a:buFontTx/>
              <a:buNone/>
              <a:defRPr/>
            </a:lvl2pPr>
            <a:lvl3pPr marL="173736" indent="0">
              <a:buFontTx/>
              <a:buNone/>
              <a:defRPr/>
            </a:lvl3pPr>
            <a:lvl4pPr marL="338328" indent="0">
              <a:buFontTx/>
              <a:buNone/>
              <a:defRPr/>
            </a:lvl4pPr>
            <a:lvl5pPr marL="50292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3502152"/>
            <a:ext cx="12609576" cy="384048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mplitudeTF" panose="02000506050000020004" pitchFamily="50" charset="0"/>
              </a:defRPr>
            </a:lvl1pPr>
            <a:lvl2pPr marL="2743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466344" y="3099816"/>
            <a:ext cx="12609576" cy="420624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mplitudeTF" panose="02000506050000020004" pitchFamily="50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321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329184" y="274320"/>
            <a:ext cx="13990320" cy="7680960"/>
          </a:xfrm>
        </p:spPr>
        <p:txBody>
          <a:bodyPr/>
          <a:lstStyle>
            <a:lvl1pPr marL="3175" indent="0">
              <a:buFontTx/>
              <a:buNone/>
              <a:defRPr>
                <a:latin typeface="AmplitudeTF" panose="02000506050000020004" pitchFamily="50" charset="0"/>
              </a:defRPr>
            </a:lvl1pPr>
          </a:lstStyle>
          <a:p>
            <a:r>
              <a:rPr lang="en-US" dirty="0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329184" y="3145536"/>
            <a:ext cx="13085065" cy="118872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>
                <a:latin typeface="AmplitudeTF" panose="02000506050000020004" pitchFamily="50" charset="0"/>
              </a:defRPr>
            </a:lvl1pPr>
            <a:lvl2pPr marL="27432" indent="0">
              <a:buFontTx/>
              <a:buNone/>
              <a:defRPr/>
            </a:lvl2pPr>
            <a:lvl3pPr marL="173736" indent="0">
              <a:buFontTx/>
              <a:buNone/>
              <a:defRPr/>
            </a:lvl3pPr>
            <a:lvl4pPr marL="338328" indent="0">
              <a:buFontTx/>
              <a:buNone/>
              <a:defRPr/>
            </a:lvl4pPr>
            <a:lvl5pPr marL="50292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329184" y="6373368"/>
            <a:ext cx="14008608" cy="1124712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>
                <a:latin typeface="AmplitudeTF" panose="02000506050000020004" pitchFamily="50" charset="0"/>
              </a:defRPr>
            </a:lvl1pPr>
            <a:lvl2pPr marL="27432" indent="0">
              <a:buFontTx/>
              <a:buNone/>
              <a:defRPr/>
            </a:lvl2pPr>
            <a:lvl3pPr marL="173736" indent="0">
              <a:buFontTx/>
              <a:buNone/>
              <a:defRPr/>
            </a:lvl3pPr>
            <a:lvl4pPr marL="338328" indent="0">
              <a:buFontTx/>
              <a:buNone/>
              <a:defRPr/>
            </a:lvl4pPr>
            <a:lvl5pPr marL="50292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3785616"/>
            <a:ext cx="12609576" cy="384048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mplitudeTF" panose="02000506050000020004" pitchFamily="50" charset="0"/>
              </a:defRPr>
            </a:lvl1pPr>
            <a:lvl2pPr marL="2743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795528" y="3364992"/>
            <a:ext cx="12609576" cy="420624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mplitudeTF" panose="02000506050000020004" pitchFamily="50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88047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484632" y="1197864"/>
            <a:ext cx="4297680" cy="4700016"/>
          </a:xfrm>
        </p:spPr>
        <p:txBody>
          <a:bodyPr/>
          <a:lstStyle>
            <a:lvl1pPr marL="3175" indent="0">
              <a:buFontTx/>
              <a:buNone/>
              <a:defRPr>
                <a:latin typeface="AmplitudeTF" panose="02000506050000020004" pitchFamily="50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5157216" y="1197864"/>
            <a:ext cx="4297680" cy="4700016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>
                <a:latin typeface="AmplitudeTF" panose="02000506050000020004" pitchFamily="50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9838944" y="1197864"/>
            <a:ext cx="4297680" cy="4700016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>
                <a:latin typeface="AmplitudeTF" panose="02000506050000020004" pitchFamily="50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12408408" y="841248"/>
            <a:ext cx="1609344" cy="27432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mplitudeTF" panose="02000506050000020004" pitchFamily="50" charset="0"/>
              </a:defRPr>
            </a:lvl1pPr>
            <a:lvl2pPr marL="2743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484632" y="6007608"/>
            <a:ext cx="13651992" cy="356616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mplitudeTF" panose="02000506050000020004" pitchFamily="50" charset="0"/>
              </a:defRPr>
            </a:lvl1pPr>
          </a:lstStyle>
          <a:p>
            <a:r>
              <a:rPr lang="en-US" dirty="0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00668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13249656" cy="474573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725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694944" y="1911096"/>
            <a:ext cx="13249656" cy="507492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0772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6227064" cy="474573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717536" y="2231136"/>
            <a:ext cx="6227064" cy="4745736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34496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6227064" cy="474573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717536" y="2231136"/>
            <a:ext cx="6227064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717536" y="4892040"/>
            <a:ext cx="6227064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8730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694944" y="1837944"/>
            <a:ext cx="13249656" cy="5321808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0160" lvl="0" indent="-6985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dirty="0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dirty="0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dirty="0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4944" y="1307592"/>
            <a:ext cx="1324965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3502152" y="484632"/>
            <a:ext cx="10442448" cy="2286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US" sz="700" b="0" i="0" cap="all" spc="210" dirty="0">
              <a:solidFill>
                <a:schemeClr val="tx2"/>
              </a:solidFill>
              <a:latin typeface="AmplitudeTF" panose="02000506050000020004" pitchFamily="50" charset="0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3502152" y="265176"/>
            <a:ext cx="10442448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US" sz="7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694944" y="463314"/>
            <a:ext cx="65" cy="13407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US" sz="850" b="0" i="0" dirty="0">
              <a:solidFill>
                <a:schemeClr val="bg2"/>
              </a:solidFill>
              <a:latin typeface="AmplitudeTF" panose="02000506050000020004" pitchFamily="50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7150608" y="7507224"/>
            <a:ext cx="329184" cy="19202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694944" y="7644384"/>
            <a:ext cx="2660904" cy="12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US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939D2-9709-4FC1-95F4-46366AAC84CB}"/>
              </a:ext>
            </a:extLst>
          </p:cNvPr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10632094" y="7443216"/>
            <a:ext cx="3303362" cy="222199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mplitudeTF" panose="02000506050000020004" pitchFamily="50" charset="0"/>
          <a:ea typeface="+mj-ea"/>
          <a:cs typeface="+mj-cs"/>
        </a:defRPr>
      </a:lvl1pPr>
    </p:titleStyle>
    <p:bodyStyle>
      <a:lvl1pPr marL="10160" indent="-6985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mplitudeTF" panose="02000506050000020004" pitchFamily="50" charset="0"/>
          <a:ea typeface="+mn-ea"/>
          <a:cs typeface="+mn-cs"/>
        </a:defRPr>
      </a:lvl1pPr>
      <a:lvl2pPr marL="210312" indent="-182880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mplitudeTF" panose="02000506050000020004" pitchFamily="50" charset="0"/>
          <a:ea typeface="+mn-ea"/>
          <a:cs typeface="+mn-cs"/>
        </a:defRPr>
      </a:lvl2pPr>
      <a:lvl3pPr marL="384048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mplitudeTF" panose="02000506050000020004" pitchFamily="50" charset="0"/>
          <a:ea typeface="+mn-ea"/>
          <a:cs typeface="+mn-cs"/>
        </a:defRPr>
      </a:lvl3pPr>
      <a:lvl4pPr marL="557784" indent="-219456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mplitudeTF" panose="02000506050000020004" pitchFamily="50" charset="0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mplitudeTF" panose="0200050605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image" Target="../media/image1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3DFCDA-B134-4FD3-AC88-38EECE75E279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9866375" y="7443216"/>
            <a:ext cx="4078225" cy="2743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CoverPageDateText">
            <a:extLst>
              <a:ext uri="{FF2B5EF4-FFF2-40B4-BE49-F238E27FC236}">
                <a16:creationId xmlns:a16="http://schemas.microsoft.com/office/drawing/2014/main" id="{D9C69B3C-6573-4BA0-BDF3-5CB131711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5212" y="4756685"/>
            <a:ext cx="4379976" cy="384048"/>
          </a:xfrm>
        </p:spPr>
        <p:txBody>
          <a:bodyPr/>
          <a:lstStyle/>
          <a:p>
            <a:pPr algn="ctr"/>
            <a:r>
              <a:rPr lang="en-US" sz="2800" dirty="0"/>
              <a:t>Data For Good 2025</a:t>
            </a:r>
          </a:p>
        </p:txBody>
      </p:sp>
      <p:pic>
        <p:nvPicPr>
          <p:cNvPr id="3" name="Picture 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913A11D-3E5F-541C-5495-E00204E73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779" y="2546096"/>
            <a:ext cx="7121069" cy="2083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586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B3FFB-609D-6842-33C4-441747FB7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5D803F-C22A-A0D3-4865-E0F922A8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Challenge 2: An effective matching algorithm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B26161-B236-4086-97B1-22B81C06F9A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944" y="1741932"/>
            <a:ext cx="13249656" cy="4745736"/>
          </a:xfrm>
        </p:spPr>
        <p:txBody>
          <a:bodyPr/>
          <a:lstStyle/>
          <a:p>
            <a:pPr marL="346075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175" indent="0"/>
            <a:endParaRPr lang="en-US" sz="2000" dirty="0"/>
          </a:p>
          <a:p>
            <a:pPr marL="3175" indent="0"/>
            <a:endParaRPr lang="en-US" sz="2000" dirty="0"/>
          </a:p>
          <a:p>
            <a:pPr marL="3175" indent="0" algn="ctr"/>
            <a:endParaRPr lang="en-US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E66574-1074-A73B-EF08-FFAE411491EF}"/>
              </a:ext>
            </a:extLst>
          </p:cNvPr>
          <p:cNvSpPr txBox="1">
            <a:spLocks/>
          </p:cNvSpPr>
          <p:nvPr/>
        </p:nvSpPr>
        <p:spPr>
          <a:xfrm>
            <a:off x="694944" y="1792628"/>
            <a:ext cx="13249656" cy="5482111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0160" indent="-6985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1pPr>
            <a:lvl2pPr marL="210312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2pPr>
            <a:lvl3pPr marL="384048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3pPr>
            <a:lvl4pPr marL="557784" indent="-219456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0"/>
            <a:r>
              <a:rPr lang="en-US" sz="2400" b="1" dirty="0"/>
              <a:t>Model Performance (Random Forest): </a:t>
            </a:r>
            <a:r>
              <a:rPr lang="en-US" sz="2400" dirty="0"/>
              <a:t>75%</a:t>
            </a:r>
          </a:p>
          <a:p>
            <a:pPr marL="3175" indent="0"/>
            <a:endParaRPr lang="en-US" sz="2400" dirty="0"/>
          </a:p>
          <a:p>
            <a:pPr marL="3175" indent="0" algn="ctr"/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BF3AA3-673D-ED66-5747-AB64F1DC4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27" y="2199805"/>
            <a:ext cx="7325114" cy="4446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F643D2-B54B-7924-0755-20880BA0B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058" y="2401400"/>
            <a:ext cx="5838825" cy="4791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111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D0D89-065E-CF5C-A564-52CD65D74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5DEEAE3-4606-94F7-F865-7AB6D08C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889E3B-C085-B02F-9B57-A508E23EE3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944" y="1741932"/>
            <a:ext cx="13249656" cy="4745736"/>
          </a:xfrm>
        </p:spPr>
        <p:txBody>
          <a:bodyPr numCol="1"/>
          <a:lstStyle/>
          <a:p>
            <a:pPr marL="3175" indent="0" algn="ctr"/>
            <a:r>
              <a:rPr lang="en-US" sz="2800" b="1" dirty="0"/>
              <a:t>Improved data collection</a:t>
            </a:r>
          </a:p>
          <a:p>
            <a:pPr marL="346075" indent="-342900" algn="ctr">
              <a:buFont typeface="Arial" panose="020B0604020202020204" pitchFamily="34" charset="0"/>
              <a:buChar char="•"/>
            </a:pPr>
            <a:r>
              <a:rPr lang="en-US" sz="2800" dirty="0"/>
              <a:t>Meetings remote or in person</a:t>
            </a:r>
          </a:p>
          <a:p>
            <a:pPr marL="346075" indent="-342900" algn="ctr">
              <a:buFont typeface="Arial" panose="020B0604020202020204" pitchFamily="34" charset="0"/>
              <a:buChar char="•"/>
            </a:pPr>
            <a:r>
              <a:rPr lang="en-US" sz="2800" dirty="0"/>
              <a:t>Age </a:t>
            </a:r>
          </a:p>
          <a:p>
            <a:pPr marL="346075" indent="-342900" algn="ctr">
              <a:buFont typeface="Arial" panose="020B0604020202020204" pitchFamily="34" charset="0"/>
              <a:buChar char="•"/>
            </a:pPr>
            <a:r>
              <a:rPr lang="en-US" sz="2800" dirty="0"/>
              <a:t>Location</a:t>
            </a:r>
          </a:p>
          <a:p>
            <a:pPr marL="346075" indent="-342900" algn="ctr">
              <a:buFont typeface="Arial" panose="020B0604020202020204" pitchFamily="34" charset="0"/>
              <a:buChar char="•"/>
            </a:pPr>
            <a:r>
              <a:rPr lang="en-US" sz="2800" dirty="0"/>
              <a:t> In-between distance</a:t>
            </a:r>
          </a:p>
          <a:p>
            <a:pPr marL="346075" indent="-342900" algn="ctr">
              <a:buFont typeface="Arial" panose="020B0604020202020204" pitchFamily="34" charset="0"/>
              <a:buChar char="•"/>
            </a:pPr>
            <a:r>
              <a:rPr lang="en-US" sz="2800" dirty="0"/>
              <a:t>Updated form</a:t>
            </a:r>
          </a:p>
          <a:p>
            <a:pPr marL="346075" indent="-342900" algn="ctr">
              <a:buFont typeface="Arial" panose="020B0604020202020204" pitchFamily="34" charset="0"/>
              <a:buChar char="•"/>
            </a:pPr>
            <a:r>
              <a:rPr lang="en-US" sz="2800" dirty="0"/>
              <a:t>Reward mechanisms for mentors</a:t>
            </a:r>
          </a:p>
          <a:p>
            <a:pPr marL="346075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6075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175" indent="0" algn="ctr"/>
            <a:endParaRPr lang="en-US" sz="2800" b="1" dirty="0"/>
          </a:p>
          <a:p>
            <a:pPr marL="3175" indent="0"/>
            <a:endParaRPr lang="en-US" sz="2800" dirty="0"/>
          </a:p>
          <a:p>
            <a:pPr marL="3175" indent="0"/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111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4944536-53CE-4B7C-A578-2A21EDB86A20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775810" y="5503009"/>
            <a:ext cx="13249656" cy="1453896"/>
          </a:xfrm>
        </p:spPr>
        <p:txBody>
          <a:bodyPr/>
          <a:lstStyle/>
          <a:p>
            <a:r>
              <a:rPr lang="en-US" sz="4400" dirty="0"/>
              <a:t>Questions?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91261-F9D4-4BBF-B492-D02729A70A28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9866375" y="7443216"/>
            <a:ext cx="4078225" cy="2743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8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9D42-09F9-4128-BD21-B64DD121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4472-CBCD-4544-8F79-C3F7BD0F67F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944" y="1741932"/>
            <a:ext cx="13249656" cy="4745736"/>
          </a:xfrm>
        </p:spPr>
        <p:txBody>
          <a:bodyPr/>
          <a:lstStyle/>
          <a:p>
            <a:pPr marL="346075" indent="-342900">
              <a:buFont typeface="Arial" panose="020B0604020202020204" pitchFamily="34" charset="0"/>
              <a:buChar char="•"/>
            </a:pPr>
            <a:r>
              <a:rPr lang="en-US" sz="2400" dirty="0"/>
              <a:t>Check in on each student-mentor pair within </a:t>
            </a:r>
            <a:r>
              <a:rPr lang="en-US" sz="2400" b="1" dirty="0"/>
              <a:t>50 days</a:t>
            </a:r>
            <a:r>
              <a:rPr lang="en-US" sz="2400" dirty="0"/>
              <a:t> of starting the mentorship</a:t>
            </a:r>
          </a:p>
          <a:p>
            <a:pPr marL="346075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6075" indent="-342900">
              <a:buFont typeface="Arial" panose="020B0604020202020204" pitchFamily="34" charset="0"/>
              <a:buChar char="•"/>
            </a:pPr>
            <a:r>
              <a:rPr lang="en-US" sz="2400" dirty="0"/>
              <a:t>Offer study support to each mentee over the </a:t>
            </a:r>
            <a:r>
              <a:rPr lang="en-US" sz="2400" b="1" dirty="0"/>
              <a:t>Christmas period</a:t>
            </a:r>
            <a:r>
              <a:rPr lang="en-US" sz="2400" dirty="0"/>
              <a:t>, even if the mentee only requires “professional” help</a:t>
            </a:r>
          </a:p>
          <a:p>
            <a:pPr marL="346075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6075" indent="-342900">
              <a:buFont typeface="Arial" panose="020B0604020202020204" pitchFamily="34" charset="0"/>
              <a:buChar char="•"/>
            </a:pPr>
            <a:r>
              <a:rPr lang="en-US" sz="2400" dirty="0"/>
              <a:t>Recommend that mentees meet their mentors </a:t>
            </a:r>
            <a:r>
              <a:rPr lang="en-US" sz="2400" b="1" dirty="0"/>
              <a:t>at least once a week</a:t>
            </a:r>
          </a:p>
          <a:p>
            <a:pPr marL="346075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6075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 extra support to students studying: </a:t>
            </a:r>
            <a:r>
              <a:rPr lang="en-US" sz="2400" b="1" dirty="0"/>
              <a:t>Political Science, Art &amp; Design, and International Relations</a:t>
            </a:r>
          </a:p>
          <a:p>
            <a:pPr marL="346075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6075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65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477238-D26E-4D3C-9D7F-0CE07F0B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Challenge 1: How to monitor and act on mentee falloff?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457E42A-1345-5B1C-710C-8BD8D031BCE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944" y="1792629"/>
            <a:ext cx="13249656" cy="4745736"/>
          </a:xfrm>
        </p:spPr>
        <p:txBody>
          <a:bodyPr/>
          <a:lstStyle/>
          <a:p>
            <a:pPr marL="3175" indent="0" algn="ctr"/>
            <a:r>
              <a:rPr lang="en-US" sz="2400" b="1" dirty="0"/>
              <a:t>Why are mentees disengaging?</a:t>
            </a:r>
          </a:p>
          <a:p>
            <a:pPr marL="3175" indent="0"/>
            <a:r>
              <a:rPr lang="en-US" sz="2400" b="1" dirty="0"/>
              <a:t>Insight 1:</a:t>
            </a:r>
            <a:r>
              <a:rPr lang="en-US" sz="2400" dirty="0"/>
              <a:t> Pairing score and Mentee engagement are not indicative of whether individuals in the mentorship programme will last.</a:t>
            </a:r>
            <a:endParaRPr lang="en-US" sz="2400" b="1" dirty="0"/>
          </a:p>
          <a:p>
            <a:pPr marL="346075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175" indent="0"/>
            <a:endParaRPr lang="en-US" sz="2000" dirty="0"/>
          </a:p>
          <a:p>
            <a:pPr marL="3175" indent="0"/>
            <a:endParaRPr lang="en-US" sz="2000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r>
              <a:rPr lang="en-US" sz="2400" b="1" dirty="0"/>
              <a:t>So what is making them disengage?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6D219-70F3-B17F-094E-BC27FC6A1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134" y="3470051"/>
            <a:ext cx="12192000" cy="1838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402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1E569-C7DB-8836-1DAF-36E74A4AB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A9C4AB-45A5-59C3-A134-B44FF2F7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Challenge 1: How to monitor and act on mentee falloff?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8EF5124-DB89-501D-93D2-49D40B96B42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944" y="1741932"/>
            <a:ext cx="13249656" cy="4745736"/>
          </a:xfrm>
        </p:spPr>
        <p:txBody>
          <a:bodyPr/>
          <a:lstStyle/>
          <a:p>
            <a:pPr marL="346075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175" indent="0"/>
            <a:endParaRPr lang="en-US" sz="2000" dirty="0"/>
          </a:p>
          <a:p>
            <a:pPr marL="3175" indent="0"/>
            <a:endParaRPr lang="en-US" sz="2000" dirty="0"/>
          </a:p>
          <a:p>
            <a:pPr marL="3175" indent="0" algn="ctr"/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21FF6-A615-76ED-40F1-BBA6CD675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34" y="1548614"/>
            <a:ext cx="8553282" cy="494486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AEC40D-82EA-8868-F7BB-EC27A69617F5}"/>
              </a:ext>
            </a:extLst>
          </p:cNvPr>
          <p:cNvSpPr txBox="1">
            <a:spLocks/>
          </p:cNvSpPr>
          <p:nvPr/>
        </p:nvSpPr>
        <p:spPr>
          <a:xfrm>
            <a:off x="694944" y="1792628"/>
            <a:ext cx="13249656" cy="5482111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0160" indent="-6985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1pPr>
            <a:lvl2pPr marL="210312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2pPr>
            <a:lvl3pPr marL="384048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3pPr>
            <a:lvl4pPr marL="557784" indent="-219456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175" indent="0"/>
            <a:endParaRPr lang="en-US" sz="2000" dirty="0"/>
          </a:p>
          <a:p>
            <a:pPr marL="3175" indent="0"/>
            <a:endParaRPr lang="en-US" sz="2000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r>
              <a:rPr lang="en-US" sz="2400" b="1" dirty="0" err="1"/>
              <a:t>Reccomendation</a:t>
            </a:r>
            <a:r>
              <a:rPr lang="en-US" sz="2400" b="1" dirty="0"/>
              <a:t>: </a:t>
            </a:r>
            <a:r>
              <a:rPr lang="en-US" sz="2400" dirty="0"/>
              <a:t>Check in on each student-mentor pair within </a:t>
            </a:r>
            <a:r>
              <a:rPr lang="en-US" sz="2400" b="1" dirty="0"/>
              <a:t>50 days</a:t>
            </a:r>
            <a:r>
              <a:rPr lang="en-US" sz="2400" dirty="0"/>
              <a:t> of starting the mentorship</a:t>
            </a:r>
          </a:p>
          <a:p>
            <a:pPr marL="3175" indent="0" algn="ctr"/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86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8BF37-017E-5FF4-1D3C-3D528AD67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6B3542-A876-6AE0-4529-3DEEC92F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Challenge 1: How to monitor and act on mentee falloff?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B4C697E-98CB-5EE8-1D52-22AB7F553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944" y="1741932"/>
            <a:ext cx="13249656" cy="4745736"/>
          </a:xfrm>
        </p:spPr>
        <p:txBody>
          <a:bodyPr/>
          <a:lstStyle/>
          <a:p>
            <a:pPr marL="346075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175" indent="0"/>
            <a:endParaRPr lang="en-US" sz="2000" dirty="0"/>
          </a:p>
          <a:p>
            <a:pPr marL="3175" indent="0"/>
            <a:endParaRPr lang="en-US" sz="2000" dirty="0"/>
          </a:p>
          <a:p>
            <a:pPr marL="3175" indent="0" algn="ctr"/>
            <a:endParaRPr lang="en-US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927755-5B63-5E2D-2EF5-0F6FCE36A3EE}"/>
              </a:ext>
            </a:extLst>
          </p:cNvPr>
          <p:cNvSpPr txBox="1">
            <a:spLocks/>
          </p:cNvSpPr>
          <p:nvPr/>
        </p:nvSpPr>
        <p:spPr>
          <a:xfrm>
            <a:off x="694944" y="1792628"/>
            <a:ext cx="13249656" cy="5482111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0160" indent="-6985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1pPr>
            <a:lvl2pPr marL="210312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2pPr>
            <a:lvl3pPr marL="384048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3pPr>
            <a:lvl4pPr marL="557784" indent="-219456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175" indent="0"/>
            <a:endParaRPr lang="en-US" sz="2000" dirty="0"/>
          </a:p>
          <a:p>
            <a:pPr marL="3175" indent="0"/>
            <a:endParaRPr lang="en-US" sz="2000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r>
              <a:rPr lang="en-US" sz="2400" b="1" dirty="0"/>
              <a:t>Recommendation: </a:t>
            </a:r>
            <a:r>
              <a:rPr lang="en-US" sz="2400" dirty="0"/>
              <a:t>Offer study support to each mentee over the </a:t>
            </a:r>
            <a:r>
              <a:rPr lang="en-US" sz="2400" b="1" dirty="0"/>
              <a:t>Christmas period</a:t>
            </a:r>
            <a:r>
              <a:rPr lang="en-US" sz="2400" dirty="0"/>
              <a:t>, even if the mentee only requires “professional” help</a:t>
            </a:r>
          </a:p>
          <a:p>
            <a:pPr marL="3175" indent="0" algn="ctr"/>
            <a:r>
              <a:rPr lang="en-US" sz="2400" b="1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B902C-C91D-D9B5-B9C0-409A1C610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648" y="1675869"/>
            <a:ext cx="9467919" cy="46768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579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035E2-96A5-F388-60C7-7490877D7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4A36A9-3FD4-33B6-D031-7BBD219B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Challenge 1: How to monitor and act on mentee falloff?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C25E9E2-FC67-890F-52E3-4FC9E174979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944" y="1741932"/>
            <a:ext cx="13249656" cy="4745736"/>
          </a:xfrm>
        </p:spPr>
        <p:txBody>
          <a:bodyPr/>
          <a:lstStyle/>
          <a:p>
            <a:pPr marL="346075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175" indent="0"/>
            <a:endParaRPr lang="en-US" sz="2000" dirty="0"/>
          </a:p>
          <a:p>
            <a:pPr marL="3175" indent="0"/>
            <a:endParaRPr lang="en-US" sz="2000" dirty="0"/>
          </a:p>
          <a:p>
            <a:pPr marL="3175" indent="0" algn="ctr"/>
            <a:endParaRPr lang="en-US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A7D565-5AF8-D562-69D7-44DDE8424649}"/>
              </a:ext>
            </a:extLst>
          </p:cNvPr>
          <p:cNvSpPr txBox="1">
            <a:spLocks/>
          </p:cNvSpPr>
          <p:nvPr/>
        </p:nvSpPr>
        <p:spPr>
          <a:xfrm>
            <a:off x="694944" y="1792628"/>
            <a:ext cx="13249656" cy="5482111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0160" indent="-6985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1pPr>
            <a:lvl2pPr marL="210312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2pPr>
            <a:lvl3pPr marL="384048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3pPr>
            <a:lvl4pPr marL="557784" indent="-219456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175" indent="0"/>
            <a:endParaRPr lang="en-US" sz="2000" dirty="0"/>
          </a:p>
          <a:p>
            <a:pPr marL="3175" indent="0"/>
            <a:endParaRPr lang="en-US" sz="2000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/>
            <a:endParaRPr lang="en-US" sz="2400" b="1" dirty="0"/>
          </a:p>
          <a:p>
            <a:pPr marL="3175" indent="0"/>
            <a:r>
              <a:rPr lang="en-US" sz="2400" b="1" dirty="0"/>
              <a:t>Recommendation: </a:t>
            </a:r>
            <a:r>
              <a:rPr lang="en-US" sz="2400" dirty="0"/>
              <a:t>Recommend that mentees meet their mentors </a:t>
            </a:r>
            <a:r>
              <a:rPr lang="en-US" sz="2400" b="1" dirty="0"/>
              <a:t>at least once a week</a:t>
            </a:r>
          </a:p>
          <a:p>
            <a:pPr marL="3175" indent="0" algn="ctr"/>
            <a:r>
              <a:rPr lang="en-US" sz="2400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0C34F-D43A-6A5D-2D40-DCC49CD4A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04" y="2326651"/>
            <a:ext cx="13316392" cy="33290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72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8D588-2AA4-FDF1-EAB6-EED4E87A1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D089A6-B4C6-9C87-B711-F876D48A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Challenge 1: How to monitor and act on mentee falloff?</a:t>
            </a:r>
          </a:p>
        </p:txBody>
      </p:sp>
      <p:sp>
        <p:nvSpPr>
          <p:cNvPr id="9" name="PageNumber">
            <a:extLst>
              <a:ext uri="{FF2B5EF4-FFF2-40B4-BE49-F238E27FC236}">
                <a16:creationId xmlns:a16="http://schemas.microsoft.com/office/drawing/2014/main" id="{FD2AFDCE-6B0F-EFF6-9DF6-FF928C0BA393}"/>
              </a:ext>
            </a:extLst>
          </p:cNvPr>
          <p:cNvSpPr txBox="1"/>
          <p:nvPr/>
        </p:nvSpPr>
        <p:spPr>
          <a:xfrm>
            <a:off x="7150608" y="7507224"/>
            <a:ext cx="329184" cy="19202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 sz="9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FF08370-C46C-81FB-26BB-31C5F05297C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944" y="1741932"/>
            <a:ext cx="13249656" cy="4745736"/>
          </a:xfrm>
        </p:spPr>
        <p:txBody>
          <a:bodyPr/>
          <a:lstStyle/>
          <a:p>
            <a:pPr marL="346075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175" indent="0"/>
            <a:endParaRPr lang="en-US" sz="2000" dirty="0"/>
          </a:p>
          <a:p>
            <a:pPr marL="3175" indent="0"/>
            <a:endParaRPr lang="en-US" sz="2000" dirty="0"/>
          </a:p>
          <a:p>
            <a:pPr marL="3175" indent="0" algn="ctr"/>
            <a:endParaRPr lang="en-US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3C323D-AA09-BEFF-7CD3-E6146AA2EEAC}"/>
              </a:ext>
            </a:extLst>
          </p:cNvPr>
          <p:cNvSpPr txBox="1">
            <a:spLocks/>
          </p:cNvSpPr>
          <p:nvPr/>
        </p:nvSpPr>
        <p:spPr>
          <a:xfrm>
            <a:off x="694944" y="1792628"/>
            <a:ext cx="13249656" cy="5482111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0160" indent="-6985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1pPr>
            <a:lvl2pPr marL="210312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2pPr>
            <a:lvl3pPr marL="384048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3pPr>
            <a:lvl4pPr marL="557784" indent="-219456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175" indent="0"/>
            <a:endParaRPr lang="en-US" sz="2000" dirty="0"/>
          </a:p>
          <a:p>
            <a:pPr marL="3175" indent="0"/>
            <a:endParaRPr lang="en-US" sz="2000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r>
              <a:rPr lang="en-US" sz="2400" b="1" dirty="0"/>
              <a:t>Recommendation: </a:t>
            </a:r>
            <a:r>
              <a:rPr lang="en-US" sz="2400" dirty="0"/>
              <a:t>Provide extra support to students studying: </a:t>
            </a:r>
            <a:r>
              <a:rPr lang="en-US" sz="2400" b="1" dirty="0"/>
              <a:t>Political Science, Art &amp; Design, and International Relations</a:t>
            </a:r>
          </a:p>
          <a:p>
            <a:pPr marL="3175" indent="0" algn="ctr"/>
            <a:r>
              <a:rPr lang="en-US" sz="2400" b="1" dirty="0"/>
              <a:t> </a:t>
            </a:r>
          </a:p>
        </p:txBody>
      </p:sp>
      <p:pic>
        <p:nvPicPr>
          <p:cNvPr id="10" name="Picture 9" descr="A graph of a graph&#10;&#10;AI-generated content may be incorrect.">
            <a:extLst>
              <a:ext uri="{FF2B5EF4-FFF2-40B4-BE49-F238E27FC236}">
                <a16:creationId xmlns:a16="http://schemas.microsoft.com/office/drawing/2014/main" id="{A26AA07A-F19C-1C00-8BF1-50741BF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48" y="2399242"/>
            <a:ext cx="13198503" cy="27118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90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0692B-FAF7-2A30-7BEA-A22BF8139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0DDEBB-246D-EF44-54D2-68AC6322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Challenge 2: An effective matching algorithm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7C79816-A07E-DB08-4A76-53661E9417D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944" y="1741932"/>
            <a:ext cx="13249656" cy="4745736"/>
          </a:xfrm>
        </p:spPr>
        <p:txBody>
          <a:bodyPr/>
          <a:lstStyle/>
          <a:p>
            <a:pPr marL="346075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175" indent="0"/>
            <a:endParaRPr lang="en-US" sz="2000" dirty="0"/>
          </a:p>
          <a:p>
            <a:pPr marL="3175" indent="0"/>
            <a:endParaRPr lang="en-US" sz="2000" dirty="0"/>
          </a:p>
          <a:p>
            <a:pPr marL="3175" indent="0" algn="ctr"/>
            <a:endParaRPr lang="en-US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7EF212-698E-2FCB-C556-69451CAA2A19}"/>
              </a:ext>
            </a:extLst>
          </p:cNvPr>
          <p:cNvSpPr txBox="1">
            <a:spLocks/>
          </p:cNvSpPr>
          <p:nvPr/>
        </p:nvSpPr>
        <p:spPr>
          <a:xfrm>
            <a:off x="694944" y="1792628"/>
            <a:ext cx="13249656" cy="5482111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0160" indent="-6985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1pPr>
            <a:lvl2pPr marL="210312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2pPr>
            <a:lvl3pPr marL="384048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3pPr>
            <a:lvl4pPr marL="557784" indent="-219456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175" indent="0"/>
            <a:endParaRPr lang="en-US" sz="2000" dirty="0"/>
          </a:p>
          <a:p>
            <a:pPr marL="3175" indent="0"/>
            <a:endParaRPr lang="en-US" sz="2000" dirty="0"/>
          </a:p>
          <a:p>
            <a:pPr marL="3175" indent="0" algn="ctr"/>
            <a:r>
              <a:rPr lang="en-US" sz="2400" b="1" dirty="0"/>
              <a:t>Our main design philosophy:</a:t>
            </a:r>
          </a:p>
          <a:p>
            <a:pPr marL="3175" indent="0" algn="ctr"/>
            <a:r>
              <a:rPr lang="en-US" sz="7200" b="1" dirty="0"/>
              <a:t>INTERPRETABILITY</a:t>
            </a:r>
            <a:endParaRPr lang="en-US" sz="2800" b="1" dirty="0"/>
          </a:p>
          <a:p>
            <a:pPr marL="3175" indent="0" algn="ctr"/>
            <a:endParaRPr lang="en-US" sz="2400" b="1" dirty="0"/>
          </a:p>
          <a:p>
            <a:pPr marL="3175" indent="0" algn="ctr"/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07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184DC-DD75-635F-F62E-A920EAC99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8557F1-D13A-A6EF-6115-666A6B31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Challenge 2</a:t>
            </a:r>
          </a:p>
        </p:txBody>
      </p:sp>
      <p:sp>
        <p:nvSpPr>
          <p:cNvPr id="9" name="PageNumber">
            <a:extLst>
              <a:ext uri="{FF2B5EF4-FFF2-40B4-BE49-F238E27FC236}">
                <a16:creationId xmlns:a16="http://schemas.microsoft.com/office/drawing/2014/main" id="{64607A4A-E13B-F18B-272B-1B8CF0864DA7}"/>
              </a:ext>
            </a:extLst>
          </p:cNvPr>
          <p:cNvSpPr txBox="1"/>
          <p:nvPr/>
        </p:nvSpPr>
        <p:spPr>
          <a:xfrm>
            <a:off x="7150608" y="7507224"/>
            <a:ext cx="329184" cy="19202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 sz="9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9105A1E-B315-CC94-3939-58C5647E1F6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944" y="1741932"/>
            <a:ext cx="13249656" cy="4745736"/>
          </a:xfrm>
        </p:spPr>
        <p:txBody>
          <a:bodyPr/>
          <a:lstStyle/>
          <a:p>
            <a:pPr marL="346075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175" indent="0"/>
            <a:endParaRPr lang="en-US" sz="2000" dirty="0"/>
          </a:p>
          <a:p>
            <a:pPr marL="3175" indent="0"/>
            <a:endParaRPr lang="en-US" sz="2000" dirty="0"/>
          </a:p>
          <a:p>
            <a:pPr marL="3175" indent="0" algn="ctr"/>
            <a:endParaRPr lang="en-US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58C67-03D1-E935-15B4-BF0E16828E1C}"/>
              </a:ext>
            </a:extLst>
          </p:cNvPr>
          <p:cNvSpPr txBox="1">
            <a:spLocks/>
          </p:cNvSpPr>
          <p:nvPr/>
        </p:nvSpPr>
        <p:spPr>
          <a:xfrm>
            <a:off x="694944" y="1792628"/>
            <a:ext cx="13249656" cy="5482111"/>
          </a:xfrm>
          <a:prstGeom prst="rect">
            <a:avLst/>
          </a:prstGeom>
        </p:spPr>
        <p:txBody>
          <a:bodyPr vert="horz" wrap="square" lIns="91440" tIns="36576" rIns="36576" bIns="36576" rtlCol="0" anchor="ctr">
            <a:noAutofit/>
          </a:bodyPr>
          <a:lstStyle>
            <a:lvl1pPr marL="10160" indent="-6985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1pPr>
            <a:lvl2pPr marL="210312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2pPr>
            <a:lvl3pPr marL="384048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3pPr>
            <a:lvl4pPr marL="557784" indent="-219456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0" algn="ctr"/>
            <a:r>
              <a:rPr lang="en-US" sz="13800" b="1" dirty="0"/>
              <a:t>DEMO</a:t>
            </a:r>
            <a:endParaRPr lang="en-US" sz="4800" b="1" dirty="0"/>
          </a:p>
          <a:p>
            <a:pPr marL="3175" indent="0" algn="ctr"/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4538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SLIDEMASTERBRANDLOGORIGHT" val="1097.28"/>
  <p:tag name="SLIDEMASTERBRANDLOGOBOTTOM" val="609.84"/>
  <p:tag name="SLIDEMASTERBRANDLOGOHEIGHT" val="23.76"/>
  <p:tag name="SLIDEMASTERBRANDLOGOWIDTH" val="149.76"/>
  <p:tag name="ISUNDOENTRY" val=""/>
  <p:tag name="ISROOTUNDO" val=""/>
  <p:tag name="SKIPCONVERSIONCHECK" val="true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ykwC28DvhKcVRVuvw2Bg7px/lTiXPl8BmIeaVC8RztOUA9plmyZgXVzR8RN5jtuOsbr9UcYeFDA9DYu8yPnk5dnlo0SwHOeihcz0fMKGAKSGcmxeMxP8P66FvUMERv76NpfcgFftrb3Ju3yu9UWrFTdXCRbDSBv2HRYff/w2iZXZ5DcQU4eoLS/USoqbzyPWDCUSOZxKQJM1L7flgKgre/bLQtJYGlEdhy3xQvfI309//CS6UFRjV1qEwEWKwcVyMtG4GQxzlivRa/zpxNu/2G7Th47BEwMoHonztyz8GDk3nji3O8eGHojvLOkTucXi+J+4vwWC+XEjC19+wBX6jan+vlIsje8q1ukTRSRUnA6exb9vB4cn3yBnebubrWXdpGvJG5nzNR2zNiKK8nsV3DK1pDhFijvVX2zqKdCJ3DgrRoccg5q/0ahiFDe4HLFSwHt2B1oF3KPqSKfAeJZei3bpvPuJ6pyVrDk4ZsE5wyrRT7g1PBH5SWCOBYP9O96fwEEy05/Ox+mHvNbWmSITIVKSgnCeIIYr+GKh4PHNLpy/93HTmXFQpWqeVOIlhahPQg8nU0JiKAVjYPtOqie3FVe0BwqJl1oRgoRzXpfsrTVSrsJu1RGHHru+j2GQZUUENGEqrZQXmXv2k3KdZA+JpUJhgrxcByBhe5GTg894MeiODjWrgGpf5tm8rviPAtrHJI2NSvrwX20F/+IiAPlbQ2vuEPGtLmUG5dIbEXX+5Vkp9F6uCTLQ7k3IvG1xd/DU2e1Tpy+bCuEGUwf+VFeyFAL0qKELDyCLYpa+oIbc0md9Pq92vVAIrnK/tTR0r2kpcQTXS9ghR7a/WMqKl+/KNLYQW4xFk7sgAIbtXYxUNQMPW2hGQRLVn4Vb4+p1eLrxdJ2C8+45tkdBruC/Sd5q8Be9/CgAuHIuv1RoAQCxXUlZljjTmrsSsPYv6JY32ksBRgqPg+qhEpxKfp+IgF4jyMf/qWbFBh5U8KlYOUi1NNRJYXduXg7FN/Ynz3Q5LF9YhX4YKq2rc9u/8kGpKRMUV6g9sMdLj3UNpyNRvdKCDgrqyJsu9CtSEXARlHrVa49/MSgRogpyaMa2SwGQ/orMSo19aaPNWD0o8w8rf25aePXNhO/YATLfL2r9+xPfhb7jm2BfmRlfvhA40mv7PK2mxgWgw51aR3tJVnNixgTs+esaEw0Lr5W55i1WGV5OprXhm5UQlFWgAXZtfqLbNp4O1YsH5zIQzKRWn9PaoDvAWWgMaYbStqpJ/zJdVBc3yOe2PktBmr/lOeL/Olrva7kVcp/qxXeB+ImwU68iejdVgiFYACHuN2xry+XyJBKW2+ZsThgLA3RMFXd3nemSvhcI6jX5t/jd86a9ipbOy4blGgVj19UEUNoiZ7/Ot5YyxBEa38eawl6pHMhLIRpU5Wm/gGLmNWjNx0gqPq4M5JLc0PTYcVwi8MjLT0RJkjJbYtJZYIMtzs+kuFpFy4GZJpG3rD7E8T8LBFPqMcNr6tpZKTqSQb3jGSwJ7MIe7Vl7FqR0OsMeiVRmtBO8vIqs5Enfm5kcP+5+0zREFUmtfaCxUgQLPN6xJOJznypdQKHC5MwFOITg5R0LQGyvk2i5z7sN3z1b6NDVzIZCxhytTcaiwkACmC+0jjWQWdufHk2t6YyaSAQ2ruz5AzLyDh/+uo2bFkXNTJnwNt4hZTZc7GoicTAOMOarT0PeQ7Ob0kK+lNWUJOWgW0I1adytuv3ViinWcDprLnF5zQrgpHzAqy4IskDnx+6NxvlL/X15sAe1KruCxsrRNSunvhSLSe1GtIdLI42fa5iXNTjpOX7rikzmXwfrjwggLz2tlGVe99TeOBt1sJ5UWcUE9gewEJuWl+0yLURDkFPPLzEaBWZKIwiJe9W5gGiBK5JMbLRcv7fYgqsE8YiXCD+9fSv0N4Joe2s26UoKZd+rBfXCc+a9iFq5TnUdx3OE6vzO/ZhYE6tnTTPf16HxcBVJPNnZVoGtiMENszd6tFBPRl7LJOcjk32fXLzXma2ANfX5ovFxjSXpBW5zN8ZDuNSkDNoXYsUs2fUu2RyUrt6hvHGJV1tQCxoPKnEp2cO4qV6pijaw2uQaAeQxnJfEwcnSgULzLEZoQ9F5JOAyNzaHamNOP5SCMAxAwSGiZq2J3G/pJHaowL7gH80wXYcEZTTVhQzuAnxKNp3+HxPWoH5TY4wilRuSJQ3nlQfruT/xKKgeT7OEECjrjOKAGZhUc4y6VcQa30YFvP8zsEuSnWVCdw1kn4TjR76dSsgjqOfUs1T2sizNLn/QBfj6J6rY7ihskiZoryP3G+fmIGN3/0IeioT3lzQB9y9vOnQc2eC2Ag4KXMeWWBbqUK+pT/gOk6t7cJbj8Po2VIGfXlthQ3nua4Z4OFfWUHwwqcb/QSNykAtzBUbRKEBueQfyCodvJibuaD1cWQglixghKZqDKTifjTil4CCv47+NrdCjJ3NOYQGbyjXSbNU6DhVNR+7HvLJBIoPUuk3pL0SmU3Kk025BY5BDbGEzY03y2Ht54KKRiyvkqkf0FPb9rEbVNNV2afUFGnkeh41M9W1tvNhtk1+ri3ryIVriVbCvuNj/pakP21bDZJGMnPhkAiwQQ=="/>
  <p:tag name="PITCHPROSLIDECOUNT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57"/>
  <p:tag name="PRESENTATIONID" val="66998ae4-c72a-4910-830f-a194e805f56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69"/>
  <p:tag name="PRESENTATIONID" val="66998ae4-c72a-4910-830f-a194e805f56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66998ae4-c72a-4910-830f-a194e805f56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66998ae4-c72a-4910-830f-a194e805f56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66998ae4-c72a-4910-830f-a194e805f56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66998ae4-c72a-4910-830f-a194e805f56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66998ae4-c72a-4910-830f-a194e805f56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66998ae4-c72a-4910-830f-a194e805f56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66998ae4-c72a-4910-830f-a194e805f5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66998ae4-c72a-4910-830f-a194e805f56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66998ae4-c72a-4910-830f-a194e805f56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67"/>
  <p:tag name="PRESENTATIONID" val="66998ae4-c72a-4910-830f-a194e805f56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Widescreen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cb4997ae-3b18-411f-bcf7-f1ad5b3259da.potx" id="{205D6587-0B03-4059-BA7D-8505E7700609}" vid="{FD09AA67-3802-45A4-B006-1DE72A73D9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/>
    <Synchronization>Synchronous</Synchronization>
    <Type>1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10001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10002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3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10009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2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11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10003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9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cord_x0020_Owner xmlns="e866b0dc-26f4-4c7c-849f-80ab9d82399c">
      <UserInfo>
        <DisplayName>Gomez, Anna X</DisplayName>
        <AccountId>43</AccountId>
        <AccountType/>
      </UserInfo>
    </Record_x0020_Owner>
    <Record_x0020_Class_x0020_Code xmlns="e866b0dc-26f4-4c7c-849f-80ab9d82399c">US: BIZ010Y</Record_x0020_Class_x0020_Code>
    <Record_x0020_Status xmlns="e866b0dc-26f4-4c7c-849f-80ab9d82399c">Work In Progress</Record_x0020_Status>
    <Record_x0020_ID xmlns="e866b0dc-26f4-4c7c-849f-80ab9d82399c">44650247</Record_x0020_ID>
    <Record_x0020_Retention_x0020_Start_x0020_Date xmlns="e866b0dc-26f4-4c7c-849f-80ab9d82399c">2020-07-02T04:00:00+00:00</Record_x0020_Retention_x0020_Start_x0020_Date>
    <Record_x0020_Class_x0020_Code_x0020_Local xmlns="e866b0dc-26f4-4c7c-849f-80ab9d82399c">BIZ010Y</Record_x0020_Class_x0020_Code_x0020_Local>
    <Record_x0020_Retention_x0020_End_x0020_Date xmlns="e866b0dc-26f4-4c7c-849f-80ab9d82399c">2030-07-02T04:00:00+00:00</Record_x0020_Retention_x0020_End_x0020_Date>
    <Record_x0020_Legal_x0020_Hold xmlns="e866b0dc-26f4-4c7c-849f-80ab9d82399c">false</Record_x0020_Legal_x0020_Hold>
    <Record_x0020_Class_x0020_Code_x0020_Country xmlns="e866b0dc-26f4-4c7c-849f-80ab9d82399c">United States</Record_x0020_Class_x0020_Code_x0020_Country>
    <Record_x0020_Retention_x0020_Type xmlns="e866b0dc-26f4-4c7c-849f-80ab9d82399c">Flat</Record_x0020_Retention_x0020_Type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JPMC Record" ma:contentTypeID="0x010100B04218B855DC944F9A559450E98DF04000317D809B83BE644EAD5526593C665108" ma:contentTypeVersion="31" ma:contentTypeDescription="Create a new record in this library." ma:contentTypeScope="" ma:versionID="752c062eb46aa0087d6ec522779f9eed">
  <xsd:schema xmlns:xsd="http://www.w3.org/2001/XMLSchema" xmlns:xs="http://www.w3.org/2001/XMLSchema" xmlns:p="http://schemas.microsoft.com/office/2006/metadata/properties" xmlns:ns2="e866b0dc-26f4-4c7c-849f-80ab9d82399c" targetNamespace="http://schemas.microsoft.com/office/2006/metadata/properties" ma:root="true" ma:fieldsID="7ce0083acf7428bf39a8e1bfd29665f3" ns2:_="">
    <xsd:import namespace="e866b0dc-26f4-4c7c-849f-80ab9d82399c"/>
    <xsd:element name="properties">
      <xsd:complexType>
        <xsd:sequence>
          <xsd:element name="documentManagement">
            <xsd:complexType>
              <xsd:all>
                <xsd:element ref="ns2:Record_x0020_ID" minOccurs="0"/>
                <xsd:element ref="ns2:Record_x0020_Status" minOccurs="0"/>
                <xsd:element ref="ns2:Record_x0020_Class_x0020_Code" minOccurs="0"/>
                <xsd:element ref="ns2:Record_x0020_Class_x0020_Code_x0020_Country" minOccurs="0"/>
                <xsd:element ref="ns2:Record_x0020_Class_x0020_Code_x0020_Local" minOccurs="0"/>
                <xsd:element ref="ns2:Record_x0020_Owner" minOccurs="0"/>
                <xsd:element ref="ns2:Record_x0020_Finalized_x0020_By" minOccurs="0"/>
                <xsd:element ref="ns2:Record_x0020_Finalized_x0020_On" minOccurs="0"/>
                <xsd:element ref="ns2:Record_x0020_Retention_x0020_Type" minOccurs="0"/>
                <xsd:element ref="ns2:Record_x0020_Retention_x0020_Start_x0020_Date" minOccurs="0"/>
                <xsd:element ref="ns2:Record_x0020_Retention_x0020_End_x0020_Date" minOccurs="0"/>
                <xsd:element ref="ns2:Record_x0020_Legal_x0020_Ho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6b0dc-26f4-4c7c-849f-80ab9d82399c" elementFormDefault="qualified">
    <xsd:import namespace="http://schemas.microsoft.com/office/2006/documentManagement/types"/>
    <xsd:import namespace="http://schemas.microsoft.com/office/infopath/2007/PartnerControls"/>
    <xsd:element name="Record_x0020_ID" ma:index="8" nillable="true" ma:displayName="Record ID" ma:description="Record ID" ma:internalName="Record_x0020_ID" ma:readOnly="true">
      <xsd:simpleType>
        <xsd:restriction base="dms:Unknown"/>
      </xsd:simpleType>
    </xsd:element>
    <xsd:element name="Record_x0020_Status" ma:index="9" nillable="true" ma:displayName="Record Status" ma:description="Record Status" ma:internalName="Record_x0020_Status" ma:readOnly="true">
      <xsd:simpleType>
        <xsd:restriction base="dms:Text"/>
      </xsd:simpleType>
    </xsd:element>
    <xsd:element name="Record_x0020_Class_x0020_Code" ma:index="10" nillable="true" ma:displayName="Record Class Code" ma:description="Record Class Code" ma:internalName="Record_x0020_Class_x0020_Code" ma:readOnly="true">
      <xsd:simpleType>
        <xsd:restriction base="dms:Text"/>
      </xsd:simpleType>
    </xsd:element>
    <xsd:element name="Record_x0020_Class_x0020_Code_x0020_Country" ma:index="11" nillable="true" ma:displayName="Record Class Code Country" ma:description="Record Class Code Country" ma:internalName="Record_x0020_Class_x0020_Code_x0020_Country" ma:readOnly="true">
      <xsd:simpleType>
        <xsd:restriction base="dms:Text"/>
      </xsd:simpleType>
    </xsd:element>
    <xsd:element name="Record_x0020_Class_x0020_Code_x0020_Local" ma:index="12" nillable="true" ma:displayName="Record Class Code Local" ma:description="Record Class Code Local" ma:internalName="Record_x0020_Class_x0020_Code_x0020_Local" ma:readOnly="true">
      <xsd:simpleType>
        <xsd:restriction base="dms:Text"/>
      </xsd:simpleType>
    </xsd:element>
    <xsd:element name="Record_x0020_Owner" ma:index="13" nillable="true" ma:displayName="Record Owner" ma:description="Record Owner" ma:list="UserInfo" ma:internalName="Record_x0020_Own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cord_x0020_Finalized_x0020_By" ma:index="14" nillable="true" ma:displayName="Record Finalized By" ma:description="Record Finalized By" ma:list="UserInfo" ma:internalName="Record_x0020_Finalized_x0020_By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cord_x0020_Finalized_x0020_On" ma:index="15" nillable="true" ma:displayName="Record Finalized On" ma:description="Record Finalized On" ma:format="DateOnly" ma:internalName="Record_x0020_Finalized_x0020_On" ma:readOnly="true">
      <xsd:simpleType>
        <xsd:restriction base="dms:DateTime"/>
      </xsd:simpleType>
    </xsd:element>
    <xsd:element name="Record_x0020_Retention_x0020_Type" ma:index="16" nillable="true" ma:displayName="Record Retention Type" ma:description="Record Retention Type" ma:internalName="Record_x0020_Retention_x0020_Type" ma:readOnly="true">
      <xsd:simpleType>
        <xsd:restriction base="dms:Text"/>
      </xsd:simpleType>
    </xsd:element>
    <xsd:element name="Record_x0020_Retention_x0020_Start_x0020_Date" ma:index="17" nillable="true" ma:displayName="Record Retention Start Date" ma:description="Record Retention Start Date" ma:format="DateOnly" ma:internalName="Record_x0020_Retention_x0020_Start_x0020_Date" ma:readOnly="true">
      <xsd:simpleType>
        <xsd:restriction base="dms:DateTime"/>
      </xsd:simpleType>
    </xsd:element>
    <xsd:element name="Record_x0020_Retention_x0020_End_x0020_Date" ma:index="18" nillable="true" ma:displayName="Record Retention End Date" ma:description="Record Retention End Date" ma:format="DateOnly" ma:internalName="Record_x0020_Retention_x0020_End_x0020_Date" ma:readOnly="true">
      <xsd:simpleType>
        <xsd:restriction base="dms:DateTime"/>
      </xsd:simpleType>
    </xsd:element>
    <xsd:element name="Record_x0020_Legal_x0020_Hold" ma:index="19" nillable="true" ma:displayName="Record Legal Hold" ma:description="Record Legal Hold" ma:internalName="Record_x0020_Legal_x0020_Hol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6D0D47-1AD2-4897-87AC-3AA99D32FBE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2A826EA-2FA9-426F-AEBD-A1DDAED4A3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4C1B9B-0EF1-4D1C-8E72-40CD9008823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866b0dc-26f4-4c7c-849f-80ab9d82399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38D7EB9-BBF7-41C3-B5F0-12DADAE1B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66b0dc-26f4-4c7c-849f-80ab9d823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Template_UnifiedGIB_Widescreen</Template>
  <TotalTime>0</TotalTime>
  <Words>333</Words>
  <Application>Microsoft Office PowerPoint</Application>
  <PresentationFormat>Custom</PresentationFormat>
  <Paragraphs>119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AmplitudeTF</vt:lpstr>
      <vt:lpstr>Arial</vt:lpstr>
      <vt:lpstr>Calibri</vt:lpstr>
      <vt:lpstr>Wingdings</vt:lpstr>
      <vt:lpstr>PP+ UnifiedGIB - Widescreen</vt:lpstr>
      <vt:lpstr>PowerPoint Presentation</vt:lpstr>
      <vt:lpstr>Executive Summary</vt:lpstr>
      <vt:lpstr>Challenge 1: How to monitor and act on mentee falloff?</vt:lpstr>
      <vt:lpstr>Challenge 1: How to monitor and act on mentee falloff?</vt:lpstr>
      <vt:lpstr>Challenge 1: How to monitor and act on mentee falloff?</vt:lpstr>
      <vt:lpstr>Challenge 1: How to monitor and act on mentee falloff?</vt:lpstr>
      <vt:lpstr>Challenge 1: How to monitor and act on mentee falloff?</vt:lpstr>
      <vt:lpstr>Challenge 2: An effective matching algorithm</vt:lpstr>
      <vt:lpstr>Challenge 2</vt:lpstr>
      <vt:lpstr>Challenge 2: An effective matching algorithm</vt:lpstr>
      <vt:lpstr>Next Steps</vt:lpstr>
      <vt:lpstr>Questions?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Anna X</dc:creator>
  <cp:lastModifiedBy>Kolicic,B (pgt)</cp:lastModifiedBy>
  <cp:revision>56</cp:revision>
  <dcterms:created xsi:type="dcterms:W3CDTF">2020-07-01T12:40:10Z</dcterms:created>
  <dcterms:modified xsi:type="dcterms:W3CDTF">2025-10-24T17:43:09Z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0x010100B04218B855DC944F9A559450E98DF04000317D809B83BE644EAD5526593C665108</vt:lpwstr>
  </property>
</Properties>
</file>