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99" r:id="rId2"/>
    <p:sldMasterId id="2147483734" r:id="rId3"/>
  </p:sldMasterIdLst>
  <p:notesMasterIdLst>
    <p:notesMasterId r:id="rId14"/>
  </p:notesMasterIdLst>
  <p:sldIdLst>
    <p:sldId id="256" r:id="rId4"/>
    <p:sldId id="284" r:id="rId5"/>
    <p:sldId id="285" r:id="rId6"/>
    <p:sldId id="286" r:id="rId7"/>
    <p:sldId id="289" r:id="rId8"/>
    <p:sldId id="287" r:id="rId9"/>
    <p:sldId id="288" r:id="rId10"/>
    <p:sldId id="290" r:id="rId11"/>
    <p:sldId id="291" r:id="rId12"/>
    <p:sldId id="261" r:id="rId13"/>
  </p:sldIdLst>
  <p:sldSz cx="9144000" cy="5143500" type="screen16x9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24B1B84-3758-49A4-B8D2-25CC6ECA6E12}">
          <p14:sldIdLst>
            <p14:sldId id="256"/>
            <p14:sldId id="284"/>
            <p14:sldId id="285"/>
            <p14:sldId id="286"/>
            <p14:sldId id="289"/>
            <p14:sldId id="287"/>
            <p14:sldId id="288"/>
            <p14:sldId id="290"/>
            <p14:sldId id="291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BE1"/>
    <a:srgbClr val="009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89568" autoAdjust="0"/>
  </p:normalViewPr>
  <p:slideViewPr>
    <p:cSldViewPr snapToGrid="0">
      <p:cViewPr varScale="1">
        <p:scale>
          <a:sx n="139" d="100"/>
          <a:sy n="139" d="100"/>
        </p:scale>
        <p:origin x="786" y="12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9C5DE-1BBE-4304-A6DA-411CC5B2E489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E4FDD-FD0D-426C-9C1F-886E018E4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706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4FDD-FD0D-426C-9C1F-886E018E49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29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4FDD-FD0D-426C-9C1F-886E018E49C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82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4FDD-FD0D-426C-9C1F-886E018E49C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36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4FDD-FD0D-426C-9C1F-886E018E49C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50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4FDD-FD0D-426C-9C1F-886E018E49C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1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8" y="4366377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4819" y="342748"/>
            <a:ext cx="2270363" cy="914552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1" y="285750"/>
            <a:ext cx="7092553" cy="1714500"/>
          </a:xfrm>
        </p:spPr>
        <p:txBody>
          <a:bodyPr>
            <a:noAutofit/>
          </a:bodyPr>
          <a:lstStyle>
            <a:lvl1pPr marL="288029" indent="-288029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40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 baseline="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October 13,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3984498" cy="251460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714750"/>
            <a:ext cx="3984498" cy="857250"/>
          </a:xfrm>
          <a:solidFill>
            <a:schemeClr val="accent5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700040" y="1143000"/>
            <a:ext cx="3984498" cy="251460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700040" y="3714750"/>
            <a:ext cx="3984498" cy="857250"/>
          </a:xfrm>
          <a:solidFill>
            <a:schemeClr val="accent5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2571750" cy="200025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200400"/>
            <a:ext cx="2571750" cy="1371600"/>
          </a:xfrm>
          <a:solidFill>
            <a:schemeClr val="accent1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143000"/>
            <a:ext cx="2571750" cy="200025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3200400"/>
            <a:ext cx="2571750" cy="1371600"/>
          </a:xfrm>
          <a:solidFill>
            <a:schemeClr val="accent1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143000"/>
            <a:ext cx="2571750" cy="200025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3200400"/>
            <a:ext cx="2571750" cy="1371600"/>
          </a:xfrm>
          <a:solidFill>
            <a:schemeClr val="accent1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61920"/>
            <a:ext cx="6856214" cy="81008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4818" y="342748"/>
            <a:ext cx="2270363" cy="914552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454818" y="342748"/>
            <a:ext cx="2270363" cy="914552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2400" y="389427"/>
            <a:ext cx="914399" cy="418257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9427"/>
            <a:ext cx="7258050" cy="418257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1" y="285750"/>
            <a:ext cx="7092553" cy="1714500"/>
          </a:xfrm>
        </p:spPr>
        <p:txBody>
          <a:bodyPr>
            <a:noAutofit/>
          </a:bodyPr>
          <a:lstStyle>
            <a:lvl1pPr marL="288029" indent="-288029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40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56012" y="4686302"/>
            <a:ext cx="727103" cy="29289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October 13,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October 13,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D8E-BF86-41A8-8413-9551C2AC2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2"/>
            <a:ext cx="8227338" cy="34289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October 13,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2" y="114300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16"/>
            <a:ext cx="8227338" cy="30883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October 13,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October 13,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October 13,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October 13, 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1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898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October 13,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October 13,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8" y="4366377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454819" y="342748"/>
            <a:ext cx="2270363" cy="914552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October 13,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October 13,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6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October 13,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6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October 13,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886450" cy="3429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457950" y="1143000"/>
            <a:ext cx="2226588" cy="3429000"/>
          </a:xfrm>
          <a:solidFill>
            <a:schemeClr val="accent6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October 13,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600700" y="1143000"/>
            <a:ext cx="3083838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October 13,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5600701" y="1143000"/>
            <a:ext cx="3083838" cy="34290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October 13,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8"/>
            <a:ext cx="3943350" cy="639273"/>
          </a:xfrm>
        </p:spPr>
        <p:txBody>
          <a:bodyPr anchor="t"/>
          <a:lstStyle>
            <a:lvl1pPr>
              <a:defRPr sz="21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114550"/>
            <a:ext cx="2743200" cy="14859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tx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2001" y="389428"/>
            <a:ext cx="4114799" cy="4182573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October 13,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3984498" cy="25146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714750"/>
            <a:ext cx="3984498" cy="857250"/>
          </a:xfrm>
          <a:solidFill>
            <a:schemeClr val="accent5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700040" y="1143000"/>
            <a:ext cx="3984498" cy="25146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700040" y="3714750"/>
            <a:ext cx="3984498" cy="857250"/>
          </a:xfrm>
          <a:solidFill>
            <a:schemeClr val="accent5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October 13,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2571750" cy="200025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200400"/>
            <a:ext cx="2571750" cy="13716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143000"/>
            <a:ext cx="2571750" cy="200025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3200400"/>
            <a:ext cx="2571750" cy="13716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143000"/>
            <a:ext cx="2571750" cy="200025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3200400"/>
            <a:ext cx="2571750" cy="13716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October 13,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04770"/>
            <a:ext cx="6856214" cy="52433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4343400"/>
            <a:ext cx="6856214" cy="3429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3" y="342901"/>
            <a:ext cx="2735158" cy="26558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4819" y="342748"/>
            <a:ext cx="2270363" cy="914552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61920"/>
            <a:ext cx="6856214" cy="81008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4819" y="342748"/>
            <a:ext cx="2270363" cy="914552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October 13, 2016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454819" y="342748"/>
            <a:ext cx="2270363" cy="914552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October 13,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2401" y="389428"/>
            <a:ext cx="914399" cy="418257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9427"/>
            <a:ext cx="7258050" cy="418257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October 13,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92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312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603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62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7300" y="188119"/>
            <a:ext cx="7886700" cy="469106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92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7300" y="152401"/>
            <a:ext cx="7886700" cy="466725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4000" kern="1200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06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1" y="285752"/>
            <a:ext cx="5240534" cy="10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6171008" cy="1452012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09213"/>
            <a:ext cx="6171008" cy="45632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4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October 13,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8" y="4366377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454819" y="342748"/>
            <a:ext cx="2270363" cy="914552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04770"/>
            <a:ext cx="6856214" cy="52433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4343400"/>
            <a:ext cx="6856214" cy="3429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3" y="342901"/>
            <a:ext cx="2735158" cy="26558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1" y="285752"/>
            <a:ext cx="5240534" cy="10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6171008" cy="1452012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09213"/>
            <a:ext cx="6171008" cy="45632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4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456010" y="456605"/>
            <a:ext cx="8228528" cy="41148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742951"/>
            <a:ext cx="6171008" cy="45289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60" y="1200664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11" y="4685850"/>
            <a:ext cx="1416065" cy="2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1" y="285750"/>
            <a:ext cx="7092553" cy="1714500"/>
          </a:xfrm>
        </p:spPr>
        <p:txBody>
          <a:bodyPr>
            <a:noAutofit/>
          </a:bodyPr>
          <a:lstStyle>
            <a:lvl1pPr marL="288029" indent="-288029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40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 baseline="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1" y="285750"/>
            <a:ext cx="7092553" cy="1714500"/>
          </a:xfrm>
        </p:spPr>
        <p:txBody>
          <a:bodyPr>
            <a:noAutofit/>
          </a:bodyPr>
          <a:lstStyle>
            <a:lvl1pPr marL="288029" indent="-288029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40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56012" y="4686302"/>
            <a:ext cx="727103" cy="29289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456010" y="456605"/>
            <a:ext cx="8228528" cy="41148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742951"/>
            <a:ext cx="6171008" cy="45289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60" y="1200664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October 13,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D8E-BF86-41A8-8413-9551C2AC2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2"/>
            <a:ext cx="8227338" cy="34289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title, Heading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2" y="114300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16"/>
            <a:ext cx="8227338" cy="30883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1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898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October 13,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6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6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886450" cy="3429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457950" y="1143000"/>
            <a:ext cx="2226588" cy="3429000"/>
          </a:xfrm>
          <a:solidFill>
            <a:schemeClr val="accent6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600700" y="1143000"/>
            <a:ext cx="3083838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5600701" y="1143000"/>
            <a:ext cx="3083838" cy="34290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8"/>
            <a:ext cx="3943350" cy="639273"/>
          </a:xfrm>
        </p:spPr>
        <p:txBody>
          <a:bodyPr anchor="t"/>
          <a:lstStyle>
            <a:lvl1pPr>
              <a:defRPr sz="21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114550"/>
            <a:ext cx="2743200" cy="14859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tx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2001" y="389428"/>
            <a:ext cx="4114799" cy="4182573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3984498" cy="25146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714750"/>
            <a:ext cx="3984498" cy="857250"/>
          </a:xfrm>
          <a:solidFill>
            <a:schemeClr val="accent5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700040" y="1143000"/>
            <a:ext cx="3984498" cy="25146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700040" y="3714750"/>
            <a:ext cx="3984498" cy="857250"/>
          </a:xfrm>
          <a:solidFill>
            <a:schemeClr val="accent5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2571750" cy="200025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200400"/>
            <a:ext cx="2571750" cy="13716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143000"/>
            <a:ext cx="2571750" cy="200025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3200400"/>
            <a:ext cx="2571750" cy="13716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143000"/>
            <a:ext cx="2571750" cy="200025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3200400"/>
            <a:ext cx="2571750" cy="13716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61920"/>
            <a:ext cx="6856214" cy="81008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4819" y="342748"/>
            <a:ext cx="2270363" cy="914552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454819" y="342748"/>
            <a:ext cx="2270363" cy="914552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October 13,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2401" y="389428"/>
            <a:ext cx="914399" cy="418257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9427"/>
            <a:ext cx="7258050" cy="418257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8" y="4366377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85751"/>
            <a:ext cx="5240534" cy="10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454818" y="342748"/>
            <a:ext cx="2270363" cy="914552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04770"/>
            <a:ext cx="6856214" cy="52433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4343400"/>
            <a:ext cx="6856214" cy="3429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2" y="342900"/>
            <a:ext cx="2735158" cy="26558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85751"/>
            <a:ext cx="5240534" cy="10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6171008" cy="1452012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09212"/>
            <a:ext cx="6171008" cy="45632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456010" y="456605"/>
            <a:ext cx="8228528" cy="41148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742950"/>
            <a:ext cx="6171008" cy="45289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60" y="1200664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1" y="4677984"/>
            <a:ext cx="1764976" cy="35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October 13,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 baseline="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56011" y="4686301"/>
            <a:ext cx="727103" cy="29289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D8E-BF86-41A8-8413-9551C2AC2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7338" cy="34289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title, Heading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114300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15"/>
            <a:ext cx="8227338" cy="30883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October 13,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1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898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886450" cy="3429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457950" y="1143000"/>
            <a:ext cx="2226588" cy="3429000"/>
          </a:xfrm>
          <a:solidFill>
            <a:schemeClr val="accent6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600700" y="1143000"/>
            <a:ext cx="3083838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5600701" y="1143000"/>
            <a:ext cx="3083838" cy="3429000"/>
          </a:xfrm>
          <a:solidFill>
            <a:schemeClr val="accent1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3943350" cy="639273"/>
          </a:xfrm>
        </p:spPr>
        <p:txBody>
          <a:bodyPr anchor="t"/>
          <a:lstStyle>
            <a:lvl1pPr>
              <a:defRPr sz="21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114550"/>
            <a:ext cx="2743200" cy="14859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2000" y="389427"/>
            <a:ext cx="4114799" cy="4182573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34" Type="http://schemas.openxmlformats.org/officeDocument/2006/relationships/slideLayout" Target="../slideLayouts/slideLayout72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33" Type="http://schemas.openxmlformats.org/officeDocument/2006/relationships/slideLayout" Target="../slideLayouts/slideLayout71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slideLayout" Target="../slideLayouts/slideLayout70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69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Relationship Id="rId35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26" Type="http://schemas.openxmlformats.org/officeDocument/2006/relationships/slideLayout" Target="../slideLayouts/slideLayout98.xml"/><Relationship Id="rId3" Type="http://schemas.openxmlformats.org/officeDocument/2006/relationships/slideLayout" Target="../slideLayouts/slideLayout75.xml"/><Relationship Id="rId21" Type="http://schemas.openxmlformats.org/officeDocument/2006/relationships/slideLayout" Target="../slideLayouts/slideLayout93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5" Type="http://schemas.openxmlformats.org/officeDocument/2006/relationships/slideLayout" Target="../slideLayouts/slideLayout97.xml"/><Relationship Id="rId33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0" Type="http://schemas.openxmlformats.org/officeDocument/2006/relationships/slideLayout" Target="../slideLayouts/slideLayout92.xml"/><Relationship Id="rId29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24" Type="http://schemas.openxmlformats.org/officeDocument/2006/relationships/slideLayout" Target="../slideLayouts/slideLayout96.xml"/><Relationship Id="rId32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95.xml"/><Relationship Id="rId28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91.xml"/><Relationship Id="rId31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94.xml"/><Relationship Id="rId27" Type="http://schemas.openxmlformats.org/officeDocument/2006/relationships/slideLayout" Target="../slideLayouts/slideLayout99.xml"/><Relationship Id="rId30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2"/>
            <a:ext cx="8227338" cy="3428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6009" y="328280"/>
            <a:ext cx="8229600" cy="13716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8660" y="4819578"/>
            <a:ext cx="746684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October 13,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0651" y="4819578"/>
            <a:ext cx="3018899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5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2" y="4823152"/>
            <a:ext cx="400049" cy="17411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7" r:id="rId34"/>
    <p:sldLayoutId id="2147483698" r:id="rId35"/>
    <p:sldLayoutId id="2147483649" r:id="rId36"/>
    <p:sldLayoutId id="2147483657" r:id="rId37"/>
    <p:sldLayoutId id="2147483658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6" indent="-137156" algn="l" defTabSz="685783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03" indent="-13715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70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7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494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51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18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675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31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2"/>
            <a:ext cx="8227338" cy="3428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6009" y="328280"/>
            <a:ext cx="8229600" cy="13716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8660" y="4819578"/>
            <a:ext cx="746684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0651" y="4819578"/>
            <a:ext cx="3018899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5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2" y="4823152"/>
            <a:ext cx="400049" cy="17411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  <p:sldLayoutId id="2147483727" r:id="rId28"/>
    <p:sldLayoutId id="2147483728" r:id="rId29"/>
    <p:sldLayoutId id="2147483729" r:id="rId30"/>
    <p:sldLayoutId id="2147483730" r:id="rId31"/>
    <p:sldLayoutId id="2147483731" r:id="rId32"/>
    <p:sldLayoutId id="2147483732" r:id="rId33"/>
    <p:sldLayoutId id="2147483733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6" indent="-137156" algn="l" defTabSz="685783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03" indent="-13715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70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7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494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51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18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675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31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8227338" cy="3428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6009" y="328280"/>
            <a:ext cx="8229600" cy="13716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8659" y="4819578"/>
            <a:ext cx="746684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October 13,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0650" y="4819578"/>
            <a:ext cx="3018899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5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1" y="4823152"/>
            <a:ext cx="400049" cy="17411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58" r:id="rId24"/>
    <p:sldLayoutId id="2147483759" r:id="rId25"/>
    <p:sldLayoutId id="2147483760" r:id="rId26"/>
    <p:sldLayoutId id="2147483761" r:id="rId27"/>
    <p:sldLayoutId id="2147483762" r:id="rId28"/>
    <p:sldLayoutId id="2147483763" r:id="rId29"/>
    <p:sldLayoutId id="2147483764" r:id="rId30"/>
    <p:sldLayoutId id="2147483765" r:id="rId31"/>
    <p:sldLayoutId id="2147483766" r:id="rId32"/>
    <p:sldLayoutId id="2147483767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51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7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localhost:8080/ssm/book/list" TargetMode="External"/><Relationship Id="rId1" Type="http://schemas.openxmlformats.org/officeDocument/2006/relationships/slideLayout" Target="../slideLayouts/slideLayout8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285932" y="1361814"/>
            <a:ext cx="8045268" cy="1183002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latin typeface="SimHei" panose="02010609060101010101" pitchFamily="49" charset="-122"/>
                <a:ea typeface="SimHei" panose="02010609060101010101" pitchFamily="49" charset="-122"/>
              </a:rPr>
              <a:t>第</a:t>
            </a:r>
            <a:r>
              <a:rPr lang="zh-CN" altLang="en-US" sz="2800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十三章 </a:t>
            </a:r>
            <a:r>
              <a:rPr lang="en-US" altLang="zh-CN" sz="3200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SSM</a:t>
            </a:r>
            <a:r>
              <a:rPr lang="zh-CN" altLang="en-US" sz="3200" b="1" dirty="0">
                <a:latin typeface="SimHei" panose="02010609060101010101" pitchFamily="49" charset="-122"/>
                <a:ea typeface="SimHei" panose="02010609060101010101" pitchFamily="49" charset="-122"/>
              </a:rPr>
              <a:t>项目综合示例</a:t>
            </a:r>
            <a:r>
              <a:rPr lang="zh-CN" altLang="en-US" sz="2800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endParaRPr lang="zh-CN" altLang="en-US" sz="28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42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谢谢！</a:t>
            </a:r>
            <a:endParaRPr lang="zh-CN" altLang="en-US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78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  <a:t>实验目标</a:t>
            </a:r>
            <a:endParaRPr lang="zh-CN" altLang="zh-CN" sz="32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quarter" idx="14"/>
          </p:nvPr>
        </p:nvSpPr>
        <p:spPr>
          <a:xfrm>
            <a:off x="456010" y="2579615"/>
            <a:ext cx="6171008" cy="191325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掌握</a:t>
            </a:r>
            <a:r>
              <a:rPr lang="en-US" altLang="zh-CN" dirty="0" smtClean="0">
                <a:latin typeface="SimHei" panose="02010609060101010101" pitchFamily="49" charset="-122"/>
                <a:ea typeface="SimHei" panose="02010609060101010101" pitchFamily="49" charset="-122"/>
              </a:rPr>
              <a:t>Eclipse</a:t>
            </a:r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和</a:t>
            </a:r>
            <a:r>
              <a:rPr lang="en-US" altLang="zh-CN" dirty="0" smtClean="0">
                <a:latin typeface="SimHei" panose="02010609060101010101" pitchFamily="49" charset="-122"/>
                <a:ea typeface="SimHei" panose="02010609060101010101" pitchFamily="49" charset="-122"/>
              </a:rPr>
              <a:t>Maven</a:t>
            </a:r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开发环境的搭建</a:t>
            </a: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掌握</a:t>
            </a:r>
            <a:r>
              <a:rPr lang="en-US" altLang="zh-CN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SSM</a:t>
            </a:r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框架的结构和文件构成</a:t>
            </a: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掌</a:t>
            </a:r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握</a:t>
            </a:r>
            <a:r>
              <a:rPr lang="en-US" altLang="zh-CN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SSM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框</a:t>
            </a:r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架下的功能开发和调试</a:t>
            </a:r>
          </a:p>
          <a:p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掌握</a:t>
            </a:r>
            <a:r>
              <a:rPr lang="en-US" altLang="zh-CN" dirty="0" smtClean="0">
                <a:latin typeface="SimHei" panose="02010609060101010101" pitchFamily="49" charset="-122"/>
                <a:ea typeface="SimHei" panose="02010609060101010101" pitchFamily="49" charset="-122"/>
              </a:rPr>
              <a:t>Maven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打</a:t>
            </a:r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包及</a:t>
            </a:r>
            <a:r>
              <a:rPr lang="en-US" altLang="zh-CN" dirty="0" smtClean="0">
                <a:latin typeface="SimHei" panose="02010609060101010101" pitchFamily="49" charset="-122"/>
                <a:ea typeface="SimHei" panose="02010609060101010101" pitchFamily="49" charset="-122"/>
              </a:rPr>
              <a:t>Tomcat</a:t>
            </a:r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下的应用部署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4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阶段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——</a:t>
            </a:r>
            <a:r>
              <a:rPr lang="zh-CN" altLang="en-US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搭建</a:t>
            </a:r>
            <a:r>
              <a:rPr lang="en-US" altLang="zh-CN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Eclipse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和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Maven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开发环境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Java SE 7+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Eclipse Luna+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Tomcat 8+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Apache Maven 3.0.4+</a:t>
            </a:r>
          </a:p>
          <a:p>
            <a:pPr marL="0" indent="0">
              <a:buNone/>
            </a:pP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lang="zh-CN" altLang="en-US" sz="18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设置</a:t>
            </a:r>
            <a:r>
              <a:rPr lang="zh-CN" altLang="en-US" sz="18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系统变量</a:t>
            </a:r>
            <a:r>
              <a:rPr lang="en-US" altLang="zh-CN" sz="18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M2_HOME</a:t>
            </a:r>
            <a:r>
              <a:rPr lang="zh-CN" altLang="en-US" sz="18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和</a:t>
            </a:r>
            <a:r>
              <a:rPr lang="en-US" altLang="zh-CN" sz="18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Path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MySQL Community 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Edition 5.6</a:t>
            </a:r>
            <a:endParaRPr lang="en-US" altLang="zh-CN" sz="17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08610" lvl="2" indent="0">
              <a:buNone/>
            </a:pPr>
            <a:r>
              <a:rPr lang="en-US" altLang="zh-CN" sz="1700" dirty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lang="zh-CN" altLang="en-US" sz="17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打</a:t>
            </a:r>
            <a:r>
              <a:rPr lang="zh-CN" altLang="en-US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开</a:t>
            </a:r>
            <a:r>
              <a:rPr lang="en-US" altLang="zh-CN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MySQL Command Line</a:t>
            </a:r>
            <a:r>
              <a:rPr lang="zh-CN" altLang="en-US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endParaRPr lang="en-US" altLang="zh-CN" sz="1700" dirty="0" smtClean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2"/>
            <a:r>
              <a:rPr lang="en-US" altLang="zh-CN" sz="17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lang="zh-CN" altLang="en-US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创建数据库：</a:t>
            </a:r>
            <a:r>
              <a:rPr lang="en-US" altLang="zh-CN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create database ssm;</a:t>
            </a:r>
          </a:p>
          <a:p>
            <a:pPr lvl="2"/>
            <a:r>
              <a:rPr lang="en-US" altLang="zh-CN" sz="17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lang="zh-CN" altLang="en-US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执行</a:t>
            </a:r>
            <a:r>
              <a:rPr lang="zh-CN" altLang="en-US" sz="17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项</a:t>
            </a:r>
            <a:r>
              <a:rPr lang="zh-CN" altLang="en-US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目下的</a:t>
            </a:r>
            <a:r>
              <a:rPr lang="en-US" altLang="zh-CN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src/main/</a:t>
            </a:r>
            <a:r>
              <a:rPr lang="en-US" altLang="zh-CN" sz="1700" dirty="0" err="1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sql</a:t>
            </a:r>
            <a:r>
              <a:rPr lang="en-US" altLang="zh-CN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/</a:t>
            </a:r>
            <a:r>
              <a:rPr lang="en-US" altLang="zh-CN" sz="1700" dirty="0" err="1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schema.sql</a:t>
            </a:r>
            <a:r>
              <a:rPr lang="en-US" altLang="zh-CN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:</a:t>
            </a:r>
            <a:r>
              <a:rPr lang="zh-CN" altLang="en-US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　</a:t>
            </a:r>
            <a:r>
              <a:rPr lang="en-US" altLang="zh-CN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source &lt;schema.sql</a:t>
            </a:r>
            <a:r>
              <a:rPr lang="zh-CN" altLang="en-US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路径</a:t>
            </a:r>
            <a:r>
              <a:rPr lang="en-US" altLang="zh-CN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0530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0" tIns="0" rIns="0" bIns="0" rtlCol="0" anchor="t" anchorCtr="0">
            <a:noAutofit/>
          </a:bodyPr>
          <a:lstStyle/>
          <a:p>
            <a:pPr algn="ctr"/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阶段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2——SSM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框架的结构和文件构</a:t>
            </a:r>
            <a:r>
              <a:rPr lang="zh-CN" altLang="en-US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成（一）</a:t>
            </a:r>
            <a:endParaRPr lang="zh-CN" alt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8" y="935476"/>
            <a:ext cx="2647619" cy="31142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9723" y="136280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724776"/>
              </p:ext>
            </p:extLst>
          </p:nvPr>
        </p:nvGraphicFramePr>
        <p:xfrm>
          <a:off x="2883397" y="1028699"/>
          <a:ext cx="5801141" cy="2835357"/>
        </p:xfrm>
        <a:graphic>
          <a:graphicData uri="http://schemas.openxmlformats.org/drawingml/2006/table">
            <a:tbl>
              <a:tblPr/>
              <a:tblGrid>
                <a:gridCol w="894308"/>
                <a:gridCol w="1119117"/>
                <a:gridCol w="3787716"/>
              </a:tblGrid>
              <a:tr h="25475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dirty="0">
                          <a:effectLst/>
                        </a:rPr>
                        <a:t>包</a:t>
                      </a:r>
                      <a:r>
                        <a:rPr lang="zh-CN" altLang="en-US" sz="1000" dirty="0" smtClean="0">
                          <a:effectLst/>
                        </a:rPr>
                        <a:t>名</a:t>
                      </a:r>
                      <a:r>
                        <a:rPr lang="en-US" altLang="zh-CN" sz="1000" dirty="0" smtClean="0">
                          <a:effectLst/>
                        </a:rPr>
                        <a:t>·</a:t>
                      </a:r>
                      <a:endParaRPr lang="zh-CN" alt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名称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作用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mapper</a:t>
                      </a:r>
                      <a:endParaRPr 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</a:rPr>
                        <a:t>数据访问层（接口）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</a:rPr>
                        <a:t>与数据打交道，可以是数据库操</a:t>
                      </a:r>
                      <a:r>
                        <a:rPr lang="zh-CN" altLang="en-US" sz="1000" dirty="0" smtClean="0">
                          <a:effectLst/>
                        </a:rPr>
                        <a:t>作。</a:t>
                      </a:r>
                      <a:endParaRPr lang="zh-CN" alt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4632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entity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实体类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</a:rPr>
                        <a:t>一般与数据库的表相对应，封装</a:t>
                      </a:r>
                      <a:r>
                        <a:rPr lang="en-US" altLang="zh-CN" sz="1000" dirty="0" err="1">
                          <a:effectLst/>
                        </a:rPr>
                        <a:t>dao</a:t>
                      </a:r>
                      <a:r>
                        <a:rPr lang="zh-CN" altLang="en-US" sz="1000" dirty="0">
                          <a:effectLst/>
                        </a:rPr>
                        <a:t>层取出来的数据为一个对象，也就是我们常说的</a:t>
                      </a:r>
                      <a:r>
                        <a:rPr lang="en-US" altLang="zh-CN" sz="1000" dirty="0" err="1">
                          <a:effectLst/>
                        </a:rPr>
                        <a:t>pojo</a:t>
                      </a:r>
                      <a:r>
                        <a:rPr lang="zh-CN" altLang="en-US" sz="1000" dirty="0">
                          <a:effectLst/>
                        </a:rPr>
                        <a:t>，一般只</a:t>
                      </a:r>
                      <a:r>
                        <a:rPr lang="zh-CN" altLang="en-US" sz="1000" dirty="0" smtClean="0">
                          <a:effectLst/>
                        </a:rPr>
                        <a:t>在</a:t>
                      </a:r>
                      <a:r>
                        <a:rPr lang="en-US" altLang="zh-CN" sz="1000" dirty="0" smtClean="0">
                          <a:effectLst/>
                        </a:rPr>
                        <a:t>mapper</a:t>
                      </a:r>
                      <a:r>
                        <a:rPr lang="zh-CN" altLang="en-US" sz="1000" dirty="0" smtClean="0">
                          <a:effectLst/>
                        </a:rPr>
                        <a:t>层</a:t>
                      </a:r>
                      <a:r>
                        <a:rPr lang="zh-CN" altLang="en-US" sz="1000" dirty="0">
                          <a:effectLst/>
                        </a:rPr>
                        <a:t>与</a:t>
                      </a:r>
                      <a:r>
                        <a:rPr lang="en-US" altLang="zh-CN" sz="1000" dirty="0">
                          <a:effectLst/>
                        </a:rPr>
                        <a:t>service</a:t>
                      </a:r>
                      <a:r>
                        <a:rPr lang="zh-CN" altLang="en-US" sz="1000" dirty="0">
                          <a:effectLst/>
                        </a:rPr>
                        <a:t>层之间传输。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3989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err="1">
                          <a:effectLst/>
                        </a:rPr>
                        <a:t>dto</a:t>
                      </a:r>
                      <a:endParaRPr 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</a:rPr>
                        <a:t>数据传输层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</a:rPr>
                        <a:t>用</a:t>
                      </a:r>
                      <a:r>
                        <a:rPr lang="zh-CN" altLang="en-US" sz="1000" dirty="0">
                          <a:effectLst/>
                        </a:rPr>
                        <a:t>于</a:t>
                      </a:r>
                      <a:r>
                        <a:rPr lang="en-US" altLang="zh-CN" sz="1000" dirty="0">
                          <a:effectLst/>
                        </a:rPr>
                        <a:t>service</a:t>
                      </a:r>
                      <a:r>
                        <a:rPr lang="zh-CN" altLang="en-US" sz="1000" dirty="0">
                          <a:effectLst/>
                        </a:rPr>
                        <a:t>层与</a:t>
                      </a:r>
                      <a:r>
                        <a:rPr lang="en-US" altLang="zh-CN" sz="1000" dirty="0">
                          <a:effectLst/>
                        </a:rPr>
                        <a:t>web</a:t>
                      </a:r>
                      <a:r>
                        <a:rPr lang="zh-CN" altLang="en-US" sz="1000" dirty="0">
                          <a:effectLst/>
                        </a:rPr>
                        <a:t>层之间传输，为什么不直接用</a:t>
                      </a:r>
                      <a:r>
                        <a:rPr lang="en-US" altLang="zh-CN" sz="1000" dirty="0">
                          <a:effectLst/>
                        </a:rPr>
                        <a:t>entity</a:t>
                      </a:r>
                      <a:r>
                        <a:rPr lang="zh-CN" altLang="en-US" sz="1000" dirty="0">
                          <a:effectLst/>
                        </a:rPr>
                        <a:t>（</a:t>
                      </a:r>
                      <a:r>
                        <a:rPr lang="en-US" altLang="zh-CN" sz="1000" dirty="0" err="1">
                          <a:effectLst/>
                        </a:rPr>
                        <a:t>pojo</a:t>
                      </a:r>
                      <a:r>
                        <a:rPr lang="zh-CN" altLang="en-US" sz="1000" dirty="0">
                          <a:effectLst/>
                        </a:rPr>
                        <a:t>）？其实在实际开发中发现，很多时间一个</a:t>
                      </a:r>
                      <a:r>
                        <a:rPr lang="en-US" altLang="zh-CN" sz="1000" dirty="0">
                          <a:effectLst/>
                        </a:rPr>
                        <a:t>entity</a:t>
                      </a:r>
                      <a:r>
                        <a:rPr lang="zh-CN" altLang="en-US" sz="1000" dirty="0">
                          <a:effectLst/>
                        </a:rPr>
                        <a:t>并不能满足我们的业务需求，可能呈现给用户的信息十分之多，这时候就有了</a:t>
                      </a:r>
                      <a:r>
                        <a:rPr lang="en-US" altLang="zh-CN" sz="1000" dirty="0" err="1">
                          <a:effectLst/>
                        </a:rPr>
                        <a:t>dto</a:t>
                      </a:r>
                      <a:r>
                        <a:rPr lang="zh-CN" altLang="en-US" sz="1000" dirty="0">
                          <a:effectLst/>
                        </a:rPr>
                        <a:t>，也相当于</a:t>
                      </a:r>
                      <a:r>
                        <a:rPr lang="en-US" altLang="zh-CN" sz="1000" dirty="0" err="1" smtClean="0">
                          <a:effectLst/>
                        </a:rPr>
                        <a:t>vo</a:t>
                      </a:r>
                      <a:r>
                        <a:rPr lang="zh-CN" altLang="en-US" sz="1000" dirty="0" smtClean="0">
                          <a:effectLst/>
                        </a:rPr>
                        <a:t>。</a:t>
                      </a:r>
                      <a:endParaRPr lang="zh-CN" alt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service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业务逻辑（接口）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</a:rPr>
                        <a:t>定义业</a:t>
                      </a:r>
                      <a:r>
                        <a:rPr lang="zh-CN" altLang="en-US" sz="1000" dirty="0">
                          <a:effectLst/>
                        </a:rPr>
                        <a:t>务逻</a:t>
                      </a:r>
                      <a:r>
                        <a:rPr lang="zh-CN" altLang="en-US" sz="1000" dirty="0" smtClean="0">
                          <a:effectLst/>
                        </a:rPr>
                        <a:t>辑</a:t>
                      </a:r>
                      <a:endParaRPr lang="en-US" altLang="zh-CN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2184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service.impl</a:t>
                      </a:r>
                      <a:endParaRPr 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业务逻辑（实现）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</a:rPr>
                        <a:t>实现我们业务接口，一般事务控制是写在这</a:t>
                      </a:r>
                      <a:r>
                        <a:rPr lang="zh-CN" altLang="en-US" sz="1000" dirty="0" smtClean="0">
                          <a:effectLst/>
                        </a:rPr>
                        <a:t>里。</a:t>
                      </a:r>
                      <a:endParaRPr lang="zh-CN" alt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7586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web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</a:rPr>
                        <a:t>控制器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springmvc</a:t>
                      </a:r>
                      <a:r>
                        <a:rPr lang="zh-CN" altLang="en-US" sz="1000" dirty="0">
                          <a:effectLst/>
                        </a:rPr>
                        <a:t>就是在这里发挥作用的</a:t>
                      </a:r>
                      <a:r>
                        <a:rPr lang="zh-CN" altLang="en-US" sz="1000" dirty="0" smtClean="0">
                          <a:effectLst/>
                        </a:rPr>
                        <a:t>，是</a:t>
                      </a:r>
                      <a:r>
                        <a:rPr lang="en-US" sz="1000" dirty="0" smtClean="0">
                          <a:effectLst/>
                        </a:rPr>
                        <a:t>controller</a:t>
                      </a:r>
                      <a:r>
                        <a:rPr lang="zh-CN" altLang="en-US" sz="1000" dirty="0">
                          <a:effectLst/>
                        </a:rPr>
                        <a:t>控制器，相当于</a:t>
                      </a:r>
                      <a:r>
                        <a:rPr lang="en-US" sz="1000" dirty="0">
                          <a:effectLst/>
                        </a:rPr>
                        <a:t>struts</a:t>
                      </a:r>
                      <a:r>
                        <a:rPr lang="zh-CN" altLang="en-US" sz="1000" dirty="0">
                          <a:effectLst/>
                        </a:rPr>
                        <a:t>中的</a:t>
                      </a:r>
                      <a:r>
                        <a:rPr lang="en-US" sz="1000" dirty="0">
                          <a:effectLst/>
                        </a:rPr>
                        <a:t>action。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8793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dirty="0" smtClean="0">
                          <a:effectLst/>
                        </a:rPr>
                        <a:t>enums</a:t>
                      </a:r>
                      <a:endParaRPr 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</a:rPr>
                        <a:t>枚举类</a:t>
                      </a:r>
                      <a:endParaRPr lang="zh-CN" alt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</a:rPr>
                        <a:t>跟业务相关的枚举类</a:t>
                      </a:r>
                      <a:endParaRPr 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dirty="0" smtClean="0">
                          <a:effectLst/>
                        </a:rPr>
                        <a:t>exception</a:t>
                      </a:r>
                      <a:endParaRPr 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</a:rPr>
                        <a:t>异常类</a:t>
                      </a:r>
                      <a:endParaRPr lang="zh-CN" alt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</a:rPr>
                        <a:t>跟业务实现相关的异常类</a:t>
                      </a:r>
                      <a:endParaRPr 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48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0" tIns="0" rIns="0" bIns="0" rtlCol="0" anchor="t" anchorCtr="0">
            <a:noAutofit/>
          </a:bodyPr>
          <a:lstStyle/>
          <a:p>
            <a:pPr algn="ctr"/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阶段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2——SSM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框架的结构和文件构</a:t>
            </a:r>
            <a:r>
              <a:rPr lang="zh-CN" altLang="en-US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成（二）</a:t>
            </a:r>
            <a:endParaRPr lang="zh-CN" alt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9723" y="136280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1837" y="1028700"/>
            <a:ext cx="8194431" cy="37631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pom.xml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项目管理文件，引入</a:t>
            </a:r>
            <a:r>
              <a:rPr lang="en-US" altLang="zh-CN" dirty="0" smtClean="0"/>
              <a:t>Spring,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SpringMVC, MyBatis</a:t>
            </a:r>
            <a:r>
              <a:rPr lang="zh-CN" altLang="en-US" dirty="0" smtClean="0"/>
              <a:t>等库依赖。</a:t>
            </a:r>
            <a:endParaRPr lang="en-US" altLang="zh-CN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src/main/resources/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742939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mapper/*.xml:</a:t>
            </a:r>
            <a:r>
              <a:rPr lang="zh-CN" altLang="en-US" dirty="0"/>
              <a:t>　</a:t>
            </a:r>
            <a:r>
              <a:rPr lang="en-US" altLang="zh-CN" dirty="0" smtClean="0"/>
              <a:t>MyBatis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Mapper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742939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spring/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200128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spring-dao.xml:</a:t>
            </a:r>
            <a:r>
              <a:rPr lang="zh-CN" altLang="en-US" dirty="0" smtClean="0"/>
              <a:t> 数据库及</a:t>
            </a:r>
            <a:r>
              <a:rPr lang="en-US" altLang="zh-CN" dirty="0" smtClean="0"/>
              <a:t>MyBatis</a:t>
            </a:r>
            <a:r>
              <a:rPr lang="zh-CN" altLang="en-US" dirty="0" smtClean="0"/>
              <a:t>的相关配置</a:t>
            </a:r>
            <a:endParaRPr lang="en-US" dirty="0" smtClean="0"/>
          </a:p>
          <a:p>
            <a:pPr marL="1200128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spring-service.xml</a:t>
            </a:r>
            <a:r>
              <a:rPr lang="zh-CN" altLang="en-US" dirty="0" smtClean="0"/>
              <a:t>：扫描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包下使用注解的服务类</a:t>
            </a:r>
            <a:endParaRPr lang="en-US" dirty="0" smtClean="0"/>
          </a:p>
          <a:p>
            <a:pPr marL="1200128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spring-web.xml: 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SpringMVC</a:t>
            </a:r>
          </a:p>
          <a:p>
            <a:pPr marL="742939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jdbc.properties: </a:t>
            </a:r>
            <a:r>
              <a:rPr lang="zh-CN" altLang="en-US" dirty="0"/>
              <a:t>存</a:t>
            </a:r>
            <a:r>
              <a:rPr lang="zh-CN" altLang="en-US" dirty="0" smtClean="0"/>
              <a:t>放最</a:t>
            </a:r>
            <a:r>
              <a:rPr lang="zh-CN" altLang="en-US" dirty="0"/>
              <a:t>常见的数据库连接属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marL="742939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mybatis-config.xml</a:t>
            </a:r>
            <a:r>
              <a:rPr lang="zh-CN" altLang="en-US" dirty="0"/>
              <a:t>：</a:t>
            </a:r>
            <a:r>
              <a:rPr lang="en-US" altLang="zh-CN" dirty="0"/>
              <a:t> MyBatis</a:t>
            </a:r>
            <a:r>
              <a:rPr lang="zh-CN" altLang="en-US" dirty="0"/>
              <a:t>核心文件</a:t>
            </a:r>
            <a:endParaRPr lang="en-US" altLang="zh-CN" dirty="0"/>
          </a:p>
          <a:p>
            <a:pPr marL="742939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logback.xml</a:t>
            </a:r>
            <a:r>
              <a:rPr lang="zh-CN" altLang="en-US" dirty="0" smtClean="0"/>
              <a:t>： 配置日志</a:t>
            </a:r>
            <a:endParaRPr lang="en-US" altLang="zh-CN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src/main/</a:t>
            </a:r>
            <a:r>
              <a:rPr lang="en-US" dirty="0" err="1" smtClean="0"/>
              <a:t>webapp</a:t>
            </a:r>
            <a:r>
              <a:rPr lang="en-US" dirty="0" smtClean="0"/>
              <a:t>/WEB-INF/:</a:t>
            </a:r>
          </a:p>
          <a:p>
            <a:pPr marL="742939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web.xml:</a:t>
            </a:r>
            <a:r>
              <a:rPr lang="zh-CN" altLang="en-US" dirty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应用部署配置文件</a:t>
            </a:r>
            <a:endParaRPr lang="en-US" altLang="zh-CN" dirty="0" smtClean="0"/>
          </a:p>
          <a:p>
            <a:pPr marL="742939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jsp</a:t>
            </a:r>
            <a:r>
              <a:rPr lang="en-US" altLang="zh-CN" dirty="0" smtClean="0"/>
              <a:t>/*:</a:t>
            </a:r>
            <a:r>
              <a:rPr lang="zh-CN" altLang="en-US" dirty="0" smtClean="0"/>
              <a:t>　</a:t>
            </a:r>
            <a:r>
              <a:rPr lang="en-US" altLang="zh-CN" dirty="0" smtClean="0"/>
              <a:t>SpringMVC</a:t>
            </a:r>
            <a:r>
              <a:rPr lang="zh-CN" altLang="en-US" dirty="0" smtClean="0"/>
              <a:t>管理的</a:t>
            </a:r>
            <a:r>
              <a:rPr lang="en-US" altLang="zh-CN" dirty="0" smtClean="0"/>
              <a:t>JSP</a:t>
            </a:r>
            <a:r>
              <a:rPr lang="zh-CN" altLang="en-US" dirty="0" smtClean="0"/>
              <a:t>资源所在目录</a:t>
            </a:r>
            <a:endParaRPr lang="en-US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1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0" tIns="0" rIns="0" bIns="0" rtlCol="0" anchor="t" anchorCtr="0">
            <a:noAutofit/>
          </a:bodyPr>
          <a:lstStyle/>
          <a:p>
            <a:pPr algn="ctr"/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阶段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lang="zh-CN" altLang="en-US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——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SSM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框架下的功能开发和调试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编写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schema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文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件</a:t>
            </a: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编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写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entity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类</a:t>
            </a: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编写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Mapper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配置文件</a:t>
            </a: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编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写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Mapper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接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口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文件</a:t>
            </a: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编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写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DTO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类文件</a:t>
            </a: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编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写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service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接口和实现类</a:t>
            </a: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编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写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Controller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类</a:t>
            </a: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编写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JSP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文件</a:t>
            </a: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15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0" tIns="0" rIns="0" bIns="0" rtlCol="0" anchor="t" anchorCtr="0">
            <a:noAutofit/>
          </a:bodyPr>
          <a:lstStyle/>
          <a:p>
            <a:pPr algn="ctr"/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阶段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4——Maven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打包及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Tomcat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下的应用部</a:t>
            </a:r>
            <a:r>
              <a:rPr lang="zh-CN" altLang="en-US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署（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一</a:t>
            </a:r>
            <a:r>
              <a:rPr lang="zh-CN" altLang="en-US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在工程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根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目录下执行：</a:t>
            </a:r>
            <a:r>
              <a:rPr lang="en-US" altLang="zh-CN" sz="2000" dirty="0" smtClean="0">
                <a:solidFill>
                  <a:srgbClr val="00B05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mvn clean install –Dmaven.test.skip=true</a:t>
            </a:r>
          </a:p>
          <a:p>
            <a:pPr marL="0" indent="0">
              <a:buNone/>
            </a:pPr>
            <a:endParaRPr lang="en-US" altLang="zh-CN" sz="2000" dirty="0" smtClean="0">
              <a:solidFill>
                <a:srgbClr val="00B05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19" y="1473140"/>
            <a:ext cx="4790380" cy="293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7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0" tIns="0" rIns="0" bIns="0" rtlCol="0" anchor="t" anchorCtr="0">
            <a:noAutofit/>
          </a:bodyPr>
          <a:lstStyle/>
          <a:p>
            <a:pPr algn="ctr"/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阶段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4——Maven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打包及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Tomcat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下的应用部</a:t>
            </a:r>
            <a:r>
              <a:rPr lang="zh-CN" altLang="en-US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署（二）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在根目录的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target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目录里找到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ssm.war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，然后将文件拷贝到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tomcat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安装目录下的</a:t>
            </a:r>
            <a:r>
              <a:rPr lang="en-US" altLang="zh-CN" sz="20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webapps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目录下。</a:t>
            </a: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14" y="1775182"/>
            <a:ext cx="3352800" cy="2714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896" y="1775182"/>
            <a:ext cx="31242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2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0" tIns="0" rIns="0" bIns="0" rtlCol="0" anchor="t" anchorCtr="0">
            <a:noAutofit/>
          </a:bodyPr>
          <a:lstStyle/>
          <a:p>
            <a:pPr algn="ctr"/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阶段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4——Maven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打包及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Tomcat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下的应用部</a:t>
            </a:r>
            <a:r>
              <a:rPr lang="zh-CN" altLang="en-US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署（三）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执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行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Tomcat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目录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bin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下的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startup.bat</a:t>
            </a:r>
          </a:p>
          <a:p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在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浏览器打开地址：</a:t>
            </a: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1800" dirty="0" smtClean="0">
                <a:latin typeface="SimHei" panose="02010609060101010101" pitchFamily="49" charset="-122"/>
                <a:ea typeface="SimHei" panose="02010609060101010101" pitchFamily="49" charset="-122"/>
                <a:hlinkClick r:id="rId2"/>
              </a:rPr>
              <a:t>http://localhost:8080/ssm/book/list</a:t>
            </a:r>
            <a:endParaRPr lang="en-US" altLang="zh-CN" sz="18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621" y="905841"/>
            <a:ext cx="3672240" cy="21054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43" y="2302081"/>
            <a:ext cx="2365065" cy="211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2.xml><?xml version="1.0" encoding="utf-8"?>
<a:theme xmlns:a="http://schemas.openxmlformats.org/drawingml/2006/main" name="主题1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3.xml><?xml version="1.0" encoding="utf-8"?>
<a:theme xmlns:a="http://schemas.openxmlformats.org/drawingml/2006/main" name="1_主题1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UNTITLED</Template>
  <TotalTime>1010</TotalTime>
  <Words>639</Words>
  <Application>Microsoft Office PowerPoint</Application>
  <PresentationFormat>On-screen Show (16:9)</PresentationFormat>
  <Paragraphs>83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宋体</vt:lpstr>
      <vt:lpstr>黑体</vt:lpstr>
      <vt:lpstr>黑体</vt:lpstr>
      <vt:lpstr>Arial</vt:lpstr>
      <vt:lpstr>Calibri</vt:lpstr>
      <vt:lpstr>HPE_Standard_Arial_16x9_v2</vt:lpstr>
      <vt:lpstr>主题1</vt:lpstr>
      <vt:lpstr>1_主题1</vt:lpstr>
      <vt:lpstr>PowerPoint Presentation</vt:lpstr>
      <vt:lpstr>实验目标</vt:lpstr>
      <vt:lpstr>阶段1——搭建Eclipse和Maven开发环境</vt:lpstr>
      <vt:lpstr>阶段2——SSM框架的结构和文件构成（一）</vt:lpstr>
      <vt:lpstr>阶段2——SSM框架的结构和文件构成（二）</vt:lpstr>
      <vt:lpstr>阶段3——SSM框架下的功能开发和调试</vt:lpstr>
      <vt:lpstr>阶段4——Maven打包及Tomcat下的应用部署（一） </vt:lpstr>
      <vt:lpstr>阶段4——Maven打包及Tomcat下的应用部署（二） </vt:lpstr>
      <vt:lpstr>阶段4——Maven打包及Tomcat下的应用部署（三） 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陈晓鹏</dc:creator>
  <cp:lastModifiedBy>DAVID Li</cp:lastModifiedBy>
  <cp:revision>160</cp:revision>
  <dcterms:created xsi:type="dcterms:W3CDTF">2015-08-06T14:17:02Z</dcterms:created>
  <dcterms:modified xsi:type="dcterms:W3CDTF">2016-10-13T06:56:55Z</dcterms:modified>
</cp:coreProperties>
</file>