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  <p:sldMasterId id="2147483734" r:id="rId3"/>
  </p:sldMasterIdLst>
  <p:notesMasterIdLst>
    <p:notesMasterId r:id="rId14"/>
  </p:notesMasterIdLst>
  <p:sldIdLst>
    <p:sldId id="256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61" r:id="rId13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84"/>
            <p14:sldId id="285"/>
            <p14:sldId id="286"/>
            <p14:sldId id="289"/>
            <p14:sldId id="287"/>
            <p14:sldId id="288"/>
            <p14:sldId id="290"/>
            <p14:sldId id="29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9568" autoAdjust="0"/>
  </p:normalViewPr>
  <p:slideViewPr>
    <p:cSldViewPr snapToGrid="0">
      <p:cViewPr varScale="1">
        <p:scale>
          <a:sx n="109" d="100"/>
          <a:sy n="109" d="100"/>
        </p:scale>
        <p:origin x="84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3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389427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312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88119"/>
            <a:ext cx="7886700" cy="46910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52401"/>
            <a:ext cx="7886700" cy="4667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kern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1" y="4685850"/>
            <a:ext cx="1416065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8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1" y="4677984"/>
            <a:ext cx="1764976" cy="3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1" y="4686301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49" r:id="rId36"/>
    <p:sldLayoutId id="2147483657" r:id="rId37"/>
    <p:sldLayoutId id="214748365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5932" y="1361814"/>
            <a:ext cx="8045268" cy="1183002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lang="zh-CN" altLang="en-US" sz="2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十三章 </a:t>
            </a:r>
            <a:r>
              <a:rPr lang="en-US" altLang="zh-CN" sz="32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项目综合示例</a:t>
            </a:r>
            <a:r>
              <a:rPr lang="zh-CN" altLang="en-US" sz="2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实验目标</a:t>
            </a:r>
            <a:endParaRPr lang="zh-CN" altLang="zh-CN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56010" y="2579615"/>
            <a:ext cx="6171008" cy="19132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开发环境的搭建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框架的结构和文件构成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框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架下的功能开发和调试</a:t>
            </a: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包及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下的应用部署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搭建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开发环境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Java SE 7+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 Luna+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 8+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Apache Maven 3.0.4+</a:t>
            </a:r>
          </a:p>
          <a:p>
            <a:pPr marL="0" indent="0">
              <a:buNone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设置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系统变量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M2_HOME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 Community 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Edition 5.6</a:t>
            </a:r>
            <a:endParaRPr lang="en-US" altLang="zh-CN" sz="17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08610" lvl="2" indent="0">
              <a:buNone/>
            </a:pPr>
            <a:r>
              <a:rPr lang="en-US" altLang="zh-CN" sz="17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MySQL Command Line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17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创建数据库：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create database ssm;</a:t>
            </a: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执行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目下的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src/main/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schema.sql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source &lt;schema.sql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路径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53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成（一）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8" y="935476"/>
            <a:ext cx="2647619" cy="31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4776"/>
              </p:ext>
            </p:extLst>
          </p:nvPr>
        </p:nvGraphicFramePr>
        <p:xfrm>
          <a:off x="2883397" y="1028699"/>
          <a:ext cx="5801141" cy="2835357"/>
        </p:xfrm>
        <a:graphic>
          <a:graphicData uri="http://schemas.openxmlformats.org/drawingml/2006/table">
            <a:tbl>
              <a:tblPr/>
              <a:tblGrid>
                <a:gridCol w="894308"/>
                <a:gridCol w="1119117"/>
                <a:gridCol w="3787716"/>
              </a:tblGrid>
              <a:tr h="2547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包</a:t>
                      </a:r>
                      <a:r>
                        <a:rPr lang="zh-CN" altLang="en-US" sz="1000" dirty="0" smtClean="0">
                          <a:effectLst/>
                        </a:rPr>
                        <a:t>名</a:t>
                      </a:r>
                      <a:r>
                        <a:rPr lang="en-US" altLang="zh-CN" sz="1000" dirty="0" smtClean="0">
                          <a:effectLst/>
                        </a:rPr>
                        <a:t>·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名称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作用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数据访问层（接口）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与数据打交道，可以是数据库操</a:t>
                      </a:r>
                      <a:r>
                        <a:rPr lang="zh-CN" altLang="en-US" sz="1000" dirty="0" smtClean="0">
                          <a:effectLst/>
                        </a:rPr>
                        <a:t>作。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63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entity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实体类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一般与数据库的表相对应，封装</a:t>
                      </a:r>
                      <a:r>
                        <a:rPr lang="en-US" altLang="zh-CN" sz="1000" dirty="0" err="1">
                          <a:effectLst/>
                        </a:rPr>
                        <a:t>dao</a:t>
                      </a:r>
                      <a:r>
                        <a:rPr lang="zh-CN" altLang="en-US" sz="1000" dirty="0">
                          <a:effectLst/>
                        </a:rPr>
                        <a:t>层取出来的数据为一个对象，也就是我们常说的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，一般只</a:t>
                      </a:r>
                      <a:r>
                        <a:rPr lang="zh-CN" altLang="en-US" sz="1000" dirty="0" smtClean="0">
                          <a:effectLst/>
                        </a:rPr>
                        <a:t>在</a:t>
                      </a:r>
                      <a:r>
                        <a:rPr lang="en-US" altLang="zh-CN" sz="1000" dirty="0" smtClean="0">
                          <a:effectLst/>
                        </a:rPr>
                        <a:t>mapper</a:t>
                      </a:r>
                      <a:r>
                        <a:rPr lang="zh-CN" altLang="en-US" sz="1000" dirty="0" smtClean="0">
                          <a:effectLst/>
                        </a:rPr>
                        <a:t>层</a:t>
                      </a:r>
                      <a:r>
                        <a:rPr lang="zh-CN" altLang="en-US" sz="1000" dirty="0">
                          <a:effectLst/>
                        </a:rPr>
                        <a:t>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层之间传输。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3989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dto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数据传输层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用</a:t>
                      </a:r>
                      <a:r>
                        <a:rPr lang="zh-CN" altLang="en-US" sz="1000" dirty="0">
                          <a:effectLst/>
                        </a:rPr>
                        <a:t>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层与</a:t>
                      </a:r>
                      <a:r>
                        <a:rPr lang="en-US" altLang="zh-CN" sz="1000" dirty="0">
                          <a:effectLst/>
                        </a:rPr>
                        <a:t>web</a:t>
                      </a:r>
                      <a:r>
                        <a:rPr lang="zh-CN" altLang="en-US" sz="1000" dirty="0">
                          <a:effectLst/>
                        </a:rPr>
                        <a:t>层之间传输，为什么不直接用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（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）？其实在实际开发中发现，很多时间一个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并不能满足我们的业务需求，可能呈现给用户的信息十分之多，这时候就有了</a:t>
                      </a:r>
                      <a:r>
                        <a:rPr lang="en-US" altLang="zh-CN" sz="1000" dirty="0" err="1">
                          <a:effectLst/>
                        </a:rPr>
                        <a:t>dto</a:t>
                      </a:r>
                      <a:r>
                        <a:rPr lang="zh-CN" altLang="en-US" sz="1000" dirty="0">
                          <a:effectLst/>
                        </a:rPr>
                        <a:t>，也相当于</a:t>
                      </a:r>
                      <a:r>
                        <a:rPr lang="en-US" altLang="zh-CN" sz="1000" dirty="0" err="1" smtClean="0">
                          <a:effectLst/>
                        </a:rPr>
                        <a:t>vo</a:t>
                      </a:r>
                      <a:r>
                        <a:rPr lang="zh-CN" altLang="en-US" sz="1000" dirty="0" smtClean="0">
                          <a:effectLst/>
                        </a:rPr>
                        <a:t>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service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定义业</a:t>
                      </a:r>
                      <a:r>
                        <a:rPr lang="zh-CN" altLang="en-US" sz="1000" dirty="0">
                          <a:effectLst/>
                        </a:rPr>
                        <a:t>务逻</a:t>
                      </a:r>
                      <a:r>
                        <a:rPr lang="zh-CN" altLang="en-US" sz="1000" dirty="0" smtClean="0">
                          <a:effectLst/>
                        </a:rPr>
                        <a:t>辑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84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service.impl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业务逻辑（实现）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实现我们业务接口，一般事务控制是写在这</a:t>
                      </a:r>
                      <a:r>
                        <a:rPr lang="zh-CN" altLang="en-US" sz="1000" dirty="0" smtClean="0">
                          <a:effectLst/>
                        </a:rPr>
                        <a:t>里。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586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web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控制器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springmvc</a:t>
                      </a:r>
                      <a:r>
                        <a:rPr lang="zh-CN" altLang="en-US" sz="1000" dirty="0">
                          <a:effectLst/>
                        </a:rPr>
                        <a:t>就是在这里发挥作用的</a:t>
                      </a:r>
                      <a:r>
                        <a:rPr lang="zh-CN" altLang="en-US" sz="1000" dirty="0" smtClean="0">
                          <a:effectLst/>
                        </a:rPr>
                        <a:t>，是</a:t>
                      </a:r>
                      <a:r>
                        <a:rPr lang="en-US" sz="1000" dirty="0" smtClean="0">
                          <a:effectLst/>
                        </a:rPr>
                        <a:t>controller</a:t>
                      </a:r>
                      <a:r>
                        <a:rPr lang="zh-CN" altLang="en-US" sz="1000" dirty="0">
                          <a:effectLst/>
                        </a:rPr>
                        <a:t>控制器，相当于</a:t>
                      </a:r>
                      <a:r>
                        <a:rPr lang="en-US" sz="1000" dirty="0">
                          <a:effectLst/>
                        </a:rPr>
                        <a:t>struts</a:t>
                      </a:r>
                      <a:r>
                        <a:rPr lang="zh-CN" altLang="en-US" sz="1000" dirty="0">
                          <a:effectLst/>
                        </a:rPr>
                        <a:t>中的</a:t>
                      </a:r>
                      <a:r>
                        <a:rPr lang="en-US" sz="1000" dirty="0">
                          <a:effectLst/>
                        </a:rPr>
                        <a:t>action。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7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enums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枚举类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跟业务相关的枚举类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exception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异常类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跟业务实现相关的异常类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成（二）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1837" y="1028700"/>
            <a:ext cx="8194431" cy="37631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pom.xml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项目管理文件，引入</a:t>
            </a:r>
            <a:r>
              <a:rPr lang="en-US" altLang="zh-CN" dirty="0" smtClean="0"/>
              <a:t>Spring,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SpringMVC, MyBatis</a:t>
            </a:r>
            <a:r>
              <a:rPr lang="zh-CN" altLang="en-US" dirty="0" smtClean="0"/>
              <a:t>等库依赖。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src/main/resources/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mapper/*.xml:</a:t>
            </a:r>
            <a:r>
              <a:rPr lang="zh-CN" altLang="en-US" dirty="0"/>
              <a:t>　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spring-dao.xml:</a:t>
            </a:r>
            <a:r>
              <a:rPr lang="zh-CN" altLang="en-US" dirty="0" smtClean="0"/>
              <a:t> 数据库及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的相关配置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spring-service.xml</a:t>
            </a:r>
            <a:r>
              <a:rPr lang="zh-CN" altLang="en-US" dirty="0" smtClean="0"/>
              <a:t>：扫描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包下使用注解的服务类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spring-web.xml: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SpringMVC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jdbc.properties: </a:t>
            </a:r>
            <a:r>
              <a:rPr lang="zh-CN" altLang="en-US" dirty="0"/>
              <a:t>存</a:t>
            </a:r>
            <a:r>
              <a:rPr lang="zh-CN" altLang="en-US" dirty="0" smtClean="0"/>
              <a:t>放最</a:t>
            </a:r>
            <a:r>
              <a:rPr lang="zh-CN" altLang="en-US" dirty="0"/>
              <a:t>常见的数据库连接属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mybatis-config.xml</a:t>
            </a:r>
            <a:r>
              <a:rPr lang="zh-CN" altLang="en-US" dirty="0"/>
              <a:t>：</a:t>
            </a:r>
            <a:r>
              <a:rPr lang="en-US" altLang="zh-CN" dirty="0"/>
              <a:t> MyBatis</a:t>
            </a:r>
            <a:r>
              <a:rPr lang="zh-CN" altLang="en-US" dirty="0"/>
              <a:t>核心文件</a:t>
            </a:r>
            <a:endParaRPr lang="en-US" altLang="zh-CN" dirty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logback.xml</a:t>
            </a:r>
            <a:r>
              <a:rPr lang="zh-CN" altLang="en-US" dirty="0" smtClean="0"/>
              <a:t>： 配置日志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</a:t>
            </a:r>
            <a:r>
              <a:rPr lang="en-US" dirty="0" err="1" smtClean="0"/>
              <a:t>webapp</a:t>
            </a:r>
            <a:r>
              <a:rPr lang="en-US" dirty="0" smtClean="0"/>
              <a:t>/WEB-INF/: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web.xml:</a:t>
            </a:r>
            <a:r>
              <a:rPr lang="zh-CN" altLang="en-US" dirty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应用部署配置文件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jsp</a:t>
            </a:r>
            <a:r>
              <a:rPr lang="en-US" altLang="zh-CN" dirty="0" smtClean="0"/>
              <a:t>/*: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SpringMVC</a:t>
            </a:r>
            <a:r>
              <a:rPr lang="zh-CN" altLang="en-US" dirty="0" smtClean="0"/>
              <a:t>管理的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资源所在目录</a:t>
            </a: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框架下的功能开发和调试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schema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文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entity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配置文件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口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DTO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类文件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service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接口和实现类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Controller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JSP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在工程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根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目录下执行：</a:t>
            </a:r>
            <a:r>
              <a:rPr lang="en-US" altLang="zh-CN" sz="2000" dirty="0" smtClean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mvn clean install –Dmaven.test.skip=true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9" y="1473140"/>
            <a:ext cx="4790380" cy="2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署（二）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在根目录的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target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目录里找到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ssm.war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，然后将文件拷贝到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安装目录下的</a:t>
            </a:r>
            <a:r>
              <a:rPr lang="en-US" altLang="zh-CN" sz="2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webapps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目录下。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" y="1775182"/>
            <a:ext cx="33528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96" y="1775182"/>
            <a:ext cx="3124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署（三）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执行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startup.bat</a:t>
            </a:r>
          </a:p>
        </p:txBody>
      </p:sp>
    </p:spTree>
    <p:extLst>
      <p:ext uri="{BB962C8B-B14F-4D97-AF65-F5344CB8AC3E}">
        <p14:creationId xmlns:p14="http://schemas.microsoft.com/office/powerpoint/2010/main" val="3543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</Template>
  <TotalTime>966</TotalTime>
  <Words>619</Words>
  <Application>Microsoft Office PowerPoint</Application>
  <PresentationFormat>On-screen Show (16:9)</PresentationFormat>
  <Paragraphs>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SimHei</vt:lpstr>
      <vt:lpstr>SimHei</vt:lpstr>
      <vt:lpstr>Arial</vt:lpstr>
      <vt:lpstr>Calibri</vt:lpstr>
      <vt:lpstr>HPE_Standard_Arial_16x9_v2</vt:lpstr>
      <vt:lpstr>主题1</vt:lpstr>
      <vt:lpstr>1_主题1</vt:lpstr>
      <vt:lpstr>PowerPoint Presentation</vt:lpstr>
      <vt:lpstr>实验目标</vt:lpstr>
      <vt:lpstr>阶段1——搭建Eclipse和Maven开发环境</vt:lpstr>
      <vt:lpstr>阶段2——SSM框架的结构和文件构成（一）</vt:lpstr>
      <vt:lpstr>阶段2——SSM框架的结构和文件构成（二）</vt:lpstr>
      <vt:lpstr>阶段3——SSM框架下的功能开发和调试</vt:lpstr>
      <vt:lpstr>阶段4——Maven打包及Tomcat下的应用部署（一） </vt:lpstr>
      <vt:lpstr>阶段4——Maven打包及Tomcat下的应用部署（二） </vt:lpstr>
      <vt:lpstr>阶段4——Maven打包及Tomcat下的应用部署（三） 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Li, Wei (David, ES-Apps-GD-China-SH)</cp:lastModifiedBy>
  <cp:revision>157</cp:revision>
  <dcterms:created xsi:type="dcterms:W3CDTF">2015-08-06T14:17:02Z</dcterms:created>
  <dcterms:modified xsi:type="dcterms:W3CDTF">2016-10-12T14:58:23Z</dcterms:modified>
</cp:coreProperties>
</file>