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9" r:id="rId2"/>
    <p:sldMasterId id="2147483734" r:id="rId3"/>
  </p:sldMasterIdLst>
  <p:notesMasterIdLst>
    <p:notesMasterId r:id="rId14"/>
  </p:notesMasterIdLst>
  <p:sldIdLst>
    <p:sldId id="256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92" r:id="rId13"/>
  </p:sldIdLst>
  <p:sldSz cx="9144000" cy="5143500" type="screen16x9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4B1B84-3758-49A4-B8D2-25CC6ECA6E12}">
          <p14:sldIdLst>
            <p14:sldId id="256"/>
            <p14:sldId id="284"/>
            <p14:sldId id="285"/>
            <p14:sldId id="286"/>
            <p14:sldId id="289"/>
            <p14:sldId id="287"/>
            <p14:sldId id="288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BE1"/>
    <a:srgbClr val="00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9568" autoAdjust="0"/>
  </p:normalViewPr>
  <p:slideViewPr>
    <p:cSldViewPr snapToGrid="0">
      <p:cViewPr varScale="1">
        <p:scale>
          <a:sx n="105" d="100"/>
          <a:sy n="105" d="100"/>
        </p:scale>
        <p:origin x="67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C5DE-1BBE-4304-A6DA-411CC5B2E48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4FDD-FD0D-426C-9C1F-886E018E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0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2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3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389427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14,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14,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14,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14,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14,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14,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14,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14,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14,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14,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312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88119"/>
            <a:ext cx="7886700" cy="469106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52401"/>
            <a:ext cx="7886700" cy="4667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4000" kern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14,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1" y="4685850"/>
            <a:ext cx="1416065" cy="2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14,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8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1" y="4677984"/>
            <a:ext cx="1764976" cy="3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1" y="4686301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14,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14,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49" r:id="rId36"/>
    <p:sldLayoutId id="2147483657" r:id="rId37"/>
    <p:sldLayoutId id="2147483658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ssm/book/list" TargetMode="Externa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321932" y="1684328"/>
            <a:ext cx="8045268" cy="1438986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4400" b="1" dirty="0">
                <a:latin typeface="+mj-ea"/>
              </a:rPr>
              <a:t>第</a:t>
            </a:r>
            <a:r>
              <a:rPr lang="zh-CN" altLang="en-US" sz="4400" b="1" dirty="0" smtClean="0">
                <a:latin typeface="+mj-ea"/>
              </a:rPr>
              <a:t>十三章 </a:t>
            </a:r>
            <a:endParaRPr lang="en-US" altLang="zh-CN" sz="4400" b="1" dirty="0" smtClean="0">
              <a:latin typeface="+mj-ea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4400" b="1" dirty="0" smtClean="0">
                <a:latin typeface="+mj-ea"/>
              </a:rPr>
              <a:t>SSM</a:t>
            </a:r>
            <a:r>
              <a:rPr lang="zh-CN" altLang="en-US" sz="4400" b="1" dirty="0">
                <a:latin typeface="+mj-ea"/>
              </a:rPr>
              <a:t>项目综合示例</a:t>
            </a:r>
            <a:r>
              <a:rPr lang="zh-CN" altLang="en-US" sz="4400" b="1" dirty="0" smtClean="0">
                <a:latin typeface="+mj-ea"/>
              </a:rPr>
              <a:t> </a:t>
            </a:r>
            <a:endParaRPr lang="zh-CN" altLang="en-US" sz="4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Thank you !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3844"/>
          </a:xfrm>
        </p:spPr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实验目标</a:t>
            </a:r>
            <a:endParaRPr lang="zh-CN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456010" y="2579615"/>
            <a:ext cx="6171008" cy="1913254"/>
          </a:xfrm>
          <a:prstGeom prst="rect">
            <a:avLst/>
          </a:prstGeom>
        </p:spPr>
        <p:txBody>
          <a:bodyPr/>
          <a:lstStyle/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Eclipse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Maven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开发环境的搭建</a:t>
            </a:r>
          </a:p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SSM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框架的结构和文件构成</a:t>
            </a:r>
          </a:p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SSM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框架下的功能开发和调试</a:t>
            </a:r>
          </a:p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Maven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打包及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下的应用部署</a:t>
            </a:r>
          </a:p>
        </p:txBody>
      </p:sp>
    </p:spTree>
    <p:extLst>
      <p:ext uri="{BB962C8B-B14F-4D97-AF65-F5344CB8AC3E}">
        <p14:creationId xmlns:p14="http://schemas.microsoft.com/office/powerpoint/2010/main" val="37634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搭建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开发环境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5609"/>
            <a:ext cx="8227338" cy="4167554"/>
          </a:xfrm>
        </p:spPr>
        <p:txBody>
          <a:bodyPr>
            <a:normAutofit/>
          </a:bodyPr>
          <a:lstStyle/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Java SE 7+</a:t>
            </a:r>
          </a:p>
          <a:p>
            <a:pPr marL="182880" indent="-182880" defTabSz="9144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Eclipse Luna+</a:t>
            </a:r>
          </a:p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Tomcat 8+</a:t>
            </a:r>
          </a:p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Apache Maven 3.0.4+</a:t>
            </a:r>
          </a:p>
          <a:p>
            <a:pPr marL="411480" lvl="1" indent="-182880" defTabSz="914400">
              <a:lnSpc>
                <a:spcPct val="100000"/>
              </a:lnSpc>
              <a:spcBef>
                <a:spcPts val="800"/>
              </a:spcBef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latin typeface="+mn-ea"/>
              </a:rPr>
              <a:t>设</a:t>
            </a:r>
            <a:r>
              <a:rPr lang="zh-CN" altLang="en-US" sz="1900" dirty="0">
                <a:latin typeface="+mn-ea"/>
              </a:rPr>
              <a:t>置系统变量</a:t>
            </a:r>
            <a:r>
              <a:rPr lang="en-US" altLang="zh-CN" sz="1900" dirty="0">
                <a:latin typeface="+mn-ea"/>
              </a:rPr>
              <a:t>M2_HOME</a:t>
            </a:r>
            <a:r>
              <a:rPr lang="zh-CN" altLang="en-US" sz="1900" dirty="0">
                <a:latin typeface="+mn-ea"/>
              </a:rPr>
              <a:t>和</a:t>
            </a:r>
            <a:r>
              <a:rPr lang="en-US" altLang="zh-CN" sz="1900" dirty="0">
                <a:latin typeface="+mn-ea"/>
              </a:rPr>
              <a:t>Path</a:t>
            </a:r>
          </a:p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MySQL Community Edition 5.6</a:t>
            </a:r>
          </a:p>
          <a:p>
            <a:pPr marL="411480" lvl="1" indent="-182880" defTabSz="914400">
              <a:lnSpc>
                <a:spcPct val="100000"/>
              </a:lnSpc>
              <a:spcBef>
                <a:spcPts val="800"/>
              </a:spcBef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latin typeface="+mn-ea"/>
              </a:rPr>
              <a:t>打</a:t>
            </a:r>
            <a:r>
              <a:rPr lang="zh-CN" altLang="en-US" sz="1900" dirty="0">
                <a:latin typeface="+mn-ea"/>
              </a:rPr>
              <a:t>开</a:t>
            </a:r>
            <a:r>
              <a:rPr lang="en-US" altLang="zh-CN" sz="1900" dirty="0">
                <a:latin typeface="+mn-ea"/>
              </a:rPr>
              <a:t>MySQL Command Line</a:t>
            </a:r>
            <a:r>
              <a:rPr lang="zh-CN" altLang="en-US" sz="1900" dirty="0">
                <a:latin typeface="+mn-ea"/>
              </a:rPr>
              <a:t>：</a:t>
            </a:r>
            <a:endParaRPr lang="en-US" altLang="zh-CN" sz="1900" dirty="0">
              <a:latin typeface="+mn-ea"/>
            </a:endParaRPr>
          </a:p>
          <a:p>
            <a:pPr marL="548640" lvl="2" indent="-137160" defTabSz="9144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创</a:t>
            </a:r>
            <a:r>
              <a:rPr lang="zh-CN" altLang="en-US" sz="1600" dirty="0">
                <a:latin typeface="+mn-ea"/>
              </a:rPr>
              <a:t>建数据库：</a:t>
            </a:r>
            <a:r>
              <a:rPr lang="en-US" altLang="zh-CN" sz="1600" dirty="0">
                <a:latin typeface="+mn-ea"/>
              </a:rPr>
              <a:t>create database ssm;</a:t>
            </a:r>
          </a:p>
          <a:p>
            <a:pPr marL="548640" lvl="2" indent="-137160" defTabSz="9144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执</a:t>
            </a:r>
            <a:r>
              <a:rPr lang="zh-CN" altLang="en-US" sz="1600" dirty="0">
                <a:latin typeface="+mn-ea"/>
              </a:rPr>
              <a:t>行项目下的</a:t>
            </a:r>
            <a:r>
              <a:rPr lang="en-US" altLang="zh-CN" sz="1600" dirty="0">
                <a:latin typeface="+mn-ea"/>
              </a:rPr>
              <a:t>src/main/</a:t>
            </a:r>
            <a:r>
              <a:rPr lang="en-US" altLang="zh-CN" sz="1600" dirty="0" err="1">
                <a:latin typeface="+mn-ea"/>
              </a:rPr>
              <a:t>sql</a:t>
            </a:r>
            <a:r>
              <a:rPr lang="en-US" altLang="zh-CN" sz="1600" dirty="0">
                <a:latin typeface="+mn-ea"/>
              </a:rPr>
              <a:t>/</a:t>
            </a:r>
            <a:r>
              <a:rPr lang="en-US" altLang="zh-CN" sz="1600" dirty="0" err="1">
                <a:latin typeface="+mn-ea"/>
              </a:rPr>
              <a:t>schema.sql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　</a:t>
            </a:r>
            <a:r>
              <a:rPr lang="en-US" altLang="zh-CN" sz="1600" dirty="0">
                <a:latin typeface="+mn-ea"/>
              </a:rPr>
              <a:t>source &lt;schema.sql</a:t>
            </a:r>
            <a:r>
              <a:rPr lang="zh-CN" altLang="en-US" sz="1600" dirty="0">
                <a:latin typeface="+mn-ea"/>
              </a:rPr>
              <a:t>路径</a:t>
            </a:r>
            <a:r>
              <a:rPr lang="en-US" altLang="zh-CN" sz="1600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53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成（一）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1" y="1155284"/>
            <a:ext cx="2647619" cy="31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0208"/>
              </p:ext>
            </p:extLst>
          </p:nvPr>
        </p:nvGraphicFramePr>
        <p:xfrm>
          <a:off x="2883397" y="1294748"/>
          <a:ext cx="5801141" cy="2835357"/>
        </p:xfrm>
        <a:graphic>
          <a:graphicData uri="http://schemas.openxmlformats.org/drawingml/2006/table">
            <a:tbl>
              <a:tblPr/>
              <a:tblGrid>
                <a:gridCol w="894308"/>
                <a:gridCol w="1119117"/>
                <a:gridCol w="3787716"/>
              </a:tblGrid>
              <a:tr h="25475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包</a:t>
                      </a:r>
                      <a:r>
                        <a:rPr lang="zh-CN" altLang="en-US" sz="1000" dirty="0" smtClean="0">
                          <a:effectLst/>
                        </a:rPr>
                        <a:t>名</a:t>
                      </a:r>
                      <a:r>
                        <a:rPr lang="en-US" altLang="zh-CN" sz="1000" dirty="0" smtClean="0">
                          <a:effectLst/>
                        </a:rPr>
                        <a:t>·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名称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作用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数据访问层（接口）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与数据打交道，可以是数据库操</a:t>
                      </a:r>
                      <a:r>
                        <a:rPr lang="zh-CN" altLang="en-US" sz="1000" dirty="0" smtClean="0">
                          <a:effectLst/>
                        </a:rPr>
                        <a:t>作。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63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entity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实体类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一般与数据库的表相对应，封装</a:t>
                      </a:r>
                      <a:r>
                        <a:rPr lang="en-US" altLang="zh-CN" sz="1000" dirty="0" err="1">
                          <a:effectLst/>
                        </a:rPr>
                        <a:t>dao</a:t>
                      </a:r>
                      <a:r>
                        <a:rPr lang="zh-CN" altLang="en-US" sz="1000" dirty="0">
                          <a:effectLst/>
                        </a:rPr>
                        <a:t>层取出来的数据为一个对象，也就是我们常说的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，一般只</a:t>
                      </a:r>
                      <a:r>
                        <a:rPr lang="zh-CN" altLang="en-US" sz="1000" dirty="0" smtClean="0">
                          <a:effectLst/>
                        </a:rPr>
                        <a:t>在</a:t>
                      </a:r>
                      <a:r>
                        <a:rPr lang="en-US" altLang="zh-CN" sz="1000" dirty="0" smtClean="0">
                          <a:effectLst/>
                        </a:rPr>
                        <a:t>mapper</a:t>
                      </a:r>
                      <a:r>
                        <a:rPr lang="zh-CN" altLang="en-US" sz="1000" dirty="0" smtClean="0">
                          <a:effectLst/>
                        </a:rPr>
                        <a:t>层</a:t>
                      </a:r>
                      <a:r>
                        <a:rPr lang="zh-CN" altLang="en-US" sz="1000" dirty="0">
                          <a:effectLst/>
                        </a:rPr>
                        <a:t>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层之间传输。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3989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</a:rPr>
                        <a:t>dto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数据传输层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用</a:t>
                      </a:r>
                      <a:r>
                        <a:rPr lang="zh-CN" altLang="en-US" sz="1000" dirty="0">
                          <a:effectLst/>
                        </a:rPr>
                        <a:t>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层与</a:t>
                      </a:r>
                      <a:r>
                        <a:rPr lang="en-US" altLang="zh-CN" sz="1000" dirty="0">
                          <a:effectLst/>
                        </a:rPr>
                        <a:t>web</a:t>
                      </a:r>
                      <a:r>
                        <a:rPr lang="zh-CN" altLang="en-US" sz="1000" dirty="0">
                          <a:effectLst/>
                        </a:rPr>
                        <a:t>层之间传输，为什么不直接用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（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）？其实在实际开发中发现，很多时间一个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并不能满足我们的业务需求，可能呈现给用户的信息十分之多，这时候就有了</a:t>
                      </a:r>
                      <a:r>
                        <a:rPr lang="en-US" altLang="zh-CN" sz="1000" dirty="0" err="1">
                          <a:effectLst/>
                        </a:rPr>
                        <a:t>dto</a:t>
                      </a:r>
                      <a:r>
                        <a:rPr lang="zh-CN" altLang="en-US" sz="1000" dirty="0">
                          <a:effectLst/>
                        </a:rPr>
                        <a:t>，也相当于</a:t>
                      </a:r>
                      <a:r>
                        <a:rPr lang="en-US" altLang="zh-CN" sz="1000" dirty="0" err="1" smtClean="0">
                          <a:effectLst/>
                        </a:rPr>
                        <a:t>vo</a:t>
                      </a:r>
                      <a:r>
                        <a:rPr lang="zh-CN" altLang="en-US" sz="1000" dirty="0" smtClean="0">
                          <a:effectLst/>
                        </a:rPr>
                        <a:t>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service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定义业</a:t>
                      </a:r>
                      <a:r>
                        <a:rPr lang="zh-CN" altLang="en-US" sz="1000" dirty="0">
                          <a:effectLst/>
                        </a:rPr>
                        <a:t>务逻</a:t>
                      </a:r>
                      <a:r>
                        <a:rPr lang="zh-CN" altLang="en-US" sz="1000" dirty="0" smtClean="0">
                          <a:effectLst/>
                        </a:rPr>
                        <a:t>辑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84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service.impl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业务逻辑（实现）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实现我们业务接口，一般事务控制是写在这</a:t>
                      </a:r>
                      <a:r>
                        <a:rPr lang="zh-CN" altLang="en-US" sz="1000" dirty="0" smtClean="0">
                          <a:effectLst/>
                        </a:rPr>
                        <a:t>里。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586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web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控制器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springmvc</a:t>
                      </a:r>
                      <a:r>
                        <a:rPr lang="zh-CN" altLang="en-US" sz="1000" dirty="0">
                          <a:effectLst/>
                        </a:rPr>
                        <a:t>就是在这里发挥作用的</a:t>
                      </a:r>
                      <a:r>
                        <a:rPr lang="zh-CN" altLang="en-US" sz="1000" dirty="0" smtClean="0">
                          <a:effectLst/>
                        </a:rPr>
                        <a:t>，是</a:t>
                      </a:r>
                      <a:r>
                        <a:rPr lang="en-US" sz="1000" dirty="0" smtClean="0">
                          <a:effectLst/>
                        </a:rPr>
                        <a:t>controller</a:t>
                      </a:r>
                      <a:r>
                        <a:rPr lang="zh-CN" altLang="en-US" sz="1000" dirty="0">
                          <a:effectLst/>
                        </a:rPr>
                        <a:t>控制器，相当于</a:t>
                      </a:r>
                      <a:r>
                        <a:rPr lang="en-US" sz="1000" dirty="0">
                          <a:effectLst/>
                        </a:rPr>
                        <a:t>struts</a:t>
                      </a:r>
                      <a:r>
                        <a:rPr lang="zh-CN" altLang="en-US" sz="1000" dirty="0">
                          <a:effectLst/>
                        </a:rPr>
                        <a:t>中的</a:t>
                      </a:r>
                      <a:r>
                        <a:rPr lang="en-US" sz="1000" dirty="0">
                          <a:effectLst/>
                        </a:rPr>
                        <a:t>action。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79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enums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枚举类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跟业务相关的枚举类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exception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异常类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跟业务实现相关的异常类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成（二）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081" y="775203"/>
            <a:ext cx="7915952" cy="37631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880" indent="-182880" defTabSz="914400"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pom.xml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Maven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项目管理文件，引入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Spring,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SpringMVC,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MyBatis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buClr>
                <a:srgbClr val="0070C0"/>
              </a:buClr>
              <a:buSzPct val="80000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src/main/resources/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1480" lvl="1" indent="-182880" defTabSz="914400"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mapper/*.xml:</a:t>
            </a:r>
            <a:r>
              <a:rPr lang="zh-CN" altLang="en-US" dirty="0"/>
              <a:t>　</a:t>
            </a:r>
            <a:r>
              <a:rPr lang="en-US" altLang="zh-CN" dirty="0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Mapper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11480" lvl="1" indent="-182880" defTabSz="914400"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spring/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48640" lvl="2" indent="-137160" defTabSz="9144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ea"/>
                <a:ea typeface="+mj-ea"/>
              </a:rPr>
              <a:t>spring-dao.xml:</a:t>
            </a:r>
            <a:r>
              <a:rPr lang="zh-CN" altLang="en-US" sz="1600" dirty="0">
                <a:latin typeface="+mj-ea"/>
                <a:ea typeface="+mj-ea"/>
              </a:rPr>
              <a:t> 数据库及</a:t>
            </a:r>
            <a:r>
              <a:rPr lang="en-US" altLang="zh-CN" sz="1600" dirty="0">
                <a:latin typeface="+mj-ea"/>
                <a:ea typeface="+mj-ea"/>
              </a:rPr>
              <a:t>MyBatis</a:t>
            </a:r>
            <a:r>
              <a:rPr lang="zh-CN" altLang="en-US" sz="1600" dirty="0">
                <a:latin typeface="+mj-ea"/>
                <a:ea typeface="+mj-ea"/>
              </a:rPr>
              <a:t>的相关配置</a:t>
            </a:r>
            <a:endParaRPr lang="en-US" sz="1600" dirty="0">
              <a:latin typeface="+mj-ea"/>
              <a:ea typeface="+mj-ea"/>
            </a:endParaRPr>
          </a:p>
          <a:p>
            <a:pPr marL="548640" lvl="2" indent="-137160" defTabSz="9144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ea"/>
                <a:ea typeface="+mj-ea"/>
              </a:rPr>
              <a:t>spring-service.xml</a:t>
            </a:r>
            <a:r>
              <a:rPr lang="zh-CN" altLang="en-US" sz="1600" dirty="0">
                <a:latin typeface="+mj-ea"/>
                <a:ea typeface="+mj-ea"/>
              </a:rPr>
              <a:t>：扫描</a:t>
            </a:r>
            <a:r>
              <a:rPr lang="en-US" altLang="zh-CN" sz="1600" dirty="0">
                <a:latin typeface="+mj-ea"/>
                <a:ea typeface="+mj-ea"/>
              </a:rPr>
              <a:t>service</a:t>
            </a:r>
            <a:r>
              <a:rPr lang="zh-CN" altLang="en-US" sz="1600" dirty="0">
                <a:latin typeface="+mj-ea"/>
                <a:ea typeface="+mj-ea"/>
              </a:rPr>
              <a:t>包下使用注解的服务类</a:t>
            </a:r>
            <a:endParaRPr lang="en-US" sz="1600" dirty="0">
              <a:latin typeface="+mj-ea"/>
              <a:ea typeface="+mj-ea"/>
            </a:endParaRPr>
          </a:p>
          <a:p>
            <a:pPr marL="548640" lvl="2" indent="-137160" defTabSz="9144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ea"/>
                <a:ea typeface="+mj-ea"/>
              </a:rPr>
              <a:t>spring-web.xml: </a:t>
            </a:r>
            <a:r>
              <a:rPr lang="zh-CN" altLang="en-US" sz="1600" dirty="0">
                <a:latin typeface="+mj-ea"/>
                <a:ea typeface="+mj-ea"/>
              </a:rPr>
              <a:t>配置</a:t>
            </a:r>
            <a:r>
              <a:rPr lang="en-US" altLang="zh-CN" sz="1600" dirty="0">
                <a:latin typeface="+mj-ea"/>
                <a:ea typeface="+mj-ea"/>
              </a:rPr>
              <a:t>SpringMVC</a:t>
            </a:r>
          </a:p>
          <a:p>
            <a:pPr marL="411480" lvl="1" indent="-182880" defTabSz="914400"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jdbc.properties: </a:t>
            </a:r>
            <a:r>
              <a:rPr lang="zh-CN" altLang="en-US" dirty="0"/>
              <a:t>存放最常见的数据库连接属性</a:t>
            </a:r>
            <a:endParaRPr lang="en-US" altLang="zh-CN" dirty="0"/>
          </a:p>
          <a:p>
            <a:pPr marL="411480" lvl="1" indent="-182880" defTabSz="914400"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mybatis-config.xml</a:t>
            </a:r>
            <a:r>
              <a:rPr lang="zh-CN" altLang="en-US" dirty="0"/>
              <a:t>：</a:t>
            </a:r>
            <a:r>
              <a:rPr lang="en-US" altLang="zh-CN" dirty="0"/>
              <a:t> MyBatis</a:t>
            </a:r>
            <a:r>
              <a:rPr lang="zh-CN" altLang="en-US" dirty="0"/>
              <a:t>核心文件</a:t>
            </a:r>
            <a:endParaRPr lang="en-US" altLang="zh-CN" dirty="0"/>
          </a:p>
          <a:p>
            <a:pPr marL="411480" lvl="1" indent="-182880" defTabSz="914400"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logback.xml</a:t>
            </a:r>
            <a:r>
              <a:rPr lang="zh-CN" altLang="en-US" dirty="0"/>
              <a:t>： 配置日志</a:t>
            </a:r>
            <a:endParaRPr lang="en-US" altLang="zh-CN" dirty="0"/>
          </a:p>
          <a:p>
            <a:pPr marL="182880" indent="-182880" defTabSz="914400"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src/main/</a:t>
            </a:r>
            <a:r>
              <a:rPr lang="en-US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webapp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/WEB-INF/:</a:t>
            </a:r>
          </a:p>
          <a:p>
            <a:pPr marL="411480" lvl="1" indent="-182880" defTabSz="914400"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web.xml: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应用部署配置文件</a:t>
            </a:r>
            <a:endParaRPr lang="en-US" altLang="zh-CN" dirty="0"/>
          </a:p>
          <a:p>
            <a:pPr marL="411480" lvl="1" indent="-182880" defTabSz="914400">
              <a:buClr>
                <a:srgbClr val="44546A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jsp</a:t>
            </a:r>
            <a:r>
              <a:rPr lang="en-US" altLang="zh-CN" dirty="0"/>
              <a:t>/*:</a:t>
            </a:r>
            <a:r>
              <a:rPr lang="zh-CN" altLang="en-US" dirty="0"/>
              <a:t>　</a:t>
            </a:r>
            <a:r>
              <a:rPr lang="en-US" altLang="zh-CN" dirty="0"/>
              <a:t>SpringMVC</a:t>
            </a:r>
            <a:r>
              <a:rPr lang="zh-CN" altLang="en-US" dirty="0"/>
              <a:t>管理的</a:t>
            </a:r>
            <a:r>
              <a:rPr lang="en-US" altLang="zh-CN" dirty="0"/>
              <a:t>JSP</a:t>
            </a:r>
            <a:r>
              <a:rPr lang="zh-CN" altLang="en-US" dirty="0"/>
              <a:t>资源所在目录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框架下的功能开发和调试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081" y="1028700"/>
            <a:ext cx="8227338" cy="3588567"/>
          </a:xfrm>
        </p:spPr>
        <p:txBody>
          <a:bodyPr vert="horz" lIns="0" tIns="0" rIns="0" bIns="0" rtlCol="0">
            <a:normAutofit fontScale="85000" lnSpcReduction="20000"/>
          </a:bodyPr>
          <a:lstStyle/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schema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Mapper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配置文件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Mapper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接口文件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DTO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类文件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接口和实现类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一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081" y="929111"/>
            <a:ext cx="8227338" cy="3428999"/>
          </a:xfrm>
        </p:spPr>
        <p:txBody>
          <a:bodyPr vert="horz" lIns="0" tIns="0" rIns="0" bIns="0" rtlCol="0">
            <a:normAutofit/>
          </a:bodyPr>
          <a:lstStyle/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在工程根目录下执行：</a:t>
            </a:r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mvn clean install –Dmaven.test.skip=true</a:t>
            </a:r>
          </a:p>
          <a:p>
            <a:pPr marL="182880" indent="-182880" defTabSz="9144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9" y="1674813"/>
            <a:ext cx="4790380" cy="29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阶段</a:t>
            </a:r>
            <a:r>
              <a:rPr lang="en-US" altLang="zh-CN" sz="2800" dirty="0">
                <a:latin typeface="+mn-ea"/>
                <a:ea typeface="+mn-ea"/>
              </a:rPr>
              <a:t>4——Maven</a:t>
            </a:r>
            <a:r>
              <a:rPr lang="zh-CN" altLang="en-US" sz="2800" dirty="0">
                <a:latin typeface="+mn-ea"/>
                <a:ea typeface="+mn-ea"/>
              </a:rPr>
              <a:t>打包及</a:t>
            </a:r>
            <a:r>
              <a:rPr lang="en-US" altLang="zh-CN" sz="2800" dirty="0">
                <a:latin typeface="+mn-ea"/>
                <a:ea typeface="+mn-ea"/>
              </a:rPr>
              <a:t>Tomcat</a:t>
            </a:r>
            <a:r>
              <a:rPr lang="zh-CN" altLang="en-US" sz="2800" dirty="0">
                <a:latin typeface="+mn-ea"/>
                <a:ea typeface="+mn-ea"/>
              </a:rPr>
              <a:t>下的应用部</a:t>
            </a:r>
            <a:r>
              <a:rPr lang="zh-CN" altLang="en-US" sz="2800" dirty="0" smtClean="0">
                <a:latin typeface="+mn-ea"/>
                <a:ea typeface="+mn-ea"/>
              </a:rPr>
              <a:t>署（二）</a:t>
            </a:r>
            <a:r>
              <a:rPr lang="zh-CN" altLang="en-US" sz="2800" dirty="0">
                <a:latin typeface="+mn-ea"/>
                <a:ea typeface="+mn-ea"/>
              </a:rPr>
              <a:t/>
            </a:r>
            <a:br>
              <a:rPr lang="zh-CN" altLang="en-US" sz="2800" dirty="0">
                <a:latin typeface="+mn-ea"/>
                <a:ea typeface="+mn-ea"/>
              </a:rPr>
            </a:b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28700"/>
            <a:ext cx="8227338" cy="3428999"/>
          </a:xfrm>
        </p:spPr>
        <p:txBody>
          <a:bodyPr vert="horz" lIns="0" tIns="0" rIns="0" bIns="0" rtlCol="0">
            <a:normAutofit/>
          </a:bodyPr>
          <a:lstStyle/>
          <a:p>
            <a:pPr marL="182880" indent="-182880" defTabSz="914400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在根目录的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target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目录里找到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ssm.war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，然后将文件拷贝到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安装目录下的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webapps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目录下。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4" y="1880690"/>
            <a:ext cx="335280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11" y="1880690"/>
            <a:ext cx="3124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署（三）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081" y="914401"/>
            <a:ext cx="8227338" cy="3428999"/>
          </a:xfrm>
        </p:spPr>
        <p:txBody>
          <a:bodyPr vert="horz" lIns="0" tIns="0" rIns="0" bIns="0" rtlCol="0">
            <a:normAutofit/>
          </a:bodyPr>
          <a:lstStyle/>
          <a:p>
            <a:pPr marL="182880" indent="-182880" defTabSz="9144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startup.bat</a:t>
            </a:r>
          </a:p>
          <a:p>
            <a:pPr marL="182880" indent="-182880" defTabSz="914400">
              <a:lnSpc>
                <a:spcPct val="150000"/>
              </a:lnSpc>
              <a:spcBef>
                <a:spcPts val="12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在浏览器打开地址：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800" dirty="0" smtClean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http://localhost:8080/ssm/book/list</a:t>
            </a:r>
            <a:endParaRPr lang="en-US" altLang="zh-CN" sz="18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18" y="1444269"/>
            <a:ext cx="3672240" cy="2105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67" y="2497014"/>
            <a:ext cx="2365065" cy="21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1_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</Template>
  <TotalTime>1022</TotalTime>
  <Words>679</Words>
  <Application>Microsoft Office PowerPoint</Application>
  <PresentationFormat>On-screen Show (16:9)</PresentationFormat>
  <Paragraphs>87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黑体</vt:lpstr>
      <vt:lpstr>黑体</vt:lpstr>
      <vt:lpstr>宋体</vt:lpstr>
      <vt:lpstr>Arial</vt:lpstr>
      <vt:lpstr>Calibri</vt:lpstr>
      <vt:lpstr>Wingdings</vt:lpstr>
      <vt:lpstr>HPE_Standard_Arial_16x9_v2</vt:lpstr>
      <vt:lpstr>主题1</vt:lpstr>
      <vt:lpstr>1_主题1</vt:lpstr>
      <vt:lpstr>PowerPoint Presentation</vt:lpstr>
      <vt:lpstr>实验目标</vt:lpstr>
      <vt:lpstr>阶段1——搭建Eclipse和Maven开发环境</vt:lpstr>
      <vt:lpstr>阶段2——SSM框架的结构和文件构成（一）</vt:lpstr>
      <vt:lpstr>阶段2——SSM框架的结构和文件构成（二）</vt:lpstr>
      <vt:lpstr>阶段3——SSM框架下的功能开发和调试</vt:lpstr>
      <vt:lpstr>阶段4——Maven打包及Tomcat下的应用部署（一） </vt:lpstr>
      <vt:lpstr>阶段4——Maven打包及Tomcat下的应用部署（二） </vt:lpstr>
      <vt:lpstr>阶段4——Maven打包及Tomcat下的应用部署（三） 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陈晓鹏</dc:creator>
  <cp:lastModifiedBy>Chen, Fenglin (Fengling,ES-Apps-GD-China-SH)</cp:lastModifiedBy>
  <cp:revision>164</cp:revision>
  <dcterms:created xsi:type="dcterms:W3CDTF">2015-08-06T14:17:02Z</dcterms:created>
  <dcterms:modified xsi:type="dcterms:W3CDTF">2016-10-14T05:58:19Z</dcterms:modified>
</cp:coreProperties>
</file>