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0" r:id="rId5"/>
    <p:sldMasterId id="2147483752" r:id="rId6"/>
  </p:sldMasterIdLst>
  <p:notesMasterIdLst>
    <p:notesMasterId r:id="rId57"/>
  </p:notesMasterIdLst>
  <p:handoutMasterIdLst>
    <p:handoutMasterId r:id="rId58"/>
  </p:handoutMasterIdLst>
  <p:sldIdLst>
    <p:sldId id="256" r:id="rId7"/>
    <p:sldId id="39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9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e Stephenso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912"/>
    <a:srgbClr val="BA2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2" autoAdjust="0"/>
  </p:normalViewPr>
  <p:slideViewPr>
    <p:cSldViewPr>
      <p:cViewPr varScale="1">
        <p:scale>
          <a:sx n="101" d="100"/>
          <a:sy n="101" d="100"/>
        </p:scale>
        <p:origin x="3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78"/>
    </p:cViewPr>
  </p:sorterViewPr>
  <p:notesViewPr>
    <p:cSldViewPr>
      <p:cViewPr varScale="1">
        <p:scale>
          <a:sx n="41" d="100"/>
          <a:sy n="41" d="100"/>
        </p:scale>
        <p:origin x="-14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61" Type="http://schemas.openxmlformats.org/officeDocument/2006/relationships/viewProps" Target="viewProps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commentAuthors" Target="commentAuthor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2C02424-9E94-4DF9-B165-6A7C7C649F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cs typeface="Arial" charset="0"/>
              </a:defRPr>
            </a:lvl1pPr>
          </a:lstStyle>
          <a:p>
            <a:pPr>
              <a:defRPr/>
            </a:pPr>
            <a:fld id="{8867AF4F-024D-4D0C-A75F-D7C012F15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F13EF4-CB63-460D-BD57-F56D4266DBE0}" type="slidenum">
              <a:rPr lang="en-US" smtClean="0">
                <a:cs typeface="Arial" pitchFamily="34" charset="0"/>
              </a:rPr>
              <a:pPr/>
              <a:t>1</a:t>
            </a:fld>
            <a:endParaRPr lang="en-US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9387E6-F32F-49AF-BA4C-BBE128C22B44}" type="slidenum">
              <a:rPr lang="en-US" smtClean="0">
                <a:cs typeface="Arial" pitchFamily="34" charset="0"/>
              </a:rPr>
              <a:pPr/>
              <a:t>50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32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55929-9D02-4ED0-B45B-00C22D5B5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58F75-595C-45E5-8073-5E582BBFCF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9E39-46A8-4B42-AA22-F71A7DC833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55929-9D02-4ED0-B45B-00C22D5B5D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4771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EFFD8C-6B70-4156-A8DC-27560EBC3D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61061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C7E96-6012-4B62-8ABB-1579208B7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73159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52D003-7EA6-4D11-8869-570A404E12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418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7E98D-8280-4218-9B9D-7FBD2361D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1813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D64288-D622-4DC0-B100-084D4B0A84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26276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6C542-2515-46F9-8FCE-2720EE69DA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33250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A2A49F-E1EE-4F0E-B5D5-FCE138EE25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9230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FFD8C-6B70-4156-A8DC-27560EBC3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8A9EF-B924-45A3-BA1D-180B134469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0729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58F75-595C-45E5-8073-5E582BBFC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29483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FD9E39-46A8-4B42-AA22-F71A7DC833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94332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667" y="1013383"/>
            <a:ext cx="7365698" cy="378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788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6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0860">
              <a:spcBef>
                <a:spcPts val="188"/>
              </a:spcBef>
            </a:pPr>
            <a:fld id="{81D60167-4931-47E6-BA6A-407CBD079E47}" type="slidenum">
              <a:rPr lang="en-MY" spc="-21" smtClean="0"/>
              <a:pPr marL="10860">
                <a:spcBef>
                  <a:spcPts val="188"/>
                </a:spcBef>
              </a:pPr>
              <a:t>‹#›</a:t>
            </a:fld>
            <a:endParaRPr lang="en-MY" spc="-21" dirty="0"/>
          </a:p>
        </p:txBody>
      </p:sp>
    </p:spTree>
    <p:extLst>
      <p:ext uri="{BB962C8B-B14F-4D97-AF65-F5344CB8AC3E}">
        <p14:creationId xmlns:p14="http://schemas.microsoft.com/office/powerpoint/2010/main" val="424708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C7E96-6012-4B62-8ABB-1579208B77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2D003-7EA6-4D11-8869-570A404E12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7E98D-8280-4218-9B9D-7FBD2361DF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64288-D622-4DC0-B100-084D4B0A84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6C542-2515-46F9-8FCE-2720EE69D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2A49F-E1EE-4F0E-B5D5-FCE138EE2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8A9EF-B924-45A3-BA1D-180B134469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0" y="62484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cs typeface="Arial" charset="0"/>
              </a:defRPr>
            </a:lvl1pPr>
          </a:lstStyle>
          <a:p>
            <a:pPr>
              <a:defRPr/>
            </a:pPr>
            <a:fld id="{92B6F396-17F8-4A99-B699-97563CCE28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867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hlink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67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>
    <p:zoom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B6F396-17F8-4A99-B699-97563CCE28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4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ransition>
    <p:zoom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 205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2473-9456-8CF2-2A6B-B909D5A44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b="1" dirty="0">
                <a:solidFill>
                  <a:srgbClr val="FFFFFF"/>
                </a:solidFill>
              </a:rPr>
              <a:t>Chapter 3 Software Requirement Analysis –PART 1</a:t>
            </a:r>
            <a:br>
              <a:rPr lang="en-US" sz="4200" b="1" dirty="0">
                <a:solidFill>
                  <a:srgbClr val="FFFFFF"/>
                </a:solidFill>
              </a:rPr>
            </a:br>
            <a:endParaRPr lang="en-MY" sz="4200" dirty="0">
              <a:solidFill>
                <a:srgbClr val="FFFFFF"/>
              </a:solidFill>
            </a:endParaRPr>
          </a:p>
        </p:txBody>
      </p:sp>
      <p:sp>
        <p:nvSpPr>
          <p:cNvPr id="20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dirty="0"/>
              <a:t>Determining System Requirements</a:t>
            </a:r>
          </a:p>
          <a:p>
            <a:pPr algn="l" eaLnBrk="1" hangingPunct="1"/>
            <a:r>
              <a:rPr lang="en-US" b="1" dirty="0"/>
              <a:t>System Process Requirements</a:t>
            </a:r>
          </a:p>
          <a:p>
            <a:pPr algn="l" eaLnBrk="1" hangingPunct="1"/>
            <a:r>
              <a:rPr lang="en-US" dirty="0"/>
              <a:t>System Data Requirements</a:t>
            </a: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914400" y="457200"/>
            <a:ext cx="7467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75000"/>
              </a:lnSpc>
              <a:spcAft>
                <a:spcPts val="600"/>
              </a:spcAft>
            </a:pPr>
            <a:endParaRPr lang="en-US" sz="4000" b="1">
              <a:solidFill>
                <a:schemeClr val="tx2"/>
              </a:solidFill>
            </a:endParaRPr>
          </a:p>
          <a:p>
            <a:pPr algn="ctr">
              <a:lnSpc>
                <a:spcPct val="75000"/>
              </a:lnSpc>
              <a:spcAft>
                <a:spcPts val="600"/>
              </a:spcAft>
            </a:pPr>
            <a:endParaRPr lang="en-US" sz="40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Definitions</a:t>
            </a:r>
            <a:r>
              <a:rPr sz="3762" spc="-133" dirty="0"/>
              <a:t> </a:t>
            </a:r>
            <a:r>
              <a:rPr sz="3762" dirty="0"/>
              <a:t>and</a:t>
            </a:r>
            <a:r>
              <a:rPr sz="3762" spc="-77" dirty="0"/>
              <a:t> </a:t>
            </a:r>
            <a:r>
              <a:rPr sz="3762" dirty="0"/>
              <a:t>Symbols</a:t>
            </a:r>
            <a:r>
              <a:rPr sz="3762" spc="-133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10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6" y="2207197"/>
            <a:ext cx="6326409" cy="246901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marR="4344" indent="-293757">
              <a:spcBef>
                <a:spcPts val="86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b="1" dirty="0">
                <a:latin typeface="Arial"/>
                <a:cs typeface="Arial"/>
              </a:rPr>
              <a:t>Source/sink</a:t>
            </a:r>
            <a:r>
              <a:rPr sz="3078" dirty="0">
                <a:latin typeface="Arial"/>
                <a:cs typeface="Arial"/>
              </a:rPr>
              <a:t>: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external</a:t>
            </a:r>
            <a:r>
              <a:rPr sz="3078" spc="-34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entity</a:t>
            </a:r>
            <a:r>
              <a:rPr sz="3078" spc="-34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that</a:t>
            </a:r>
            <a:r>
              <a:rPr sz="3078" spc="-34" dirty="0">
                <a:latin typeface="Arial"/>
                <a:cs typeface="Arial"/>
              </a:rPr>
              <a:t> </a:t>
            </a:r>
            <a:r>
              <a:rPr sz="3078" spc="-21" dirty="0">
                <a:latin typeface="Arial"/>
                <a:cs typeface="Arial"/>
              </a:rPr>
              <a:t>is 	</a:t>
            </a:r>
            <a:r>
              <a:rPr sz="3078" dirty="0">
                <a:latin typeface="Arial"/>
                <a:cs typeface="Arial"/>
              </a:rPr>
              <a:t>the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origin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or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destination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of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spc="-17" dirty="0">
                <a:latin typeface="Arial"/>
                <a:cs typeface="Arial"/>
              </a:rPr>
              <a:t>data 	</a:t>
            </a:r>
            <a:r>
              <a:rPr sz="3078" dirty="0">
                <a:latin typeface="Arial"/>
                <a:cs typeface="Arial"/>
              </a:rPr>
              <a:t>(outside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the</a:t>
            </a:r>
            <a:r>
              <a:rPr sz="3078" spc="-68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system)</a:t>
            </a:r>
            <a:endParaRPr sz="3078">
              <a:latin typeface="Arial"/>
              <a:cs typeface="Arial"/>
            </a:endParaRPr>
          </a:p>
          <a:p>
            <a:pPr marL="304074" marR="1220095" indent="-293757">
              <a:spcBef>
                <a:spcPts val="735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b="1" dirty="0">
                <a:latin typeface="Arial"/>
                <a:cs typeface="Arial"/>
              </a:rPr>
              <a:t>Data</a:t>
            </a:r>
            <a:r>
              <a:rPr sz="3078" b="1" spc="-56" dirty="0">
                <a:latin typeface="Arial"/>
                <a:cs typeface="Arial"/>
              </a:rPr>
              <a:t> </a:t>
            </a:r>
            <a:r>
              <a:rPr sz="3078" b="1" dirty="0">
                <a:latin typeface="Arial"/>
                <a:cs typeface="Arial"/>
              </a:rPr>
              <a:t>flow</a:t>
            </a:r>
            <a:r>
              <a:rPr sz="3078" dirty="0">
                <a:latin typeface="Arial"/>
                <a:cs typeface="Arial"/>
              </a:rPr>
              <a:t>:</a:t>
            </a:r>
            <a:r>
              <a:rPr sz="3078" spc="-13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arrows</a:t>
            </a:r>
            <a:r>
              <a:rPr sz="3078" spc="30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depicting 	</a:t>
            </a:r>
            <a:r>
              <a:rPr sz="3078" dirty="0">
                <a:latin typeface="Arial"/>
                <a:cs typeface="Arial"/>
              </a:rPr>
              <a:t>movement of </a:t>
            </a:r>
            <a:r>
              <a:rPr sz="3078" spc="-17" dirty="0">
                <a:latin typeface="Arial"/>
                <a:cs typeface="Arial"/>
              </a:rPr>
              <a:t>data</a:t>
            </a:r>
            <a:endParaRPr sz="3078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Developing</a:t>
            </a:r>
            <a:r>
              <a:rPr sz="3762" spc="-235" dirty="0"/>
              <a:t> </a:t>
            </a:r>
            <a:r>
              <a:rPr sz="3762" spc="-17" dirty="0"/>
              <a:t>DFDs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11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209788"/>
            <a:ext cx="6731483" cy="255646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305160" marR="522355" indent="-294843"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Context</a:t>
            </a:r>
            <a:r>
              <a:rPr sz="2736" b="1" spc="-81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diagram</a:t>
            </a:r>
            <a:r>
              <a:rPr sz="2736" b="1" spc="-2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is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</a:t>
            </a:r>
            <a:r>
              <a:rPr sz="2736" spc="-7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overview</a:t>
            </a:r>
            <a:r>
              <a:rPr sz="2736" spc="-7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77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an </a:t>
            </a:r>
            <a:r>
              <a:rPr sz="2736" spc="-9" dirty="0">
                <a:latin typeface="Arial"/>
                <a:cs typeface="Arial"/>
              </a:rPr>
              <a:t>organizational</a:t>
            </a:r>
            <a:r>
              <a:rPr sz="2736" spc="-12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system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shows:</a:t>
            </a:r>
            <a:endParaRPr sz="2736" dirty="0">
              <a:latin typeface="Arial"/>
              <a:cs typeface="Arial"/>
            </a:endParaRPr>
          </a:p>
          <a:p>
            <a:pPr marL="645613" lvl="1" indent="-243802">
              <a:spcBef>
                <a:spcPts val="569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the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system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boundaries.</a:t>
            </a:r>
            <a:endParaRPr sz="2394" dirty="0">
              <a:latin typeface="Arial"/>
              <a:cs typeface="Arial"/>
            </a:endParaRPr>
          </a:p>
          <a:p>
            <a:pPr marL="645613" lvl="1" indent="-243802">
              <a:spcBef>
                <a:spcPts val="573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external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entities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that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interact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with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4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system.</a:t>
            </a:r>
            <a:endParaRPr sz="2394" dirty="0">
              <a:latin typeface="Arial"/>
              <a:cs typeface="Arial"/>
            </a:endParaRPr>
          </a:p>
          <a:p>
            <a:pPr marL="645070" marR="152580" lvl="1" indent="-243802">
              <a:spcBef>
                <a:spcPts val="577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major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information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flows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between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entities 	</a:t>
            </a:r>
            <a:r>
              <a:rPr sz="2394" dirty="0">
                <a:latin typeface="Arial"/>
                <a:cs typeface="Arial"/>
              </a:rPr>
              <a:t>and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system.</a:t>
            </a:r>
            <a:endParaRPr sz="2394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Context</a:t>
            </a:r>
            <a:r>
              <a:rPr sz="3762" spc="-137" dirty="0"/>
              <a:t> </a:t>
            </a:r>
            <a:r>
              <a:rPr sz="3762" spc="-9" dirty="0"/>
              <a:t>Diagram</a:t>
            </a:r>
            <a:endParaRPr sz="3762"/>
          </a:p>
        </p:txBody>
      </p:sp>
      <p:sp>
        <p:nvSpPr>
          <p:cNvPr id="4" name="object 4"/>
          <p:cNvSpPr txBox="1"/>
          <p:nvPr/>
        </p:nvSpPr>
        <p:spPr>
          <a:xfrm>
            <a:off x="1837013" y="5144584"/>
            <a:ext cx="5072639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sz="1539" b="1" spc="-30" dirty="0">
                <a:latin typeface="Arial"/>
                <a:cs typeface="Arial"/>
              </a:rPr>
              <a:t> </a:t>
            </a:r>
            <a:r>
              <a:rPr lang="en-MY" sz="1539" b="1" spc="-30" dirty="0">
                <a:latin typeface="Arial"/>
                <a:cs typeface="Arial"/>
              </a:rPr>
              <a:t>3</a:t>
            </a:r>
            <a:endParaRPr sz="1539" dirty="0">
              <a:latin typeface="Arial"/>
              <a:cs typeface="Arial"/>
            </a:endParaRPr>
          </a:p>
          <a:p>
            <a:pPr marL="10860"/>
            <a:r>
              <a:rPr sz="1539" dirty="0">
                <a:latin typeface="Arial"/>
                <a:cs typeface="Arial"/>
              </a:rPr>
              <a:t>Context</a:t>
            </a:r>
            <a:r>
              <a:rPr sz="1539" spc="-13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diagram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of</a:t>
            </a:r>
            <a:r>
              <a:rPr sz="1539" spc="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Hoosier</a:t>
            </a:r>
            <a:r>
              <a:rPr sz="1539" spc="-2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Burger’s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food-ordering</a:t>
            </a:r>
            <a:r>
              <a:rPr sz="1539" spc="-43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system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12</a:t>
            </a:fld>
            <a:endParaRPr spc="-2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A6CF5-E11B-B9CB-4F40-4AEFE337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05000"/>
            <a:ext cx="62103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70E0A-63AE-9E93-8D14-EA60C36A2F51}"/>
              </a:ext>
            </a:extLst>
          </p:cNvPr>
          <p:cNvSpPr txBox="1"/>
          <p:nvPr/>
        </p:nvSpPr>
        <p:spPr>
          <a:xfrm>
            <a:off x="3505200" y="5943600"/>
            <a:ext cx="525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160" marR="426246" indent="-294843">
              <a:spcBef>
                <a:spcPts val="663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Note:</a:t>
            </a:r>
            <a:r>
              <a:rPr lang="en-US" sz="2000" spc="-6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only</a:t>
            </a:r>
            <a:r>
              <a:rPr lang="en-US" sz="2000" spc="-6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one</a:t>
            </a:r>
            <a:r>
              <a:rPr lang="en-US" sz="2000" spc="-56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process</a:t>
            </a:r>
            <a:r>
              <a:rPr lang="en-US" sz="2000" spc="-6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symbol,</a:t>
            </a:r>
            <a:r>
              <a:rPr lang="en-US" sz="2000" spc="-56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and</a:t>
            </a:r>
            <a:r>
              <a:rPr lang="en-US" sz="2000" spc="-6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spc="-2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no </a:t>
            </a: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data</a:t>
            </a:r>
            <a:r>
              <a:rPr lang="en-US" sz="2000" spc="-51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stores</a:t>
            </a:r>
            <a:r>
              <a:rPr lang="en-US" sz="2000" spc="-47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en-US" sz="2000" spc="-9" dirty="0">
                <a:solidFill>
                  <a:srgbClr val="0070C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shown</a:t>
            </a:r>
            <a:endParaRPr lang="en-US" sz="2000" dirty="0">
              <a:solidFill>
                <a:srgbClr val="0070C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Developing</a:t>
            </a:r>
            <a:r>
              <a:rPr sz="3762" spc="-162" dirty="0"/>
              <a:t> </a:t>
            </a:r>
            <a:r>
              <a:rPr sz="3762" dirty="0"/>
              <a:t>DFDs</a:t>
            </a:r>
            <a:r>
              <a:rPr sz="3762" spc="-115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13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209788"/>
            <a:ext cx="6862344" cy="287616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305160" marR="243259" indent="-294843"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spc="-26" dirty="0">
                <a:latin typeface="Arial"/>
                <a:cs typeface="Arial"/>
              </a:rPr>
              <a:t>Level-</a:t>
            </a:r>
            <a:r>
              <a:rPr sz="2736" b="1" dirty="0">
                <a:latin typeface="Arial"/>
                <a:cs typeface="Arial"/>
              </a:rPr>
              <a:t>0</a:t>
            </a:r>
            <a:r>
              <a:rPr sz="2736" b="1" spc="-47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diagram</a:t>
            </a:r>
            <a:r>
              <a:rPr sz="2736" b="1" spc="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is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flow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diagram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represents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system’s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major </a:t>
            </a:r>
            <a:r>
              <a:rPr sz="2736" dirty="0">
                <a:latin typeface="Arial"/>
                <a:cs typeface="Arial"/>
              </a:rPr>
              <a:t>processes,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flows,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and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stores</a:t>
            </a:r>
            <a:r>
              <a:rPr sz="2736" spc="-9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at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high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detail.</a:t>
            </a:r>
            <a:endParaRPr sz="2736">
              <a:latin typeface="Arial"/>
              <a:cs typeface="Arial"/>
            </a:endParaRPr>
          </a:p>
          <a:p>
            <a:pPr marL="646699" marR="4344" indent="-245431">
              <a:spcBef>
                <a:spcPts val="569"/>
              </a:spcBef>
            </a:pPr>
            <a:r>
              <a:rPr sz="1881" spc="64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1881" spc="-291" dirty="0">
                <a:solidFill>
                  <a:srgbClr val="CC0066"/>
                </a:solidFill>
                <a:latin typeface="Segoe UI Symbol"/>
                <a:cs typeface="Segoe UI Symbol"/>
              </a:rPr>
              <a:t> </a:t>
            </a:r>
            <a:r>
              <a:rPr sz="2394" dirty="0">
                <a:latin typeface="Arial"/>
                <a:cs typeface="Arial"/>
              </a:rPr>
              <a:t>Processes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are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labeled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1.0,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2.0,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etc.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These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spc="-17" dirty="0">
                <a:latin typeface="Arial"/>
                <a:cs typeface="Arial"/>
              </a:rPr>
              <a:t>will </a:t>
            </a:r>
            <a:r>
              <a:rPr sz="2394" dirty="0">
                <a:latin typeface="Arial"/>
                <a:cs typeface="Arial"/>
              </a:rPr>
              <a:t>be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decomposed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into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more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primitive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(lower- </a:t>
            </a:r>
            <a:r>
              <a:rPr sz="2394" dirty="0">
                <a:latin typeface="Arial"/>
                <a:cs typeface="Arial"/>
              </a:rPr>
              <a:t>level)</a:t>
            </a:r>
            <a:r>
              <a:rPr sz="2394" spc="-68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DFDs.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5463" y="209177"/>
            <a:ext cx="3590669" cy="11952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0860"/>
            <a:r>
              <a:rPr lang="en-US" sz="3500" kern="1200" spc="-17" dirty="0">
                <a:solidFill>
                  <a:srgbClr val="080912"/>
                </a:solidFill>
                <a:latin typeface="+mj-lt"/>
                <a:ea typeface="+mj-ea"/>
                <a:cs typeface="+mj-cs"/>
              </a:rPr>
              <a:t>Level-</a:t>
            </a:r>
            <a:r>
              <a:rPr lang="en-US" sz="3500" kern="1200" dirty="0">
                <a:solidFill>
                  <a:srgbClr val="080912"/>
                </a:solidFill>
                <a:latin typeface="+mj-lt"/>
                <a:ea typeface="+mj-ea"/>
                <a:cs typeface="+mj-cs"/>
              </a:rPr>
              <a:t>0</a:t>
            </a:r>
            <a:r>
              <a:rPr lang="en-US" sz="3500" kern="1200" spc="-26" dirty="0">
                <a:solidFill>
                  <a:srgbClr val="08091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spc="-9" dirty="0">
                <a:solidFill>
                  <a:srgbClr val="080912"/>
                </a:solidFill>
                <a:latin typeface="+mj-lt"/>
                <a:ea typeface="+mj-ea"/>
                <a:cs typeface="+mj-cs"/>
              </a:rPr>
              <a:t>Diagram</a:t>
            </a:r>
            <a:endParaRPr lang="en-US" sz="3500" kern="1200" dirty="0">
              <a:solidFill>
                <a:srgbClr val="08091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393" y="209177"/>
            <a:ext cx="2189804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7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FIGURE</a:t>
            </a:r>
            <a:r>
              <a:rPr lang="en-US" sz="1700" b="1" kern="1200" spc="-3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b="1" spc="-43" dirty="0">
                <a:solidFill>
                  <a:srgbClr val="FFFFFF"/>
                </a:solidFill>
                <a:latin typeface="+mn-lt"/>
                <a:cs typeface="+mn-cs"/>
              </a:rPr>
              <a:t>4</a:t>
            </a: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R="4344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Level-0</a:t>
            </a:r>
            <a:r>
              <a:rPr lang="en-US" sz="1700" kern="1200" spc="-9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DFD</a:t>
            </a:r>
            <a:r>
              <a:rPr lang="en-US" sz="1700" kern="1200" spc="-9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of</a:t>
            </a:r>
            <a:r>
              <a:rPr lang="en-US" sz="1700" kern="1200" spc="-9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Hoosier</a:t>
            </a:r>
            <a:r>
              <a:rPr lang="en-US" sz="1700" kern="1200" spc="-34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spc="-9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Burger’s food-</a:t>
            </a: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ordering</a:t>
            </a:r>
            <a:r>
              <a:rPr lang="en-US" sz="1700" kern="1200" spc="-26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spc="-9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system</a:t>
            </a: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BE703-7DC3-C90E-D868-25F51475B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829103"/>
            <a:ext cx="5419311" cy="519979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14</a:t>
            </a:fld>
            <a:endParaRPr spc="-21" dirty="0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25274"/>
            <a:ext cx="6743971" cy="898350"/>
          </a:xfrm>
          <a:prstGeom prst="rect">
            <a:avLst/>
          </a:prstGeom>
        </p:spPr>
        <p:txBody>
          <a:bodyPr vert="horz" wrap="square" lIns="0" tIns="36845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Data</a:t>
            </a:r>
            <a:r>
              <a:rPr sz="3420" spc="-26" dirty="0"/>
              <a:t> </a:t>
            </a:r>
            <a:r>
              <a:rPr sz="3420" dirty="0"/>
              <a:t>Flow</a:t>
            </a:r>
            <a:r>
              <a:rPr sz="3420" spc="-86" dirty="0"/>
              <a:t> </a:t>
            </a:r>
            <a:r>
              <a:rPr sz="3420" dirty="0"/>
              <a:t>Diagramming</a:t>
            </a:r>
            <a:r>
              <a:rPr sz="3420" spc="-21" dirty="0"/>
              <a:t> </a:t>
            </a:r>
            <a:r>
              <a:rPr sz="3420" spc="-9" dirty="0"/>
              <a:t>Rules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15</a:t>
            </a:fld>
            <a:endParaRPr spc="-2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7563" y="1756582"/>
            <a:ext cx="6743971" cy="2857259"/>
          </a:xfrm>
          <a:prstGeom prst="rect">
            <a:avLst/>
          </a:prstGeom>
        </p:spPr>
        <p:txBody>
          <a:bodyPr vert="horz" wrap="square" lIns="0" tIns="90680" rIns="0" bIns="0" rtlCol="0">
            <a:spAutoFit/>
          </a:bodyPr>
          <a:lstStyle/>
          <a:p>
            <a:pPr marL="305160" indent="-294300">
              <a:lnSpc>
                <a:spcPct val="100000"/>
              </a:lnSpc>
              <a:spcBef>
                <a:spcPts val="714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dirty="0"/>
              <a:t>There</a:t>
            </a:r>
            <a:r>
              <a:rPr spc="-47" dirty="0"/>
              <a:t> </a:t>
            </a:r>
            <a:r>
              <a:rPr dirty="0"/>
              <a:t>are</a:t>
            </a:r>
            <a:r>
              <a:rPr spc="-90" dirty="0"/>
              <a:t> </a:t>
            </a:r>
            <a:r>
              <a:rPr dirty="0"/>
              <a:t>two</a:t>
            </a:r>
            <a:r>
              <a:rPr spc="-47" dirty="0"/>
              <a:t> </a:t>
            </a:r>
            <a:r>
              <a:rPr dirty="0"/>
              <a:t>DFD</a:t>
            </a:r>
            <a:r>
              <a:rPr spc="-47" dirty="0"/>
              <a:t> </a:t>
            </a:r>
            <a:r>
              <a:rPr dirty="0"/>
              <a:t>guidelines</a:t>
            </a:r>
            <a:r>
              <a:rPr spc="-90" dirty="0"/>
              <a:t> </a:t>
            </a:r>
            <a:r>
              <a:rPr dirty="0"/>
              <a:t>that</a:t>
            </a:r>
            <a:r>
              <a:rPr spc="-47" dirty="0"/>
              <a:t> </a:t>
            </a:r>
            <a:r>
              <a:rPr spc="-9" dirty="0"/>
              <a:t>apply:</a:t>
            </a:r>
          </a:p>
          <a:p>
            <a:pPr marL="645070" marR="4344" lvl="1" indent="-243802">
              <a:lnSpc>
                <a:spcPct val="100000"/>
              </a:lnSpc>
              <a:spcBef>
                <a:spcPts val="569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i="1" dirty="0">
                <a:latin typeface="Arial"/>
                <a:cs typeface="Arial"/>
              </a:rPr>
              <a:t>The</a:t>
            </a:r>
            <a:r>
              <a:rPr sz="2394" i="1" spc="-26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inputs</a:t>
            </a:r>
            <a:r>
              <a:rPr sz="2394" i="1" spc="-26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to</a:t>
            </a:r>
            <a:r>
              <a:rPr sz="2394" i="1" spc="-21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a</a:t>
            </a:r>
            <a:r>
              <a:rPr sz="2394" i="1" spc="-26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process</a:t>
            </a:r>
            <a:r>
              <a:rPr sz="2394" i="1" spc="-21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are</a:t>
            </a:r>
            <a:r>
              <a:rPr sz="2394" i="1" spc="-21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different</a:t>
            </a:r>
            <a:r>
              <a:rPr sz="2394" i="1" spc="-21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from</a:t>
            </a:r>
            <a:r>
              <a:rPr sz="2394" i="1" spc="-68" dirty="0">
                <a:latin typeface="Arial"/>
                <a:cs typeface="Arial"/>
              </a:rPr>
              <a:t> </a:t>
            </a:r>
            <a:r>
              <a:rPr sz="2394" i="1" spc="-21" dirty="0">
                <a:latin typeface="Arial"/>
                <a:cs typeface="Arial"/>
              </a:rPr>
              <a:t>the 	</a:t>
            </a:r>
            <a:r>
              <a:rPr sz="2394" i="1" dirty="0">
                <a:latin typeface="Arial"/>
                <a:cs typeface="Arial"/>
              </a:rPr>
              <a:t>outputs of</a:t>
            </a:r>
            <a:r>
              <a:rPr sz="2394" i="1" spc="-47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that </a:t>
            </a:r>
            <a:r>
              <a:rPr sz="2394" i="1" spc="-9" dirty="0">
                <a:latin typeface="Arial"/>
                <a:cs typeface="Arial"/>
              </a:rPr>
              <a:t>process.</a:t>
            </a:r>
            <a:endParaRPr sz="2394">
              <a:latin typeface="Arial"/>
              <a:cs typeface="Arial"/>
            </a:endParaRPr>
          </a:p>
          <a:p>
            <a:pPr marL="987696" marR="524527" lvl="2" indent="-195476">
              <a:lnSpc>
                <a:spcPct val="100000"/>
              </a:lnSpc>
              <a:spcBef>
                <a:spcPts val="509"/>
              </a:spcBef>
              <a:buClr>
                <a:srgbClr val="3399FF"/>
              </a:buClr>
              <a:buSzPct val="64583"/>
              <a:buFont typeface="Segoe UI Symbol"/>
              <a:buChar char="■"/>
              <a:tabLst>
                <a:tab pos="987696" algn="l"/>
              </a:tabLst>
            </a:pPr>
            <a:r>
              <a:rPr sz="2052" dirty="0">
                <a:latin typeface="Arial"/>
                <a:cs typeface="Arial"/>
              </a:rPr>
              <a:t>Processes</a:t>
            </a:r>
            <a:r>
              <a:rPr sz="2052" spc="-60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purpose</a:t>
            </a:r>
            <a:r>
              <a:rPr sz="2052" spc="-60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is</a:t>
            </a:r>
            <a:r>
              <a:rPr sz="2052" spc="-60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to</a:t>
            </a:r>
            <a:r>
              <a:rPr sz="2052" spc="-60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transform</a:t>
            </a:r>
            <a:r>
              <a:rPr sz="2052" spc="-8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inputs</a:t>
            </a:r>
            <a:r>
              <a:rPr sz="2052" spc="-60" dirty="0">
                <a:latin typeface="Arial"/>
                <a:cs typeface="Arial"/>
              </a:rPr>
              <a:t> </a:t>
            </a:r>
            <a:r>
              <a:rPr sz="2052" spc="-17" dirty="0">
                <a:latin typeface="Arial"/>
                <a:cs typeface="Arial"/>
              </a:rPr>
              <a:t>into </a:t>
            </a:r>
            <a:r>
              <a:rPr sz="2052" spc="-9" dirty="0">
                <a:latin typeface="Arial"/>
                <a:cs typeface="Arial"/>
              </a:rPr>
              <a:t>outputs.</a:t>
            </a:r>
            <a:endParaRPr sz="2052">
              <a:latin typeface="Arial"/>
              <a:cs typeface="Arial"/>
            </a:endParaRPr>
          </a:p>
          <a:p>
            <a:pPr marL="645613" lvl="1" indent="-243802">
              <a:lnSpc>
                <a:spcPct val="100000"/>
              </a:lnSpc>
              <a:spcBef>
                <a:spcPts val="560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i="1" dirty="0">
                <a:latin typeface="Arial"/>
                <a:cs typeface="Arial"/>
              </a:rPr>
              <a:t>Objects</a:t>
            </a:r>
            <a:r>
              <a:rPr sz="2394" i="1" spc="-73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on</a:t>
            </a:r>
            <a:r>
              <a:rPr sz="2394" i="1" spc="-26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a</a:t>
            </a:r>
            <a:r>
              <a:rPr sz="2394" i="1" spc="-26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DFD</a:t>
            </a:r>
            <a:r>
              <a:rPr sz="2394" i="1" spc="-73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have</a:t>
            </a:r>
            <a:r>
              <a:rPr sz="2394" i="1" spc="-26" dirty="0">
                <a:latin typeface="Arial"/>
                <a:cs typeface="Arial"/>
              </a:rPr>
              <a:t> </a:t>
            </a:r>
            <a:r>
              <a:rPr sz="2394" i="1" dirty="0">
                <a:latin typeface="Arial"/>
                <a:cs typeface="Arial"/>
              </a:rPr>
              <a:t>unique</a:t>
            </a:r>
            <a:r>
              <a:rPr sz="2394" i="1" spc="-26" dirty="0">
                <a:latin typeface="Arial"/>
                <a:cs typeface="Arial"/>
              </a:rPr>
              <a:t> </a:t>
            </a:r>
            <a:r>
              <a:rPr sz="2394" i="1" spc="-9" dirty="0">
                <a:latin typeface="Arial"/>
                <a:cs typeface="Arial"/>
              </a:rPr>
              <a:t>names.</a:t>
            </a:r>
            <a:endParaRPr sz="2394">
              <a:latin typeface="Arial"/>
              <a:cs typeface="Arial"/>
            </a:endParaRPr>
          </a:p>
          <a:p>
            <a:pPr marL="987696" lvl="2" indent="-194933">
              <a:lnSpc>
                <a:spcPct val="100000"/>
              </a:lnSpc>
              <a:spcBef>
                <a:spcPts val="505"/>
              </a:spcBef>
              <a:buClr>
                <a:srgbClr val="3399FF"/>
              </a:buClr>
              <a:buSzPct val="64583"/>
              <a:buFont typeface="Segoe UI Symbol"/>
              <a:buChar char="■"/>
              <a:tabLst>
                <a:tab pos="987696" algn="l"/>
              </a:tabLst>
            </a:pPr>
            <a:r>
              <a:rPr sz="2052" dirty="0">
                <a:latin typeface="Arial"/>
                <a:cs typeface="Arial"/>
              </a:rPr>
              <a:t>Every</a:t>
            </a:r>
            <a:r>
              <a:rPr sz="2052" spc="-90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process</a:t>
            </a:r>
            <a:r>
              <a:rPr sz="2052" spc="-47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has</a:t>
            </a:r>
            <a:r>
              <a:rPr sz="2052" spc="-5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a</a:t>
            </a:r>
            <a:r>
              <a:rPr sz="2052" spc="-2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unique</a:t>
            </a:r>
            <a:r>
              <a:rPr sz="2052" spc="-47" dirty="0">
                <a:latin typeface="Arial"/>
                <a:cs typeface="Arial"/>
              </a:rPr>
              <a:t> </a:t>
            </a:r>
            <a:r>
              <a:rPr sz="2052" spc="-9" dirty="0">
                <a:latin typeface="Arial"/>
                <a:cs typeface="Arial"/>
              </a:rPr>
              <a:t>name.</a:t>
            </a:r>
            <a:endParaRPr sz="2052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35107" y="691969"/>
            <a:ext cx="6298459" cy="1064110"/>
          </a:xfrm>
          <a:prstGeom prst="rect">
            <a:avLst/>
          </a:prstGeom>
        </p:spPr>
        <p:txBody>
          <a:bodyPr vert="horz" wrap="square" lIns="0" tIns="11403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Data</a:t>
            </a:r>
            <a:r>
              <a:rPr sz="3420" spc="-21" dirty="0"/>
              <a:t> </a:t>
            </a:r>
            <a:r>
              <a:rPr sz="3420" dirty="0"/>
              <a:t>Flow</a:t>
            </a:r>
            <a:r>
              <a:rPr sz="3420" spc="-77" dirty="0"/>
              <a:t> </a:t>
            </a:r>
            <a:r>
              <a:rPr sz="3420" dirty="0"/>
              <a:t>Diagramming</a:t>
            </a:r>
            <a:r>
              <a:rPr sz="3420" spc="-17" dirty="0"/>
              <a:t> </a:t>
            </a:r>
            <a:r>
              <a:rPr sz="3420" dirty="0"/>
              <a:t>Rules</a:t>
            </a:r>
            <a:r>
              <a:rPr sz="3420" spc="-17" dirty="0"/>
              <a:t>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3" name="object 3"/>
          <p:cNvSpPr txBox="1"/>
          <p:nvPr/>
        </p:nvSpPr>
        <p:spPr>
          <a:xfrm>
            <a:off x="1641535" y="1756264"/>
            <a:ext cx="489508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spc="-26" dirty="0">
                <a:latin typeface="Arial"/>
                <a:cs typeface="Arial"/>
              </a:rPr>
              <a:t>TABLE</a:t>
            </a:r>
            <a:r>
              <a:rPr sz="1539" b="1" spc="-21" dirty="0">
                <a:latin typeface="Arial"/>
                <a:cs typeface="Arial"/>
              </a:rPr>
              <a:t> </a:t>
            </a:r>
            <a:r>
              <a:rPr lang="en-MY" sz="1539" b="1" dirty="0">
                <a:latin typeface="Arial"/>
                <a:cs typeface="Arial"/>
              </a:rPr>
              <a:t>1 </a:t>
            </a:r>
            <a:r>
              <a:rPr sz="1539" b="1" dirty="0">
                <a:latin typeface="Arial"/>
                <a:cs typeface="Arial"/>
              </a:rPr>
              <a:t>Rules</a:t>
            </a:r>
            <a:r>
              <a:rPr sz="1539" b="1" spc="-17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Governing</a:t>
            </a:r>
            <a:r>
              <a:rPr sz="1539" b="1" spc="-17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Data</a:t>
            </a:r>
            <a:r>
              <a:rPr sz="1539" b="1" spc="-17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Flow</a:t>
            </a:r>
            <a:r>
              <a:rPr sz="1539" b="1" spc="-43" dirty="0">
                <a:latin typeface="Arial"/>
                <a:cs typeface="Arial"/>
              </a:rPr>
              <a:t> </a:t>
            </a:r>
            <a:r>
              <a:rPr sz="1539" b="1" spc="-9" dirty="0">
                <a:latin typeface="Arial"/>
                <a:cs typeface="Arial"/>
              </a:rPr>
              <a:t>Diagramming</a:t>
            </a:r>
            <a:endParaRPr sz="1539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130" y="2388112"/>
            <a:ext cx="6939215" cy="358046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22237" y="5695954"/>
            <a:ext cx="1759297" cy="181989"/>
          </a:xfrm>
          <a:prstGeom prst="rect">
            <a:avLst/>
          </a:prstGeom>
        </p:spPr>
        <p:txBody>
          <a:bodyPr vert="horz" wrap="square" lIns="0" tIns="23892" rIns="0" bIns="0" rtlCol="0" anchor="ctr">
            <a:spAutoFit/>
          </a:bodyPr>
          <a:lstStyle/>
          <a:p>
            <a:pPr marL="10860">
              <a:spcBef>
                <a:spcPts val="188"/>
              </a:spcBef>
            </a:pPr>
            <a:fld id="{81D60167-4931-47E6-BA6A-407CBD079E47}" type="slidenum">
              <a:rPr spc="-21" dirty="0"/>
              <a:pPr marL="10860">
                <a:spcBef>
                  <a:spcPts val="188"/>
                </a:spcBef>
              </a:pPr>
              <a:t>16</a:t>
            </a:fld>
            <a:endParaRPr spc="-2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35107" y="691969"/>
            <a:ext cx="6298459" cy="1064110"/>
          </a:xfrm>
          <a:prstGeom prst="rect">
            <a:avLst/>
          </a:prstGeom>
        </p:spPr>
        <p:txBody>
          <a:bodyPr vert="horz" wrap="square" lIns="0" tIns="11403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Data</a:t>
            </a:r>
            <a:r>
              <a:rPr sz="3420" spc="-21" dirty="0"/>
              <a:t> </a:t>
            </a:r>
            <a:r>
              <a:rPr sz="3420" dirty="0"/>
              <a:t>Flow</a:t>
            </a:r>
            <a:r>
              <a:rPr sz="3420" spc="-77" dirty="0"/>
              <a:t> </a:t>
            </a:r>
            <a:r>
              <a:rPr sz="3420" dirty="0"/>
              <a:t>Diagramming</a:t>
            </a:r>
            <a:r>
              <a:rPr sz="3420" spc="-17" dirty="0"/>
              <a:t> </a:t>
            </a:r>
            <a:r>
              <a:rPr sz="3420" dirty="0"/>
              <a:t>Rules</a:t>
            </a:r>
            <a:r>
              <a:rPr sz="3420" spc="-17" dirty="0"/>
              <a:t>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3" name="object 3"/>
          <p:cNvSpPr txBox="1"/>
          <p:nvPr/>
        </p:nvSpPr>
        <p:spPr>
          <a:xfrm>
            <a:off x="1641535" y="1766668"/>
            <a:ext cx="5542871" cy="247826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spc="-26" dirty="0">
                <a:latin typeface="Arial"/>
                <a:cs typeface="Arial"/>
              </a:rPr>
              <a:t>TABLE</a:t>
            </a:r>
            <a:r>
              <a:rPr sz="1539" b="1" spc="-21" dirty="0">
                <a:latin typeface="Arial"/>
                <a:cs typeface="Arial"/>
              </a:rPr>
              <a:t> </a:t>
            </a:r>
            <a:r>
              <a:rPr lang="en-MY" sz="1539" b="1" spc="-21" dirty="0">
                <a:latin typeface="Arial"/>
                <a:cs typeface="Arial"/>
              </a:rPr>
              <a:t>1 </a:t>
            </a:r>
            <a:r>
              <a:rPr sz="1539" b="1" dirty="0">
                <a:latin typeface="Arial"/>
                <a:cs typeface="Arial"/>
              </a:rPr>
              <a:t>Rules</a:t>
            </a:r>
            <a:r>
              <a:rPr sz="1539" b="1" spc="-21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Governing</a:t>
            </a:r>
            <a:r>
              <a:rPr sz="1539" b="1" spc="-17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Data</a:t>
            </a:r>
            <a:r>
              <a:rPr sz="1539" b="1" spc="-17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Flow</a:t>
            </a:r>
            <a:r>
              <a:rPr sz="1539" b="1" spc="-47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Diagramming</a:t>
            </a:r>
            <a:r>
              <a:rPr sz="1539" b="1" spc="-47" dirty="0">
                <a:latin typeface="Arial"/>
                <a:cs typeface="Arial"/>
              </a:rPr>
              <a:t> </a:t>
            </a:r>
            <a:r>
              <a:rPr sz="1539" b="1" spc="-9" dirty="0">
                <a:latin typeface="Arial"/>
                <a:cs typeface="Arial"/>
              </a:rPr>
              <a:t>(cont.)</a:t>
            </a:r>
            <a:endParaRPr sz="1539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362" y="2185901"/>
            <a:ext cx="7271163" cy="37826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5522237" y="5695954"/>
            <a:ext cx="1759297" cy="181989"/>
          </a:xfrm>
          <a:prstGeom prst="rect">
            <a:avLst/>
          </a:prstGeom>
        </p:spPr>
        <p:txBody>
          <a:bodyPr vert="horz" wrap="square" lIns="0" tIns="23892" rIns="0" bIns="0" rtlCol="0" anchor="ctr">
            <a:spAutoFit/>
          </a:bodyPr>
          <a:lstStyle/>
          <a:p>
            <a:pPr marL="10860">
              <a:spcBef>
                <a:spcPts val="188"/>
              </a:spcBef>
            </a:pPr>
            <a:fld id="{81D60167-4931-47E6-BA6A-407CBD079E47}" type="slidenum">
              <a:rPr spc="-21" dirty="0"/>
              <a:pPr marL="10860">
                <a:spcBef>
                  <a:spcPts val="188"/>
                </a:spcBef>
              </a:pPr>
              <a:t>17</a:t>
            </a:fld>
            <a:endParaRPr spc="-2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Decomposition</a:t>
            </a:r>
            <a:r>
              <a:rPr sz="3762" spc="-115" dirty="0"/>
              <a:t> </a:t>
            </a:r>
            <a:r>
              <a:rPr sz="3762" dirty="0"/>
              <a:t>of</a:t>
            </a:r>
            <a:r>
              <a:rPr sz="3762" spc="-167" dirty="0"/>
              <a:t> </a:t>
            </a:r>
            <a:r>
              <a:rPr sz="3762" spc="-17" dirty="0"/>
              <a:t>DFDs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18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209788"/>
            <a:ext cx="6773836" cy="3268967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305160" marR="4344" indent="-294843"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Functional</a:t>
            </a:r>
            <a:r>
              <a:rPr sz="2736" b="1" spc="-103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decomposition</a:t>
            </a:r>
            <a:r>
              <a:rPr sz="2736" b="1" spc="-3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is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iterative </a:t>
            </a:r>
            <a:r>
              <a:rPr sz="2736" dirty="0">
                <a:latin typeface="Arial"/>
                <a:cs typeface="Arial"/>
              </a:rPr>
              <a:t>process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breaking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system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description </a:t>
            </a:r>
            <a:r>
              <a:rPr sz="2736" dirty="0">
                <a:latin typeface="Arial"/>
                <a:cs typeface="Arial"/>
              </a:rPr>
              <a:t>down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into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finer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and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finer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detail.</a:t>
            </a:r>
            <a:endParaRPr sz="2736">
              <a:latin typeface="Arial"/>
              <a:cs typeface="Arial"/>
            </a:endParaRPr>
          </a:p>
          <a:p>
            <a:pPr marL="645070" marR="74932" lvl="1" indent="-243802" algn="just">
              <a:spcBef>
                <a:spcPts val="569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Creates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set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of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charts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which</a:t>
            </a:r>
            <a:r>
              <a:rPr sz="2394" spc="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one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process 	</a:t>
            </a:r>
            <a:r>
              <a:rPr sz="2394" dirty="0">
                <a:latin typeface="Arial"/>
                <a:cs typeface="Arial"/>
              </a:rPr>
              <a:t>on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</a:t>
            </a:r>
            <a:r>
              <a:rPr sz="2394" spc="-7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given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chart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is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explained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 greater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detail 	</a:t>
            </a:r>
            <a:r>
              <a:rPr sz="2394" dirty="0">
                <a:latin typeface="Arial"/>
                <a:cs typeface="Arial"/>
              </a:rPr>
              <a:t>on</a:t>
            </a:r>
            <a:r>
              <a:rPr sz="2394" spc="-6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another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chart.</a:t>
            </a:r>
            <a:endParaRPr sz="2394">
              <a:latin typeface="Arial"/>
              <a:cs typeface="Arial"/>
            </a:endParaRPr>
          </a:p>
          <a:p>
            <a:pPr marL="645070" marR="294300" lvl="1" indent="-243802" algn="just">
              <a:spcBef>
                <a:spcPts val="573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Continues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until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no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subprocess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can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logically 	</a:t>
            </a:r>
            <a:r>
              <a:rPr sz="2394" dirty="0">
                <a:latin typeface="Arial"/>
                <a:cs typeface="Arial"/>
              </a:rPr>
              <a:t>be</a:t>
            </a:r>
            <a:r>
              <a:rPr sz="2394" spc="-5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broken</a:t>
            </a:r>
            <a:r>
              <a:rPr sz="2394" spc="-5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down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any</a:t>
            </a:r>
            <a:r>
              <a:rPr sz="2394" spc="-94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further.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Decomposition</a:t>
            </a:r>
            <a:r>
              <a:rPr sz="3762" spc="-94" dirty="0"/>
              <a:t> </a:t>
            </a:r>
            <a:r>
              <a:rPr sz="3762" dirty="0"/>
              <a:t>of</a:t>
            </a:r>
            <a:r>
              <a:rPr sz="3762" spc="-145" dirty="0"/>
              <a:t> </a:t>
            </a:r>
            <a:r>
              <a:rPr sz="3762" dirty="0"/>
              <a:t>DFDs</a:t>
            </a:r>
            <a:r>
              <a:rPr sz="3762" spc="-145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19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060203"/>
            <a:ext cx="6873747" cy="2801016"/>
          </a:xfrm>
          <a:prstGeom prst="rect">
            <a:avLst/>
          </a:prstGeom>
        </p:spPr>
        <p:txBody>
          <a:bodyPr vert="horz" wrap="square" lIns="0" tIns="94481" rIns="0" bIns="0" rtlCol="0">
            <a:spAutoFit/>
          </a:bodyPr>
          <a:lstStyle/>
          <a:p>
            <a:pPr marL="305160" indent="-294300">
              <a:spcBef>
                <a:spcPts val="744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i="1" dirty="0">
                <a:latin typeface="Arial"/>
                <a:cs typeface="Arial"/>
              </a:rPr>
              <a:t>Primitive</a:t>
            </a:r>
            <a:r>
              <a:rPr sz="2736" i="1" spc="-51" dirty="0">
                <a:latin typeface="Arial"/>
                <a:cs typeface="Arial"/>
              </a:rPr>
              <a:t> </a:t>
            </a:r>
            <a:r>
              <a:rPr sz="2736" i="1" dirty="0">
                <a:latin typeface="Arial"/>
                <a:cs typeface="Arial"/>
              </a:rPr>
              <a:t>DFD</a:t>
            </a:r>
            <a:r>
              <a:rPr sz="2736" i="1" spc="-2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is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lowest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DFD.</a:t>
            </a:r>
            <a:endParaRPr sz="2736">
              <a:latin typeface="Arial"/>
              <a:cs typeface="Arial"/>
            </a:endParaRPr>
          </a:p>
          <a:p>
            <a:pPr marL="305160" marR="1259733" indent="-294843">
              <a:spcBef>
                <a:spcPts val="654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spc="-26" dirty="0">
                <a:latin typeface="Arial"/>
                <a:cs typeface="Arial"/>
              </a:rPr>
              <a:t>Level-</a:t>
            </a:r>
            <a:r>
              <a:rPr sz="2736" b="1" dirty="0">
                <a:latin typeface="Arial"/>
                <a:cs typeface="Arial"/>
              </a:rPr>
              <a:t>1</a:t>
            </a:r>
            <a:r>
              <a:rPr sz="2736" b="1" spc="-73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diagram</a:t>
            </a:r>
            <a:r>
              <a:rPr sz="2736" b="1" spc="9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results</a:t>
            </a:r>
            <a:r>
              <a:rPr sz="2736" spc="-21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from </a:t>
            </a:r>
            <a:r>
              <a:rPr sz="2736" spc="-9" dirty="0">
                <a:latin typeface="Arial"/>
                <a:cs typeface="Arial"/>
              </a:rPr>
              <a:t>decomposition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30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Level-</a:t>
            </a:r>
            <a:r>
              <a:rPr sz="2736" dirty="0">
                <a:latin typeface="Arial"/>
                <a:cs typeface="Arial"/>
              </a:rPr>
              <a:t>0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diagram.</a:t>
            </a:r>
            <a:endParaRPr sz="2736">
              <a:latin typeface="Arial"/>
              <a:cs typeface="Arial"/>
            </a:endParaRPr>
          </a:p>
          <a:p>
            <a:pPr marL="305160" marR="4344" indent="-294843" algn="just">
              <a:spcBef>
                <a:spcPts val="658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spc="-26" dirty="0">
                <a:latin typeface="Arial"/>
                <a:cs typeface="Arial"/>
              </a:rPr>
              <a:t>Level-</a:t>
            </a:r>
            <a:r>
              <a:rPr sz="2736" b="1" dirty="0">
                <a:latin typeface="Arial"/>
                <a:cs typeface="Arial"/>
              </a:rPr>
              <a:t>n</a:t>
            </a:r>
            <a:r>
              <a:rPr sz="2736" b="1" spc="-47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diagram</a:t>
            </a:r>
            <a:r>
              <a:rPr sz="2736" b="1" spc="-2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is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DFD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diagram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is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result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b="1" i="1" dirty="0">
                <a:latin typeface="Arial"/>
                <a:cs typeface="Arial"/>
              </a:rPr>
              <a:t>n</a:t>
            </a:r>
            <a:r>
              <a:rPr sz="2736" b="1" i="1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nested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decompositions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from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2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process</a:t>
            </a:r>
            <a:r>
              <a:rPr sz="2736" spc="-2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on</a:t>
            </a:r>
            <a:r>
              <a:rPr sz="2736" spc="-1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21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level-</a:t>
            </a:r>
            <a:r>
              <a:rPr sz="2736" dirty="0">
                <a:latin typeface="Arial"/>
                <a:cs typeface="Arial"/>
              </a:rPr>
              <a:t>0</a:t>
            </a:r>
            <a:r>
              <a:rPr sz="2736" spc="-21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diagram.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ABDEB-632B-212A-8653-56EC432D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SystemProcess</a:t>
            </a: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Requirements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927-B1A2-33C2-78C6-E76460EA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5622" y="6356350"/>
            <a:ext cx="8745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0D8F-E1CC-8F0D-C387-11FFB2B0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endParaRPr lang="en-US" sz="1200" kern="12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6E06-BF2C-39C0-37C3-F40F1714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66764" y="6356350"/>
            <a:ext cx="95161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EAC7E96-6012-4B62-8ABB-1579208B77A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04197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0301" y="1047576"/>
            <a:ext cx="2698675" cy="588810"/>
          </a:xfrm>
          <a:prstGeom prst="rect">
            <a:avLst/>
          </a:prstGeom>
        </p:spPr>
        <p:txBody>
          <a:bodyPr vert="horz" wrap="square" lIns="0" tIns="977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spc="-17" dirty="0"/>
              <a:t>Level-</a:t>
            </a:r>
            <a:r>
              <a:rPr sz="3762" dirty="0"/>
              <a:t>1</a:t>
            </a:r>
            <a:r>
              <a:rPr sz="3762" spc="-26" dirty="0"/>
              <a:t> </a:t>
            </a:r>
            <a:r>
              <a:rPr sz="3762" spc="-21" dirty="0"/>
              <a:t>DFD</a:t>
            </a:r>
            <a:endParaRPr sz="3762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20</a:t>
            </a:fld>
            <a:endParaRPr spc="-21" dirty="0"/>
          </a:p>
        </p:txBody>
      </p:sp>
      <p:sp>
        <p:nvSpPr>
          <p:cNvPr id="4" name="object 4"/>
          <p:cNvSpPr txBox="1"/>
          <p:nvPr/>
        </p:nvSpPr>
        <p:spPr>
          <a:xfrm>
            <a:off x="7050545" y="2943950"/>
            <a:ext cx="1724545" cy="119526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Level-1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DFD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shows </a:t>
            </a:r>
            <a:r>
              <a:rPr sz="1539" dirty="0">
                <a:latin typeface="Arial"/>
                <a:cs typeface="Arial"/>
              </a:rPr>
              <a:t>the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sub-</a:t>
            </a:r>
            <a:r>
              <a:rPr sz="1539" spc="-9" dirty="0">
                <a:latin typeface="Arial"/>
                <a:cs typeface="Arial"/>
              </a:rPr>
              <a:t>processes </a:t>
            </a:r>
            <a:r>
              <a:rPr sz="1539" dirty="0">
                <a:latin typeface="Arial"/>
                <a:cs typeface="Arial"/>
              </a:rPr>
              <a:t>of</a:t>
            </a:r>
            <a:r>
              <a:rPr sz="1539" spc="-38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one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of </a:t>
            </a:r>
            <a:r>
              <a:rPr sz="1539" spc="-21" dirty="0">
                <a:latin typeface="Arial"/>
                <a:cs typeface="Arial"/>
              </a:rPr>
              <a:t>the </a:t>
            </a:r>
            <a:r>
              <a:rPr sz="1539" dirty="0">
                <a:latin typeface="Arial"/>
                <a:cs typeface="Arial"/>
              </a:rPr>
              <a:t>processes</a:t>
            </a:r>
            <a:r>
              <a:rPr sz="1539" spc="-5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in</a:t>
            </a:r>
            <a:r>
              <a:rPr sz="1539" spc="17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the </a:t>
            </a:r>
            <a:r>
              <a:rPr sz="1539" dirty="0">
                <a:latin typeface="Arial"/>
                <a:cs typeface="Arial"/>
              </a:rPr>
              <a:t>Level-0 </a:t>
            </a:r>
            <a:r>
              <a:rPr sz="1539" spc="-17" dirty="0">
                <a:latin typeface="Arial"/>
                <a:cs typeface="Arial"/>
              </a:rPr>
              <a:t>DFD.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3600" y="5562600"/>
            <a:ext cx="1849977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This is a Level-</a:t>
            </a:r>
            <a:r>
              <a:rPr sz="1539" spc="-43" dirty="0">
                <a:latin typeface="Arial"/>
                <a:cs typeface="Arial"/>
              </a:rPr>
              <a:t>1 </a:t>
            </a:r>
            <a:r>
              <a:rPr sz="1539" dirty="0">
                <a:latin typeface="Arial"/>
                <a:cs typeface="Arial"/>
              </a:rPr>
              <a:t>DFD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for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Process</a:t>
            </a:r>
            <a:r>
              <a:rPr sz="1539" spc="-17" dirty="0">
                <a:latin typeface="Arial"/>
                <a:cs typeface="Arial"/>
              </a:rPr>
              <a:t> 4.0.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1111" y="5308446"/>
            <a:ext cx="3417053" cy="1062465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10860" marR="4344">
              <a:spcBef>
                <a:spcPts val="77"/>
              </a:spcBef>
            </a:pPr>
            <a:r>
              <a:rPr sz="1710" dirty="0">
                <a:latin typeface="Arial"/>
                <a:cs typeface="Arial"/>
              </a:rPr>
              <a:t>Processes</a:t>
            </a:r>
            <a:r>
              <a:rPr sz="1710" spc="-51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are</a:t>
            </a:r>
            <a:r>
              <a:rPr sz="1710" spc="-77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labeled</a:t>
            </a:r>
            <a:r>
              <a:rPr sz="1710" spc="-21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4.1,</a:t>
            </a:r>
            <a:r>
              <a:rPr sz="1710" spc="-51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4.2,</a:t>
            </a:r>
            <a:r>
              <a:rPr sz="1710" spc="-47" dirty="0">
                <a:latin typeface="Arial"/>
                <a:cs typeface="Arial"/>
              </a:rPr>
              <a:t> </a:t>
            </a:r>
            <a:r>
              <a:rPr sz="1710" spc="-17" dirty="0">
                <a:latin typeface="Arial"/>
                <a:cs typeface="Arial"/>
              </a:rPr>
              <a:t>etc. </a:t>
            </a:r>
            <a:r>
              <a:rPr sz="1710" dirty="0">
                <a:latin typeface="Arial"/>
                <a:cs typeface="Arial"/>
              </a:rPr>
              <a:t>These</a:t>
            </a:r>
            <a:r>
              <a:rPr sz="1710" spc="-56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can</a:t>
            </a:r>
            <a:r>
              <a:rPr sz="1710" spc="-30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be</a:t>
            </a:r>
            <a:r>
              <a:rPr sz="1710" spc="-30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further</a:t>
            </a:r>
            <a:r>
              <a:rPr sz="1710" spc="-30" dirty="0">
                <a:latin typeface="Arial"/>
                <a:cs typeface="Arial"/>
              </a:rPr>
              <a:t> </a:t>
            </a:r>
            <a:r>
              <a:rPr sz="1710" spc="-9" dirty="0">
                <a:latin typeface="Arial"/>
                <a:cs typeface="Arial"/>
              </a:rPr>
              <a:t>decomposed </a:t>
            </a:r>
            <a:r>
              <a:rPr sz="1710" dirty="0">
                <a:latin typeface="Arial"/>
                <a:cs typeface="Arial"/>
              </a:rPr>
              <a:t>in</a:t>
            </a:r>
            <a:r>
              <a:rPr sz="1710" spc="-21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more</a:t>
            </a:r>
            <a:r>
              <a:rPr sz="1710" spc="-56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primitive</a:t>
            </a:r>
            <a:r>
              <a:rPr sz="1710" spc="9" dirty="0">
                <a:latin typeface="Arial"/>
                <a:cs typeface="Arial"/>
              </a:rPr>
              <a:t> </a:t>
            </a:r>
            <a:r>
              <a:rPr sz="1710" spc="-21" dirty="0">
                <a:latin typeface="Arial"/>
                <a:cs typeface="Arial"/>
              </a:rPr>
              <a:t>(lower-</a:t>
            </a:r>
            <a:r>
              <a:rPr sz="1710" spc="-9" dirty="0">
                <a:latin typeface="Arial"/>
                <a:cs typeface="Arial"/>
              </a:rPr>
              <a:t>level)</a:t>
            </a:r>
            <a:r>
              <a:rPr sz="1710" spc="428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DFDs</a:t>
            </a:r>
            <a:r>
              <a:rPr sz="1710" spc="-34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if</a:t>
            </a:r>
            <a:r>
              <a:rPr sz="1710" spc="-30" dirty="0">
                <a:latin typeface="Arial"/>
                <a:cs typeface="Arial"/>
              </a:rPr>
              <a:t> </a:t>
            </a:r>
            <a:r>
              <a:rPr sz="1710" spc="-9" dirty="0">
                <a:latin typeface="Arial"/>
                <a:cs typeface="Arial"/>
              </a:rPr>
              <a:t>necessary.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0" y="708362"/>
            <a:ext cx="3842218" cy="95840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lang="en-MY" sz="1539" b="1" dirty="0">
                <a:latin typeface="Arial"/>
                <a:cs typeface="Arial"/>
              </a:rPr>
              <a:t> 5</a:t>
            </a:r>
            <a:endParaRPr sz="1539" dirty="0">
              <a:latin typeface="Arial"/>
              <a:cs typeface="Arial"/>
            </a:endParaRPr>
          </a:p>
          <a:p>
            <a:pPr marL="10860" marR="4344"/>
            <a:r>
              <a:rPr sz="1539" dirty="0">
                <a:latin typeface="Arial"/>
                <a:cs typeface="Arial"/>
              </a:rPr>
              <a:t>Level-1</a:t>
            </a:r>
            <a:r>
              <a:rPr sz="1539" spc="-2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diagram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showing</a:t>
            </a:r>
            <a:r>
              <a:rPr sz="1539" spc="-9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the</a:t>
            </a:r>
            <a:r>
              <a:rPr sz="1539" spc="-9" dirty="0">
                <a:latin typeface="Arial"/>
                <a:cs typeface="Arial"/>
              </a:rPr>
              <a:t> decomposition </a:t>
            </a:r>
            <a:r>
              <a:rPr sz="1539" dirty="0">
                <a:latin typeface="Arial"/>
                <a:cs typeface="Arial"/>
              </a:rPr>
              <a:t>of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Process 4.0</a:t>
            </a:r>
            <a:r>
              <a:rPr sz="1539" spc="-2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from the level-0 diagram</a:t>
            </a:r>
            <a:r>
              <a:rPr sz="1539" spc="-21" dirty="0">
                <a:latin typeface="Arial"/>
                <a:cs typeface="Arial"/>
              </a:rPr>
              <a:t> for </a:t>
            </a:r>
            <a:r>
              <a:rPr sz="1539" dirty="0">
                <a:latin typeface="Arial"/>
                <a:cs typeface="Arial"/>
              </a:rPr>
              <a:t>Hoosier</a:t>
            </a:r>
            <a:r>
              <a:rPr sz="1539" spc="-2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Burger’s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food-ordering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system</a:t>
            </a:r>
            <a:endParaRPr sz="1539" dirty="0">
              <a:latin typeface="Arial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04CF48-8F86-2D6A-EA2D-554D6A0E2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65171"/>
            <a:ext cx="6400800" cy="35528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spc="-21" dirty="0"/>
              <a:t>Level-</a:t>
            </a:r>
            <a:r>
              <a:rPr sz="3762" i="1" dirty="0">
                <a:latin typeface="Arial"/>
                <a:cs typeface="Arial"/>
              </a:rPr>
              <a:t>n</a:t>
            </a:r>
            <a:r>
              <a:rPr sz="3762" i="1" spc="17" dirty="0">
                <a:latin typeface="Arial"/>
                <a:cs typeface="Arial"/>
              </a:rPr>
              <a:t> </a:t>
            </a:r>
            <a:r>
              <a:rPr sz="3762" spc="-21" dirty="0"/>
              <a:t>DFD</a:t>
            </a:r>
            <a:endParaRPr sz="376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9400" y="2130989"/>
            <a:ext cx="1725631" cy="119526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Level-</a:t>
            </a:r>
            <a:r>
              <a:rPr sz="1539" i="1" dirty="0">
                <a:latin typeface="Arial"/>
                <a:cs typeface="Arial"/>
              </a:rPr>
              <a:t>n</a:t>
            </a:r>
            <a:r>
              <a:rPr sz="1539" i="1" spc="-4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DFD</a:t>
            </a:r>
            <a:r>
              <a:rPr sz="1539" spc="-9" dirty="0">
                <a:latin typeface="Arial"/>
                <a:cs typeface="Arial"/>
              </a:rPr>
              <a:t> shows </a:t>
            </a:r>
            <a:r>
              <a:rPr sz="1539" dirty="0">
                <a:latin typeface="Arial"/>
                <a:cs typeface="Arial"/>
              </a:rPr>
              <a:t>the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sub-</a:t>
            </a:r>
            <a:r>
              <a:rPr sz="1539" spc="-9" dirty="0">
                <a:latin typeface="Arial"/>
                <a:cs typeface="Arial"/>
              </a:rPr>
              <a:t>processes </a:t>
            </a:r>
            <a:r>
              <a:rPr sz="1539" dirty="0">
                <a:latin typeface="Arial"/>
                <a:cs typeface="Arial"/>
              </a:rPr>
              <a:t>of</a:t>
            </a:r>
            <a:r>
              <a:rPr sz="1539" spc="-38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one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of </a:t>
            </a:r>
            <a:r>
              <a:rPr sz="1539" spc="-21" dirty="0">
                <a:latin typeface="Arial"/>
                <a:cs typeface="Arial"/>
              </a:rPr>
              <a:t>the </a:t>
            </a:r>
            <a:r>
              <a:rPr sz="1539" dirty="0">
                <a:latin typeface="Arial"/>
                <a:cs typeface="Arial"/>
              </a:rPr>
              <a:t>processes</a:t>
            </a:r>
            <a:r>
              <a:rPr sz="1539" spc="-5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in</a:t>
            </a:r>
            <a:r>
              <a:rPr sz="1539" spc="17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the </a:t>
            </a:r>
            <a:r>
              <a:rPr sz="1539" dirty="0">
                <a:latin typeface="Arial"/>
                <a:cs typeface="Arial"/>
              </a:rPr>
              <a:t>Level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n-1</a:t>
            </a:r>
            <a:r>
              <a:rPr sz="1539" i="1" spc="-17" dirty="0">
                <a:latin typeface="Arial"/>
                <a:cs typeface="Arial"/>
              </a:rPr>
              <a:t> </a:t>
            </a:r>
            <a:r>
              <a:rPr sz="1539" spc="-17" dirty="0">
                <a:latin typeface="Arial"/>
                <a:cs typeface="Arial"/>
              </a:rPr>
              <a:t>DFD.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8384" y="5029200"/>
            <a:ext cx="6907231" cy="1401731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5288708" marR="4344" algn="just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This is a Level-</a:t>
            </a:r>
            <a:r>
              <a:rPr sz="1539" spc="-43" dirty="0">
                <a:latin typeface="Arial"/>
                <a:cs typeface="Arial"/>
              </a:rPr>
              <a:t>2 </a:t>
            </a:r>
            <a:r>
              <a:rPr sz="1539" dirty="0">
                <a:latin typeface="Arial"/>
                <a:cs typeface="Arial"/>
              </a:rPr>
              <a:t>DFD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for</a:t>
            </a:r>
            <a:r>
              <a:rPr sz="1539" spc="-47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Process </a:t>
            </a:r>
            <a:r>
              <a:rPr sz="1539" spc="-17" dirty="0">
                <a:latin typeface="Arial"/>
                <a:cs typeface="Arial"/>
              </a:rPr>
              <a:t>4.3.</a:t>
            </a:r>
            <a:endParaRPr sz="1539" dirty="0">
              <a:latin typeface="Arial"/>
              <a:cs typeface="Arial"/>
            </a:endParaRPr>
          </a:p>
          <a:p>
            <a:pPr marL="10860" marR="1379191">
              <a:spcBef>
                <a:spcPts val="1201"/>
              </a:spcBef>
            </a:pPr>
            <a:r>
              <a:rPr sz="1710" dirty="0">
                <a:latin typeface="Arial"/>
                <a:cs typeface="Arial"/>
              </a:rPr>
              <a:t>Processes</a:t>
            </a:r>
            <a:r>
              <a:rPr sz="1710" spc="-38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are</a:t>
            </a:r>
            <a:r>
              <a:rPr sz="1710" spc="-64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labeled</a:t>
            </a:r>
            <a:r>
              <a:rPr sz="1710" spc="-9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4.3.1,</a:t>
            </a:r>
            <a:r>
              <a:rPr sz="1710" spc="-38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4.3.2,</a:t>
            </a:r>
            <a:r>
              <a:rPr sz="1710" spc="-34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etc.</a:t>
            </a:r>
            <a:r>
              <a:rPr sz="1710" spc="-38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If</a:t>
            </a:r>
            <a:r>
              <a:rPr sz="1710" spc="-68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this</a:t>
            </a:r>
            <a:r>
              <a:rPr sz="1710" spc="-34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is</a:t>
            </a:r>
            <a:r>
              <a:rPr sz="1710" spc="-13" dirty="0">
                <a:latin typeface="Arial"/>
                <a:cs typeface="Arial"/>
              </a:rPr>
              <a:t> </a:t>
            </a:r>
            <a:r>
              <a:rPr sz="1710" spc="-21" dirty="0">
                <a:latin typeface="Arial"/>
                <a:cs typeface="Arial"/>
              </a:rPr>
              <a:t>the </a:t>
            </a:r>
            <a:r>
              <a:rPr sz="1710" dirty="0">
                <a:latin typeface="Arial"/>
                <a:cs typeface="Arial"/>
              </a:rPr>
              <a:t>lowest</a:t>
            </a:r>
            <a:r>
              <a:rPr sz="1710" spc="-34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level</a:t>
            </a:r>
            <a:r>
              <a:rPr sz="1710" spc="-9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of</a:t>
            </a:r>
            <a:r>
              <a:rPr sz="1710" spc="-56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the</a:t>
            </a:r>
            <a:r>
              <a:rPr sz="1710" spc="-60" dirty="0">
                <a:latin typeface="Arial"/>
                <a:cs typeface="Arial"/>
              </a:rPr>
              <a:t> </a:t>
            </a:r>
            <a:r>
              <a:rPr sz="1710" spc="-9" dirty="0">
                <a:latin typeface="Arial"/>
                <a:cs typeface="Arial"/>
              </a:rPr>
              <a:t>hierarchy, </a:t>
            </a:r>
            <a:r>
              <a:rPr sz="1710" dirty="0">
                <a:latin typeface="Arial"/>
                <a:cs typeface="Arial"/>
              </a:rPr>
              <a:t>it</a:t>
            </a:r>
            <a:r>
              <a:rPr sz="1710" spc="-60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is</a:t>
            </a:r>
            <a:r>
              <a:rPr sz="1710" spc="-60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called</a:t>
            </a:r>
            <a:r>
              <a:rPr sz="1710" spc="-21" dirty="0">
                <a:latin typeface="Arial"/>
                <a:cs typeface="Arial"/>
              </a:rPr>
              <a:t> </a:t>
            </a:r>
            <a:r>
              <a:rPr sz="1710" dirty="0">
                <a:latin typeface="Arial"/>
                <a:cs typeface="Arial"/>
              </a:rPr>
              <a:t>a</a:t>
            </a:r>
            <a:r>
              <a:rPr sz="1710" spc="-47" dirty="0">
                <a:latin typeface="Arial"/>
                <a:cs typeface="Arial"/>
              </a:rPr>
              <a:t> </a:t>
            </a:r>
            <a:r>
              <a:rPr sz="1710" i="1" dirty="0">
                <a:latin typeface="Arial"/>
                <a:cs typeface="Arial"/>
              </a:rPr>
              <a:t>primitive</a:t>
            </a:r>
            <a:r>
              <a:rPr sz="1710" i="1" spc="-21" dirty="0">
                <a:latin typeface="Arial"/>
                <a:cs typeface="Arial"/>
              </a:rPr>
              <a:t> </a:t>
            </a:r>
            <a:r>
              <a:rPr sz="1710" i="1" spc="-17" dirty="0">
                <a:latin typeface="Arial"/>
                <a:cs typeface="Arial"/>
              </a:rPr>
              <a:t>DFD.</a:t>
            </a:r>
            <a:endParaRPr sz="171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6441" y="2097681"/>
            <a:ext cx="4255435" cy="95840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sz="1539" b="1" spc="-30" dirty="0">
                <a:latin typeface="Arial"/>
                <a:cs typeface="Arial"/>
              </a:rPr>
              <a:t> </a:t>
            </a:r>
            <a:r>
              <a:rPr lang="en-MY" sz="1539" b="1" dirty="0">
                <a:latin typeface="Arial"/>
                <a:cs typeface="Arial"/>
              </a:rPr>
              <a:t>6</a:t>
            </a:r>
            <a:endParaRPr sz="1539" dirty="0">
              <a:latin typeface="Arial"/>
              <a:cs typeface="Arial"/>
            </a:endParaRPr>
          </a:p>
          <a:p>
            <a:pPr marL="10860" marR="4344"/>
            <a:r>
              <a:rPr sz="1539" dirty="0">
                <a:latin typeface="Arial"/>
                <a:cs typeface="Arial"/>
              </a:rPr>
              <a:t>Level-2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diagram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showing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the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decomposition</a:t>
            </a:r>
            <a:r>
              <a:rPr sz="1539" spc="-97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of </a:t>
            </a:r>
            <a:r>
              <a:rPr sz="1539" dirty="0">
                <a:latin typeface="Arial"/>
                <a:cs typeface="Arial"/>
              </a:rPr>
              <a:t>Process</a:t>
            </a:r>
            <a:r>
              <a:rPr sz="1539" spc="-4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4.3 from the level-1 diagram</a:t>
            </a:r>
            <a:r>
              <a:rPr sz="1539" spc="-13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for </a:t>
            </a:r>
            <a:r>
              <a:rPr sz="1539" spc="-9" dirty="0">
                <a:latin typeface="Arial"/>
                <a:cs typeface="Arial"/>
              </a:rPr>
              <a:t>Process</a:t>
            </a:r>
            <a:endParaRPr sz="1539" dirty="0">
              <a:latin typeface="Arial"/>
              <a:cs typeface="Arial"/>
            </a:endParaRPr>
          </a:p>
          <a:p>
            <a:pPr marL="10860"/>
            <a:r>
              <a:rPr sz="1539" dirty="0">
                <a:latin typeface="Arial"/>
                <a:cs typeface="Arial"/>
              </a:rPr>
              <a:t>4.0</a:t>
            </a:r>
            <a:r>
              <a:rPr sz="1539" spc="-13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for</a:t>
            </a:r>
            <a:r>
              <a:rPr sz="1539" spc="2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Hoosier</a:t>
            </a:r>
            <a:r>
              <a:rPr sz="1539" spc="2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Burger’s</a:t>
            </a:r>
            <a:r>
              <a:rPr sz="1539" spc="-4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food-ordering</a:t>
            </a:r>
            <a:r>
              <a:rPr sz="1539" spc="-38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system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21</a:t>
            </a:fld>
            <a:endParaRPr spc="-2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FB133-1E94-B554-1850-F572DB4B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34" y="3409170"/>
            <a:ext cx="6286500" cy="14192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Balancing</a:t>
            </a:r>
            <a:r>
              <a:rPr sz="3762" spc="-205" dirty="0"/>
              <a:t> </a:t>
            </a:r>
            <a:r>
              <a:rPr sz="3762" spc="-17" dirty="0"/>
              <a:t>DFDs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22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7" y="2160172"/>
            <a:ext cx="6829221" cy="3116268"/>
          </a:xfrm>
          <a:prstGeom prst="rect">
            <a:avLst/>
          </a:prstGeom>
        </p:spPr>
        <p:txBody>
          <a:bodyPr vert="horz" wrap="square" lIns="0" tIns="63530" rIns="0" bIns="0" rtlCol="0">
            <a:spAutoFit/>
          </a:bodyPr>
          <a:lstStyle/>
          <a:p>
            <a:pPr marL="304074" marR="4344" indent="-293757">
              <a:lnSpc>
                <a:spcPts val="3326"/>
              </a:lnSpc>
              <a:spcBef>
                <a:spcPts val="500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b="1" dirty="0">
                <a:latin typeface="Arial"/>
                <a:cs typeface="Arial"/>
              </a:rPr>
              <a:t>Conservation</a:t>
            </a:r>
            <a:r>
              <a:rPr sz="3078" b="1" spc="-38" dirty="0">
                <a:latin typeface="Arial"/>
                <a:cs typeface="Arial"/>
              </a:rPr>
              <a:t> </a:t>
            </a:r>
            <a:r>
              <a:rPr sz="3078" b="1" dirty="0">
                <a:latin typeface="Arial"/>
                <a:cs typeface="Arial"/>
              </a:rPr>
              <a:t>Principle</a:t>
            </a:r>
            <a:r>
              <a:rPr sz="3078" dirty="0">
                <a:latin typeface="Arial"/>
                <a:cs typeface="Arial"/>
              </a:rPr>
              <a:t>:</a:t>
            </a:r>
            <a:r>
              <a:rPr sz="3078" spc="-97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conserve 	</a:t>
            </a:r>
            <a:r>
              <a:rPr sz="3078" dirty="0">
                <a:latin typeface="Arial"/>
                <a:cs typeface="Arial"/>
              </a:rPr>
              <a:t>inputs</a:t>
            </a:r>
            <a:r>
              <a:rPr sz="3078" spc="-1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and</a:t>
            </a:r>
            <a:r>
              <a:rPr sz="3078" spc="-9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outputs</a:t>
            </a:r>
            <a:r>
              <a:rPr sz="3078" spc="-1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to</a:t>
            </a:r>
            <a:r>
              <a:rPr sz="3078" spc="-9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</a:t>
            </a:r>
            <a:r>
              <a:rPr sz="3078" spc="-1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process</a:t>
            </a:r>
            <a:r>
              <a:rPr sz="3078" spc="-9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at</a:t>
            </a:r>
            <a:r>
              <a:rPr sz="3078" spc="-9" dirty="0">
                <a:latin typeface="Arial"/>
                <a:cs typeface="Arial"/>
              </a:rPr>
              <a:t> </a:t>
            </a:r>
            <a:r>
              <a:rPr sz="3078" spc="-21" dirty="0">
                <a:latin typeface="Arial"/>
                <a:cs typeface="Arial"/>
              </a:rPr>
              <a:t>the 	</a:t>
            </a:r>
            <a:r>
              <a:rPr sz="3078" dirty="0">
                <a:latin typeface="Arial"/>
                <a:cs typeface="Arial"/>
              </a:rPr>
              <a:t>next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level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of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decomposition</a:t>
            </a:r>
            <a:endParaRPr sz="3078">
              <a:latin typeface="Arial"/>
              <a:cs typeface="Arial"/>
            </a:endParaRPr>
          </a:p>
          <a:p>
            <a:pPr marL="304074" marR="526699" indent="-293757">
              <a:lnSpc>
                <a:spcPts val="3326"/>
              </a:lnSpc>
              <a:spcBef>
                <a:spcPts val="735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b="1" dirty="0">
                <a:latin typeface="Arial"/>
                <a:cs typeface="Arial"/>
              </a:rPr>
              <a:t>Balancing:</a:t>
            </a:r>
            <a:r>
              <a:rPr sz="3078" b="1" spc="-47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conservation</a:t>
            </a:r>
            <a:r>
              <a:rPr sz="3078" spc="-9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of</a:t>
            </a:r>
            <a:r>
              <a:rPr sz="3078" spc="-13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inputs 	</a:t>
            </a:r>
            <a:r>
              <a:rPr sz="3078" dirty="0">
                <a:latin typeface="Arial"/>
                <a:cs typeface="Arial"/>
              </a:rPr>
              <a:t>and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outputs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to</a:t>
            </a:r>
            <a:r>
              <a:rPr sz="3078" spc="-17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data</a:t>
            </a:r>
            <a:r>
              <a:rPr sz="3078" spc="-17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flow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diagram 	</a:t>
            </a:r>
            <a:r>
              <a:rPr sz="3078" dirty="0">
                <a:latin typeface="Arial"/>
                <a:cs typeface="Arial"/>
              </a:rPr>
              <a:t>process</a:t>
            </a:r>
            <a:r>
              <a:rPr sz="3078" spc="-47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when</a:t>
            </a:r>
            <a:r>
              <a:rPr sz="3078" spc="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that</a:t>
            </a:r>
            <a:r>
              <a:rPr sz="3078" spc="-47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process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spc="-21" dirty="0">
                <a:latin typeface="Arial"/>
                <a:cs typeface="Arial"/>
              </a:rPr>
              <a:t>is 	</a:t>
            </a:r>
            <a:r>
              <a:rPr sz="3078" dirty="0">
                <a:latin typeface="Arial"/>
                <a:cs typeface="Arial"/>
              </a:rPr>
              <a:t>decomposed</a:t>
            </a:r>
            <a:r>
              <a:rPr sz="3078" spc="-5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to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lower</a:t>
            </a:r>
            <a:r>
              <a:rPr sz="3078" spc="56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level</a:t>
            </a:r>
            <a:endParaRPr sz="3078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Balancing</a:t>
            </a:r>
            <a:r>
              <a:rPr sz="3762" spc="-154" dirty="0"/>
              <a:t> </a:t>
            </a:r>
            <a:r>
              <a:rPr sz="3762" dirty="0"/>
              <a:t>DFDs</a:t>
            </a:r>
            <a:r>
              <a:rPr sz="3762" spc="-154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23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6" y="2110048"/>
            <a:ext cx="6713564" cy="3010101"/>
          </a:xfrm>
          <a:prstGeom prst="rect">
            <a:avLst/>
          </a:prstGeom>
        </p:spPr>
        <p:txBody>
          <a:bodyPr vert="horz" wrap="square" lIns="0" tIns="60815" rIns="0" bIns="0" rtlCol="0">
            <a:spAutoFit/>
          </a:bodyPr>
          <a:lstStyle/>
          <a:p>
            <a:pPr marL="304617" indent="-293757">
              <a:spcBef>
                <a:spcPts val="479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dirty="0">
                <a:latin typeface="Arial"/>
                <a:cs typeface="Arial"/>
              </a:rPr>
              <a:t>Balanced</a:t>
            </a:r>
            <a:r>
              <a:rPr sz="3078" spc="-103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means:</a:t>
            </a:r>
            <a:endParaRPr sz="3078">
              <a:latin typeface="Arial"/>
              <a:cs typeface="Arial"/>
            </a:endParaRPr>
          </a:p>
          <a:p>
            <a:pPr marL="646699" marR="215566" indent="-245431">
              <a:lnSpc>
                <a:spcPts val="2959"/>
              </a:lnSpc>
              <a:spcBef>
                <a:spcPts val="714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Number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inputs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lower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DFD </a:t>
            </a:r>
            <a:r>
              <a:rPr sz="2736" dirty="0">
                <a:latin typeface="Arial"/>
                <a:cs typeface="Arial"/>
              </a:rPr>
              <a:t>equals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number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inputs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associated </a:t>
            </a:r>
            <a:r>
              <a:rPr sz="2736" dirty="0">
                <a:latin typeface="Arial"/>
                <a:cs typeface="Arial"/>
              </a:rPr>
              <a:t>process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higher-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DFD</a:t>
            </a:r>
            <a:endParaRPr sz="2736">
              <a:latin typeface="Arial"/>
              <a:cs typeface="Arial"/>
            </a:endParaRPr>
          </a:p>
          <a:p>
            <a:pPr marL="646699" marR="4344" indent="-245431">
              <a:lnSpc>
                <a:spcPts val="2959"/>
              </a:lnSpc>
              <a:spcBef>
                <a:spcPts val="646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Number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outputs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lower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DFD </a:t>
            </a:r>
            <a:r>
              <a:rPr sz="2736" dirty="0">
                <a:latin typeface="Arial"/>
                <a:cs typeface="Arial"/>
              </a:rPr>
              <a:t>equals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number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outputs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associated </a:t>
            </a:r>
            <a:r>
              <a:rPr sz="2736" dirty="0">
                <a:latin typeface="Arial"/>
                <a:cs typeface="Arial"/>
              </a:rPr>
              <a:t>process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higher-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DFD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468180"/>
            <a:ext cx="5065038" cy="588810"/>
          </a:xfrm>
          <a:prstGeom prst="rect">
            <a:avLst/>
          </a:prstGeom>
        </p:spPr>
        <p:txBody>
          <a:bodyPr vert="horz" wrap="square" lIns="0" tIns="977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Balancing</a:t>
            </a:r>
            <a:r>
              <a:rPr sz="3762" spc="-154" dirty="0"/>
              <a:t> </a:t>
            </a:r>
            <a:r>
              <a:rPr sz="3762" dirty="0"/>
              <a:t>DFDs</a:t>
            </a:r>
            <a:r>
              <a:rPr sz="3762" spc="-154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24</a:t>
            </a:fld>
            <a:endParaRPr spc="-21" dirty="0"/>
          </a:p>
        </p:txBody>
      </p:sp>
      <p:sp>
        <p:nvSpPr>
          <p:cNvPr id="4" name="object 4"/>
          <p:cNvSpPr txBox="1"/>
          <p:nvPr/>
        </p:nvSpPr>
        <p:spPr>
          <a:xfrm>
            <a:off x="7233340" y="2464594"/>
            <a:ext cx="1423727" cy="2142703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 marR="4344">
              <a:spcBef>
                <a:spcPts val="86"/>
              </a:spcBef>
            </a:pPr>
            <a:r>
              <a:rPr sz="1539" dirty="0">
                <a:latin typeface="Arial"/>
                <a:cs typeface="Arial"/>
              </a:rPr>
              <a:t>This </a:t>
            </a:r>
            <a:r>
              <a:rPr sz="1539" spc="-21" dirty="0">
                <a:latin typeface="Arial"/>
                <a:cs typeface="Arial"/>
              </a:rPr>
              <a:t>is </a:t>
            </a:r>
            <a:r>
              <a:rPr sz="1539" spc="-9" dirty="0">
                <a:latin typeface="Arial"/>
                <a:cs typeface="Arial"/>
              </a:rPr>
              <a:t>unbalanced </a:t>
            </a:r>
            <a:r>
              <a:rPr sz="1539" dirty="0">
                <a:latin typeface="Arial"/>
                <a:cs typeface="Arial"/>
              </a:rPr>
              <a:t>because</a:t>
            </a:r>
            <a:r>
              <a:rPr sz="1539" spc="-47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the </a:t>
            </a:r>
            <a:r>
              <a:rPr sz="1539" dirty="0">
                <a:latin typeface="Arial"/>
                <a:cs typeface="Arial"/>
              </a:rPr>
              <a:t>process</a:t>
            </a:r>
            <a:r>
              <a:rPr sz="1539" spc="-5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of</a:t>
            </a:r>
            <a:r>
              <a:rPr sz="1539" spc="13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the </a:t>
            </a:r>
            <a:r>
              <a:rPr sz="1539" dirty="0">
                <a:latin typeface="Arial"/>
                <a:cs typeface="Arial"/>
              </a:rPr>
              <a:t>context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diagram </a:t>
            </a:r>
            <a:r>
              <a:rPr sz="1539" dirty="0">
                <a:latin typeface="Arial"/>
                <a:cs typeface="Arial"/>
              </a:rPr>
              <a:t>has</a:t>
            </a:r>
            <a:r>
              <a:rPr sz="1539" spc="-13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only</a:t>
            </a:r>
            <a:r>
              <a:rPr sz="1539" spc="-21" dirty="0">
                <a:latin typeface="Arial"/>
                <a:cs typeface="Arial"/>
              </a:rPr>
              <a:t> one </a:t>
            </a:r>
            <a:r>
              <a:rPr sz="1539" dirty="0">
                <a:latin typeface="Arial"/>
                <a:cs typeface="Arial"/>
              </a:rPr>
              <a:t>input</a:t>
            </a:r>
            <a:r>
              <a:rPr sz="1539" spc="-4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but</a:t>
            </a:r>
            <a:r>
              <a:rPr sz="1539" spc="9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the </a:t>
            </a:r>
            <a:r>
              <a:rPr sz="1539" dirty="0">
                <a:latin typeface="Arial"/>
                <a:cs typeface="Arial"/>
              </a:rPr>
              <a:t>Level-0 </a:t>
            </a:r>
            <a:r>
              <a:rPr sz="1539" spc="-9" dirty="0">
                <a:latin typeface="Arial"/>
                <a:cs typeface="Arial"/>
              </a:rPr>
              <a:t>diagram </a:t>
            </a:r>
            <a:r>
              <a:rPr sz="1539" dirty="0">
                <a:latin typeface="Arial"/>
                <a:cs typeface="Arial"/>
              </a:rPr>
              <a:t>has</a:t>
            </a:r>
            <a:r>
              <a:rPr sz="1539" spc="-2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two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inputs.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526" y="2144866"/>
            <a:ext cx="728696" cy="583135"/>
          </a:xfrm>
          <a:prstGeom prst="rect">
            <a:avLst/>
          </a:prstGeom>
        </p:spPr>
        <p:txBody>
          <a:bodyPr vert="horz" wrap="square" lIns="0" tIns="57557" rIns="0" bIns="0" rtlCol="0">
            <a:spAutoFit/>
          </a:bodyPr>
          <a:lstStyle/>
          <a:p>
            <a:pPr marL="10860">
              <a:spcBef>
                <a:spcPts val="453"/>
              </a:spcBef>
            </a:pPr>
            <a:r>
              <a:rPr sz="1539" dirty="0">
                <a:latin typeface="Arial"/>
                <a:cs typeface="Arial"/>
              </a:rPr>
              <a:t>1 </a:t>
            </a:r>
            <a:r>
              <a:rPr sz="1539" spc="-9" dirty="0">
                <a:latin typeface="Arial"/>
                <a:cs typeface="Arial"/>
              </a:rPr>
              <a:t>input</a:t>
            </a:r>
            <a:endParaRPr sz="1539" dirty="0">
              <a:latin typeface="Arial"/>
              <a:cs typeface="Arial"/>
            </a:endParaRPr>
          </a:p>
          <a:p>
            <a:pPr marL="10860">
              <a:spcBef>
                <a:spcPts val="368"/>
              </a:spcBef>
            </a:pPr>
            <a:r>
              <a:rPr sz="1539" dirty="0">
                <a:latin typeface="Arial"/>
                <a:cs typeface="Arial"/>
              </a:rPr>
              <a:t>1 </a:t>
            </a:r>
            <a:r>
              <a:rPr sz="1539" spc="-9" dirty="0">
                <a:latin typeface="Arial"/>
                <a:cs typeface="Arial"/>
              </a:rPr>
              <a:t>output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3526" y="4191000"/>
            <a:ext cx="728696" cy="583135"/>
          </a:xfrm>
          <a:prstGeom prst="rect">
            <a:avLst/>
          </a:prstGeom>
        </p:spPr>
        <p:txBody>
          <a:bodyPr vert="horz" wrap="square" lIns="0" tIns="57557" rIns="0" bIns="0" rtlCol="0">
            <a:spAutoFit/>
          </a:bodyPr>
          <a:lstStyle/>
          <a:p>
            <a:pPr marL="10860">
              <a:spcBef>
                <a:spcPts val="453"/>
              </a:spcBef>
            </a:pPr>
            <a:r>
              <a:rPr sz="1539" dirty="0">
                <a:latin typeface="Arial"/>
                <a:cs typeface="Arial"/>
              </a:rPr>
              <a:t>2 </a:t>
            </a:r>
            <a:r>
              <a:rPr sz="1539" spc="-9" dirty="0">
                <a:latin typeface="Arial"/>
                <a:cs typeface="Arial"/>
              </a:rPr>
              <a:t>inputs</a:t>
            </a:r>
            <a:endParaRPr sz="1539" dirty="0">
              <a:latin typeface="Arial"/>
              <a:cs typeface="Arial"/>
            </a:endParaRPr>
          </a:p>
          <a:p>
            <a:pPr marL="10860">
              <a:spcBef>
                <a:spcPts val="371"/>
              </a:spcBef>
            </a:pPr>
            <a:r>
              <a:rPr sz="1539" dirty="0">
                <a:latin typeface="Arial"/>
                <a:cs typeface="Arial"/>
              </a:rPr>
              <a:t>1 </a:t>
            </a:r>
            <a:r>
              <a:rPr sz="1539" spc="-9" dirty="0">
                <a:latin typeface="Arial"/>
                <a:cs typeface="Arial"/>
              </a:rPr>
              <a:t>output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06" y="1071572"/>
            <a:ext cx="4846754" cy="62504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  <a:tabLst>
                <a:tab pos="1300457" algn="l"/>
              </a:tabLst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sz="1539" b="1" spc="-30" dirty="0">
                <a:latin typeface="Arial"/>
                <a:cs typeface="Arial"/>
              </a:rPr>
              <a:t> </a:t>
            </a:r>
            <a:r>
              <a:rPr sz="1539" b="1" dirty="0">
                <a:latin typeface="Arial"/>
                <a:cs typeface="Arial"/>
              </a:rPr>
              <a:t>7	</a:t>
            </a:r>
            <a:r>
              <a:rPr sz="1539" dirty="0">
                <a:latin typeface="Arial"/>
                <a:cs typeface="Arial"/>
              </a:rPr>
              <a:t>An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unbalanced</a:t>
            </a:r>
            <a:r>
              <a:rPr sz="1539" spc="-5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set of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data flow </a:t>
            </a:r>
            <a:r>
              <a:rPr sz="1539" spc="-9" dirty="0">
                <a:latin typeface="Arial"/>
                <a:cs typeface="Arial"/>
              </a:rPr>
              <a:t>diagrams</a:t>
            </a:r>
            <a:endParaRPr sz="1539" dirty="0">
              <a:latin typeface="Arial"/>
              <a:cs typeface="Arial"/>
            </a:endParaRPr>
          </a:p>
          <a:p>
            <a:pPr marL="519097">
              <a:spcBef>
                <a:spcPts val="1321"/>
              </a:spcBef>
            </a:pPr>
            <a:r>
              <a:rPr sz="1368" i="1" dirty="0">
                <a:latin typeface="Arial"/>
                <a:cs typeface="Arial"/>
              </a:rPr>
              <a:t>(a)</a:t>
            </a:r>
            <a:r>
              <a:rPr sz="1368" i="1" spc="-21" dirty="0">
                <a:latin typeface="Arial"/>
                <a:cs typeface="Arial"/>
              </a:rPr>
              <a:t> </a:t>
            </a:r>
            <a:r>
              <a:rPr sz="1368" i="1" dirty="0">
                <a:latin typeface="Arial"/>
                <a:cs typeface="Arial"/>
              </a:rPr>
              <a:t>Context</a:t>
            </a:r>
            <a:r>
              <a:rPr sz="1368" i="1" spc="-34" dirty="0">
                <a:latin typeface="Arial"/>
                <a:cs typeface="Arial"/>
              </a:rPr>
              <a:t> </a:t>
            </a:r>
            <a:r>
              <a:rPr sz="1368" i="1" spc="-9" dirty="0">
                <a:latin typeface="Arial"/>
                <a:cs typeface="Arial"/>
              </a:rPr>
              <a:t>diagram</a:t>
            </a:r>
            <a:endParaRPr sz="1368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8360" y="3450429"/>
            <a:ext cx="1530154" cy="222021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10860">
              <a:spcBef>
                <a:spcPts val="90"/>
              </a:spcBef>
            </a:pPr>
            <a:r>
              <a:rPr sz="1368" i="1" dirty="0">
                <a:latin typeface="Arial"/>
                <a:cs typeface="Arial"/>
              </a:rPr>
              <a:t>(b)</a:t>
            </a:r>
            <a:r>
              <a:rPr sz="1368" i="1" spc="13" dirty="0">
                <a:latin typeface="Arial"/>
                <a:cs typeface="Arial"/>
              </a:rPr>
              <a:t> </a:t>
            </a:r>
            <a:r>
              <a:rPr sz="1368" i="1" spc="-9" dirty="0">
                <a:latin typeface="Arial"/>
                <a:cs typeface="Arial"/>
              </a:rPr>
              <a:t>Level-</a:t>
            </a:r>
            <a:r>
              <a:rPr sz="1368" i="1" dirty="0">
                <a:latin typeface="Arial"/>
                <a:cs typeface="Arial"/>
              </a:rPr>
              <a:t>0</a:t>
            </a:r>
            <a:r>
              <a:rPr sz="1368" i="1" spc="13" dirty="0">
                <a:latin typeface="Arial"/>
                <a:cs typeface="Arial"/>
              </a:rPr>
              <a:t> </a:t>
            </a:r>
            <a:r>
              <a:rPr sz="1368" i="1" spc="-9" dirty="0">
                <a:latin typeface="Arial"/>
                <a:cs typeface="Arial"/>
              </a:rPr>
              <a:t>diagram</a:t>
            </a:r>
            <a:endParaRPr sz="1368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E5C3C3-F4C7-55E5-F6C0-413D0B3E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1711199"/>
            <a:ext cx="4991100" cy="4248150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Balancing</a:t>
            </a:r>
            <a:r>
              <a:rPr sz="3762" spc="-154" dirty="0"/>
              <a:t> </a:t>
            </a:r>
            <a:r>
              <a:rPr sz="3762" dirty="0"/>
              <a:t>DFDs</a:t>
            </a:r>
            <a:r>
              <a:rPr sz="3762" spc="-154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25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160172"/>
            <a:ext cx="6545236" cy="2911265"/>
          </a:xfrm>
          <a:prstGeom prst="rect">
            <a:avLst/>
          </a:prstGeom>
        </p:spPr>
        <p:txBody>
          <a:bodyPr vert="horz" wrap="square" lIns="0" tIns="56471" rIns="0" bIns="0" rtlCol="0">
            <a:spAutoFit/>
          </a:bodyPr>
          <a:lstStyle/>
          <a:p>
            <a:pPr marL="304074" marR="274209" indent="-293757">
              <a:lnSpc>
                <a:spcPct val="90200"/>
              </a:lnSpc>
              <a:spcBef>
                <a:spcPts val="445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b="1" dirty="0">
                <a:latin typeface="Arial"/>
                <a:cs typeface="Arial"/>
              </a:rPr>
              <a:t>Data</a:t>
            </a:r>
            <a:r>
              <a:rPr sz="3078" b="1" spc="-56" dirty="0">
                <a:latin typeface="Arial"/>
                <a:cs typeface="Arial"/>
              </a:rPr>
              <a:t> </a:t>
            </a:r>
            <a:r>
              <a:rPr sz="3078" b="1" dirty="0">
                <a:latin typeface="Arial"/>
                <a:cs typeface="Arial"/>
              </a:rPr>
              <a:t>flow</a:t>
            </a:r>
            <a:r>
              <a:rPr sz="3078" b="1" spc="-94" dirty="0">
                <a:latin typeface="Arial"/>
                <a:cs typeface="Arial"/>
              </a:rPr>
              <a:t> </a:t>
            </a:r>
            <a:r>
              <a:rPr sz="3078" b="1" dirty="0">
                <a:latin typeface="Arial"/>
                <a:cs typeface="Arial"/>
              </a:rPr>
              <a:t>splitting</a:t>
            </a:r>
            <a:r>
              <a:rPr sz="3078" b="1" spc="-47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is</a:t>
            </a:r>
            <a:r>
              <a:rPr sz="3078" spc="-5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when</a:t>
            </a:r>
            <a:r>
              <a:rPr sz="3078" spc="9" dirty="0">
                <a:latin typeface="Arial"/>
                <a:cs typeface="Arial"/>
              </a:rPr>
              <a:t> </a:t>
            </a:r>
            <a:r>
              <a:rPr sz="3078" spc="-43" dirty="0">
                <a:latin typeface="Arial"/>
                <a:cs typeface="Arial"/>
              </a:rPr>
              <a:t>a 	</a:t>
            </a:r>
            <a:r>
              <a:rPr sz="2736" dirty="0">
                <a:latin typeface="Arial"/>
                <a:cs typeface="Arial"/>
              </a:rPr>
              <a:t>composite</a:t>
            </a:r>
            <a:r>
              <a:rPr sz="2736" spc="-10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flow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at</a:t>
            </a:r>
            <a:r>
              <a:rPr sz="2736" spc="-9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higher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is 	</a:t>
            </a:r>
            <a:r>
              <a:rPr sz="2736" dirty="0">
                <a:latin typeface="Arial"/>
                <a:cs typeface="Arial"/>
              </a:rPr>
              <a:t>split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and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different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parts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go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different 	</a:t>
            </a:r>
            <a:r>
              <a:rPr sz="2736" dirty="0">
                <a:latin typeface="Arial"/>
                <a:cs typeface="Arial"/>
              </a:rPr>
              <a:t>processes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in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lower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DFD.</a:t>
            </a:r>
            <a:endParaRPr sz="2736">
              <a:latin typeface="Arial"/>
              <a:cs typeface="Arial"/>
            </a:endParaRPr>
          </a:p>
          <a:p>
            <a:pPr marL="305160" marR="4344" indent="-294843">
              <a:lnSpc>
                <a:spcPts val="2959"/>
              </a:lnSpc>
              <a:spcBef>
                <a:spcPts val="701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dirty="0">
                <a:latin typeface="Arial"/>
                <a:cs typeface="Arial"/>
              </a:rPr>
              <a:t>The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DFD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remains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balanced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because</a:t>
            </a:r>
            <a:r>
              <a:rPr sz="2736" spc="-77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the </a:t>
            </a:r>
            <a:r>
              <a:rPr sz="2736" dirty="0">
                <a:latin typeface="Arial"/>
                <a:cs typeface="Arial"/>
              </a:rPr>
              <a:t>same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is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involved,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but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split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into</a:t>
            </a:r>
            <a:r>
              <a:rPr sz="2736" spc="-9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two </a:t>
            </a:r>
            <a:r>
              <a:rPr sz="2736" spc="-9" dirty="0">
                <a:latin typeface="Arial"/>
                <a:cs typeface="Arial"/>
              </a:rPr>
              <a:t>parts.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301" y="969323"/>
            <a:ext cx="5065038" cy="588810"/>
          </a:xfrm>
          <a:prstGeom prst="rect">
            <a:avLst/>
          </a:prstGeom>
        </p:spPr>
        <p:txBody>
          <a:bodyPr vert="horz" wrap="square" lIns="0" tIns="977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Balancing</a:t>
            </a:r>
            <a:r>
              <a:rPr sz="3762" spc="-154" dirty="0"/>
              <a:t> </a:t>
            </a:r>
            <a:r>
              <a:rPr sz="3762" dirty="0"/>
              <a:t>DFDs</a:t>
            </a:r>
            <a:r>
              <a:rPr sz="3762" spc="-154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/>
          <p:nvPr/>
        </p:nvSpPr>
        <p:spPr>
          <a:xfrm>
            <a:off x="4964720" y="1691073"/>
            <a:ext cx="2882205" cy="1233032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3611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lang="en-MY" sz="1539" b="1" dirty="0">
                <a:latin typeface="Arial"/>
                <a:cs typeface="Arial"/>
              </a:rPr>
              <a:t> 8</a:t>
            </a:r>
            <a:endParaRPr sz="1539" dirty="0">
              <a:latin typeface="Arial"/>
              <a:cs typeface="Arial"/>
            </a:endParaRPr>
          </a:p>
          <a:p>
            <a:pPr marL="336110"/>
            <a:r>
              <a:rPr sz="1539" dirty="0">
                <a:latin typeface="Arial"/>
                <a:cs typeface="Arial"/>
              </a:rPr>
              <a:t>Example</a:t>
            </a:r>
            <a:r>
              <a:rPr sz="1539" spc="-9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of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data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flow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splitting</a:t>
            </a:r>
            <a:endParaRPr sz="1539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39" dirty="0">
              <a:latin typeface="Arial"/>
              <a:cs typeface="Arial"/>
            </a:endParaRPr>
          </a:p>
          <a:p>
            <a:pPr>
              <a:spcBef>
                <a:spcPts val="466"/>
              </a:spcBef>
            </a:pPr>
            <a:endParaRPr sz="1539" dirty="0">
              <a:latin typeface="Arial"/>
              <a:cs typeface="Arial"/>
            </a:endParaRPr>
          </a:p>
          <a:p>
            <a:pPr marL="10860"/>
            <a:r>
              <a:rPr sz="1368" i="1" dirty="0">
                <a:latin typeface="Arial"/>
                <a:cs typeface="Arial"/>
              </a:rPr>
              <a:t>(a)</a:t>
            </a:r>
            <a:r>
              <a:rPr sz="1368" i="1" spc="-30" dirty="0">
                <a:latin typeface="Arial"/>
                <a:cs typeface="Arial"/>
              </a:rPr>
              <a:t> </a:t>
            </a:r>
            <a:r>
              <a:rPr sz="1368" i="1" dirty="0">
                <a:latin typeface="Arial"/>
                <a:cs typeface="Arial"/>
              </a:rPr>
              <a:t>Composite</a:t>
            </a:r>
            <a:r>
              <a:rPr sz="1368" i="1" spc="-30" dirty="0">
                <a:latin typeface="Arial"/>
                <a:cs typeface="Arial"/>
              </a:rPr>
              <a:t> </a:t>
            </a:r>
            <a:r>
              <a:rPr sz="1368" i="1" dirty="0">
                <a:latin typeface="Arial"/>
                <a:cs typeface="Arial"/>
              </a:rPr>
              <a:t>data</a:t>
            </a:r>
            <a:r>
              <a:rPr sz="1368" i="1" spc="-30" dirty="0">
                <a:latin typeface="Arial"/>
                <a:cs typeface="Arial"/>
              </a:rPr>
              <a:t> </a:t>
            </a:r>
            <a:r>
              <a:rPr sz="1368" i="1" spc="-17" dirty="0">
                <a:latin typeface="Arial"/>
                <a:cs typeface="Arial"/>
              </a:rPr>
              <a:t>flow</a:t>
            </a:r>
            <a:endParaRPr sz="136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26</a:t>
            </a:fld>
            <a:endParaRPr spc="-21" dirty="0"/>
          </a:p>
        </p:txBody>
      </p:sp>
      <p:sp>
        <p:nvSpPr>
          <p:cNvPr id="5" name="object 5"/>
          <p:cNvSpPr txBox="1"/>
          <p:nvPr/>
        </p:nvSpPr>
        <p:spPr>
          <a:xfrm>
            <a:off x="4964720" y="4101943"/>
            <a:ext cx="2246362" cy="222021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10860">
              <a:spcBef>
                <a:spcPts val="90"/>
              </a:spcBef>
            </a:pPr>
            <a:r>
              <a:rPr sz="1368" i="1" dirty="0">
                <a:latin typeface="Arial"/>
                <a:cs typeface="Arial"/>
              </a:rPr>
              <a:t>(b)</a:t>
            </a:r>
            <a:r>
              <a:rPr sz="1368" i="1" spc="4" dirty="0">
                <a:latin typeface="Arial"/>
                <a:cs typeface="Arial"/>
              </a:rPr>
              <a:t> </a:t>
            </a:r>
            <a:r>
              <a:rPr sz="1368" i="1" spc="-9" dirty="0">
                <a:latin typeface="Arial"/>
                <a:cs typeface="Arial"/>
              </a:rPr>
              <a:t>Disaggregated</a:t>
            </a:r>
            <a:r>
              <a:rPr sz="1368" i="1" spc="-30" dirty="0">
                <a:latin typeface="Arial"/>
                <a:cs typeface="Arial"/>
              </a:rPr>
              <a:t> </a:t>
            </a:r>
            <a:r>
              <a:rPr sz="1368" i="1" dirty="0">
                <a:latin typeface="Arial"/>
                <a:cs typeface="Arial"/>
              </a:rPr>
              <a:t>data</a:t>
            </a:r>
            <a:r>
              <a:rPr sz="1368" i="1" spc="9" dirty="0">
                <a:latin typeface="Arial"/>
                <a:cs typeface="Arial"/>
              </a:rPr>
              <a:t> </a:t>
            </a:r>
            <a:r>
              <a:rPr sz="1368" i="1" spc="-17" dirty="0">
                <a:latin typeface="Arial"/>
                <a:cs typeface="Arial"/>
              </a:rPr>
              <a:t>flows</a:t>
            </a:r>
            <a:endParaRPr sz="1368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CCF991-5A66-3504-3B82-C5B499E78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2971800" cy="39338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25274"/>
            <a:ext cx="6743971" cy="898350"/>
          </a:xfrm>
          <a:prstGeom prst="rect">
            <a:avLst/>
          </a:prstGeom>
        </p:spPr>
        <p:txBody>
          <a:bodyPr vert="horz" wrap="square" lIns="0" tIns="36845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Balancing</a:t>
            </a:r>
            <a:r>
              <a:rPr sz="3420" spc="-64" dirty="0"/>
              <a:t> </a:t>
            </a:r>
            <a:r>
              <a:rPr sz="3420" dirty="0"/>
              <a:t>DFDs:</a:t>
            </a:r>
            <a:r>
              <a:rPr sz="3420" spc="-90" dirty="0"/>
              <a:t> </a:t>
            </a:r>
            <a:r>
              <a:rPr sz="3420" dirty="0"/>
              <a:t>More DFD</a:t>
            </a:r>
            <a:r>
              <a:rPr sz="3420" spc="4" dirty="0"/>
              <a:t> </a:t>
            </a:r>
            <a:r>
              <a:rPr sz="3420" spc="-9" dirty="0"/>
              <a:t>Rules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27</a:t>
            </a:fld>
            <a:endParaRPr spc="-2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0D334-0965-F9C0-7142-4DEEDE1E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0"/>
            <a:ext cx="7124700" cy="3324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EAB6A6-0024-7C77-28EB-98FAD26ADE61}"/>
              </a:ext>
            </a:extLst>
          </p:cNvPr>
          <p:cNvSpPr txBox="1"/>
          <p:nvPr/>
        </p:nvSpPr>
        <p:spPr>
          <a:xfrm>
            <a:off x="990600" y="1619746"/>
            <a:ext cx="4731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499C"/>
                </a:solidFill>
                <a:latin typeface="Arial Narrow" panose="020B0606020202030204" pitchFamily="34" charset="0"/>
              </a:rPr>
              <a:t>Table 2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Arial Narrow" panose="020B0606020202030204" pitchFamily="34" charset="0"/>
              </a:rPr>
              <a:t>advanced Rules Governing Data Flow Diagramming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Four</a:t>
            </a:r>
            <a:r>
              <a:rPr sz="3762" spc="-94" dirty="0"/>
              <a:t> </a:t>
            </a:r>
            <a:r>
              <a:rPr sz="3762" dirty="0"/>
              <a:t>Different</a:t>
            </a:r>
            <a:r>
              <a:rPr sz="3762" spc="-90" dirty="0"/>
              <a:t> </a:t>
            </a:r>
            <a:r>
              <a:rPr sz="3762" dirty="0"/>
              <a:t>Types</a:t>
            </a:r>
            <a:r>
              <a:rPr sz="3762" spc="-38" dirty="0"/>
              <a:t> </a:t>
            </a:r>
            <a:r>
              <a:rPr sz="3762" dirty="0"/>
              <a:t>of</a:t>
            </a:r>
            <a:r>
              <a:rPr sz="3762" spc="-90" dirty="0"/>
              <a:t> </a:t>
            </a:r>
            <a:r>
              <a:rPr sz="3762" spc="-17" dirty="0"/>
              <a:t>DFDs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28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3" y="2132317"/>
            <a:ext cx="6858542" cy="3326467"/>
          </a:xfrm>
          <a:prstGeom prst="rect">
            <a:avLst/>
          </a:prstGeom>
        </p:spPr>
        <p:txBody>
          <a:bodyPr vert="horz" wrap="square" lIns="0" tIns="49954" rIns="0" bIns="0" rtlCol="0">
            <a:spAutoFit/>
          </a:bodyPr>
          <a:lstStyle/>
          <a:p>
            <a:pPr marL="305160" indent="-294300">
              <a:spcBef>
                <a:spcPts val="392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394" b="1" dirty="0">
                <a:latin typeface="Arial"/>
                <a:cs typeface="Arial"/>
              </a:rPr>
              <a:t>Current</a:t>
            </a:r>
            <a:r>
              <a:rPr sz="2394" b="1" spc="-47" dirty="0">
                <a:latin typeface="Arial"/>
                <a:cs typeface="Arial"/>
              </a:rPr>
              <a:t> </a:t>
            </a:r>
            <a:r>
              <a:rPr sz="2394" b="1" spc="-9" dirty="0">
                <a:latin typeface="Arial"/>
                <a:cs typeface="Arial"/>
              </a:rPr>
              <a:t>Physical</a:t>
            </a:r>
            <a:endParaRPr sz="2394">
              <a:latin typeface="Arial"/>
              <a:cs typeface="Arial"/>
            </a:endParaRPr>
          </a:p>
          <a:p>
            <a:pPr marL="646699" marR="1028963" lvl="1" indent="-245431">
              <a:lnSpc>
                <a:spcPts val="2215"/>
              </a:lnSpc>
              <a:spcBef>
                <a:spcPts val="539"/>
              </a:spcBef>
              <a:buClr>
                <a:srgbClr val="CC0066"/>
              </a:buClr>
              <a:buSzPct val="79166"/>
              <a:buFont typeface="Segoe UI Symbol"/>
              <a:buChar char="□"/>
              <a:tabLst>
                <a:tab pos="646699" algn="l"/>
              </a:tabLst>
            </a:pPr>
            <a:r>
              <a:rPr sz="2052" dirty="0">
                <a:latin typeface="Arial"/>
                <a:cs typeface="Arial"/>
              </a:rPr>
              <a:t>Process</a:t>
            </a:r>
            <a:r>
              <a:rPr sz="2052" spc="-68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labels</a:t>
            </a:r>
            <a:r>
              <a:rPr sz="2052" spc="-64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identify</a:t>
            </a:r>
            <a:r>
              <a:rPr sz="2052" spc="-115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technology</a:t>
            </a:r>
            <a:r>
              <a:rPr sz="2052" spc="-64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(people</a:t>
            </a:r>
            <a:r>
              <a:rPr sz="2052" spc="-68" dirty="0">
                <a:latin typeface="Arial"/>
                <a:cs typeface="Arial"/>
              </a:rPr>
              <a:t> </a:t>
            </a:r>
            <a:r>
              <a:rPr sz="2052" spc="-21" dirty="0">
                <a:latin typeface="Arial"/>
                <a:cs typeface="Arial"/>
              </a:rPr>
              <a:t>or </a:t>
            </a:r>
            <a:r>
              <a:rPr sz="2052" dirty="0">
                <a:latin typeface="Arial"/>
                <a:cs typeface="Arial"/>
              </a:rPr>
              <a:t>systems)</a:t>
            </a:r>
            <a:r>
              <a:rPr sz="2052" spc="-38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used</a:t>
            </a:r>
            <a:r>
              <a:rPr sz="2052" spc="-34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to</a:t>
            </a:r>
            <a:r>
              <a:rPr sz="2052" spc="-68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process</a:t>
            </a:r>
            <a:r>
              <a:rPr sz="2052" spc="-34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the</a:t>
            </a:r>
            <a:r>
              <a:rPr sz="2052" spc="-34" dirty="0">
                <a:latin typeface="Arial"/>
                <a:cs typeface="Arial"/>
              </a:rPr>
              <a:t> </a:t>
            </a:r>
            <a:r>
              <a:rPr sz="2052" spc="-9" dirty="0">
                <a:latin typeface="Arial"/>
                <a:cs typeface="Arial"/>
              </a:rPr>
              <a:t>data.</a:t>
            </a:r>
            <a:endParaRPr sz="2052">
              <a:latin typeface="Arial"/>
              <a:cs typeface="Arial"/>
            </a:endParaRPr>
          </a:p>
          <a:p>
            <a:pPr marL="646699" marR="4344" lvl="1" indent="-245431">
              <a:lnSpc>
                <a:spcPts val="2215"/>
              </a:lnSpc>
              <a:spcBef>
                <a:spcPts val="496"/>
              </a:spcBef>
              <a:buClr>
                <a:srgbClr val="CC0066"/>
              </a:buClr>
              <a:buSzPct val="79166"/>
              <a:buFont typeface="Segoe UI Symbol"/>
              <a:buChar char="□"/>
              <a:tabLst>
                <a:tab pos="646699" algn="l"/>
              </a:tabLst>
            </a:pPr>
            <a:r>
              <a:rPr sz="2052" dirty="0">
                <a:latin typeface="Arial"/>
                <a:cs typeface="Arial"/>
              </a:rPr>
              <a:t>Data</a:t>
            </a:r>
            <a:r>
              <a:rPr sz="2052" spc="-43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flows</a:t>
            </a:r>
            <a:r>
              <a:rPr sz="2052" spc="-43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and</a:t>
            </a:r>
            <a:r>
              <a:rPr sz="2052" spc="-43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data</a:t>
            </a:r>
            <a:r>
              <a:rPr sz="2052" spc="-38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stores</a:t>
            </a:r>
            <a:r>
              <a:rPr sz="2052" spc="-43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identify</a:t>
            </a:r>
            <a:r>
              <a:rPr sz="2052" spc="-8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actual</a:t>
            </a:r>
            <a:r>
              <a:rPr sz="2052" spc="-43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name</a:t>
            </a:r>
            <a:r>
              <a:rPr sz="2052" spc="-43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of</a:t>
            </a:r>
            <a:r>
              <a:rPr sz="2052" spc="-73" dirty="0">
                <a:latin typeface="Arial"/>
                <a:cs typeface="Arial"/>
              </a:rPr>
              <a:t> </a:t>
            </a:r>
            <a:r>
              <a:rPr sz="2052" spc="-21" dirty="0">
                <a:latin typeface="Arial"/>
                <a:cs typeface="Arial"/>
              </a:rPr>
              <a:t>the </a:t>
            </a:r>
            <a:r>
              <a:rPr sz="2052" dirty="0">
                <a:latin typeface="Arial"/>
                <a:cs typeface="Arial"/>
              </a:rPr>
              <a:t>physical</a:t>
            </a:r>
            <a:r>
              <a:rPr sz="2052" spc="-107" dirty="0">
                <a:latin typeface="Arial"/>
                <a:cs typeface="Arial"/>
              </a:rPr>
              <a:t> </a:t>
            </a:r>
            <a:r>
              <a:rPr sz="2052" spc="-9" dirty="0">
                <a:latin typeface="Arial"/>
                <a:cs typeface="Arial"/>
              </a:rPr>
              <a:t>media.</a:t>
            </a:r>
            <a:endParaRPr sz="2052">
              <a:latin typeface="Arial"/>
              <a:cs typeface="Arial"/>
            </a:endParaRPr>
          </a:p>
          <a:p>
            <a:pPr marL="305160" indent="-294300">
              <a:spcBef>
                <a:spcPts val="244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394" b="1" dirty="0">
                <a:latin typeface="Arial"/>
                <a:cs typeface="Arial"/>
              </a:rPr>
              <a:t>Current</a:t>
            </a:r>
            <a:r>
              <a:rPr sz="2394" b="1" spc="-47" dirty="0">
                <a:latin typeface="Arial"/>
                <a:cs typeface="Arial"/>
              </a:rPr>
              <a:t> </a:t>
            </a:r>
            <a:r>
              <a:rPr sz="2394" b="1" spc="-9" dirty="0">
                <a:latin typeface="Arial"/>
                <a:cs typeface="Arial"/>
              </a:rPr>
              <a:t>Logical</a:t>
            </a:r>
            <a:endParaRPr sz="2394">
              <a:latin typeface="Arial"/>
              <a:cs typeface="Arial"/>
            </a:endParaRPr>
          </a:p>
          <a:p>
            <a:pPr marL="646699" marR="135204" lvl="1" indent="-245431">
              <a:lnSpc>
                <a:spcPts val="2215"/>
              </a:lnSpc>
              <a:spcBef>
                <a:spcPts val="539"/>
              </a:spcBef>
              <a:buClr>
                <a:srgbClr val="CC0066"/>
              </a:buClr>
              <a:buSzPct val="79166"/>
              <a:buFont typeface="Segoe UI Symbol"/>
              <a:buChar char="□"/>
              <a:tabLst>
                <a:tab pos="646699" algn="l"/>
              </a:tabLst>
            </a:pPr>
            <a:r>
              <a:rPr sz="2052" dirty="0">
                <a:latin typeface="Arial"/>
                <a:cs typeface="Arial"/>
              </a:rPr>
              <a:t>Physical</a:t>
            </a:r>
            <a:r>
              <a:rPr sz="2052" spc="-5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aspects</a:t>
            </a:r>
            <a:r>
              <a:rPr sz="2052" spc="-47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of</a:t>
            </a:r>
            <a:r>
              <a:rPr sz="2052" spc="-5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system</a:t>
            </a:r>
            <a:r>
              <a:rPr sz="2052" spc="-47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are</a:t>
            </a:r>
            <a:r>
              <a:rPr sz="2052" spc="-5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removed</a:t>
            </a:r>
            <a:r>
              <a:rPr sz="2052" spc="-47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as</a:t>
            </a:r>
            <a:r>
              <a:rPr sz="2052" spc="-5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much</a:t>
            </a:r>
            <a:r>
              <a:rPr sz="2052" spc="-47" dirty="0">
                <a:latin typeface="Arial"/>
                <a:cs typeface="Arial"/>
              </a:rPr>
              <a:t> </a:t>
            </a:r>
            <a:r>
              <a:rPr sz="2052" spc="-21" dirty="0">
                <a:latin typeface="Arial"/>
                <a:cs typeface="Arial"/>
              </a:rPr>
              <a:t>as </a:t>
            </a:r>
            <a:r>
              <a:rPr sz="2052" spc="-9" dirty="0">
                <a:latin typeface="Arial"/>
                <a:cs typeface="Arial"/>
              </a:rPr>
              <a:t>possible.</a:t>
            </a:r>
            <a:endParaRPr sz="2052">
              <a:latin typeface="Arial"/>
              <a:cs typeface="Arial"/>
            </a:endParaRPr>
          </a:p>
          <a:p>
            <a:pPr marL="646699" marR="17919" lvl="1" indent="-245431">
              <a:lnSpc>
                <a:spcPts val="2215"/>
              </a:lnSpc>
              <a:spcBef>
                <a:spcPts val="496"/>
              </a:spcBef>
              <a:buClr>
                <a:srgbClr val="CC0066"/>
              </a:buClr>
              <a:buSzPct val="79166"/>
              <a:buFont typeface="Segoe UI Symbol"/>
              <a:buChar char="□"/>
              <a:tabLst>
                <a:tab pos="646699" algn="l"/>
              </a:tabLst>
            </a:pPr>
            <a:r>
              <a:rPr sz="2052" dirty="0">
                <a:latin typeface="Arial"/>
                <a:cs typeface="Arial"/>
              </a:rPr>
              <a:t>Current</a:t>
            </a:r>
            <a:r>
              <a:rPr sz="2052" spc="-56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system</a:t>
            </a:r>
            <a:r>
              <a:rPr sz="2052" spc="-26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is</a:t>
            </a:r>
            <a:r>
              <a:rPr sz="2052" spc="-56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reduced</a:t>
            </a:r>
            <a:r>
              <a:rPr sz="2052" spc="-56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to</a:t>
            </a:r>
            <a:r>
              <a:rPr sz="2052" spc="-51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data</a:t>
            </a:r>
            <a:r>
              <a:rPr sz="2052" spc="-56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and</a:t>
            </a:r>
            <a:r>
              <a:rPr sz="2052" spc="-60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processes</a:t>
            </a:r>
            <a:r>
              <a:rPr sz="2052" spc="-56" dirty="0">
                <a:latin typeface="Arial"/>
                <a:cs typeface="Arial"/>
              </a:rPr>
              <a:t> </a:t>
            </a:r>
            <a:r>
              <a:rPr sz="2052" spc="-17" dirty="0">
                <a:latin typeface="Arial"/>
                <a:cs typeface="Arial"/>
              </a:rPr>
              <a:t>that </a:t>
            </a:r>
            <a:r>
              <a:rPr sz="2052" dirty="0">
                <a:latin typeface="Arial"/>
                <a:cs typeface="Arial"/>
              </a:rPr>
              <a:t>transform</a:t>
            </a:r>
            <a:r>
              <a:rPr sz="2052" spc="-64" dirty="0">
                <a:latin typeface="Arial"/>
                <a:cs typeface="Arial"/>
              </a:rPr>
              <a:t> </a:t>
            </a:r>
            <a:r>
              <a:rPr sz="2052" spc="-9" dirty="0">
                <a:latin typeface="Arial"/>
                <a:cs typeface="Arial"/>
              </a:rPr>
              <a:t>them.</a:t>
            </a:r>
            <a:endParaRPr sz="2052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756828"/>
            <a:ext cx="6743971" cy="635243"/>
          </a:xfrm>
          <a:prstGeom prst="rect">
            <a:avLst/>
          </a:prstGeom>
        </p:spPr>
        <p:txBody>
          <a:bodyPr vert="horz" wrap="square" lIns="0" tIns="107891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Four</a:t>
            </a:r>
            <a:r>
              <a:rPr sz="3420" spc="-51" dirty="0"/>
              <a:t> </a:t>
            </a:r>
            <a:r>
              <a:rPr sz="3420" dirty="0"/>
              <a:t>Different Types of </a:t>
            </a:r>
            <a:r>
              <a:rPr sz="3420" spc="-17" dirty="0"/>
              <a:t>DFDs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29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2" y="2128665"/>
            <a:ext cx="6399713" cy="3173307"/>
          </a:xfrm>
          <a:prstGeom prst="rect">
            <a:avLst/>
          </a:prstGeom>
        </p:spPr>
        <p:txBody>
          <a:bodyPr vert="horz" wrap="square" lIns="0" tIns="90680" rIns="0" bIns="0" rtlCol="0">
            <a:spAutoFit/>
          </a:bodyPr>
          <a:lstStyle/>
          <a:p>
            <a:pPr marL="305160" indent="-294300">
              <a:spcBef>
                <a:spcPts val="714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New</a:t>
            </a:r>
            <a:r>
              <a:rPr sz="2736" b="1" spc="-77" dirty="0">
                <a:latin typeface="Arial"/>
                <a:cs typeface="Arial"/>
              </a:rPr>
              <a:t> </a:t>
            </a:r>
            <a:r>
              <a:rPr sz="2736" b="1" spc="-9" dirty="0">
                <a:latin typeface="Arial"/>
                <a:cs typeface="Arial"/>
              </a:rPr>
              <a:t>Logical</a:t>
            </a:r>
            <a:endParaRPr sz="2736">
              <a:latin typeface="Arial"/>
              <a:cs typeface="Arial"/>
            </a:endParaRPr>
          </a:p>
          <a:p>
            <a:pPr marL="645613" lvl="1" indent="-243802">
              <a:spcBef>
                <a:spcPts val="569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Includes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additional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functions</a:t>
            </a:r>
            <a:endParaRPr sz="2394">
              <a:latin typeface="Arial"/>
              <a:cs typeface="Arial"/>
            </a:endParaRPr>
          </a:p>
          <a:p>
            <a:pPr marL="645613" lvl="1" indent="-243802">
              <a:spcBef>
                <a:spcPts val="577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Obsolete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functions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are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removed.</a:t>
            </a:r>
            <a:endParaRPr sz="2394">
              <a:latin typeface="Arial"/>
              <a:cs typeface="Arial"/>
            </a:endParaRPr>
          </a:p>
          <a:p>
            <a:pPr marL="645613" lvl="1" indent="-243802">
              <a:spcBef>
                <a:spcPts val="573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Inefficient</a:t>
            </a:r>
            <a:r>
              <a:rPr sz="2394" spc="-10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data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flows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are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reorganized.</a:t>
            </a:r>
            <a:endParaRPr sz="2394">
              <a:latin typeface="Arial"/>
              <a:cs typeface="Arial"/>
            </a:endParaRPr>
          </a:p>
          <a:p>
            <a:pPr marL="305160" indent="-294300">
              <a:spcBef>
                <a:spcPts val="663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New</a:t>
            </a:r>
            <a:r>
              <a:rPr sz="2736" b="1" spc="-77" dirty="0">
                <a:latin typeface="Arial"/>
                <a:cs typeface="Arial"/>
              </a:rPr>
              <a:t> </a:t>
            </a:r>
            <a:r>
              <a:rPr sz="2736" b="1" spc="-9" dirty="0">
                <a:latin typeface="Arial"/>
                <a:cs typeface="Arial"/>
              </a:rPr>
              <a:t>Physical</a:t>
            </a:r>
            <a:endParaRPr sz="2736">
              <a:latin typeface="Arial"/>
              <a:cs typeface="Arial"/>
            </a:endParaRPr>
          </a:p>
          <a:p>
            <a:pPr marL="645070" marR="4344" lvl="1" indent="-243802">
              <a:spcBef>
                <a:spcPts val="569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Represents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physical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implementation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spc="-21" dirty="0">
                <a:latin typeface="Arial"/>
                <a:cs typeface="Arial"/>
              </a:rPr>
              <a:t>of 	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new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system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Process</a:t>
            </a:r>
            <a:r>
              <a:rPr sz="3762" spc="-141" dirty="0"/>
              <a:t> </a:t>
            </a:r>
            <a:r>
              <a:rPr sz="3762" spc="-9" dirty="0"/>
              <a:t>Modeling</a:t>
            </a:r>
            <a:endParaRPr sz="3762"/>
          </a:p>
        </p:txBody>
      </p:sp>
      <p:sp>
        <p:nvSpPr>
          <p:cNvPr id="3" name="object 3"/>
          <p:cNvSpPr txBox="1"/>
          <p:nvPr/>
        </p:nvSpPr>
        <p:spPr>
          <a:xfrm>
            <a:off x="1454134" y="5486400"/>
            <a:ext cx="5827400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sz="1539" b="1" spc="-30" dirty="0">
                <a:latin typeface="Arial"/>
                <a:cs typeface="Arial"/>
              </a:rPr>
              <a:t> </a:t>
            </a:r>
            <a:r>
              <a:rPr sz="1539" b="1" spc="-43" dirty="0">
                <a:latin typeface="Arial"/>
                <a:cs typeface="Arial"/>
              </a:rPr>
              <a:t>1</a:t>
            </a:r>
            <a:endParaRPr sz="1539" dirty="0">
              <a:latin typeface="Arial"/>
              <a:cs typeface="Arial"/>
            </a:endParaRPr>
          </a:p>
          <a:p>
            <a:pPr marL="10860"/>
            <a:r>
              <a:rPr sz="1539" dirty="0">
                <a:latin typeface="Arial"/>
                <a:cs typeface="Arial"/>
              </a:rPr>
              <a:t>Systems</a:t>
            </a:r>
            <a:r>
              <a:rPr sz="1539" spc="-6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development</a:t>
            </a:r>
            <a:r>
              <a:rPr sz="1539" spc="-6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life</a:t>
            </a:r>
            <a:r>
              <a:rPr sz="1539" spc="-9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cycle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with</a:t>
            </a:r>
            <a:r>
              <a:rPr sz="1539" spc="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the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analysis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phase</a:t>
            </a:r>
            <a:r>
              <a:rPr sz="1539" spc="-9" dirty="0">
                <a:latin typeface="Arial"/>
                <a:cs typeface="Arial"/>
              </a:rPr>
              <a:t> highlighted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</a:t>
            </a:fld>
            <a:endParaRPr spc="-2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A48203-6EEF-DF8A-F87E-C23FE3E4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94" y="1642813"/>
            <a:ext cx="7964011" cy="3572374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Guidelines</a:t>
            </a:r>
            <a:r>
              <a:rPr sz="3762" spc="-81" dirty="0"/>
              <a:t> </a:t>
            </a:r>
            <a:r>
              <a:rPr sz="3762" dirty="0"/>
              <a:t>for</a:t>
            </a:r>
            <a:r>
              <a:rPr sz="3762" spc="-128" dirty="0"/>
              <a:t> </a:t>
            </a:r>
            <a:r>
              <a:rPr sz="3762" dirty="0"/>
              <a:t>Drawing</a:t>
            </a:r>
            <a:r>
              <a:rPr sz="3762" spc="-133" dirty="0"/>
              <a:t> </a:t>
            </a:r>
            <a:r>
              <a:rPr sz="3762" spc="-17" dirty="0"/>
              <a:t>DFDs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30</a:t>
            </a:fld>
            <a:endParaRPr spc="-2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7563" y="1756582"/>
            <a:ext cx="6743971" cy="3514946"/>
          </a:xfrm>
          <a:prstGeom prst="rect">
            <a:avLst/>
          </a:prstGeom>
        </p:spPr>
        <p:txBody>
          <a:bodyPr vert="horz" wrap="square" lIns="0" tIns="49412" rIns="0" bIns="0" rtlCol="0">
            <a:spAutoFit/>
          </a:bodyPr>
          <a:lstStyle/>
          <a:p>
            <a:pPr marL="305160" indent="-294300">
              <a:lnSpc>
                <a:spcPct val="100000"/>
              </a:lnSpc>
              <a:spcBef>
                <a:spcPts val="389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b="1" spc="-9" dirty="0">
                <a:latin typeface="Arial"/>
                <a:cs typeface="Arial"/>
              </a:rPr>
              <a:t>Completeness</a:t>
            </a:r>
          </a:p>
          <a:p>
            <a:pPr marL="645070" marR="34751" lvl="1" indent="-243802">
              <a:lnSpc>
                <a:spcPts val="2582"/>
              </a:lnSpc>
              <a:spcBef>
                <a:spcPts val="611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DFD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must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include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all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components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necessary 	</a:t>
            </a:r>
            <a:r>
              <a:rPr sz="2394" dirty="0">
                <a:latin typeface="Arial"/>
                <a:cs typeface="Arial"/>
              </a:rPr>
              <a:t>for</a:t>
            </a:r>
            <a:r>
              <a:rPr sz="2394" spc="-9" dirty="0">
                <a:latin typeface="Arial"/>
                <a:cs typeface="Arial"/>
              </a:rPr>
              <a:t> system.</a:t>
            </a:r>
            <a:endParaRPr sz="2394">
              <a:latin typeface="Arial"/>
              <a:cs typeface="Arial"/>
            </a:endParaRPr>
          </a:p>
          <a:p>
            <a:pPr marL="645070" marR="255748" lvl="1" indent="-243802">
              <a:lnSpc>
                <a:spcPts val="2582"/>
              </a:lnSpc>
              <a:spcBef>
                <a:spcPts val="581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Each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component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must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be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fully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described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spc="-21" dirty="0">
                <a:latin typeface="Arial"/>
                <a:cs typeface="Arial"/>
              </a:rPr>
              <a:t>in 	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project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dictionary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or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CASE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repository.</a:t>
            </a:r>
            <a:endParaRPr sz="2394">
              <a:latin typeface="Arial"/>
              <a:cs typeface="Arial"/>
            </a:endParaRPr>
          </a:p>
          <a:p>
            <a:pPr marL="305160" indent="-294300">
              <a:lnSpc>
                <a:spcPct val="100000"/>
              </a:lnSpc>
              <a:spcBef>
                <a:spcPts val="299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b="1" spc="-9" dirty="0">
                <a:latin typeface="Arial"/>
                <a:cs typeface="Arial"/>
              </a:rPr>
              <a:t>Consistency</a:t>
            </a:r>
          </a:p>
          <a:p>
            <a:pPr marL="645070" marR="4344" lvl="1" indent="-243802">
              <a:lnSpc>
                <a:spcPts val="2582"/>
              </a:lnSpc>
              <a:spcBef>
                <a:spcPts val="607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The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extent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to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which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information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contained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spc="-21" dirty="0">
                <a:latin typeface="Arial"/>
                <a:cs typeface="Arial"/>
              </a:rPr>
              <a:t>on 	</a:t>
            </a:r>
            <a:r>
              <a:rPr sz="2394" dirty="0">
                <a:latin typeface="Arial"/>
                <a:cs typeface="Arial"/>
              </a:rPr>
              <a:t>one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level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of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set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of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nested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DFDs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is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spc="-17" dirty="0">
                <a:latin typeface="Arial"/>
                <a:cs typeface="Arial"/>
              </a:rPr>
              <a:t>also 	</a:t>
            </a:r>
            <a:r>
              <a:rPr sz="2394" dirty="0">
                <a:latin typeface="Arial"/>
                <a:cs typeface="Arial"/>
              </a:rPr>
              <a:t>included</a:t>
            </a:r>
            <a:r>
              <a:rPr sz="2394" spc="-5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on</a:t>
            </a:r>
            <a:r>
              <a:rPr sz="2394" spc="-8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other</a:t>
            </a:r>
            <a:r>
              <a:rPr sz="2394" spc="-51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levels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756828"/>
            <a:ext cx="6743971" cy="635243"/>
          </a:xfrm>
          <a:prstGeom prst="rect">
            <a:avLst/>
          </a:prstGeom>
        </p:spPr>
        <p:txBody>
          <a:bodyPr vert="horz" wrap="square" lIns="0" tIns="107891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Guidelines</a:t>
            </a:r>
            <a:r>
              <a:rPr sz="3420" spc="-34" dirty="0"/>
              <a:t> </a:t>
            </a:r>
            <a:r>
              <a:rPr sz="3420" dirty="0"/>
              <a:t>for</a:t>
            </a:r>
            <a:r>
              <a:rPr sz="3420" spc="-30" dirty="0"/>
              <a:t> </a:t>
            </a:r>
            <a:r>
              <a:rPr sz="3420" dirty="0"/>
              <a:t>Drawing</a:t>
            </a:r>
            <a:r>
              <a:rPr sz="3420" spc="-38" dirty="0"/>
              <a:t> </a:t>
            </a:r>
            <a:r>
              <a:rPr sz="3420" spc="-17" dirty="0"/>
              <a:t>DFDs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31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2" y="2128269"/>
            <a:ext cx="6823791" cy="3158310"/>
          </a:xfrm>
          <a:prstGeom prst="rect">
            <a:avLst/>
          </a:prstGeom>
        </p:spPr>
        <p:txBody>
          <a:bodyPr vert="horz" wrap="square" lIns="0" tIns="49412" rIns="0" bIns="0" rtlCol="0">
            <a:spAutoFit/>
          </a:bodyPr>
          <a:lstStyle/>
          <a:p>
            <a:pPr marL="305160" indent="-294300">
              <a:spcBef>
                <a:spcPts val="389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spc="-9" dirty="0">
                <a:latin typeface="Arial"/>
                <a:cs typeface="Arial"/>
              </a:rPr>
              <a:t>Timing</a:t>
            </a:r>
            <a:endParaRPr sz="2736">
              <a:latin typeface="Arial"/>
              <a:cs typeface="Arial"/>
            </a:endParaRPr>
          </a:p>
          <a:p>
            <a:pPr marL="645613" lvl="1" indent="-243802">
              <a:spcBef>
                <a:spcPts val="282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Time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is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not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represented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well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on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DFDs.</a:t>
            </a:r>
            <a:endParaRPr sz="2394">
              <a:latin typeface="Arial"/>
              <a:cs typeface="Arial"/>
            </a:endParaRPr>
          </a:p>
          <a:p>
            <a:pPr marL="645613" marR="4344" lvl="1" indent="-244345">
              <a:lnSpc>
                <a:spcPts val="2582"/>
              </a:lnSpc>
              <a:spcBef>
                <a:spcPts val="616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Best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to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draw</a:t>
            </a:r>
            <a:r>
              <a:rPr sz="2394" spc="-5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DFDs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as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if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system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has</a:t>
            </a:r>
            <a:r>
              <a:rPr sz="2394" spc="-9" dirty="0">
                <a:latin typeface="Arial"/>
                <a:cs typeface="Arial"/>
              </a:rPr>
              <a:t> never 	</a:t>
            </a:r>
            <a:r>
              <a:rPr sz="2394" dirty="0">
                <a:latin typeface="Arial"/>
                <a:cs typeface="Arial"/>
              </a:rPr>
              <a:t>started</a:t>
            </a:r>
            <a:r>
              <a:rPr sz="2394" spc="-115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and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will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never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stop.</a:t>
            </a:r>
            <a:endParaRPr sz="2394">
              <a:latin typeface="Arial"/>
              <a:cs typeface="Arial"/>
            </a:endParaRPr>
          </a:p>
          <a:p>
            <a:pPr marL="305160" indent="-294300">
              <a:spcBef>
                <a:spcPts val="299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Iterative</a:t>
            </a:r>
            <a:r>
              <a:rPr sz="2736" b="1" spc="-137" dirty="0">
                <a:latin typeface="Arial"/>
                <a:cs typeface="Arial"/>
              </a:rPr>
              <a:t> </a:t>
            </a:r>
            <a:r>
              <a:rPr sz="2736" b="1" spc="-9" dirty="0">
                <a:latin typeface="Arial"/>
                <a:cs typeface="Arial"/>
              </a:rPr>
              <a:t>Development</a:t>
            </a:r>
            <a:endParaRPr sz="2736">
              <a:latin typeface="Arial"/>
              <a:cs typeface="Arial"/>
            </a:endParaRPr>
          </a:p>
          <a:p>
            <a:pPr marL="645613" marR="191674" lvl="1" indent="-244345">
              <a:lnSpc>
                <a:spcPts val="2582"/>
              </a:lnSpc>
              <a:spcBef>
                <a:spcPts val="611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Analyst</a:t>
            </a:r>
            <a:r>
              <a:rPr sz="2394" spc="-6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should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expect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to</a:t>
            </a:r>
            <a:r>
              <a:rPr sz="2394" spc="-6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redraw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diagram 	</a:t>
            </a:r>
            <a:r>
              <a:rPr sz="2394" dirty="0">
                <a:latin typeface="Arial"/>
                <a:cs typeface="Arial"/>
              </a:rPr>
              <a:t>several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times</a:t>
            </a:r>
            <a:r>
              <a:rPr sz="2394" spc="-7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before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reaching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closest 	</a:t>
            </a:r>
            <a:r>
              <a:rPr sz="2394" dirty="0">
                <a:latin typeface="Arial"/>
                <a:cs typeface="Arial"/>
              </a:rPr>
              <a:t>approximation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to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system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being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modeled.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756828"/>
            <a:ext cx="6743971" cy="635243"/>
          </a:xfrm>
          <a:prstGeom prst="rect">
            <a:avLst/>
          </a:prstGeom>
        </p:spPr>
        <p:txBody>
          <a:bodyPr vert="horz" wrap="square" lIns="0" tIns="107891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Guidelines</a:t>
            </a:r>
            <a:r>
              <a:rPr sz="3420" spc="-34" dirty="0"/>
              <a:t> </a:t>
            </a:r>
            <a:r>
              <a:rPr sz="3420" dirty="0"/>
              <a:t>for</a:t>
            </a:r>
            <a:r>
              <a:rPr sz="3420" spc="-30" dirty="0"/>
              <a:t> </a:t>
            </a:r>
            <a:r>
              <a:rPr sz="3420" dirty="0"/>
              <a:t>Drawing</a:t>
            </a:r>
            <a:r>
              <a:rPr sz="3420" spc="-38" dirty="0"/>
              <a:t> </a:t>
            </a:r>
            <a:r>
              <a:rPr sz="3420" spc="-17" dirty="0"/>
              <a:t>DFDs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32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128665"/>
            <a:ext cx="5820884" cy="1771769"/>
          </a:xfrm>
          <a:prstGeom prst="rect">
            <a:avLst/>
          </a:prstGeom>
        </p:spPr>
        <p:txBody>
          <a:bodyPr vert="horz" wrap="square" lIns="0" tIns="90680" rIns="0" bIns="0" rtlCol="0">
            <a:spAutoFit/>
          </a:bodyPr>
          <a:lstStyle/>
          <a:p>
            <a:pPr marL="305160" indent="-294300">
              <a:spcBef>
                <a:spcPts val="714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Primitive</a:t>
            </a:r>
            <a:r>
              <a:rPr sz="2736" b="1" spc="-145" dirty="0">
                <a:latin typeface="Arial"/>
                <a:cs typeface="Arial"/>
              </a:rPr>
              <a:t> </a:t>
            </a:r>
            <a:r>
              <a:rPr sz="2736" b="1" spc="-17" dirty="0">
                <a:latin typeface="Arial"/>
                <a:cs typeface="Arial"/>
              </a:rPr>
              <a:t>DFDs</a:t>
            </a:r>
            <a:endParaRPr sz="2736">
              <a:latin typeface="Arial"/>
              <a:cs typeface="Arial"/>
            </a:endParaRPr>
          </a:p>
          <a:p>
            <a:pPr marL="646156" lvl="1" indent="-244345">
              <a:spcBef>
                <a:spcPts val="569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156" algn="l"/>
              </a:tabLst>
            </a:pPr>
            <a:r>
              <a:rPr sz="2394" dirty="0">
                <a:latin typeface="Arial"/>
                <a:cs typeface="Arial"/>
              </a:rPr>
              <a:t>Lowest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logical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level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of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decomposition</a:t>
            </a:r>
            <a:endParaRPr sz="2394">
              <a:latin typeface="Arial"/>
              <a:cs typeface="Arial"/>
            </a:endParaRPr>
          </a:p>
          <a:p>
            <a:pPr marL="645070" marR="4344" lvl="1" indent="-243802">
              <a:spcBef>
                <a:spcPts val="577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Decision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has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to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be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made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when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to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spc="-17" dirty="0">
                <a:latin typeface="Arial"/>
                <a:cs typeface="Arial"/>
              </a:rPr>
              <a:t>stop 	</a:t>
            </a:r>
            <a:r>
              <a:rPr sz="2394" spc="-9" dirty="0">
                <a:latin typeface="Arial"/>
                <a:cs typeface="Arial"/>
              </a:rPr>
              <a:t>decomposition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756828"/>
            <a:ext cx="6743971" cy="635243"/>
          </a:xfrm>
          <a:prstGeom prst="rect">
            <a:avLst/>
          </a:prstGeom>
        </p:spPr>
        <p:txBody>
          <a:bodyPr vert="horz" wrap="square" lIns="0" tIns="107891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Guidelines</a:t>
            </a:r>
            <a:r>
              <a:rPr sz="3420" spc="-34" dirty="0"/>
              <a:t> </a:t>
            </a:r>
            <a:r>
              <a:rPr sz="3420" dirty="0"/>
              <a:t>for</a:t>
            </a:r>
            <a:r>
              <a:rPr sz="3420" spc="-30" dirty="0"/>
              <a:t> </a:t>
            </a:r>
            <a:r>
              <a:rPr sz="3420" dirty="0"/>
              <a:t>Drawing</a:t>
            </a:r>
            <a:r>
              <a:rPr sz="3420" spc="-38" dirty="0"/>
              <a:t> </a:t>
            </a:r>
            <a:r>
              <a:rPr sz="3420" spc="-17" dirty="0"/>
              <a:t>DFDs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33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6" y="2110283"/>
            <a:ext cx="6595191" cy="2866819"/>
          </a:xfrm>
          <a:prstGeom prst="rect">
            <a:avLst/>
          </a:prstGeom>
        </p:spPr>
        <p:txBody>
          <a:bodyPr vert="horz" wrap="square" lIns="0" tIns="107513" rIns="0" bIns="0" rtlCol="0">
            <a:spAutoFit/>
          </a:bodyPr>
          <a:lstStyle/>
          <a:p>
            <a:pPr marL="304617" indent="-293757">
              <a:spcBef>
                <a:spcPts val="84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dirty="0">
                <a:latin typeface="Arial"/>
                <a:cs typeface="Arial"/>
              </a:rPr>
              <a:t>Rules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for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stopping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decomposition</a:t>
            </a:r>
            <a:endParaRPr sz="3078">
              <a:latin typeface="Arial"/>
              <a:cs typeface="Arial"/>
            </a:endParaRPr>
          </a:p>
          <a:p>
            <a:pPr marL="646699" marR="4344" indent="-245431">
              <a:spcBef>
                <a:spcPts val="671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When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each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process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has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been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reduced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single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decision,</a:t>
            </a:r>
            <a:r>
              <a:rPr sz="2736" spc="-10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calculation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or </a:t>
            </a:r>
            <a:r>
              <a:rPr sz="2736" dirty="0">
                <a:latin typeface="Arial"/>
                <a:cs typeface="Arial"/>
              </a:rPr>
              <a:t>database</a:t>
            </a:r>
            <a:r>
              <a:rPr sz="2736" spc="-150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operation</a:t>
            </a:r>
            <a:endParaRPr sz="2736">
              <a:latin typeface="Arial"/>
              <a:cs typeface="Arial"/>
            </a:endParaRPr>
          </a:p>
          <a:p>
            <a:pPr marL="646699" marR="42896" indent="-245431">
              <a:spcBef>
                <a:spcPts val="654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When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each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store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represents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data </a:t>
            </a:r>
            <a:r>
              <a:rPr sz="2736" dirty="0">
                <a:latin typeface="Arial"/>
                <a:cs typeface="Arial"/>
              </a:rPr>
              <a:t>about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single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entity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756828"/>
            <a:ext cx="6743971" cy="635243"/>
          </a:xfrm>
          <a:prstGeom prst="rect">
            <a:avLst/>
          </a:prstGeom>
        </p:spPr>
        <p:txBody>
          <a:bodyPr vert="horz" wrap="square" lIns="0" tIns="107891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Guidelines</a:t>
            </a:r>
            <a:r>
              <a:rPr sz="3420" spc="-34" dirty="0"/>
              <a:t> </a:t>
            </a:r>
            <a:r>
              <a:rPr sz="3420" dirty="0"/>
              <a:t>for</a:t>
            </a:r>
            <a:r>
              <a:rPr sz="3420" spc="-30" dirty="0"/>
              <a:t> </a:t>
            </a:r>
            <a:r>
              <a:rPr sz="3420" dirty="0"/>
              <a:t>Drawing</a:t>
            </a:r>
            <a:r>
              <a:rPr sz="3420" spc="-38" dirty="0"/>
              <a:t> </a:t>
            </a:r>
            <a:r>
              <a:rPr sz="3420" spc="-17" dirty="0"/>
              <a:t>DFDs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34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6" y="2110283"/>
            <a:ext cx="6742343" cy="2866819"/>
          </a:xfrm>
          <a:prstGeom prst="rect">
            <a:avLst/>
          </a:prstGeom>
        </p:spPr>
        <p:txBody>
          <a:bodyPr vert="horz" wrap="square" lIns="0" tIns="107513" rIns="0" bIns="0" rtlCol="0">
            <a:spAutoFit/>
          </a:bodyPr>
          <a:lstStyle/>
          <a:p>
            <a:pPr marL="304617" indent="-293757">
              <a:spcBef>
                <a:spcPts val="84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spc="-86" dirty="0">
                <a:latin typeface="Arial"/>
                <a:cs typeface="Arial"/>
              </a:rPr>
              <a:t>Rules</a:t>
            </a:r>
            <a:r>
              <a:rPr sz="3078" spc="-154" dirty="0">
                <a:latin typeface="Arial"/>
                <a:cs typeface="Arial"/>
              </a:rPr>
              <a:t> </a:t>
            </a:r>
            <a:r>
              <a:rPr sz="3078" spc="-64" dirty="0">
                <a:latin typeface="Arial"/>
                <a:cs typeface="Arial"/>
              </a:rPr>
              <a:t>for</a:t>
            </a:r>
            <a:r>
              <a:rPr sz="3078" spc="-150" dirty="0">
                <a:latin typeface="Arial"/>
                <a:cs typeface="Arial"/>
              </a:rPr>
              <a:t> </a:t>
            </a:r>
            <a:r>
              <a:rPr sz="3078" spc="-86" dirty="0">
                <a:latin typeface="Arial"/>
                <a:cs typeface="Arial"/>
              </a:rPr>
              <a:t>stopping</a:t>
            </a:r>
            <a:r>
              <a:rPr sz="3078" spc="-128" dirty="0">
                <a:latin typeface="Arial"/>
                <a:cs typeface="Arial"/>
              </a:rPr>
              <a:t> </a:t>
            </a:r>
            <a:r>
              <a:rPr sz="3078" spc="-90" dirty="0">
                <a:latin typeface="Arial"/>
                <a:cs typeface="Arial"/>
              </a:rPr>
              <a:t>decomposition,</a:t>
            </a:r>
            <a:r>
              <a:rPr sz="3078" spc="-128" dirty="0">
                <a:latin typeface="Arial"/>
                <a:cs typeface="Arial"/>
              </a:rPr>
              <a:t> </a:t>
            </a:r>
            <a:r>
              <a:rPr sz="3078" spc="-30" dirty="0">
                <a:latin typeface="Arial"/>
                <a:cs typeface="Arial"/>
              </a:rPr>
              <a:t>cont.</a:t>
            </a:r>
            <a:endParaRPr sz="3078">
              <a:latin typeface="Arial"/>
              <a:cs typeface="Arial"/>
            </a:endParaRPr>
          </a:p>
          <a:p>
            <a:pPr marL="646699" marR="55384" indent="-245431">
              <a:spcBef>
                <a:spcPts val="671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When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system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user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does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not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care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to </a:t>
            </a:r>
            <a:r>
              <a:rPr sz="2736" dirty="0">
                <a:latin typeface="Arial"/>
                <a:cs typeface="Arial"/>
              </a:rPr>
              <a:t>see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any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more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detail</a:t>
            </a:r>
            <a:endParaRPr sz="2736">
              <a:latin typeface="Arial"/>
              <a:cs typeface="Arial"/>
            </a:endParaRPr>
          </a:p>
          <a:p>
            <a:pPr marL="646699" marR="73846" indent="-245431">
              <a:spcBef>
                <a:spcPts val="658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When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every</a:t>
            </a:r>
            <a:r>
              <a:rPr sz="2736" spc="-7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flow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does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not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need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to </a:t>
            </a:r>
            <a:r>
              <a:rPr sz="2736" dirty="0">
                <a:latin typeface="Arial"/>
                <a:cs typeface="Arial"/>
              </a:rPr>
              <a:t>be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split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further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show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are </a:t>
            </a:r>
            <a:r>
              <a:rPr sz="2736" dirty="0">
                <a:latin typeface="Arial"/>
                <a:cs typeface="Arial"/>
              </a:rPr>
              <a:t>handled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in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various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ways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756828"/>
            <a:ext cx="6743971" cy="635243"/>
          </a:xfrm>
          <a:prstGeom prst="rect">
            <a:avLst/>
          </a:prstGeom>
        </p:spPr>
        <p:txBody>
          <a:bodyPr vert="horz" wrap="square" lIns="0" tIns="107891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Guidelines</a:t>
            </a:r>
            <a:r>
              <a:rPr sz="3420" spc="-34" dirty="0"/>
              <a:t> </a:t>
            </a:r>
            <a:r>
              <a:rPr sz="3420" dirty="0"/>
              <a:t>for</a:t>
            </a:r>
            <a:r>
              <a:rPr sz="3420" spc="-30" dirty="0"/>
              <a:t> </a:t>
            </a:r>
            <a:r>
              <a:rPr sz="3420" dirty="0"/>
              <a:t>Drawing</a:t>
            </a:r>
            <a:r>
              <a:rPr sz="3420" spc="-38" dirty="0"/>
              <a:t> </a:t>
            </a:r>
            <a:r>
              <a:rPr sz="3420" spc="-17" dirty="0"/>
              <a:t>DFDs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35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6" y="2110283"/>
            <a:ext cx="6742343" cy="3708844"/>
          </a:xfrm>
          <a:prstGeom prst="rect">
            <a:avLst/>
          </a:prstGeom>
        </p:spPr>
        <p:txBody>
          <a:bodyPr vert="horz" wrap="square" lIns="0" tIns="107513" rIns="0" bIns="0" rtlCol="0">
            <a:spAutoFit/>
          </a:bodyPr>
          <a:lstStyle/>
          <a:p>
            <a:pPr marL="304617" indent="-293757">
              <a:spcBef>
                <a:spcPts val="84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spc="-86" dirty="0">
                <a:latin typeface="Arial"/>
                <a:cs typeface="Arial"/>
              </a:rPr>
              <a:t>Rules</a:t>
            </a:r>
            <a:r>
              <a:rPr sz="3078" spc="-154" dirty="0">
                <a:latin typeface="Arial"/>
                <a:cs typeface="Arial"/>
              </a:rPr>
              <a:t> </a:t>
            </a:r>
            <a:r>
              <a:rPr sz="3078" spc="-64" dirty="0">
                <a:latin typeface="Arial"/>
                <a:cs typeface="Arial"/>
              </a:rPr>
              <a:t>for</a:t>
            </a:r>
            <a:r>
              <a:rPr sz="3078" spc="-150" dirty="0">
                <a:latin typeface="Arial"/>
                <a:cs typeface="Arial"/>
              </a:rPr>
              <a:t> </a:t>
            </a:r>
            <a:r>
              <a:rPr sz="3078" spc="-86" dirty="0">
                <a:latin typeface="Arial"/>
                <a:cs typeface="Arial"/>
              </a:rPr>
              <a:t>stopping</a:t>
            </a:r>
            <a:r>
              <a:rPr sz="3078" spc="-128" dirty="0">
                <a:latin typeface="Arial"/>
                <a:cs typeface="Arial"/>
              </a:rPr>
              <a:t> </a:t>
            </a:r>
            <a:r>
              <a:rPr sz="3078" spc="-90" dirty="0">
                <a:latin typeface="Arial"/>
                <a:cs typeface="Arial"/>
              </a:rPr>
              <a:t>decomposition,</a:t>
            </a:r>
            <a:r>
              <a:rPr sz="3078" spc="-128" dirty="0">
                <a:latin typeface="Arial"/>
                <a:cs typeface="Arial"/>
              </a:rPr>
              <a:t> </a:t>
            </a:r>
            <a:r>
              <a:rPr sz="3078" spc="-30" dirty="0">
                <a:latin typeface="Arial"/>
                <a:cs typeface="Arial"/>
              </a:rPr>
              <a:t>cont.</a:t>
            </a:r>
            <a:endParaRPr sz="3078">
              <a:latin typeface="Arial"/>
              <a:cs typeface="Arial"/>
            </a:endParaRPr>
          </a:p>
          <a:p>
            <a:pPr marL="646699" marR="52127" indent="-245431">
              <a:spcBef>
                <a:spcPts val="671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When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you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believe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you</a:t>
            </a:r>
            <a:r>
              <a:rPr sz="2736" spc="-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have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shown </a:t>
            </a:r>
            <a:r>
              <a:rPr sz="2736" dirty="0">
                <a:latin typeface="Arial"/>
                <a:cs typeface="Arial"/>
              </a:rPr>
              <a:t>each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business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form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or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transaction, </a:t>
            </a:r>
            <a:r>
              <a:rPr sz="2736" dirty="0">
                <a:latin typeface="Arial"/>
                <a:cs typeface="Arial"/>
              </a:rPr>
              <a:t>online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display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and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report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as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single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17" dirty="0">
                <a:latin typeface="Arial"/>
                <a:cs typeface="Arial"/>
              </a:rPr>
              <a:t> flow</a:t>
            </a:r>
            <a:endParaRPr sz="2736">
              <a:latin typeface="Arial"/>
              <a:cs typeface="Arial"/>
            </a:endParaRPr>
          </a:p>
          <a:p>
            <a:pPr marL="646699" marR="57557" indent="-245431">
              <a:spcBef>
                <a:spcPts val="654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When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you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believe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there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is</a:t>
            </a:r>
            <a:r>
              <a:rPr sz="2736" spc="-43" dirty="0">
                <a:latin typeface="Arial"/>
                <a:cs typeface="Arial"/>
              </a:rPr>
              <a:t> a </a:t>
            </a:r>
            <a:r>
              <a:rPr sz="2736" dirty="0">
                <a:latin typeface="Arial"/>
                <a:cs typeface="Arial"/>
              </a:rPr>
              <a:t>separate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process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for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each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choice</a:t>
            </a:r>
            <a:r>
              <a:rPr sz="2736" spc="-10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on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all lowest-</a:t>
            </a:r>
            <a:r>
              <a:rPr sz="2736" dirty="0">
                <a:latin typeface="Arial"/>
                <a:cs typeface="Arial"/>
              </a:rPr>
              <a:t>level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menu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options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Using</a:t>
            </a:r>
            <a:r>
              <a:rPr sz="3762" spc="-94" dirty="0"/>
              <a:t> </a:t>
            </a:r>
            <a:r>
              <a:rPr sz="3762" dirty="0"/>
              <a:t>DFDs</a:t>
            </a:r>
            <a:r>
              <a:rPr sz="3762" spc="-90" dirty="0"/>
              <a:t> </a:t>
            </a:r>
            <a:r>
              <a:rPr sz="3762" dirty="0"/>
              <a:t>as</a:t>
            </a:r>
            <a:r>
              <a:rPr sz="3762" spc="-90" dirty="0"/>
              <a:t> </a:t>
            </a:r>
            <a:r>
              <a:rPr sz="3762" dirty="0"/>
              <a:t>Analysis</a:t>
            </a:r>
            <a:r>
              <a:rPr sz="3762" spc="-90" dirty="0"/>
              <a:t> </a:t>
            </a:r>
            <a:r>
              <a:rPr sz="3762" spc="-17" dirty="0"/>
              <a:t>Tools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36</a:t>
            </a:fld>
            <a:endParaRPr spc="-2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7563" y="1756582"/>
            <a:ext cx="6743971" cy="2767276"/>
          </a:xfrm>
          <a:prstGeom prst="rect">
            <a:avLst/>
          </a:prstGeom>
        </p:spPr>
        <p:txBody>
          <a:bodyPr vert="horz" wrap="square" lIns="0" tIns="91293" rIns="0" bIns="0" rtlCol="0">
            <a:spAutoFit/>
          </a:bodyPr>
          <a:lstStyle/>
          <a:p>
            <a:pPr marL="305160" marR="4344" indent="-294843">
              <a:lnSpc>
                <a:spcPct val="100000"/>
              </a:lnSpc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b="1" dirty="0">
                <a:latin typeface="Arial"/>
                <a:cs typeface="Arial"/>
              </a:rPr>
              <a:t>Gap</a:t>
            </a:r>
            <a:r>
              <a:rPr b="1" spc="-86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Analysis</a:t>
            </a:r>
            <a:r>
              <a:rPr b="1" spc="-13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86" dirty="0"/>
              <a:t> </a:t>
            </a:r>
            <a:r>
              <a:rPr dirty="0"/>
              <a:t>the</a:t>
            </a:r>
            <a:r>
              <a:rPr spc="-86" dirty="0"/>
              <a:t> </a:t>
            </a:r>
            <a:r>
              <a:rPr dirty="0"/>
              <a:t>process</a:t>
            </a:r>
            <a:r>
              <a:rPr spc="-86" dirty="0"/>
              <a:t> </a:t>
            </a:r>
            <a:r>
              <a:rPr spc="-21" dirty="0"/>
              <a:t>of </a:t>
            </a:r>
            <a:r>
              <a:rPr spc="-9" dirty="0"/>
              <a:t>discovering</a:t>
            </a:r>
            <a:r>
              <a:rPr spc="-145" dirty="0"/>
              <a:t> </a:t>
            </a:r>
            <a:r>
              <a:rPr dirty="0"/>
              <a:t>discrepancies</a:t>
            </a:r>
            <a:r>
              <a:rPr spc="-90" dirty="0"/>
              <a:t> </a:t>
            </a:r>
            <a:r>
              <a:rPr dirty="0"/>
              <a:t>between</a:t>
            </a:r>
            <a:r>
              <a:rPr spc="-38" dirty="0"/>
              <a:t> </a:t>
            </a:r>
            <a:r>
              <a:rPr dirty="0"/>
              <a:t>two</a:t>
            </a:r>
            <a:r>
              <a:rPr spc="-90" dirty="0"/>
              <a:t> </a:t>
            </a:r>
            <a:r>
              <a:rPr spc="-21" dirty="0"/>
              <a:t>or </a:t>
            </a:r>
            <a:r>
              <a:rPr dirty="0"/>
              <a:t>more</a:t>
            </a:r>
            <a:r>
              <a:rPr spc="-64" dirty="0"/>
              <a:t> </a:t>
            </a:r>
            <a:r>
              <a:rPr dirty="0"/>
              <a:t>sets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flow</a:t>
            </a:r>
            <a:r>
              <a:rPr spc="-60" dirty="0"/>
              <a:t> </a:t>
            </a:r>
            <a:r>
              <a:rPr dirty="0"/>
              <a:t>diagrams</a:t>
            </a:r>
            <a:r>
              <a:rPr spc="-60" dirty="0"/>
              <a:t> </a:t>
            </a:r>
            <a:r>
              <a:rPr spc="-21" dirty="0"/>
              <a:t>or </a:t>
            </a:r>
            <a:r>
              <a:rPr dirty="0"/>
              <a:t>discrepancies</a:t>
            </a:r>
            <a:r>
              <a:rPr spc="-111" dirty="0"/>
              <a:t> </a:t>
            </a:r>
            <a:r>
              <a:rPr dirty="0"/>
              <a:t>within</a:t>
            </a:r>
            <a:r>
              <a:rPr spc="-68" dirty="0"/>
              <a:t> </a:t>
            </a:r>
            <a:r>
              <a:rPr dirty="0"/>
              <a:t>a</a:t>
            </a:r>
            <a:r>
              <a:rPr spc="-68" dirty="0"/>
              <a:t> </a:t>
            </a:r>
            <a:r>
              <a:rPr dirty="0"/>
              <a:t>single</a:t>
            </a:r>
            <a:r>
              <a:rPr spc="-73" dirty="0"/>
              <a:t> </a:t>
            </a:r>
            <a:r>
              <a:rPr spc="-17" dirty="0"/>
              <a:t>DFD.</a:t>
            </a:r>
          </a:p>
          <a:p>
            <a:pPr marL="305160" marR="567423" indent="-294843">
              <a:lnSpc>
                <a:spcPct val="100000"/>
              </a:lnSpc>
              <a:spcBef>
                <a:spcPts val="658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pc="-9" dirty="0"/>
              <a:t>Inefficiencies</a:t>
            </a:r>
            <a:r>
              <a:rPr spc="-81" dirty="0"/>
              <a:t> </a:t>
            </a:r>
            <a:r>
              <a:rPr dirty="0"/>
              <a:t>in</a:t>
            </a:r>
            <a:r>
              <a:rPr spc="-38" dirty="0"/>
              <a:t> </a:t>
            </a:r>
            <a:r>
              <a:rPr dirty="0"/>
              <a:t>a</a:t>
            </a:r>
            <a:r>
              <a:rPr spc="-43" dirty="0"/>
              <a:t> </a:t>
            </a:r>
            <a:r>
              <a:rPr dirty="0"/>
              <a:t>system</a:t>
            </a:r>
            <a:r>
              <a:rPr spc="-38" dirty="0"/>
              <a:t> </a:t>
            </a:r>
            <a:r>
              <a:rPr dirty="0"/>
              <a:t>can</a:t>
            </a:r>
            <a:r>
              <a:rPr spc="-38" dirty="0"/>
              <a:t> </a:t>
            </a:r>
            <a:r>
              <a:rPr dirty="0"/>
              <a:t>often</a:t>
            </a:r>
            <a:r>
              <a:rPr spc="-43" dirty="0"/>
              <a:t> </a:t>
            </a:r>
            <a:r>
              <a:rPr spc="-21" dirty="0"/>
              <a:t>be </a:t>
            </a:r>
            <a:r>
              <a:rPr dirty="0"/>
              <a:t>identified</a:t>
            </a:r>
            <a:r>
              <a:rPr spc="-94" dirty="0"/>
              <a:t> </a:t>
            </a:r>
            <a:r>
              <a:rPr dirty="0"/>
              <a:t>through</a:t>
            </a:r>
            <a:r>
              <a:rPr spc="-90" dirty="0"/>
              <a:t> </a:t>
            </a:r>
            <a:r>
              <a:rPr spc="-9" dirty="0"/>
              <a:t>DFDs.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6743971" cy="725649"/>
          </a:xfrm>
          <a:prstGeom prst="rect">
            <a:avLst/>
          </a:prstGeom>
        </p:spPr>
        <p:txBody>
          <a:bodyPr vert="horz" wrap="square" lIns="0" tIns="14528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Using</a:t>
            </a:r>
            <a:r>
              <a:rPr sz="3762" spc="-86" dirty="0"/>
              <a:t> </a:t>
            </a:r>
            <a:r>
              <a:rPr sz="3762" dirty="0"/>
              <a:t>DFDs</a:t>
            </a:r>
            <a:r>
              <a:rPr sz="3762" spc="-86" dirty="0"/>
              <a:t> </a:t>
            </a:r>
            <a:r>
              <a:rPr sz="3762" dirty="0"/>
              <a:t>in</a:t>
            </a:r>
            <a:r>
              <a:rPr sz="3762" spc="-86" dirty="0"/>
              <a:t> </a:t>
            </a:r>
            <a:r>
              <a:rPr sz="3762" spc="-21" dirty="0"/>
              <a:t>BPR</a:t>
            </a:r>
            <a:endParaRPr sz="3762" dirty="0"/>
          </a:p>
        </p:txBody>
      </p:sp>
      <p:sp>
        <p:nvSpPr>
          <p:cNvPr id="4" name="object 4"/>
          <p:cNvSpPr txBox="1"/>
          <p:nvPr/>
        </p:nvSpPr>
        <p:spPr>
          <a:xfrm>
            <a:off x="1600200" y="5669441"/>
            <a:ext cx="5131283" cy="72154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lang="en-MY" sz="1539" b="1" dirty="0">
                <a:latin typeface="Arial"/>
                <a:cs typeface="Arial"/>
              </a:rPr>
              <a:t> 9</a:t>
            </a:r>
            <a:endParaRPr sz="1539" dirty="0">
              <a:latin typeface="Arial"/>
              <a:cs typeface="Arial"/>
            </a:endParaRPr>
          </a:p>
          <a:p>
            <a:pPr marL="10860" marR="4344"/>
            <a:r>
              <a:rPr sz="1539" dirty="0">
                <a:latin typeface="Arial"/>
                <a:cs typeface="Arial"/>
              </a:rPr>
              <a:t>IBM</a:t>
            </a:r>
            <a:r>
              <a:rPr sz="1539" spc="-2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Credit</a:t>
            </a:r>
            <a:r>
              <a:rPr sz="1539" spc="3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Corporation’s</a:t>
            </a:r>
            <a:r>
              <a:rPr sz="1539" spc="-73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primary</a:t>
            </a:r>
            <a:r>
              <a:rPr sz="1539" spc="-2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work</a:t>
            </a:r>
            <a:r>
              <a:rPr sz="1539" spc="9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process</a:t>
            </a:r>
            <a:r>
              <a:rPr sz="1539" spc="-1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before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BPR </a:t>
            </a:r>
            <a:r>
              <a:rPr sz="1539" dirty="0">
                <a:latin typeface="Arial"/>
                <a:cs typeface="Arial"/>
              </a:rPr>
              <a:t>(</a:t>
            </a:r>
            <a:r>
              <a:rPr sz="1539" i="1" dirty="0">
                <a:latin typeface="Arial"/>
                <a:cs typeface="Arial"/>
              </a:rPr>
              <a:t>Source:</a:t>
            </a:r>
            <a:r>
              <a:rPr sz="1539" i="1" spc="-64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Based</a:t>
            </a:r>
            <a:r>
              <a:rPr sz="1539" i="1" spc="13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on</a:t>
            </a:r>
            <a:r>
              <a:rPr sz="1539" i="1" spc="-38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Hammer</a:t>
            </a:r>
            <a:r>
              <a:rPr sz="1539" i="1" spc="-13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and</a:t>
            </a:r>
            <a:r>
              <a:rPr sz="1539" i="1" spc="-9" dirty="0">
                <a:latin typeface="Arial"/>
                <a:cs typeface="Arial"/>
              </a:rPr>
              <a:t> Champy,</a:t>
            </a:r>
            <a:r>
              <a:rPr sz="1539" i="1" spc="-30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1993.)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37</a:t>
            </a:fld>
            <a:endParaRPr spc="-2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B68B3A-7D72-E7DC-B104-D8EF550A9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1214437"/>
            <a:ext cx="6362700" cy="44291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Using</a:t>
            </a:r>
            <a:r>
              <a:rPr sz="3762" spc="-86" dirty="0"/>
              <a:t> </a:t>
            </a:r>
            <a:r>
              <a:rPr sz="3762" dirty="0"/>
              <a:t>DFDs</a:t>
            </a:r>
            <a:r>
              <a:rPr sz="3762" spc="-86" dirty="0"/>
              <a:t> </a:t>
            </a:r>
            <a:r>
              <a:rPr sz="3762" dirty="0"/>
              <a:t>in</a:t>
            </a:r>
            <a:r>
              <a:rPr sz="3762" spc="-86" dirty="0"/>
              <a:t> </a:t>
            </a:r>
            <a:r>
              <a:rPr sz="3762" dirty="0"/>
              <a:t>BPR</a:t>
            </a:r>
            <a:r>
              <a:rPr sz="3762" spc="-81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/>
          <p:nvPr/>
        </p:nvSpPr>
        <p:spPr>
          <a:xfrm>
            <a:off x="1706726" y="5006363"/>
            <a:ext cx="4967299" cy="72154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lang="en-MY" sz="1539" b="1" dirty="0">
                <a:latin typeface="Arial"/>
                <a:cs typeface="Arial"/>
              </a:rPr>
              <a:t> 10</a:t>
            </a:r>
            <a:endParaRPr sz="1539" dirty="0">
              <a:latin typeface="Arial"/>
              <a:cs typeface="Arial"/>
            </a:endParaRPr>
          </a:p>
          <a:p>
            <a:pPr marL="10860" marR="4344"/>
            <a:r>
              <a:rPr sz="1539" dirty="0">
                <a:latin typeface="Arial"/>
                <a:cs typeface="Arial"/>
              </a:rPr>
              <a:t>IBM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Credit</a:t>
            </a:r>
            <a:r>
              <a:rPr sz="1539" spc="2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Corporation’s</a:t>
            </a:r>
            <a:r>
              <a:rPr sz="1539" spc="-77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primary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work</a:t>
            </a:r>
            <a:r>
              <a:rPr sz="1539" spc="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process</a:t>
            </a:r>
            <a:r>
              <a:rPr sz="1539" spc="-2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after</a:t>
            </a:r>
            <a:r>
              <a:rPr sz="1539" spc="-13" dirty="0">
                <a:latin typeface="Arial"/>
                <a:cs typeface="Arial"/>
              </a:rPr>
              <a:t> </a:t>
            </a:r>
            <a:r>
              <a:rPr sz="1539" spc="-21" dirty="0">
                <a:latin typeface="Arial"/>
                <a:cs typeface="Arial"/>
              </a:rPr>
              <a:t>BPR </a:t>
            </a:r>
            <a:r>
              <a:rPr sz="1539" dirty="0">
                <a:latin typeface="Arial"/>
                <a:cs typeface="Arial"/>
              </a:rPr>
              <a:t>(</a:t>
            </a:r>
            <a:r>
              <a:rPr sz="1539" i="1" dirty="0">
                <a:latin typeface="Arial"/>
                <a:cs typeface="Arial"/>
              </a:rPr>
              <a:t>Source:</a:t>
            </a:r>
            <a:r>
              <a:rPr sz="1539" i="1" spc="-64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Based</a:t>
            </a:r>
            <a:r>
              <a:rPr sz="1539" i="1" spc="13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on</a:t>
            </a:r>
            <a:r>
              <a:rPr sz="1539" i="1" spc="-38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Hammer</a:t>
            </a:r>
            <a:r>
              <a:rPr sz="1539" i="1" spc="-13" dirty="0">
                <a:latin typeface="Arial"/>
                <a:cs typeface="Arial"/>
              </a:rPr>
              <a:t> </a:t>
            </a:r>
            <a:r>
              <a:rPr sz="1539" i="1" dirty="0">
                <a:latin typeface="Arial"/>
                <a:cs typeface="Arial"/>
              </a:rPr>
              <a:t>and</a:t>
            </a:r>
            <a:r>
              <a:rPr sz="1539" i="1" spc="-9" dirty="0">
                <a:latin typeface="Arial"/>
                <a:cs typeface="Arial"/>
              </a:rPr>
              <a:t> Champy,</a:t>
            </a:r>
            <a:r>
              <a:rPr sz="1539" i="1" spc="-30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1993.)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38</a:t>
            </a:fld>
            <a:endParaRPr spc="-2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25D4E-A0F9-399A-DC7C-40051EAF4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81187"/>
            <a:ext cx="4724400" cy="30956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468130"/>
            <a:ext cx="6743971" cy="1212639"/>
          </a:xfrm>
          <a:prstGeom prst="rect">
            <a:avLst/>
          </a:prstGeom>
        </p:spPr>
        <p:txBody>
          <a:bodyPr vert="horz" wrap="square" lIns="0" tIns="54228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Modeling</a:t>
            </a:r>
            <a:r>
              <a:rPr sz="3762" spc="-120" dirty="0"/>
              <a:t> </a:t>
            </a:r>
            <a:r>
              <a:rPr sz="3762" dirty="0"/>
              <a:t>Logic</a:t>
            </a:r>
            <a:r>
              <a:rPr sz="3762" spc="-73" dirty="0"/>
              <a:t> </a:t>
            </a:r>
            <a:r>
              <a:rPr sz="3762" dirty="0"/>
              <a:t>with</a:t>
            </a:r>
            <a:r>
              <a:rPr sz="3762" spc="-120" dirty="0"/>
              <a:t> </a:t>
            </a:r>
            <a:r>
              <a:rPr sz="3762" spc="-9" dirty="0"/>
              <a:t>Decision Tables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39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209788"/>
            <a:ext cx="6787953" cy="2204701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305160" marR="4344" indent="-294843"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Decision</a:t>
            </a:r>
            <a:r>
              <a:rPr sz="2736" b="1" spc="-73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table</a:t>
            </a:r>
            <a:r>
              <a:rPr sz="2736" dirty="0">
                <a:latin typeface="Arial"/>
                <a:cs typeface="Arial"/>
              </a:rPr>
              <a:t>: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matrix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representation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of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6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logic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decision</a:t>
            </a:r>
            <a:r>
              <a:rPr sz="2736" spc="-10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which</a:t>
            </a:r>
            <a:r>
              <a:rPr sz="2736" spc="-1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specifies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the </a:t>
            </a:r>
            <a:r>
              <a:rPr sz="2736" dirty="0">
                <a:latin typeface="Arial"/>
                <a:cs typeface="Arial"/>
              </a:rPr>
              <a:t>possible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conditions</a:t>
            </a:r>
            <a:r>
              <a:rPr sz="2736" spc="-7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for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7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decision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and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10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resulting</a:t>
            </a:r>
            <a:r>
              <a:rPr sz="2736" spc="-9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actions</a:t>
            </a:r>
            <a:endParaRPr sz="2736">
              <a:latin typeface="Arial"/>
              <a:cs typeface="Arial"/>
            </a:endParaRPr>
          </a:p>
          <a:p>
            <a:pPr marL="305160" indent="-294300">
              <a:spcBef>
                <a:spcPts val="658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dirty="0">
                <a:latin typeface="Arial"/>
                <a:cs typeface="Arial"/>
              </a:rPr>
              <a:t>Best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used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for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complicated</a:t>
            </a:r>
            <a:r>
              <a:rPr sz="2736" spc="-9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decision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logic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302" y="1034534"/>
            <a:ext cx="5409838" cy="588810"/>
          </a:xfrm>
          <a:prstGeom prst="rect">
            <a:avLst/>
          </a:prstGeom>
        </p:spPr>
        <p:txBody>
          <a:bodyPr vert="horz" wrap="square" lIns="0" tIns="977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Process</a:t>
            </a:r>
            <a:r>
              <a:rPr sz="3762" spc="-162" dirty="0"/>
              <a:t> </a:t>
            </a:r>
            <a:r>
              <a:rPr sz="3762" dirty="0"/>
              <a:t>Modeling</a:t>
            </a:r>
            <a:r>
              <a:rPr sz="3762" spc="-111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45" y="1881352"/>
            <a:ext cx="6814561" cy="4177114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305160" marR="4344" indent="-294843">
              <a:spcBef>
                <a:spcPts val="94"/>
              </a:spcBef>
              <a:buClr>
                <a:srgbClr val="3399FF"/>
              </a:buClr>
              <a:buSzPct val="74242"/>
              <a:buFont typeface="Segoe UI Symbol"/>
              <a:buChar char="■"/>
              <a:tabLst>
                <a:tab pos="305160" algn="l"/>
              </a:tabLst>
            </a:pPr>
            <a:r>
              <a:rPr sz="2822" b="1" dirty="0">
                <a:latin typeface="Arial"/>
                <a:cs typeface="Arial"/>
              </a:rPr>
              <a:t>Graphically</a:t>
            </a:r>
            <a:r>
              <a:rPr sz="2822" b="1" spc="-68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represent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the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processes</a:t>
            </a:r>
            <a:r>
              <a:rPr sz="2822" spc="-81" dirty="0">
                <a:latin typeface="Arial"/>
                <a:cs typeface="Arial"/>
              </a:rPr>
              <a:t> </a:t>
            </a:r>
            <a:r>
              <a:rPr sz="2822" spc="-17" dirty="0">
                <a:latin typeface="Arial"/>
                <a:cs typeface="Arial"/>
              </a:rPr>
              <a:t>that </a:t>
            </a:r>
            <a:r>
              <a:rPr sz="2822" dirty="0">
                <a:latin typeface="Arial"/>
                <a:cs typeface="Arial"/>
              </a:rPr>
              <a:t>capture,</a:t>
            </a:r>
            <a:r>
              <a:rPr sz="2822" spc="-56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manipulate,</a:t>
            </a:r>
            <a:r>
              <a:rPr sz="2822" spc="-7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store,</a:t>
            </a:r>
            <a:r>
              <a:rPr sz="2822" spc="-43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and</a:t>
            </a:r>
            <a:r>
              <a:rPr sz="2822" spc="13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distribute </a:t>
            </a:r>
            <a:r>
              <a:rPr sz="2822" dirty="0">
                <a:latin typeface="Arial"/>
                <a:cs typeface="Arial"/>
              </a:rPr>
              <a:t>data</a:t>
            </a:r>
            <a:r>
              <a:rPr sz="2822" spc="-73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between</a:t>
            </a:r>
            <a:r>
              <a:rPr sz="2822" spc="-64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a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system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and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spc="-21" dirty="0">
                <a:latin typeface="Arial"/>
                <a:cs typeface="Arial"/>
              </a:rPr>
              <a:t>its </a:t>
            </a:r>
            <a:r>
              <a:rPr sz="2822" dirty="0">
                <a:latin typeface="Arial"/>
                <a:cs typeface="Arial"/>
              </a:rPr>
              <a:t>environment</a:t>
            </a:r>
            <a:r>
              <a:rPr sz="2822" spc="-90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and</a:t>
            </a:r>
            <a:r>
              <a:rPr sz="2822" spc="-9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among</a:t>
            </a:r>
            <a:r>
              <a:rPr sz="2822" spc="-9" dirty="0">
                <a:latin typeface="Arial"/>
                <a:cs typeface="Arial"/>
              </a:rPr>
              <a:t> system components.</a:t>
            </a:r>
            <a:endParaRPr sz="2822" dirty="0">
              <a:latin typeface="Arial"/>
              <a:cs typeface="Arial"/>
            </a:endParaRPr>
          </a:p>
          <a:p>
            <a:pPr marL="305160" marR="1039280" indent="-294843">
              <a:spcBef>
                <a:spcPts val="1026"/>
              </a:spcBef>
              <a:buClr>
                <a:srgbClr val="3399FF"/>
              </a:buClr>
              <a:buSzPct val="74242"/>
              <a:buFont typeface="Segoe UI Symbol"/>
              <a:buChar char="■"/>
              <a:tabLst>
                <a:tab pos="305160" algn="l"/>
              </a:tabLst>
            </a:pPr>
            <a:r>
              <a:rPr sz="2822" b="1" dirty="0">
                <a:latin typeface="Arial"/>
                <a:cs typeface="Arial"/>
              </a:rPr>
              <a:t>Utilize</a:t>
            </a:r>
            <a:r>
              <a:rPr sz="2822" b="1" spc="-47" dirty="0">
                <a:latin typeface="Arial"/>
                <a:cs typeface="Arial"/>
              </a:rPr>
              <a:t> </a:t>
            </a:r>
            <a:r>
              <a:rPr sz="2822" b="1" dirty="0">
                <a:latin typeface="Arial"/>
                <a:cs typeface="Arial"/>
              </a:rPr>
              <a:t>information</a:t>
            </a:r>
            <a:r>
              <a:rPr sz="2822" b="1" spc="-4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gathered</a:t>
            </a:r>
            <a:r>
              <a:rPr sz="2822" spc="-107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during </a:t>
            </a:r>
            <a:r>
              <a:rPr sz="2822" dirty="0">
                <a:latin typeface="Arial"/>
                <a:cs typeface="Arial"/>
              </a:rPr>
              <a:t>requirements</a:t>
            </a:r>
            <a:r>
              <a:rPr sz="2822" spc="-77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determination.</a:t>
            </a:r>
            <a:endParaRPr sz="2822" dirty="0">
              <a:latin typeface="Arial"/>
              <a:cs typeface="Arial"/>
            </a:endParaRPr>
          </a:p>
          <a:p>
            <a:pPr marL="305703" indent="-294843">
              <a:spcBef>
                <a:spcPts val="1026"/>
              </a:spcBef>
              <a:buClr>
                <a:srgbClr val="3399FF"/>
              </a:buClr>
              <a:buSzPct val="74242"/>
              <a:buFont typeface="Segoe UI Symbol"/>
              <a:buChar char="■"/>
              <a:tabLst>
                <a:tab pos="305703" algn="l"/>
              </a:tabLst>
            </a:pPr>
            <a:r>
              <a:rPr sz="2822" b="1" dirty="0">
                <a:latin typeface="Arial"/>
                <a:cs typeface="Arial"/>
              </a:rPr>
              <a:t>Model</a:t>
            </a:r>
            <a:r>
              <a:rPr sz="2822" spc="-26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processes</a:t>
            </a:r>
            <a:r>
              <a:rPr sz="2822" spc="-73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and</a:t>
            </a:r>
            <a:r>
              <a:rPr sz="2822" spc="-26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data</a:t>
            </a:r>
            <a:r>
              <a:rPr sz="2822" spc="-21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structures.</a:t>
            </a:r>
            <a:endParaRPr sz="282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468130"/>
            <a:ext cx="6743971" cy="1212639"/>
          </a:xfrm>
          <a:prstGeom prst="rect">
            <a:avLst/>
          </a:prstGeom>
        </p:spPr>
        <p:txBody>
          <a:bodyPr vert="horz" wrap="square" lIns="0" tIns="54228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Modeling</a:t>
            </a:r>
            <a:r>
              <a:rPr sz="3762" spc="-120" dirty="0"/>
              <a:t> </a:t>
            </a:r>
            <a:r>
              <a:rPr sz="3762" dirty="0"/>
              <a:t>Logic</a:t>
            </a:r>
            <a:r>
              <a:rPr sz="3762" spc="-73" dirty="0"/>
              <a:t> </a:t>
            </a:r>
            <a:r>
              <a:rPr sz="3762" dirty="0"/>
              <a:t>with</a:t>
            </a:r>
            <a:r>
              <a:rPr sz="3762" spc="-120" dirty="0"/>
              <a:t> </a:t>
            </a:r>
            <a:r>
              <a:rPr sz="3762" spc="-9" dirty="0"/>
              <a:t>Decision </a:t>
            </a:r>
            <a:r>
              <a:rPr sz="3762" dirty="0"/>
              <a:t>Tables</a:t>
            </a:r>
            <a:r>
              <a:rPr sz="3762" spc="-120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3" name="object 3"/>
          <p:cNvSpPr txBox="1"/>
          <p:nvPr/>
        </p:nvSpPr>
        <p:spPr>
          <a:xfrm>
            <a:off x="2032490" y="5314004"/>
            <a:ext cx="4481863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lang="en-MY" sz="1539" b="1" dirty="0">
                <a:latin typeface="Arial"/>
                <a:cs typeface="Arial"/>
              </a:rPr>
              <a:t> 11</a:t>
            </a:r>
            <a:endParaRPr sz="1539" dirty="0">
              <a:latin typeface="Arial"/>
              <a:cs typeface="Arial"/>
            </a:endParaRPr>
          </a:p>
          <a:p>
            <a:pPr marL="10860"/>
            <a:r>
              <a:rPr sz="1539" dirty="0">
                <a:latin typeface="Arial"/>
                <a:cs typeface="Arial"/>
              </a:rPr>
              <a:t>Complete</a:t>
            </a:r>
            <a:r>
              <a:rPr sz="1539" spc="-5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decision</a:t>
            </a:r>
            <a:r>
              <a:rPr sz="1539" spc="-38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table</a:t>
            </a:r>
            <a:r>
              <a:rPr sz="1539" spc="-43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for payroll</a:t>
            </a:r>
            <a:r>
              <a:rPr sz="1539" spc="-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system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example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40</a:t>
            </a:fld>
            <a:endParaRPr spc="-2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DED53C-3B9D-0DD3-3C71-D34523F3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19287"/>
            <a:ext cx="6286500" cy="30194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468130"/>
            <a:ext cx="6743971" cy="1212639"/>
          </a:xfrm>
          <a:prstGeom prst="rect">
            <a:avLst/>
          </a:prstGeom>
        </p:spPr>
        <p:txBody>
          <a:bodyPr vert="horz" wrap="square" lIns="0" tIns="54228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Modeling</a:t>
            </a:r>
            <a:r>
              <a:rPr sz="3762" spc="-120" dirty="0"/>
              <a:t> </a:t>
            </a:r>
            <a:r>
              <a:rPr sz="3762" dirty="0"/>
              <a:t>Logic</a:t>
            </a:r>
            <a:r>
              <a:rPr sz="3762" spc="-73" dirty="0"/>
              <a:t> </a:t>
            </a:r>
            <a:r>
              <a:rPr sz="3762" dirty="0"/>
              <a:t>with</a:t>
            </a:r>
            <a:r>
              <a:rPr sz="3762" spc="-120" dirty="0"/>
              <a:t> </a:t>
            </a:r>
            <a:r>
              <a:rPr sz="3762" spc="-9" dirty="0"/>
              <a:t>Decision </a:t>
            </a:r>
            <a:r>
              <a:rPr sz="3762" dirty="0"/>
              <a:t>Tables</a:t>
            </a:r>
            <a:r>
              <a:rPr sz="3762" spc="-120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41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209788"/>
            <a:ext cx="6772750" cy="2625714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305160" marR="311675" indent="-294843" algn="just"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Condition</a:t>
            </a:r>
            <a:r>
              <a:rPr sz="2736" b="1" spc="-47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stubs</a:t>
            </a:r>
            <a:r>
              <a:rPr sz="2736" dirty="0">
                <a:latin typeface="Arial"/>
                <a:cs typeface="Arial"/>
              </a:rPr>
              <a:t>: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part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decision </a:t>
            </a:r>
            <a:r>
              <a:rPr sz="2736" dirty="0">
                <a:latin typeface="Arial"/>
                <a:cs typeface="Arial"/>
              </a:rPr>
              <a:t>table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lists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6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conditions</a:t>
            </a:r>
            <a:r>
              <a:rPr sz="2736" spc="-115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relevant</a:t>
            </a:r>
            <a:r>
              <a:rPr sz="2736" spc="-73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to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decision</a:t>
            </a:r>
            <a:endParaRPr sz="2736">
              <a:latin typeface="Arial"/>
              <a:cs typeface="Arial"/>
            </a:endParaRPr>
          </a:p>
          <a:p>
            <a:pPr marL="305160" marR="4344" indent="-294843" algn="just">
              <a:spcBef>
                <a:spcPts val="658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b="1" dirty="0">
                <a:latin typeface="Arial"/>
                <a:cs typeface="Arial"/>
              </a:rPr>
              <a:t>Action</a:t>
            </a:r>
            <a:r>
              <a:rPr sz="2736" b="1" spc="9" dirty="0">
                <a:latin typeface="Arial"/>
                <a:cs typeface="Arial"/>
              </a:rPr>
              <a:t> </a:t>
            </a:r>
            <a:r>
              <a:rPr sz="2736" b="1" dirty="0">
                <a:latin typeface="Arial"/>
                <a:cs typeface="Arial"/>
              </a:rPr>
              <a:t>stubs</a:t>
            </a:r>
            <a:r>
              <a:rPr sz="2736" dirty="0">
                <a:latin typeface="Arial"/>
                <a:cs typeface="Arial"/>
              </a:rPr>
              <a:t>: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part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decision</a:t>
            </a:r>
            <a:r>
              <a:rPr sz="2736" spc="-51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table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lists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the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actions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that</a:t>
            </a:r>
            <a:r>
              <a:rPr sz="2736" spc="-38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result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for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given </a:t>
            </a:r>
            <a:r>
              <a:rPr sz="2736" dirty="0">
                <a:latin typeface="Arial"/>
                <a:cs typeface="Arial"/>
              </a:rPr>
              <a:t>set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3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conditions</a:t>
            </a:r>
            <a:endParaRPr sz="2736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468130"/>
            <a:ext cx="6743971" cy="1212639"/>
          </a:xfrm>
          <a:prstGeom prst="rect">
            <a:avLst/>
          </a:prstGeom>
        </p:spPr>
        <p:txBody>
          <a:bodyPr vert="horz" wrap="square" lIns="0" tIns="54228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Modeling</a:t>
            </a:r>
            <a:r>
              <a:rPr sz="3762" spc="-120" dirty="0"/>
              <a:t> </a:t>
            </a:r>
            <a:r>
              <a:rPr sz="3762" dirty="0"/>
              <a:t>Logic</a:t>
            </a:r>
            <a:r>
              <a:rPr sz="3762" spc="-73" dirty="0"/>
              <a:t> </a:t>
            </a:r>
            <a:r>
              <a:rPr sz="3762" dirty="0"/>
              <a:t>with</a:t>
            </a:r>
            <a:r>
              <a:rPr sz="3762" spc="-120" dirty="0"/>
              <a:t> </a:t>
            </a:r>
            <a:r>
              <a:rPr sz="3762" spc="-9" dirty="0"/>
              <a:t>Decision </a:t>
            </a:r>
            <a:r>
              <a:rPr sz="3762" dirty="0"/>
              <a:t>Tables</a:t>
            </a:r>
            <a:r>
              <a:rPr sz="3762" spc="-120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42</a:t>
            </a:fld>
            <a:endParaRPr spc="-2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7563" y="1756582"/>
            <a:ext cx="6743971" cy="3198163"/>
          </a:xfrm>
          <a:prstGeom prst="rect">
            <a:avLst/>
          </a:prstGeom>
        </p:spPr>
        <p:txBody>
          <a:bodyPr vert="horz" wrap="square" lIns="0" tIns="91293" rIns="0" bIns="0" rtlCol="0">
            <a:spAutoFit/>
          </a:bodyPr>
          <a:lstStyle/>
          <a:p>
            <a:pPr marL="305160" marR="61358" indent="-294843">
              <a:lnSpc>
                <a:spcPct val="100000"/>
              </a:lnSpc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b="1" dirty="0">
                <a:latin typeface="Arial"/>
                <a:cs typeface="Arial"/>
              </a:rPr>
              <a:t>Rules</a:t>
            </a:r>
            <a:r>
              <a:rPr dirty="0"/>
              <a:t>:</a:t>
            </a:r>
            <a:r>
              <a:rPr spc="-6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part</a:t>
            </a:r>
            <a:r>
              <a:rPr spc="-56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decision</a:t>
            </a:r>
            <a:r>
              <a:rPr spc="-56" dirty="0"/>
              <a:t> </a:t>
            </a:r>
            <a:r>
              <a:rPr dirty="0"/>
              <a:t>table</a:t>
            </a:r>
            <a:r>
              <a:rPr spc="-60" dirty="0"/>
              <a:t> </a:t>
            </a:r>
            <a:r>
              <a:rPr spc="-17" dirty="0"/>
              <a:t>that </a:t>
            </a:r>
            <a:r>
              <a:rPr dirty="0"/>
              <a:t>specifies</a:t>
            </a:r>
            <a:r>
              <a:rPr spc="-68" dirty="0"/>
              <a:t> </a:t>
            </a:r>
            <a:r>
              <a:rPr dirty="0"/>
              <a:t>which</a:t>
            </a:r>
            <a:r>
              <a:rPr spc="-17" dirty="0"/>
              <a:t> </a:t>
            </a:r>
            <a:r>
              <a:rPr dirty="0"/>
              <a:t>actions</a:t>
            </a:r>
            <a:r>
              <a:rPr spc="-64" dirty="0"/>
              <a:t> </a:t>
            </a:r>
            <a:r>
              <a:rPr dirty="0"/>
              <a:t>are</a:t>
            </a:r>
            <a:r>
              <a:rPr spc="-64" dirty="0"/>
              <a:t> </a:t>
            </a:r>
            <a:r>
              <a:rPr dirty="0"/>
              <a:t>to</a:t>
            </a:r>
            <a:r>
              <a:rPr spc="-64" dirty="0"/>
              <a:t> </a:t>
            </a:r>
            <a:r>
              <a:rPr dirty="0"/>
              <a:t>be</a:t>
            </a:r>
            <a:r>
              <a:rPr spc="-64" dirty="0"/>
              <a:t> </a:t>
            </a:r>
            <a:r>
              <a:rPr spc="-9" dirty="0"/>
              <a:t>followed </a:t>
            </a:r>
            <a:r>
              <a:rPr dirty="0"/>
              <a:t>for</a:t>
            </a:r>
            <a:r>
              <a:rPr spc="-34" dirty="0"/>
              <a:t> </a:t>
            </a:r>
            <a:r>
              <a:rPr dirty="0"/>
              <a:t>a</a:t>
            </a:r>
            <a:r>
              <a:rPr spc="-34" dirty="0"/>
              <a:t> </a:t>
            </a:r>
            <a:r>
              <a:rPr dirty="0"/>
              <a:t>given</a:t>
            </a:r>
            <a:r>
              <a:rPr spc="-30" dirty="0"/>
              <a:t> </a:t>
            </a:r>
            <a:r>
              <a:rPr dirty="0"/>
              <a:t>set</a:t>
            </a:r>
            <a:r>
              <a:rPr spc="-34" dirty="0"/>
              <a:t> </a:t>
            </a:r>
            <a:r>
              <a:rPr dirty="0"/>
              <a:t>of</a:t>
            </a:r>
            <a:r>
              <a:rPr spc="-34" dirty="0"/>
              <a:t> </a:t>
            </a:r>
            <a:r>
              <a:rPr spc="-9" dirty="0"/>
              <a:t>conditions</a:t>
            </a:r>
          </a:p>
          <a:p>
            <a:pPr marL="305160" marR="4344" indent="-294843">
              <a:lnSpc>
                <a:spcPct val="100000"/>
              </a:lnSpc>
              <a:spcBef>
                <a:spcPts val="658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b="1" dirty="0">
                <a:latin typeface="Arial"/>
                <a:cs typeface="Arial"/>
              </a:rPr>
              <a:t>Indifferent</a:t>
            </a:r>
            <a:r>
              <a:rPr b="1" spc="-86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condition</a:t>
            </a:r>
            <a:r>
              <a:rPr dirty="0"/>
              <a:t>:</a:t>
            </a:r>
            <a:r>
              <a:rPr spc="-86" dirty="0"/>
              <a:t> </a:t>
            </a:r>
            <a:r>
              <a:rPr dirty="0"/>
              <a:t>in</a:t>
            </a:r>
            <a:r>
              <a:rPr spc="-43" dirty="0"/>
              <a:t> </a:t>
            </a:r>
            <a:r>
              <a:rPr dirty="0"/>
              <a:t>a</a:t>
            </a:r>
            <a:r>
              <a:rPr spc="-86" dirty="0"/>
              <a:t> </a:t>
            </a:r>
            <a:r>
              <a:rPr dirty="0"/>
              <a:t>decision</a:t>
            </a:r>
            <a:r>
              <a:rPr spc="-86" dirty="0"/>
              <a:t> </a:t>
            </a:r>
            <a:r>
              <a:rPr spc="-9" dirty="0"/>
              <a:t>table, </a:t>
            </a:r>
            <a:r>
              <a:rPr dirty="0"/>
              <a:t>a</a:t>
            </a:r>
            <a:r>
              <a:rPr spc="-68" dirty="0"/>
              <a:t> </a:t>
            </a:r>
            <a:r>
              <a:rPr dirty="0"/>
              <a:t>condition</a:t>
            </a:r>
            <a:r>
              <a:rPr spc="-68" dirty="0"/>
              <a:t> </a:t>
            </a:r>
            <a:r>
              <a:rPr dirty="0"/>
              <a:t>whose</a:t>
            </a:r>
            <a:r>
              <a:rPr spc="-68" dirty="0"/>
              <a:t> </a:t>
            </a:r>
            <a:r>
              <a:rPr dirty="0"/>
              <a:t>value</a:t>
            </a:r>
            <a:r>
              <a:rPr spc="-68" dirty="0"/>
              <a:t> </a:t>
            </a:r>
            <a:r>
              <a:rPr dirty="0"/>
              <a:t>does</a:t>
            </a:r>
            <a:r>
              <a:rPr spc="-68" dirty="0"/>
              <a:t> </a:t>
            </a:r>
            <a:r>
              <a:rPr dirty="0"/>
              <a:t>not</a:t>
            </a:r>
            <a:r>
              <a:rPr spc="-68" dirty="0"/>
              <a:t> </a:t>
            </a:r>
            <a:r>
              <a:rPr spc="-9" dirty="0"/>
              <a:t>affect </a:t>
            </a:r>
            <a:r>
              <a:rPr dirty="0"/>
              <a:t>which</a:t>
            </a:r>
            <a:r>
              <a:rPr spc="-51" dirty="0"/>
              <a:t> </a:t>
            </a:r>
            <a:r>
              <a:rPr dirty="0"/>
              <a:t>actions</a:t>
            </a:r>
            <a:r>
              <a:rPr spc="-51" dirty="0"/>
              <a:t> </a:t>
            </a:r>
            <a:r>
              <a:rPr dirty="0"/>
              <a:t>are</a:t>
            </a:r>
            <a:r>
              <a:rPr spc="-47" dirty="0"/>
              <a:t> </a:t>
            </a:r>
            <a:r>
              <a:rPr dirty="0"/>
              <a:t>taken</a:t>
            </a:r>
            <a:r>
              <a:rPr spc="-51" dirty="0"/>
              <a:t> </a:t>
            </a:r>
            <a:r>
              <a:rPr dirty="0"/>
              <a:t>for</a:t>
            </a:r>
            <a:r>
              <a:rPr spc="-47" dirty="0"/>
              <a:t> </a:t>
            </a:r>
            <a:r>
              <a:rPr dirty="0"/>
              <a:t>two</a:t>
            </a:r>
            <a:r>
              <a:rPr spc="-9" dirty="0"/>
              <a:t> </a:t>
            </a:r>
            <a:r>
              <a:rPr dirty="0"/>
              <a:t>or</a:t>
            </a:r>
            <a:r>
              <a:rPr spc="-51" dirty="0"/>
              <a:t> </a:t>
            </a:r>
            <a:r>
              <a:rPr spc="-17" dirty="0"/>
              <a:t>more </a:t>
            </a:r>
            <a:r>
              <a:rPr spc="-9" dirty="0"/>
              <a:t>rules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468130"/>
            <a:ext cx="6743971" cy="1212639"/>
          </a:xfrm>
          <a:prstGeom prst="rect">
            <a:avLst/>
          </a:prstGeom>
        </p:spPr>
        <p:txBody>
          <a:bodyPr vert="horz" wrap="square" lIns="0" tIns="54228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Modeling</a:t>
            </a:r>
            <a:r>
              <a:rPr sz="3762" spc="-120" dirty="0"/>
              <a:t> </a:t>
            </a:r>
            <a:r>
              <a:rPr sz="3762" dirty="0"/>
              <a:t>Logic</a:t>
            </a:r>
            <a:r>
              <a:rPr sz="3762" spc="-73" dirty="0"/>
              <a:t> </a:t>
            </a:r>
            <a:r>
              <a:rPr sz="3762" dirty="0"/>
              <a:t>with</a:t>
            </a:r>
            <a:r>
              <a:rPr sz="3762" spc="-120" dirty="0"/>
              <a:t> </a:t>
            </a:r>
            <a:r>
              <a:rPr sz="3762" spc="-9" dirty="0"/>
              <a:t>Decision </a:t>
            </a:r>
            <a:r>
              <a:rPr sz="3762" dirty="0"/>
              <a:t>Tables</a:t>
            </a:r>
            <a:r>
              <a:rPr sz="3762" spc="-120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43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128269"/>
            <a:ext cx="6686414" cy="2842326"/>
          </a:xfrm>
          <a:prstGeom prst="rect">
            <a:avLst/>
          </a:prstGeom>
        </p:spPr>
        <p:txBody>
          <a:bodyPr vert="horz" wrap="square" lIns="0" tIns="49412" rIns="0" bIns="0" rtlCol="0">
            <a:spAutoFit/>
          </a:bodyPr>
          <a:lstStyle/>
          <a:p>
            <a:pPr marL="305160" indent="-294300">
              <a:spcBef>
                <a:spcPts val="389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dirty="0">
                <a:latin typeface="Arial"/>
                <a:cs typeface="Arial"/>
              </a:rPr>
              <a:t>Procedure</a:t>
            </a:r>
            <a:r>
              <a:rPr sz="2736" spc="-9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for</a:t>
            </a:r>
            <a:r>
              <a:rPr sz="2736" spc="-9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Creating</a:t>
            </a:r>
            <a:r>
              <a:rPr sz="2736" spc="-94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Decision</a:t>
            </a:r>
            <a:r>
              <a:rPr sz="2736" spc="-94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Tables</a:t>
            </a:r>
            <a:endParaRPr sz="2736">
              <a:latin typeface="Arial"/>
              <a:cs typeface="Arial"/>
            </a:endParaRPr>
          </a:p>
          <a:p>
            <a:pPr marL="645070" marR="4344" lvl="1" indent="-243802">
              <a:lnSpc>
                <a:spcPts val="2582"/>
              </a:lnSpc>
              <a:spcBef>
                <a:spcPts val="611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Name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condition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and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values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that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spc="-17" dirty="0">
                <a:latin typeface="Arial"/>
                <a:cs typeface="Arial"/>
              </a:rPr>
              <a:t>each 	</a:t>
            </a:r>
            <a:r>
              <a:rPr sz="2394" dirty="0">
                <a:latin typeface="Arial"/>
                <a:cs typeface="Arial"/>
              </a:rPr>
              <a:t>condition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can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assume.</a:t>
            </a:r>
            <a:endParaRPr sz="2394">
              <a:latin typeface="Arial"/>
              <a:cs typeface="Arial"/>
            </a:endParaRPr>
          </a:p>
          <a:p>
            <a:pPr marL="645613" lvl="1" indent="-243802">
              <a:spcBef>
                <a:spcPts val="252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Name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all</a:t>
            </a:r>
            <a:r>
              <a:rPr sz="2394" spc="-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possible</a:t>
            </a:r>
            <a:r>
              <a:rPr sz="2394" spc="-6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actions</a:t>
            </a:r>
            <a:r>
              <a:rPr sz="2394" spc="-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that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can</a:t>
            </a:r>
            <a:r>
              <a:rPr sz="2394" spc="-9" dirty="0">
                <a:latin typeface="Arial"/>
                <a:cs typeface="Arial"/>
              </a:rPr>
              <a:t> occur.</a:t>
            </a:r>
            <a:endParaRPr sz="2394">
              <a:latin typeface="Arial"/>
              <a:cs typeface="Arial"/>
            </a:endParaRPr>
          </a:p>
          <a:p>
            <a:pPr marL="646156" lvl="1" indent="-244345">
              <a:spcBef>
                <a:spcPts val="286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156" algn="l"/>
              </a:tabLst>
            </a:pPr>
            <a:r>
              <a:rPr sz="2394" dirty="0">
                <a:latin typeface="Arial"/>
                <a:cs typeface="Arial"/>
              </a:rPr>
              <a:t>List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all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possible</a:t>
            </a:r>
            <a:r>
              <a:rPr sz="2394" spc="-68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rules.</a:t>
            </a:r>
            <a:endParaRPr sz="2394">
              <a:latin typeface="Arial"/>
              <a:cs typeface="Arial"/>
            </a:endParaRPr>
          </a:p>
          <a:p>
            <a:pPr marL="645613" lvl="1" indent="-243802">
              <a:spcBef>
                <a:spcPts val="286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Define</a:t>
            </a:r>
            <a:r>
              <a:rPr sz="2394" spc="-5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actions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for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each</a:t>
            </a:r>
            <a:r>
              <a:rPr sz="2394" spc="-9" dirty="0">
                <a:latin typeface="Arial"/>
                <a:cs typeface="Arial"/>
              </a:rPr>
              <a:t> rule.</a:t>
            </a:r>
            <a:endParaRPr sz="2394">
              <a:latin typeface="Arial"/>
              <a:cs typeface="Arial"/>
            </a:endParaRPr>
          </a:p>
          <a:p>
            <a:pPr marL="645613" lvl="1" indent="-243802">
              <a:spcBef>
                <a:spcPts val="291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Simplify</a:t>
            </a:r>
            <a:r>
              <a:rPr sz="2394" spc="-5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4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table.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542394"/>
            <a:ext cx="6743971" cy="1064110"/>
          </a:xfrm>
          <a:prstGeom prst="rect">
            <a:avLst/>
          </a:prstGeom>
        </p:spPr>
        <p:txBody>
          <a:bodyPr vert="horz" wrap="square" lIns="0" tIns="11403" rIns="0" bIns="0" rtlCol="0" anchor="ctr">
            <a:spAutoFit/>
          </a:bodyPr>
          <a:lstStyle/>
          <a:p>
            <a:pPr marL="206336" marR="4344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Modeling</a:t>
            </a:r>
            <a:r>
              <a:rPr sz="3420" spc="-77" dirty="0"/>
              <a:t> </a:t>
            </a:r>
            <a:r>
              <a:rPr sz="3420" dirty="0"/>
              <a:t>Logic</a:t>
            </a:r>
            <a:r>
              <a:rPr sz="3420" spc="-13" dirty="0"/>
              <a:t> </a:t>
            </a:r>
            <a:r>
              <a:rPr sz="3420" dirty="0"/>
              <a:t>with</a:t>
            </a:r>
            <a:r>
              <a:rPr sz="3420" spc="-13" dirty="0"/>
              <a:t> </a:t>
            </a:r>
            <a:r>
              <a:rPr sz="3420" spc="-9" dirty="0"/>
              <a:t>Decision </a:t>
            </a:r>
            <a:r>
              <a:rPr sz="3420" dirty="0"/>
              <a:t>Tables</a:t>
            </a:r>
            <a:r>
              <a:rPr sz="3420" spc="-64" dirty="0"/>
              <a:t>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/>
          <p:nvPr/>
        </p:nvSpPr>
        <p:spPr>
          <a:xfrm>
            <a:off x="1771917" y="5048063"/>
            <a:ext cx="4427564" cy="48468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lang="en-MY" sz="1539" b="1" dirty="0">
                <a:latin typeface="Arial"/>
                <a:cs typeface="Arial"/>
              </a:rPr>
              <a:t> 12</a:t>
            </a:r>
            <a:endParaRPr sz="1539" dirty="0">
              <a:latin typeface="Arial"/>
              <a:cs typeface="Arial"/>
            </a:endParaRPr>
          </a:p>
          <a:p>
            <a:pPr marL="10860"/>
            <a:r>
              <a:rPr sz="1539" dirty="0">
                <a:latin typeface="Arial"/>
                <a:cs typeface="Arial"/>
              </a:rPr>
              <a:t>Reduced</a:t>
            </a:r>
            <a:r>
              <a:rPr sz="1539" spc="-51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decision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table</a:t>
            </a:r>
            <a:r>
              <a:rPr sz="1539" spc="-3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for</a:t>
            </a:r>
            <a:r>
              <a:rPr sz="1539" spc="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payroll</a:t>
            </a:r>
            <a:r>
              <a:rPr sz="1539" spc="4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system</a:t>
            </a:r>
            <a:r>
              <a:rPr sz="1539" spc="-21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example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44</a:t>
            </a:fld>
            <a:endParaRPr spc="-2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A36A02-EE69-491B-257D-B78F4CAB3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824037"/>
            <a:ext cx="5676900" cy="320992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-50115"/>
            <a:ext cx="6743971" cy="2249128"/>
          </a:xfrm>
          <a:prstGeom prst="rect">
            <a:avLst/>
          </a:prstGeom>
        </p:spPr>
        <p:txBody>
          <a:bodyPr vert="horz" wrap="square" lIns="0" tIns="215696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77"/>
              </a:spcBef>
            </a:pPr>
            <a:r>
              <a:rPr dirty="0"/>
              <a:t>Electronic</a:t>
            </a:r>
            <a:r>
              <a:rPr spc="-107" dirty="0"/>
              <a:t> </a:t>
            </a:r>
            <a:r>
              <a:rPr spc="-9" dirty="0"/>
              <a:t>Commerce</a:t>
            </a:r>
            <a:r>
              <a:rPr spc="-103" dirty="0"/>
              <a:t> </a:t>
            </a:r>
            <a:r>
              <a:rPr dirty="0"/>
              <a:t>Application:</a:t>
            </a:r>
            <a:r>
              <a:rPr spc="-162" dirty="0"/>
              <a:t> </a:t>
            </a:r>
            <a:r>
              <a:rPr spc="-9" dirty="0"/>
              <a:t>Process </a:t>
            </a:r>
            <a:r>
              <a:rPr dirty="0"/>
              <a:t>Modeling</a:t>
            </a:r>
            <a:r>
              <a:rPr spc="-133" dirty="0"/>
              <a:t> </a:t>
            </a:r>
            <a:r>
              <a:rPr dirty="0"/>
              <a:t>using</a:t>
            </a:r>
            <a:r>
              <a:rPr spc="-77" dirty="0"/>
              <a:t> </a:t>
            </a:r>
            <a:r>
              <a:rPr dirty="0"/>
              <a:t>Data</a:t>
            </a:r>
            <a:r>
              <a:rPr spc="-77" dirty="0"/>
              <a:t> </a:t>
            </a:r>
            <a:r>
              <a:rPr dirty="0"/>
              <a:t>Flow</a:t>
            </a:r>
            <a:r>
              <a:rPr spc="-81" dirty="0"/>
              <a:t> </a:t>
            </a:r>
            <a:r>
              <a:rPr spc="-9" dirty="0"/>
              <a:t>Diagrams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45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61" y="2209788"/>
            <a:ext cx="6022877" cy="2490998"/>
          </a:xfrm>
          <a:prstGeom prst="rect">
            <a:avLst/>
          </a:prstGeom>
        </p:spPr>
        <p:txBody>
          <a:bodyPr vert="horz" wrap="square" lIns="0" tIns="9774" rIns="0" bIns="0" rtlCol="0">
            <a:spAutoFit/>
          </a:bodyPr>
          <a:lstStyle/>
          <a:p>
            <a:pPr marL="305160" marR="619007" indent="-294843">
              <a:spcBef>
                <a:spcPts val="7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dirty="0">
                <a:latin typeface="Arial"/>
                <a:cs typeface="Arial"/>
              </a:rPr>
              <a:t>Process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modeling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for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Pine</a:t>
            </a:r>
            <a:r>
              <a:rPr sz="2736" spc="-81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Valley </a:t>
            </a:r>
            <a:r>
              <a:rPr sz="2736" dirty="0">
                <a:latin typeface="Arial"/>
                <a:cs typeface="Arial"/>
              </a:rPr>
              <a:t>Furniture’s</a:t>
            </a:r>
            <a:r>
              <a:rPr sz="2736" spc="-137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WebStore</a:t>
            </a:r>
            <a:endParaRPr sz="2736">
              <a:latin typeface="Arial"/>
              <a:cs typeface="Arial"/>
            </a:endParaRPr>
          </a:p>
          <a:p>
            <a:pPr marL="645613" lvl="1" indent="-243802">
              <a:spcBef>
                <a:spcPts val="569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5613" algn="l"/>
              </a:tabLst>
            </a:pPr>
            <a:r>
              <a:rPr sz="2394" dirty="0">
                <a:latin typeface="Arial"/>
                <a:cs typeface="Arial"/>
              </a:rPr>
              <a:t>Completed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JAD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session</a:t>
            </a:r>
            <a:endParaRPr sz="2394">
              <a:latin typeface="Arial"/>
              <a:cs typeface="Arial"/>
            </a:endParaRPr>
          </a:p>
          <a:p>
            <a:pPr marL="645070" marR="4344" lvl="1" indent="-243802">
              <a:spcBef>
                <a:spcPts val="573"/>
              </a:spcBef>
              <a:buClr>
                <a:srgbClr val="CC0066"/>
              </a:buClr>
              <a:buSzPct val="78571"/>
              <a:buFont typeface="Segoe UI Symbol"/>
              <a:buChar char="□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Began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translating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WebStore</a:t>
            </a:r>
            <a:r>
              <a:rPr sz="2394" spc="-60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system 	</a:t>
            </a:r>
            <a:r>
              <a:rPr sz="2394" dirty="0">
                <a:latin typeface="Arial"/>
                <a:cs typeface="Arial"/>
              </a:rPr>
              <a:t>structure</a:t>
            </a:r>
            <a:r>
              <a:rPr sz="2394" spc="-10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into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data</a:t>
            </a:r>
            <a:r>
              <a:rPr sz="2394" spc="-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flow</a:t>
            </a:r>
            <a:r>
              <a:rPr sz="2394" spc="-9" dirty="0">
                <a:latin typeface="Arial"/>
                <a:cs typeface="Arial"/>
              </a:rPr>
              <a:t> diagrams</a:t>
            </a:r>
            <a:endParaRPr sz="2394">
              <a:latin typeface="Arial"/>
              <a:cs typeface="Arial"/>
            </a:endParaRPr>
          </a:p>
          <a:p>
            <a:pPr marL="987696" lvl="2" indent="-194933">
              <a:spcBef>
                <a:spcPts val="509"/>
              </a:spcBef>
              <a:buClr>
                <a:srgbClr val="3399FF"/>
              </a:buClr>
              <a:buSzPct val="64583"/>
              <a:buFont typeface="Segoe UI Symbol"/>
              <a:buChar char="■"/>
              <a:tabLst>
                <a:tab pos="987696" algn="l"/>
              </a:tabLst>
            </a:pPr>
            <a:r>
              <a:rPr sz="2052" dirty="0">
                <a:latin typeface="Arial"/>
                <a:cs typeface="Arial"/>
              </a:rPr>
              <a:t>Identified</a:t>
            </a:r>
            <a:r>
              <a:rPr sz="2052" spc="-73" dirty="0">
                <a:latin typeface="Arial"/>
                <a:cs typeface="Arial"/>
              </a:rPr>
              <a:t> </a:t>
            </a:r>
            <a:r>
              <a:rPr sz="2052" dirty="0">
                <a:latin typeface="Arial"/>
                <a:cs typeface="Arial"/>
              </a:rPr>
              <a:t>six</a:t>
            </a:r>
            <a:r>
              <a:rPr sz="2052" spc="-21" dirty="0">
                <a:latin typeface="Arial"/>
                <a:cs typeface="Arial"/>
              </a:rPr>
              <a:t> high-</a:t>
            </a:r>
            <a:r>
              <a:rPr sz="2052" dirty="0">
                <a:latin typeface="Arial"/>
                <a:cs typeface="Arial"/>
              </a:rPr>
              <a:t>level</a:t>
            </a:r>
            <a:r>
              <a:rPr sz="2052" spc="-26" dirty="0">
                <a:latin typeface="Arial"/>
                <a:cs typeface="Arial"/>
              </a:rPr>
              <a:t> </a:t>
            </a:r>
            <a:r>
              <a:rPr sz="2052" spc="-9" dirty="0">
                <a:latin typeface="Arial"/>
                <a:cs typeface="Arial"/>
              </a:rPr>
              <a:t>processes</a:t>
            </a:r>
            <a:endParaRPr sz="2052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-50115"/>
            <a:ext cx="8073037" cy="2249128"/>
          </a:xfrm>
          <a:prstGeom prst="rect">
            <a:avLst/>
          </a:prstGeom>
        </p:spPr>
        <p:txBody>
          <a:bodyPr vert="horz" wrap="square" lIns="0" tIns="215696" rIns="0" bIns="0" rtlCol="0" anchor="ctr">
            <a:spAutoFit/>
          </a:bodyPr>
          <a:lstStyle/>
          <a:p>
            <a:pPr marL="10860" marR="4344">
              <a:lnSpc>
                <a:spcPct val="100000"/>
              </a:lnSpc>
              <a:spcBef>
                <a:spcPts val="77"/>
              </a:spcBef>
            </a:pPr>
            <a:r>
              <a:rPr dirty="0"/>
              <a:t>Electronic</a:t>
            </a:r>
            <a:r>
              <a:rPr spc="-107" dirty="0"/>
              <a:t> </a:t>
            </a:r>
            <a:r>
              <a:rPr spc="-9" dirty="0"/>
              <a:t>Commerce</a:t>
            </a:r>
            <a:r>
              <a:rPr spc="-103" dirty="0"/>
              <a:t> </a:t>
            </a:r>
            <a:r>
              <a:rPr dirty="0"/>
              <a:t>Application:</a:t>
            </a:r>
            <a:r>
              <a:rPr spc="-162" dirty="0"/>
              <a:t> </a:t>
            </a:r>
            <a:r>
              <a:rPr spc="-9" dirty="0"/>
              <a:t>Process </a:t>
            </a:r>
            <a:r>
              <a:rPr dirty="0"/>
              <a:t>Modeling</a:t>
            </a:r>
            <a:r>
              <a:rPr spc="-128" dirty="0"/>
              <a:t> </a:t>
            </a:r>
            <a:r>
              <a:rPr dirty="0"/>
              <a:t>using</a:t>
            </a:r>
            <a:r>
              <a:rPr spc="-81" dirty="0"/>
              <a:t> </a:t>
            </a:r>
            <a:r>
              <a:rPr dirty="0"/>
              <a:t>Data</a:t>
            </a:r>
            <a:r>
              <a:rPr spc="-77" dirty="0"/>
              <a:t> </a:t>
            </a:r>
            <a:r>
              <a:rPr dirty="0"/>
              <a:t>Flow</a:t>
            </a:r>
            <a:r>
              <a:rPr spc="-77" dirty="0"/>
              <a:t> </a:t>
            </a:r>
            <a:r>
              <a:rPr dirty="0"/>
              <a:t>Diagrams</a:t>
            </a:r>
            <a:r>
              <a:rPr spc="-77" dirty="0"/>
              <a:t> </a:t>
            </a:r>
            <a:r>
              <a:rPr spc="-9" dirty="0"/>
              <a:t>(Cont.)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46</a:t>
            </a:fld>
            <a:endParaRPr spc="-2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B1784-440B-11BC-2317-E06892E6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993165"/>
            <a:ext cx="6781800" cy="3562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55A605-216C-74FB-9F3D-86520DED7FD7}"/>
              </a:ext>
            </a:extLst>
          </p:cNvPr>
          <p:cNvSpPr txBox="1"/>
          <p:nvPr/>
        </p:nvSpPr>
        <p:spPr>
          <a:xfrm>
            <a:off x="2286000" y="2214401"/>
            <a:ext cx="6629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026FF"/>
                </a:solidFill>
                <a:latin typeface="FuturaLTPro-BoldCond"/>
              </a:rPr>
              <a:t>Table 3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FuturaLTPro-BoldCond"/>
              </a:rPr>
              <a:t>System Structure of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FuturaLTPro-BoldCond"/>
              </a:rPr>
              <a:t>WebStore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FuturaLTPro-BoldCond"/>
              </a:rPr>
              <a:t> and Corresponding level-0 Processes</a:t>
            </a:r>
            <a:endParaRPr lang="en-MY" dirty="0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0860" marR="4344"/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Electronic</a:t>
            </a:r>
            <a:r>
              <a:rPr lang="en-US" sz="2000" kern="1200" spc="-107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spc="-9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Commerce</a:t>
            </a:r>
            <a:r>
              <a:rPr lang="en-US" sz="2000" kern="1200" spc="-10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Application:</a:t>
            </a:r>
            <a:r>
              <a:rPr lang="en-US" sz="2000" kern="1200" spc="-162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spc="-9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</a:t>
            </a:r>
            <a:r>
              <a:rPr lang="en-US" sz="2000" kern="1200" spc="-133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</a:t>
            </a:r>
            <a:r>
              <a:rPr lang="en-US" sz="2000" kern="1200" spc="-77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  <a:r>
              <a:rPr lang="en-US" sz="2000" kern="1200" spc="-77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</a:t>
            </a:r>
            <a:r>
              <a:rPr lang="en-US" sz="2000" kern="1200" spc="-81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spc="-9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320" y="2718054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500" b="1" dirty="0">
                <a:latin typeface="+mn-lt"/>
                <a:cs typeface="+mn-cs"/>
              </a:rPr>
              <a:t>FIGURE 12</a:t>
            </a:r>
            <a:endParaRPr lang="en-US" sz="1500" dirty="0">
              <a:latin typeface="+mn-lt"/>
              <a:cs typeface="+mn-cs"/>
            </a:endParaRPr>
          </a:p>
          <a:p>
            <a:pPr marR="4344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  <a:cs typeface="+mn-cs"/>
              </a:rPr>
              <a:t>Level-0</a:t>
            </a:r>
            <a:r>
              <a:rPr lang="en-US" sz="1500" spc="-17" dirty="0">
                <a:latin typeface="+mn-lt"/>
                <a:cs typeface="+mn-cs"/>
              </a:rPr>
              <a:t> </a:t>
            </a:r>
            <a:r>
              <a:rPr lang="en-US" sz="1500" dirty="0">
                <a:latin typeface="+mn-lt"/>
                <a:cs typeface="+mn-cs"/>
              </a:rPr>
              <a:t>data</a:t>
            </a:r>
            <a:r>
              <a:rPr lang="en-US" sz="1500" spc="-38" dirty="0">
                <a:latin typeface="+mn-lt"/>
                <a:cs typeface="+mn-cs"/>
              </a:rPr>
              <a:t> </a:t>
            </a:r>
            <a:r>
              <a:rPr lang="en-US" sz="1500" spc="-17" dirty="0">
                <a:latin typeface="+mn-lt"/>
                <a:cs typeface="+mn-cs"/>
              </a:rPr>
              <a:t>flow </a:t>
            </a:r>
            <a:r>
              <a:rPr lang="en-US" sz="1500" dirty="0">
                <a:latin typeface="+mn-lt"/>
                <a:cs typeface="+mn-cs"/>
              </a:rPr>
              <a:t>diagram</a:t>
            </a:r>
            <a:r>
              <a:rPr lang="en-US" sz="1500" spc="-38" dirty="0">
                <a:latin typeface="+mn-lt"/>
                <a:cs typeface="+mn-cs"/>
              </a:rPr>
              <a:t> </a:t>
            </a:r>
            <a:r>
              <a:rPr lang="en-US" sz="1500" dirty="0">
                <a:latin typeface="+mn-lt"/>
                <a:cs typeface="+mn-cs"/>
              </a:rPr>
              <a:t>for</a:t>
            </a:r>
            <a:r>
              <a:rPr lang="en-US" sz="1500" spc="9" dirty="0">
                <a:latin typeface="+mn-lt"/>
                <a:cs typeface="+mn-cs"/>
              </a:rPr>
              <a:t> </a:t>
            </a:r>
            <a:r>
              <a:rPr lang="en-US" sz="1500" spc="-21" dirty="0">
                <a:latin typeface="+mn-lt"/>
                <a:cs typeface="+mn-cs"/>
              </a:rPr>
              <a:t>the </a:t>
            </a:r>
            <a:r>
              <a:rPr lang="en-US" sz="1500" spc="-9" dirty="0" err="1">
                <a:latin typeface="+mn-lt"/>
                <a:cs typeface="+mn-cs"/>
              </a:rPr>
              <a:t>WebStore</a:t>
            </a:r>
            <a:endParaRPr lang="en-US" sz="1500" dirty="0">
              <a:latin typeface="+mn-lt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92271-FBC2-5DDC-799F-1B908027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54" y="705203"/>
            <a:ext cx="5523926" cy="52201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47</a:t>
            </a:fld>
            <a:endParaRPr spc="-21" dirty="0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302" y="1164954"/>
            <a:ext cx="2062830" cy="588810"/>
          </a:xfrm>
          <a:prstGeom prst="rect">
            <a:avLst/>
          </a:prstGeom>
        </p:spPr>
        <p:txBody>
          <a:bodyPr vert="horz" wrap="square" lIns="0" tIns="977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spc="-9" dirty="0"/>
              <a:t>Summary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48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250579" y="1933105"/>
            <a:ext cx="6413832" cy="2954564"/>
          </a:xfrm>
          <a:prstGeom prst="rect">
            <a:avLst/>
          </a:prstGeom>
        </p:spPr>
        <p:txBody>
          <a:bodyPr vert="horz" wrap="square" lIns="0" tIns="91223" rIns="0" bIns="0" rtlCol="0">
            <a:spAutoFit/>
          </a:bodyPr>
          <a:lstStyle/>
          <a:p>
            <a:pPr marL="305160" indent="-294300">
              <a:spcBef>
                <a:spcPts val="718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2736" dirty="0">
                <a:latin typeface="Arial"/>
                <a:cs typeface="Arial"/>
              </a:rPr>
              <a:t>In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this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chapter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you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learned</a:t>
            </a:r>
            <a:r>
              <a:rPr sz="2736" spc="-4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how</a:t>
            </a:r>
            <a:r>
              <a:rPr sz="2736" spc="-47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to:</a:t>
            </a:r>
            <a:endParaRPr sz="2736">
              <a:latin typeface="Arial"/>
              <a:cs typeface="Arial"/>
            </a:endParaRPr>
          </a:p>
          <a:p>
            <a:pPr marL="645070" marR="292128" lvl="1" indent="-243802">
              <a:spcBef>
                <a:spcPts val="564"/>
              </a:spcBef>
              <a:buClr>
                <a:srgbClr val="BA2212"/>
              </a:buClr>
              <a:buSzPct val="78571"/>
              <a:buFont typeface="Segoe UI Symbol"/>
              <a:buChar char="✓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Understand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logical</a:t>
            </a:r>
            <a:r>
              <a:rPr sz="2394" spc="-6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process</a:t>
            </a:r>
            <a:r>
              <a:rPr sz="2394" spc="-6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modeling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spc="-21" dirty="0">
                <a:latin typeface="Arial"/>
                <a:cs typeface="Arial"/>
              </a:rPr>
              <a:t>via 	</a:t>
            </a:r>
            <a:r>
              <a:rPr sz="2394" dirty="0">
                <a:latin typeface="Arial"/>
                <a:cs typeface="Arial"/>
              </a:rPr>
              <a:t>data</a:t>
            </a:r>
            <a:r>
              <a:rPr sz="2394" spc="-7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flow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diagrams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(DFDs).</a:t>
            </a:r>
            <a:endParaRPr sz="2394">
              <a:latin typeface="Arial"/>
              <a:cs typeface="Arial"/>
            </a:endParaRPr>
          </a:p>
          <a:p>
            <a:pPr marL="645070" marR="4887" lvl="1" indent="-243802">
              <a:spcBef>
                <a:spcPts val="577"/>
              </a:spcBef>
              <a:buClr>
                <a:srgbClr val="BA2212"/>
              </a:buClr>
              <a:buSzPct val="78571"/>
              <a:buFont typeface="Segoe UI Symbol"/>
              <a:buChar char="✓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Draw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data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flow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diagrams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of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spc="-13" dirty="0">
                <a:latin typeface="Arial"/>
                <a:cs typeface="Arial"/>
              </a:rPr>
              <a:t>well-</a:t>
            </a:r>
            <a:r>
              <a:rPr sz="2394" spc="-9" dirty="0">
                <a:latin typeface="Arial"/>
                <a:cs typeface="Arial"/>
              </a:rPr>
              <a:t>structured 	</a:t>
            </a:r>
            <a:r>
              <a:rPr sz="2394" dirty="0">
                <a:latin typeface="Arial"/>
                <a:cs typeface="Arial"/>
              </a:rPr>
              <a:t>process </a:t>
            </a:r>
            <a:r>
              <a:rPr sz="2394" spc="-9" dirty="0">
                <a:latin typeface="Arial"/>
                <a:cs typeface="Arial"/>
              </a:rPr>
              <a:t>models.</a:t>
            </a:r>
            <a:endParaRPr sz="2394">
              <a:latin typeface="Arial"/>
              <a:cs typeface="Arial"/>
            </a:endParaRPr>
          </a:p>
          <a:p>
            <a:pPr marL="645070" marR="4344" lvl="1" indent="-243802">
              <a:spcBef>
                <a:spcPts val="573"/>
              </a:spcBef>
              <a:buClr>
                <a:srgbClr val="BA2212"/>
              </a:buClr>
              <a:buSzPct val="78571"/>
              <a:buFont typeface="Segoe UI Symbol"/>
              <a:buChar char="✓"/>
              <a:tabLst>
                <a:tab pos="646699" algn="l"/>
              </a:tabLst>
            </a:pPr>
            <a:r>
              <a:rPr sz="2394" dirty="0">
                <a:latin typeface="Arial"/>
                <a:cs typeface="Arial"/>
              </a:rPr>
              <a:t>Decompose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data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flow</a:t>
            </a:r>
            <a:r>
              <a:rPr sz="2394" spc="-4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diagrams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into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lower- 	</a:t>
            </a:r>
            <a:r>
              <a:rPr sz="2394" dirty="0">
                <a:latin typeface="Arial"/>
                <a:cs typeface="Arial"/>
              </a:rPr>
              <a:t>level</a:t>
            </a:r>
            <a:r>
              <a:rPr sz="2394" spc="-56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diagrams.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302" y="1164954"/>
            <a:ext cx="3652713" cy="588810"/>
          </a:xfrm>
          <a:prstGeom prst="rect">
            <a:avLst/>
          </a:prstGeom>
        </p:spPr>
        <p:txBody>
          <a:bodyPr vert="horz" wrap="square" lIns="0" tIns="977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Summary</a:t>
            </a:r>
            <a:r>
              <a:rPr sz="3762" spc="-167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49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641621" y="2011730"/>
            <a:ext cx="5924052" cy="2376008"/>
          </a:xfrm>
          <a:prstGeom prst="rect">
            <a:avLst/>
          </a:prstGeom>
        </p:spPr>
        <p:txBody>
          <a:bodyPr vert="horz" wrap="square" lIns="0" tIns="11403" rIns="0" bIns="0" rtlCol="0">
            <a:spAutoFit/>
          </a:bodyPr>
          <a:lstStyle/>
          <a:p>
            <a:pPr marL="254119" marR="4344" indent="-243802">
              <a:spcBef>
                <a:spcPts val="90"/>
              </a:spcBef>
              <a:buClr>
                <a:srgbClr val="BA2212"/>
              </a:buClr>
              <a:buSzPct val="78571"/>
              <a:buFont typeface="Segoe UI Symbol"/>
              <a:buChar char="✓"/>
              <a:tabLst>
                <a:tab pos="255748" algn="l"/>
              </a:tabLst>
            </a:pPr>
            <a:r>
              <a:rPr sz="2394" dirty="0">
                <a:latin typeface="Arial"/>
                <a:cs typeface="Arial"/>
              </a:rPr>
              <a:t>Balance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spc="-30" dirty="0">
                <a:latin typeface="Arial"/>
                <a:cs typeface="Arial"/>
              </a:rPr>
              <a:t>high-</a:t>
            </a:r>
            <a:r>
              <a:rPr sz="2394" dirty="0">
                <a:latin typeface="Arial"/>
                <a:cs typeface="Arial"/>
              </a:rPr>
              <a:t>level</a:t>
            </a:r>
            <a:r>
              <a:rPr sz="2394" spc="-38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and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low-level</a:t>
            </a:r>
            <a:r>
              <a:rPr sz="2394" spc="13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data</a:t>
            </a:r>
            <a:r>
              <a:rPr sz="2394" spc="-34" dirty="0">
                <a:latin typeface="Arial"/>
                <a:cs typeface="Arial"/>
              </a:rPr>
              <a:t> </a:t>
            </a:r>
            <a:r>
              <a:rPr sz="2394" spc="-17" dirty="0">
                <a:latin typeface="Arial"/>
                <a:cs typeface="Arial"/>
              </a:rPr>
              <a:t>flow 	</a:t>
            </a:r>
            <a:r>
              <a:rPr sz="2394" spc="-9" dirty="0">
                <a:latin typeface="Arial"/>
                <a:cs typeface="Arial"/>
              </a:rPr>
              <a:t>diagrams.</a:t>
            </a:r>
            <a:endParaRPr sz="2394">
              <a:latin typeface="Arial"/>
              <a:cs typeface="Arial"/>
            </a:endParaRPr>
          </a:p>
          <a:p>
            <a:pPr marL="254119" marR="671134" indent="-243802">
              <a:spcBef>
                <a:spcPts val="577"/>
              </a:spcBef>
              <a:buClr>
                <a:srgbClr val="BA2212"/>
              </a:buClr>
              <a:buSzPct val="78571"/>
              <a:buFont typeface="Segoe UI Symbol"/>
              <a:buChar char="✓"/>
              <a:tabLst>
                <a:tab pos="255748" algn="l"/>
              </a:tabLst>
            </a:pPr>
            <a:r>
              <a:rPr sz="2394" dirty="0">
                <a:latin typeface="Arial"/>
                <a:cs typeface="Arial"/>
              </a:rPr>
              <a:t>Use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data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flow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diagrams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for</a:t>
            </a:r>
            <a:r>
              <a:rPr sz="2394" spc="-30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analyzing 	</a:t>
            </a:r>
            <a:r>
              <a:rPr sz="2394" dirty="0">
                <a:latin typeface="Arial"/>
                <a:cs typeface="Arial"/>
              </a:rPr>
              <a:t>information</a:t>
            </a:r>
            <a:r>
              <a:rPr sz="2394" spc="-77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systems.</a:t>
            </a:r>
            <a:endParaRPr sz="2394">
              <a:latin typeface="Arial"/>
              <a:cs typeface="Arial"/>
            </a:endParaRPr>
          </a:p>
          <a:p>
            <a:pPr marL="254119" marR="90136" indent="-243802">
              <a:spcBef>
                <a:spcPts val="573"/>
              </a:spcBef>
              <a:buClr>
                <a:srgbClr val="BA2212"/>
              </a:buClr>
              <a:buSzPct val="78571"/>
              <a:buFont typeface="Segoe UI Symbol"/>
              <a:buChar char="✓"/>
              <a:tabLst>
                <a:tab pos="255748" algn="l"/>
              </a:tabLst>
            </a:pPr>
            <a:r>
              <a:rPr sz="2394" dirty="0">
                <a:latin typeface="Arial"/>
                <a:cs typeface="Arial"/>
              </a:rPr>
              <a:t>Use</a:t>
            </a:r>
            <a:r>
              <a:rPr sz="2394" spc="-4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decision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tables</a:t>
            </a:r>
            <a:r>
              <a:rPr sz="2394" spc="-17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to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represent</a:t>
            </a:r>
            <a:r>
              <a:rPr sz="2394" spc="-9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the</a:t>
            </a:r>
            <a:r>
              <a:rPr sz="2394" spc="-9" dirty="0">
                <a:latin typeface="Arial"/>
                <a:cs typeface="Arial"/>
              </a:rPr>
              <a:t> logic 	</a:t>
            </a:r>
            <a:r>
              <a:rPr sz="2394" dirty="0">
                <a:latin typeface="Arial"/>
                <a:cs typeface="Arial"/>
              </a:rPr>
              <a:t>of</a:t>
            </a:r>
            <a:r>
              <a:rPr sz="2394" spc="-26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choice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in</a:t>
            </a:r>
            <a:r>
              <a:rPr sz="2394" spc="-64" dirty="0">
                <a:latin typeface="Arial"/>
                <a:cs typeface="Arial"/>
              </a:rPr>
              <a:t> </a:t>
            </a:r>
            <a:r>
              <a:rPr sz="2394" dirty="0">
                <a:latin typeface="Arial"/>
                <a:cs typeface="Arial"/>
              </a:rPr>
              <a:t>conditional</a:t>
            </a:r>
            <a:r>
              <a:rPr sz="2394" spc="-21" dirty="0">
                <a:latin typeface="Arial"/>
                <a:cs typeface="Arial"/>
              </a:rPr>
              <a:t> </a:t>
            </a:r>
            <a:r>
              <a:rPr sz="2394" spc="-9" dirty="0">
                <a:latin typeface="Arial"/>
                <a:cs typeface="Arial"/>
              </a:rPr>
              <a:t>statements.</a:t>
            </a:r>
            <a:endParaRPr sz="2394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25274"/>
            <a:ext cx="6743971" cy="898350"/>
          </a:xfrm>
          <a:prstGeom prst="rect">
            <a:avLst/>
          </a:prstGeom>
        </p:spPr>
        <p:txBody>
          <a:bodyPr vert="horz" wrap="square" lIns="0" tIns="36845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Deliverables</a:t>
            </a:r>
            <a:r>
              <a:rPr sz="3420" spc="-30" dirty="0"/>
              <a:t> </a:t>
            </a:r>
            <a:r>
              <a:rPr sz="3420" dirty="0"/>
              <a:t>and</a:t>
            </a:r>
            <a:r>
              <a:rPr sz="3420" spc="-30" dirty="0"/>
              <a:t> </a:t>
            </a:r>
            <a:r>
              <a:rPr sz="3420" spc="-9" dirty="0"/>
              <a:t>Outcomes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5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7" y="2110283"/>
            <a:ext cx="6672839" cy="3662421"/>
          </a:xfrm>
          <a:prstGeom prst="rect">
            <a:avLst/>
          </a:prstGeom>
        </p:spPr>
        <p:txBody>
          <a:bodyPr vert="horz" wrap="square" lIns="0" tIns="107513" rIns="0" bIns="0" rtlCol="0">
            <a:spAutoFit/>
          </a:bodyPr>
          <a:lstStyle/>
          <a:p>
            <a:pPr marL="304617" indent="-293757">
              <a:spcBef>
                <a:spcPts val="84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dirty="0">
                <a:latin typeface="Arial"/>
                <a:cs typeface="Arial"/>
              </a:rPr>
              <a:t>Context</a:t>
            </a:r>
            <a:r>
              <a:rPr sz="3078" spc="-30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data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flow</a:t>
            </a:r>
            <a:r>
              <a:rPr sz="3078" spc="-1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diagram</a:t>
            </a:r>
            <a:r>
              <a:rPr sz="3078" spc="-17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(DFD)</a:t>
            </a:r>
            <a:endParaRPr sz="3078" dirty="0">
              <a:latin typeface="Arial"/>
              <a:cs typeface="Arial"/>
            </a:endParaRPr>
          </a:p>
          <a:p>
            <a:pPr marL="401269">
              <a:spcBef>
                <a:spcPts val="671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Scope</a:t>
            </a:r>
            <a:r>
              <a:rPr sz="2736" spc="-3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30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system</a:t>
            </a:r>
            <a:endParaRPr sz="2736" dirty="0">
              <a:latin typeface="Arial"/>
              <a:cs typeface="Arial"/>
            </a:endParaRPr>
          </a:p>
          <a:p>
            <a:pPr marL="304617" indent="-293757">
              <a:spcBef>
                <a:spcPts val="72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dirty="0">
                <a:latin typeface="Arial"/>
                <a:cs typeface="Arial"/>
              </a:rPr>
              <a:t>DFDs</a:t>
            </a:r>
            <a:r>
              <a:rPr sz="3078" spc="-60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of</a:t>
            </a:r>
            <a:r>
              <a:rPr sz="3078" spc="-5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current</a:t>
            </a:r>
            <a:r>
              <a:rPr sz="3078" spc="-56" dirty="0">
                <a:latin typeface="Arial"/>
                <a:cs typeface="Arial"/>
              </a:rPr>
              <a:t> </a:t>
            </a:r>
            <a:r>
              <a:rPr sz="3078" b="1" dirty="0">
                <a:latin typeface="Arial"/>
                <a:cs typeface="Arial"/>
              </a:rPr>
              <a:t>physical</a:t>
            </a:r>
            <a:r>
              <a:rPr sz="3078" spc="4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system</a:t>
            </a:r>
            <a:endParaRPr sz="3078" dirty="0">
              <a:latin typeface="Arial"/>
              <a:cs typeface="Arial"/>
            </a:endParaRPr>
          </a:p>
          <a:p>
            <a:pPr marL="401269">
              <a:spcBef>
                <a:spcPts val="667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Adequate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detail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spc="-17" dirty="0">
                <a:latin typeface="Arial"/>
                <a:cs typeface="Arial"/>
              </a:rPr>
              <a:t>only</a:t>
            </a:r>
            <a:endParaRPr sz="2736" dirty="0">
              <a:latin typeface="Arial"/>
              <a:cs typeface="Arial"/>
            </a:endParaRPr>
          </a:p>
          <a:p>
            <a:pPr marL="304617" indent="-293757">
              <a:spcBef>
                <a:spcPts val="72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dirty="0">
                <a:latin typeface="Arial"/>
                <a:cs typeface="Arial"/>
              </a:rPr>
              <a:t>DFDs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of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current</a:t>
            </a:r>
            <a:r>
              <a:rPr sz="3078" spc="-38" dirty="0">
                <a:latin typeface="Arial"/>
                <a:cs typeface="Arial"/>
              </a:rPr>
              <a:t> </a:t>
            </a:r>
            <a:r>
              <a:rPr sz="3078" b="1" dirty="0">
                <a:latin typeface="Arial"/>
                <a:cs typeface="Arial"/>
              </a:rPr>
              <a:t>logical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system</a:t>
            </a:r>
            <a:endParaRPr sz="3078" dirty="0">
              <a:latin typeface="Arial"/>
              <a:cs typeface="Arial"/>
            </a:endParaRPr>
          </a:p>
          <a:p>
            <a:pPr marL="646699" marR="4344" indent="-245431">
              <a:spcBef>
                <a:spcPts val="671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Enables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analysts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to</a:t>
            </a:r>
            <a:r>
              <a:rPr sz="2736" spc="-8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understand</a:t>
            </a:r>
            <a:r>
              <a:rPr sz="2736" spc="-90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current system</a:t>
            </a:r>
            <a:endParaRPr sz="2736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700" b="1" dirty="0">
                <a:solidFill>
                  <a:schemeClr val="tx2"/>
                </a:solidFill>
              </a:rPr>
              <a:t>Modern Systems Analysis</a:t>
            </a:r>
            <a:br>
              <a:rPr lang="en-US" sz="1700" b="1" dirty="0">
                <a:solidFill>
                  <a:schemeClr val="tx2"/>
                </a:solidFill>
              </a:rPr>
            </a:br>
            <a:r>
              <a:rPr lang="en-US" sz="1700" b="1" dirty="0">
                <a:solidFill>
                  <a:schemeClr val="tx2"/>
                </a:solidFill>
              </a:rPr>
              <a:t>and Design</a:t>
            </a:r>
            <a:br>
              <a:rPr lang="en-US" sz="1700" b="1" dirty="0">
                <a:solidFill>
                  <a:schemeClr val="tx2"/>
                </a:solidFill>
              </a:rPr>
            </a:br>
            <a:br>
              <a:rPr lang="en-US" sz="1700" b="1" dirty="0">
                <a:solidFill>
                  <a:schemeClr val="tx2"/>
                </a:solidFill>
              </a:rPr>
            </a:br>
            <a:r>
              <a:rPr lang="en-US" sz="1700" b="1" dirty="0">
                <a:solidFill>
                  <a:schemeClr val="tx2"/>
                </a:solidFill>
              </a:rPr>
              <a:t>by</a:t>
            </a:r>
            <a:br>
              <a:rPr lang="en-US" sz="1700" b="1" dirty="0">
                <a:solidFill>
                  <a:schemeClr val="tx2"/>
                </a:solidFill>
              </a:rPr>
            </a:br>
            <a:r>
              <a:rPr lang="en-US" sz="1700" b="1" dirty="0">
                <a:solidFill>
                  <a:schemeClr val="tx2"/>
                </a:solidFill>
              </a:rPr>
              <a:t> Jeffrey A. Hoffer </a:t>
            </a:r>
            <a:br>
              <a:rPr lang="en-US" sz="1700" b="1" dirty="0">
                <a:solidFill>
                  <a:schemeClr val="tx2"/>
                </a:solidFill>
              </a:rPr>
            </a:br>
            <a:r>
              <a:rPr lang="en-US" sz="1700" b="1" dirty="0">
                <a:solidFill>
                  <a:schemeClr val="tx2"/>
                </a:solidFill>
              </a:rPr>
              <a:t>Joey F. George</a:t>
            </a:r>
            <a:br>
              <a:rPr lang="en-US" sz="1700" b="1" dirty="0">
                <a:solidFill>
                  <a:schemeClr val="tx2"/>
                </a:solidFill>
              </a:rPr>
            </a:br>
            <a:r>
              <a:rPr lang="en-US" sz="1700" b="1" dirty="0">
                <a:solidFill>
                  <a:schemeClr val="tx2"/>
                </a:solidFill>
              </a:rPr>
              <a:t>Joseph S. </a:t>
            </a:r>
            <a:r>
              <a:rPr lang="en-US" sz="1700" b="1" dirty="0" err="1">
                <a:solidFill>
                  <a:schemeClr val="tx2"/>
                </a:solidFill>
              </a:rPr>
              <a:t>Valacich</a:t>
            </a:r>
            <a:br>
              <a:rPr lang="en-US" sz="4400" b="1" dirty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48133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81561-60D5-402D-B96F-C5CB45586185}" type="slidenum">
              <a:rPr lang="en-US" smtClean="0">
                <a:cs typeface="Arial" pitchFamily="34" charset="0"/>
              </a:rPr>
              <a:pPr/>
              <a:t>50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9015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25274"/>
            <a:ext cx="6743971" cy="898350"/>
          </a:xfrm>
          <a:prstGeom prst="rect">
            <a:avLst/>
          </a:prstGeom>
        </p:spPr>
        <p:txBody>
          <a:bodyPr vert="horz" wrap="square" lIns="0" tIns="368454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Deliverables</a:t>
            </a:r>
            <a:r>
              <a:rPr sz="3420" spc="-21" dirty="0"/>
              <a:t> </a:t>
            </a:r>
            <a:r>
              <a:rPr sz="3420" dirty="0"/>
              <a:t>and</a:t>
            </a:r>
            <a:r>
              <a:rPr sz="3420" spc="-21" dirty="0"/>
              <a:t> </a:t>
            </a:r>
            <a:r>
              <a:rPr sz="3420" dirty="0"/>
              <a:t>Outcomes</a:t>
            </a:r>
            <a:r>
              <a:rPr sz="3420" spc="-17" dirty="0"/>
              <a:t> </a:t>
            </a:r>
            <a:r>
              <a:rPr sz="3420" spc="-9" dirty="0"/>
              <a:t>(Cont.)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6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6" y="2110283"/>
            <a:ext cx="6572386" cy="3061872"/>
          </a:xfrm>
          <a:prstGeom prst="rect">
            <a:avLst/>
          </a:prstGeom>
        </p:spPr>
        <p:txBody>
          <a:bodyPr vert="horz" wrap="square" lIns="0" tIns="107513" rIns="0" bIns="0" rtlCol="0">
            <a:spAutoFit/>
          </a:bodyPr>
          <a:lstStyle/>
          <a:p>
            <a:pPr marL="304617" indent="-293757">
              <a:spcBef>
                <a:spcPts val="84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4617" algn="l"/>
              </a:tabLst>
            </a:pPr>
            <a:r>
              <a:rPr sz="3078" dirty="0">
                <a:latin typeface="Arial"/>
                <a:cs typeface="Arial"/>
              </a:rPr>
              <a:t>DFDs</a:t>
            </a:r>
            <a:r>
              <a:rPr sz="3078" spc="-43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of</a:t>
            </a:r>
            <a:r>
              <a:rPr sz="3078" spc="-38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new</a:t>
            </a:r>
            <a:r>
              <a:rPr sz="3078" spc="-64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logical</a:t>
            </a:r>
            <a:r>
              <a:rPr sz="3078" spc="-38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system</a:t>
            </a:r>
            <a:endParaRPr sz="3078" dirty="0">
              <a:latin typeface="Arial"/>
              <a:cs typeface="Arial"/>
            </a:endParaRPr>
          </a:p>
          <a:p>
            <a:pPr marL="401269">
              <a:spcBef>
                <a:spcPts val="671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u="sng" dirty="0">
                <a:latin typeface="Arial"/>
                <a:cs typeface="Arial"/>
              </a:rPr>
              <a:t>Technology</a:t>
            </a:r>
            <a:r>
              <a:rPr sz="2736" u="sng" spc="-81" dirty="0">
                <a:latin typeface="Arial"/>
                <a:cs typeface="Arial"/>
              </a:rPr>
              <a:t> </a:t>
            </a:r>
            <a:r>
              <a:rPr sz="2736" u="sng" spc="-9" dirty="0">
                <a:latin typeface="Arial"/>
                <a:cs typeface="Arial"/>
              </a:rPr>
              <a:t>independent</a:t>
            </a:r>
            <a:endParaRPr sz="2736" u="sng" dirty="0">
              <a:latin typeface="Arial"/>
              <a:cs typeface="Arial"/>
            </a:endParaRPr>
          </a:p>
          <a:p>
            <a:pPr marL="646699" marR="4344" indent="-245431">
              <a:spcBef>
                <a:spcPts val="654"/>
              </a:spcBef>
            </a:pPr>
            <a:r>
              <a:rPr sz="2181" dirty="0">
                <a:solidFill>
                  <a:srgbClr val="CC0066"/>
                </a:solidFill>
                <a:latin typeface="Segoe UI Symbol"/>
                <a:cs typeface="Segoe UI Symbol"/>
              </a:rPr>
              <a:t>□</a:t>
            </a:r>
            <a:r>
              <a:rPr sz="2736" dirty="0">
                <a:latin typeface="Arial"/>
                <a:cs typeface="Arial"/>
              </a:rPr>
              <a:t>Show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data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flows,</a:t>
            </a:r>
            <a:r>
              <a:rPr sz="2736" spc="-60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structure,</a:t>
            </a:r>
            <a:r>
              <a:rPr sz="2736" spc="-56" dirty="0">
                <a:latin typeface="Arial"/>
                <a:cs typeface="Arial"/>
              </a:rPr>
              <a:t> </a:t>
            </a:r>
            <a:r>
              <a:rPr sz="2736" spc="-21" dirty="0">
                <a:latin typeface="Arial"/>
                <a:cs typeface="Arial"/>
              </a:rPr>
              <a:t>and </a:t>
            </a:r>
            <a:r>
              <a:rPr sz="2736" dirty="0">
                <a:latin typeface="Arial"/>
                <a:cs typeface="Arial"/>
              </a:rPr>
              <a:t>functional</a:t>
            </a:r>
            <a:r>
              <a:rPr sz="2736" spc="-107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requirements</a:t>
            </a:r>
            <a:r>
              <a:rPr sz="2736" spc="-10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of</a:t>
            </a:r>
            <a:r>
              <a:rPr sz="2736" spc="-103" dirty="0">
                <a:latin typeface="Arial"/>
                <a:cs typeface="Arial"/>
              </a:rPr>
              <a:t> </a:t>
            </a:r>
            <a:r>
              <a:rPr sz="2736" dirty="0">
                <a:latin typeface="Arial"/>
                <a:cs typeface="Arial"/>
              </a:rPr>
              <a:t>new</a:t>
            </a:r>
            <a:r>
              <a:rPr sz="2736" spc="-103" dirty="0">
                <a:latin typeface="Arial"/>
                <a:cs typeface="Arial"/>
              </a:rPr>
              <a:t> </a:t>
            </a:r>
            <a:r>
              <a:rPr sz="2736" spc="-9" dirty="0">
                <a:latin typeface="Arial"/>
                <a:cs typeface="Arial"/>
              </a:rPr>
              <a:t>system</a:t>
            </a:r>
            <a:endParaRPr sz="2736" dirty="0">
              <a:latin typeface="Arial"/>
              <a:cs typeface="Arial"/>
            </a:endParaRPr>
          </a:p>
          <a:p>
            <a:pPr marL="304074" marR="291042" indent="-293757">
              <a:spcBef>
                <a:spcPts val="727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dirty="0">
                <a:latin typeface="Arial"/>
                <a:cs typeface="Arial"/>
              </a:rPr>
              <a:t>Thorough</a:t>
            </a:r>
            <a:r>
              <a:rPr sz="3078" spc="-34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description</a:t>
            </a:r>
            <a:r>
              <a:rPr sz="3078" spc="-30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of</a:t>
            </a:r>
            <a:r>
              <a:rPr sz="3078" spc="-34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each</a:t>
            </a:r>
            <a:r>
              <a:rPr sz="3078" spc="-30" dirty="0">
                <a:latin typeface="Arial"/>
                <a:cs typeface="Arial"/>
              </a:rPr>
              <a:t> </a:t>
            </a:r>
            <a:r>
              <a:rPr sz="3078" spc="-21" dirty="0">
                <a:latin typeface="Arial"/>
                <a:cs typeface="Arial"/>
              </a:rPr>
              <a:t>DFD 	</a:t>
            </a:r>
            <a:r>
              <a:rPr sz="3078" spc="-9" dirty="0">
                <a:latin typeface="Arial"/>
                <a:cs typeface="Arial"/>
              </a:rPr>
              <a:t>component</a:t>
            </a:r>
            <a:endParaRPr sz="3078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30" y="995793"/>
            <a:ext cx="6882435" cy="537812"/>
          </a:xfrm>
          <a:prstGeom prst="rect">
            <a:avLst/>
          </a:prstGeom>
        </p:spPr>
        <p:txBody>
          <a:bodyPr vert="horz" wrap="square" lIns="0" tIns="11403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90"/>
              </a:spcBef>
            </a:pPr>
            <a:r>
              <a:rPr sz="3420" dirty="0"/>
              <a:t>Data</a:t>
            </a:r>
            <a:r>
              <a:rPr sz="3420" spc="-26" dirty="0"/>
              <a:t> </a:t>
            </a:r>
            <a:r>
              <a:rPr sz="3420" dirty="0"/>
              <a:t>Flow</a:t>
            </a:r>
            <a:r>
              <a:rPr sz="3420" spc="-86" dirty="0"/>
              <a:t> </a:t>
            </a:r>
            <a:r>
              <a:rPr sz="3420" dirty="0"/>
              <a:t>Diagramming</a:t>
            </a:r>
            <a:r>
              <a:rPr sz="3420" spc="-21" dirty="0"/>
              <a:t> </a:t>
            </a:r>
            <a:r>
              <a:rPr sz="3420" spc="-9" dirty="0"/>
              <a:t>Mechanics</a:t>
            </a:r>
            <a:endParaRPr sz="342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7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246" y="1816204"/>
            <a:ext cx="6780352" cy="3871068"/>
          </a:xfrm>
          <a:prstGeom prst="rect">
            <a:avLst/>
          </a:prstGeom>
        </p:spPr>
        <p:txBody>
          <a:bodyPr vert="horz" wrap="square" lIns="0" tIns="11946" rIns="0" bIns="0" rtlCol="0">
            <a:spAutoFit/>
          </a:bodyPr>
          <a:lstStyle/>
          <a:p>
            <a:pPr marL="305160" marR="803080" indent="-294843">
              <a:spcBef>
                <a:spcPts val="94"/>
              </a:spcBef>
              <a:buClr>
                <a:srgbClr val="3399FF"/>
              </a:buClr>
              <a:buSzPct val="74242"/>
              <a:buFont typeface="Segoe UI Symbol"/>
              <a:buChar char="■"/>
              <a:tabLst>
                <a:tab pos="305160" algn="l"/>
              </a:tabLst>
            </a:pPr>
            <a:r>
              <a:rPr sz="2822" dirty="0">
                <a:latin typeface="Arial"/>
                <a:cs typeface="Arial"/>
              </a:rPr>
              <a:t>Represent</a:t>
            </a:r>
            <a:r>
              <a:rPr sz="2822" spc="-81" dirty="0">
                <a:latin typeface="Arial"/>
                <a:cs typeface="Arial"/>
              </a:rPr>
              <a:t> </a:t>
            </a:r>
            <a:r>
              <a:rPr sz="2822" b="1" dirty="0">
                <a:latin typeface="Arial"/>
                <a:cs typeface="Arial"/>
              </a:rPr>
              <a:t>both</a:t>
            </a:r>
            <a:r>
              <a:rPr sz="2822" b="1" spc="-21" dirty="0">
                <a:latin typeface="Arial"/>
                <a:cs typeface="Arial"/>
              </a:rPr>
              <a:t> </a:t>
            </a:r>
            <a:r>
              <a:rPr sz="2822" b="1" dirty="0">
                <a:latin typeface="Arial"/>
                <a:cs typeface="Arial"/>
              </a:rPr>
              <a:t>physical</a:t>
            </a:r>
            <a:r>
              <a:rPr sz="2822" b="1" spc="-21" dirty="0">
                <a:latin typeface="Arial"/>
                <a:cs typeface="Arial"/>
              </a:rPr>
              <a:t> </a:t>
            </a:r>
            <a:r>
              <a:rPr sz="2822" b="1" dirty="0">
                <a:latin typeface="Arial"/>
                <a:cs typeface="Arial"/>
              </a:rPr>
              <a:t>and</a:t>
            </a:r>
            <a:r>
              <a:rPr sz="2822" b="1" spc="-21" dirty="0">
                <a:latin typeface="Arial"/>
                <a:cs typeface="Arial"/>
              </a:rPr>
              <a:t> </a:t>
            </a:r>
            <a:r>
              <a:rPr sz="2822" b="1" spc="-9" dirty="0">
                <a:latin typeface="Arial"/>
                <a:cs typeface="Arial"/>
              </a:rPr>
              <a:t>logical </a:t>
            </a:r>
            <a:r>
              <a:rPr sz="2822" dirty="0">
                <a:latin typeface="Arial"/>
                <a:cs typeface="Arial"/>
              </a:rPr>
              <a:t>information</a:t>
            </a:r>
            <a:r>
              <a:rPr sz="2822" spc="-111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systems</a:t>
            </a:r>
            <a:endParaRPr sz="2822" dirty="0">
              <a:latin typeface="Arial"/>
              <a:cs typeface="Arial"/>
            </a:endParaRPr>
          </a:p>
          <a:p>
            <a:pPr marL="305703" indent="-294843">
              <a:spcBef>
                <a:spcPts val="1026"/>
              </a:spcBef>
              <a:buClr>
                <a:srgbClr val="3399FF"/>
              </a:buClr>
              <a:buSzPct val="74242"/>
              <a:buFont typeface="Segoe UI Symbol"/>
              <a:buChar char="■"/>
              <a:tabLst>
                <a:tab pos="305703" algn="l"/>
              </a:tabLst>
            </a:pPr>
            <a:r>
              <a:rPr sz="2822" dirty="0">
                <a:latin typeface="Arial"/>
                <a:cs typeface="Arial"/>
              </a:rPr>
              <a:t>Only</a:t>
            </a:r>
            <a:r>
              <a:rPr sz="2822" spc="-68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four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symbols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are</a:t>
            </a:r>
            <a:r>
              <a:rPr sz="2822" spc="-17" dirty="0">
                <a:latin typeface="Arial"/>
                <a:cs typeface="Arial"/>
              </a:rPr>
              <a:t> used</a:t>
            </a:r>
            <a:endParaRPr sz="2822" dirty="0">
              <a:latin typeface="Arial"/>
              <a:cs typeface="Arial"/>
            </a:endParaRPr>
          </a:p>
          <a:p>
            <a:pPr marL="305160" marR="1205977" indent="-294843">
              <a:spcBef>
                <a:spcPts val="1026"/>
              </a:spcBef>
              <a:buClr>
                <a:srgbClr val="3399FF"/>
              </a:buClr>
              <a:buSzPct val="74242"/>
              <a:buFont typeface="Segoe UI Symbol"/>
              <a:buChar char="■"/>
              <a:tabLst>
                <a:tab pos="305160" algn="l"/>
              </a:tabLst>
            </a:pPr>
            <a:r>
              <a:rPr sz="2822" dirty="0">
                <a:latin typeface="Arial"/>
                <a:cs typeface="Arial"/>
              </a:rPr>
              <a:t>Useful</a:t>
            </a:r>
            <a:r>
              <a:rPr sz="2822" spc="-73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for</a:t>
            </a:r>
            <a:r>
              <a:rPr sz="2822" spc="-9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depicting</a:t>
            </a:r>
            <a:r>
              <a:rPr sz="2822" spc="-4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purely</a:t>
            </a:r>
            <a:r>
              <a:rPr sz="2822" spc="-60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logical </a:t>
            </a:r>
            <a:r>
              <a:rPr sz="2822" dirty="0">
                <a:latin typeface="Arial"/>
                <a:cs typeface="Arial"/>
              </a:rPr>
              <a:t>information</a:t>
            </a:r>
            <a:r>
              <a:rPr sz="2822" spc="-111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flows</a:t>
            </a:r>
            <a:endParaRPr sz="2822" dirty="0">
              <a:latin typeface="Arial"/>
              <a:cs typeface="Arial"/>
            </a:endParaRPr>
          </a:p>
          <a:p>
            <a:pPr marL="305160" marR="4344" indent="-294843">
              <a:spcBef>
                <a:spcPts val="1026"/>
              </a:spcBef>
              <a:buClr>
                <a:srgbClr val="3399FF"/>
              </a:buClr>
              <a:buSzPct val="74242"/>
              <a:buFont typeface="Segoe UI Symbol"/>
              <a:buChar char="■"/>
              <a:tabLst>
                <a:tab pos="305160" algn="l"/>
              </a:tabLst>
            </a:pPr>
            <a:r>
              <a:rPr sz="2822" dirty="0">
                <a:latin typeface="Arial"/>
                <a:cs typeface="Arial"/>
              </a:rPr>
              <a:t>DFDs</a:t>
            </a:r>
            <a:r>
              <a:rPr sz="2822" spc="-4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that</a:t>
            </a:r>
            <a:r>
              <a:rPr sz="2822" spc="-34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detail</a:t>
            </a:r>
            <a:r>
              <a:rPr sz="2822" spc="-7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physical</a:t>
            </a:r>
            <a:r>
              <a:rPr sz="2822" spc="-34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systems</a:t>
            </a:r>
            <a:r>
              <a:rPr sz="2822" spc="-34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differ </a:t>
            </a:r>
            <a:r>
              <a:rPr sz="2822" dirty="0">
                <a:latin typeface="Arial"/>
                <a:cs typeface="Arial"/>
              </a:rPr>
              <a:t>from</a:t>
            </a:r>
            <a:r>
              <a:rPr sz="2822" spc="-81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system</a:t>
            </a:r>
            <a:r>
              <a:rPr sz="2822" spc="-34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flowcharts</a:t>
            </a:r>
            <a:r>
              <a:rPr sz="2822" spc="-30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which</a:t>
            </a:r>
            <a:r>
              <a:rPr sz="2822" spc="-30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depict </a:t>
            </a:r>
            <a:r>
              <a:rPr sz="2822" dirty="0">
                <a:latin typeface="Arial"/>
                <a:cs typeface="Arial"/>
              </a:rPr>
              <a:t>details</a:t>
            </a:r>
            <a:r>
              <a:rPr sz="2822" spc="-68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of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physical</a:t>
            </a:r>
            <a:r>
              <a:rPr sz="2822" spc="-17" dirty="0">
                <a:latin typeface="Arial"/>
                <a:cs typeface="Arial"/>
              </a:rPr>
              <a:t> </a:t>
            </a:r>
            <a:r>
              <a:rPr sz="2822" dirty="0">
                <a:latin typeface="Arial"/>
                <a:cs typeface="Arial"/>
              </a:rPr>
              <a:t>computing</a:t>
            </a:r>
            <a:r>
              <a:rPr sz="2822" spc="-107" dirty="0">
                <a:latin typeface="Arial"/>
                <a:cs typeface="Arial"/>
              </a:rPr>
              <a:t> </a:t>
            </a:r>
            <a:r>
              <a:rPr sz="2822" spc="-9" dirty="0">
                <a:latin typeface="Arial"/>
                <a:cs typeface="Arial"/>
              </a:rPr>
              <a:t>equipment.</a:t>
            </a:r>
            <a:endParaRPr sz="2822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45777"/>
            <a:ext cx="6743971" cy="857344"/>
          </a:xfrm>
          <a:prstGeom prst="rect">
            <a:avLst/>
          </a:prstGeom>
        </p:spPr>
        <p:txBody>
          <a:bodyPr vert="horz" wrap="square" lIns="0" tIns="275710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Definitions</a:t>
            </a:r>
            <a:r>
              <a:rPr sz="3762" spc="-128" dirty="0"/>
              <a:t> </a:t>
            </a:r>
            <a:r>
              <a:rPr sz="3762" dirty="0"/>
              <a:t>and</a:t>
            </a:r>
            <a:r>
              <a:rPr sz="3762" spc="-64" dirty="0"/>
              <a:t> </a:t>
            </a:r>
            <a:r>
              <a:rPr sz="3762" spc="-9" dirty="0"/>
              <a:t>Symbols</a:t>
            </a:r>
            <a:endParaRPr sz="3762"/>
          </a:p>
        </p:txBody>
      </p:sp>
      <p:sp>
        <p:nvSpPr>
          <p:cNvPr id="4" name="object 4"/>
          <p:cNvSpPr txBox="1"/>
          <p:nvPr/>
        </p:nvSpPr>
        <p:spPr>
          <a:xfrm>
            <a:off x="5681479" y="3059404"/>
            <a:ext cx="2132333" cy="119526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10860">
              <a:spcBef>
                <a:spcPts val="86"/>
              </a:spcBef>
            </a:pPr>
            <a:r>
              <a:rPr sz="1539" b="1" dirty="0">
                <a:latin typeface="Arial"/>
                <a:cs typeface="Arial"/>
              </a:rPr>
              <a:t>FIGURE</a:t>
            </a:r>
            <a:r>
              <a:rPr sz="1539" b="1" spc="-30" dirty="0">
                <a:latin typeface="Arial"/>
                <a:cs typeface="Arial"/>
              </a:rPr>
              <a:t> </a:t>
            </a:r>
            <a:r>
              <a:rPr sz="1539" b="1" spc="-43" dirty="0">
                <a:latin typeface="Arial"/>
                <a:cs typeface="Arial"/>
              </a:rPr>
              <a:t>2</a:t>
            </a:r>
            <a:endParaRPr sz="1539" dirty="0">
              <a:latin typeface="Arial"/>
              <a:cs typeface="Arial"/>
            </a:endParaRPr>
          </a:p>
          <a:p>
            <a:pPr marL="10860" marR="4344"/>
            <a:r>
              <a:rPr sz="1539" dirty="0">
                <a:latin typeface="Arial"/>
                <a:cs typeface="Arial"/>
              </a:rPr>
              <a:t>Comparison</a:t>
            </a:r>
            <a:r>
              <a:rPr sz="1539" spc="-86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of</a:t>
            </a:r>
            <a:r>
              <a:rPr sz="1539" spc="13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DeMarco </a:t>
            </a:r>
            <a:r>
              <a:rPr sz="1539" dirty="0">
                <a:latin typeface="Arial"/>
                <a:cs typeface="Arial"/>
              </a:rPr>
              <a:t>and</a:t>
            </a:r>
            <a:r>
              <a:rPr sz="1539" spc="-68" dirty="0">
                <a:latin typeface="Arial"/>
                <a:cs typeface="Arial"/>
              </a:rPr>
              <a:t> </a:t>
            </a:r>
            <a:r>
              <a:rPr sz="1539" spc="-9" dirty="0">
                <a:latin typeface="Arial"/>
                <a:cs typeface="Arial"/>
              </a:rPr>
              <a:t>Yourdon</a:t>
            </a:r>
            <a:endParaRPr sz="1539" dirty="0">
              <a:latin typeface="Arial"/>
              <a:cs typeface="Arial"/>
            </a:endParaRPr>
          </a:p>
          <a:p>
            <a:pPr marL="10860" marR="201449"/>
            <a:r>
              <a:rPr sz="1539" dirty="0">
                <a:latin typeface="Arial"/>
                <a:cs typeface="Arial"/>
              </a:rPr>
              <a:t>and</a:t>
            </a:r>
            <a:r>
              <a:rPr sz="1539" spc="-38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Gane</a:t>
            </a:r>
            <a:r>
              <a:rPr sz="1539" spc="-9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and</a:t>
            </a:r>
            <a:r>
              <a:rPr sz="1539" spc="-9" dirty="0">
                <a:latin typeface="Arial"/>
                <a:cs typeface="Arial"/>
              </a:rPr>
              <a:t> Sarson </a:t>
            </a:r>
            <a:r>
              <a:rPr sz="1539" dirty="0">
                <a:latin typeface="Arial"/>
                <a:cs typeface="Arial"/>
              </a:rPr>
              <a:t>DFD</a:t>
            </a:r>
            <a:r>
              <a:rPr sz="1539" spc="-30" dirty="0">
                <a:latin typeface="Arial"/>
                <a:cs typeface="Arial"/>
              </a:rPr>
              <a:t> </a:t>
            </a:r>
            <a:r>
              <a:rPr sz="1539" dirty="0">
                <a:latin typeface="Arial"/>
                <a:cs typeface="Arial"/>
              </a:rPr>
              <a:t>symbol</a:t>
            </a:r>
            <a:r>
              <a:rPr sz="1539" spc="-56" dirty="0">
                <a:latin typeface="Arial"/>
                <a:cs typeface="Arial"/>
              </a:rPr>
              <a:t> </a:t>
            </a:r>
            <a:r>
              <a:rPr sz="1539" spc="-17" dirty="0">
                <a:latin typeface="Arial"/>
                <a:cs typeface="Arial"/>
              </a:rPr>
              <a:t>sets</a:t>
            </a:r>
            <a:endParaRPr sz="1539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8</a:t>
            </a:fld>
            <a:endParaRPr spc="-2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461AF-923F-38DB-AB63-3537DFB0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4152900" cy="4181475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63" y="612853"/>
            <a:ext cx="6743971" cy="923189"/>
          </a:xfrm>
          <a:prstGeom prst="rect">
            <a:avLst/>
          </a:prstGeom>
        </p:spPr>
        <p:txBody>
          <a:bodyPr vert="horz" wrap="square" lIns="0" tIns="340919" rIns="0" bIns="0" rtlCol="0" anchor="ctr">
            <a:spAutoFit/>
          </a:bodyPr>
          <a:lstStyle/>
          <a:p>
            <a:pPr marL="10860">
              <a:lnSpc>
                <a:spcPct val="100000"/>
              </a:lnSpc>
              <a:spcBef>
                <a:spcPts val="77"/>
              </a:spcBef>
            </a:pPr>
            <a:r>
              <a:rPr sz="3762" dirty="0"/>
              <a:t>Definitions</a:t>
            </a:r>
            <a:r>
              <a:rPr sz="3762" spc="-133" dirty="0"/>
              <a:t> </a:t>
            </a:r>
            <a:r>
              <a:rPr sz="3762" dirty="0"/>
              <a:t>and</a:t>
            </a:r>
            <a:r>
              <a:rPr sz="3762" spc="-77" dirty="0"/>
              <a:t> </a:t>
            </a:r>
            <a:r>
              <a:rPr sz="3762" dirty="0"/>
              <a:t>Symbols</a:t>
            </a:r>
            <a:r>
              <a:rPr sz="3762" spc="-133" dirty="0"/>
              <a:t> </a:t>
            </a:r>
            <a:r>
              <a:rPr sz="3762" spc="-9" dirty="0"/>
              <a:t>(Cont.)</a:t>
            </a:r>
            <a:endParaRPr sz="3762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155731" y="6790388"/>
            <a:ext cx="267334" cy="240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spcBef>
                <a:spcPts val="220"/>
              </a:spcBef>
            </a:pPr>
            <a:fld id="{81D60167-4931-47E6-BA6A-407CBD079E47}" type="slidenum">
              <a:rPr lang="en-MY" spc="-25" smtClean="0"/>
              <a:pPr marL="12700">
                <a:spcBef>
                  <a:spcPts val="220"/>
                </a:spcBef>
              </a:pPr>
              <a:t>9</a:t>
            </a:fld>
            <a:endParaRPr spc="-21" dirty="0"/>
          </a:p>
        </p:txBody>
      </p:sp>
      <p:sp>
        <p:nvSpPr>
          <p:cNvPr id="3" name="object 3"/>
          <p:cNvSpPr txBox="1"/>
          <p:nvPr/>
        </p:nvSpPr>
        <p:spPr>
          <a:xfrm>
            <a:off x="1120336" y="2207197"/>
            <a:ext cx="6565326" cy="1995355"/>
          </a:xfrm>
          <a:prstGeom prst="rect">
            <a:avLst/>
          </a:prstGeom>
        </p:spPr>
        <p:txBody>
          <a:bodyPr vert="horz" wrap="square" lIns="0" tIns="10860" rIns="0" bIns="0" rtlCol="0">
            <a:spAutoFit/>
          </a:bodyPr>
          <a:lstStyle/>
          <a:p>
            <a:pPr marL="304074" marR="4344" indent="-293757">
              <a:spcBef>
                <a:spcPts val="86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b="1" dirty="0">
                <a:latin typeface="Arial"/>
                <a:cs typeface="Arial"/>
              </a:rPr>
              <a:t>Process</a:t>
            </a:r>
            <a:r>
              <a:rPr sz="3078" dirty="0">
                <a:latin typeface="Arial"/>
                <a:cs typeface="Arial"/>
              </a:rPr>
              <a:t>:</a:t>
            </a:r>
            <a:r>
              <a:rPr sz="3078" spc="-5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work</a:t>
            </a:r>
            <a:r>
              <a:rPr sz="3078" spc="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or</a:t>
            </a:r>
            <a:r>
              <a:rPr sz="3078" spc="-47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actions</a:t>
            </a:r>
            <a:r>
              <a:rPr sz="3078" spc="-47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performed 	</a:t>
            </a:r>
            <a:r>
              <a:rPr sz="3078" dirty="0">
                <a:latin typeface="Arial"/>
                <a:cs typeface="Arial"/>
              </a:rPr>
              <a:t>on</a:t>
            </a:r>
            <a:r>
              <a:rPr sz="3078" spc="-34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data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(inside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the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spc="-9" dirty="0">
                <a:latin typeface="Arial"/>
                <a:cs typeface="Arial"/>
              </a:rPr>
              <a:t>system)</a:t>
            </a:r>
            <a:endParaRPr sz="3078">
              <a:latin typeface="Arial"/>
              <a:cs typeface="Arial"/>
            </a:endParaRPr>
          </a:p>
          <a:p>
            <a:pPr marL="304074" marR="259549" indent="-293757">
              <a:spcBef>
                <a:spcPts val="735"/>
              </a:spcBef>
              <a:buClr>
                <a:srgbClr val="3399FF"/>
              </a:buClr>
              <a:buSzPct val="75000"/>
              <a:buFont typeface="Segoe UI Symbol"/>
              <a:buChar char="■"/>
              <a:tabLst>
                <a:tab pos="305160" algn="l"/>
              </a:tabLst>
            </a:pPr>
            <a:r>
              <a:rPr sz="3078" b="1" dirty="0">
                <a:latin typeface="Arial"/>
                <a:cs typeface="Arial"/>
              </a:rPr>
              <a:t>Data</a:t>
            </a:r>
            <a:r>
              <a:rPr sz="3078" b="1" spc="-26" dirty="0">
                <a:latin typeface="Arial"/>
                <a:cs typeface="Arial"/>
              </a:rPr>
              <a:t> </a:t>
            </a:r>
            <a:r>
              <a:rPr sz="3078" b="1" dirty="0">
                <a:latin typeface="Arial"/>
                <a:cs typeface="Arial"/>
              </a:rPr>
              <a:t>store</a:t>
            </a:r>
            <a:r>
              <a:rPr sz="3078" dirty="0">
                <a:latin typeface="Arial"/>
                <a:cs typeface="Arial"/>
              </a:rPr>
              <a:t>: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data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at</a:t>
            </a:r>
            <a:r>
              <a:rPr sz="3078" spc="-26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rest</a:t>
            </a:r>
            <a:r>
              <a:rPr sz="3078" spc="-21" dirty="0">
                <a:latin typeface="Arial"/>
                <a:cs typeface="Arial"/>
              </a:rPr>
              <a:t> </a:t>
            </a:r>
            <a:r>
              <a:rPr sz="3078" dirty="0">
                <a:latin typeface="Arial"/>
                <a:cs typeface="Arial"/>
              </a:rPr>
              <a:t>(inside</a:t>
            </a:r>
            <a:r>
              <a:rPr sz="3078" spc="21" dirty="0">
                <a:latin typeface="Arial"/>
                <a:cs typeface="Arial"/>
              </a:rPr>
              <a:t> </a:t>
            </a:r>
            <a:r>
              <a:rPr sz="3078" spc="-21" dirty="0">
                <a:latin typeface="Arial"/>
                <a:cs typeface="Arial"/>
              </a:rPr>
              <a:t>the 	</a:t>
            </a:r>
            <a:r>
              <a:rPr sz="3078" spc="-9" dirty="0">
                <a:latin typeface="Arial"/>
                <a:cs typeface="Arial"/>
              </a:rPr>
              <a:t>system)</a:t>
            </a:r>
            <a:endParaRPr sz="3078">
              <a:latin typeface="Arial"/>
              <a:cs typeface="Arial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Pixel">
  <a:themeElements>
    <a:clrScheme name="Pixel 11">
      <a:dk1>
        <a:srgbClr val="000000"/>
      </a:dk1>
      <a:lt1>
        <a:srgbClr val="FFFFFF"/>
      </a:lt1>
      <a:dk2>
        <a:srgbClr val="000000"/>
      </a:dk2>
      <a:lt2>
        <a:srgbClr val="779F92"/>
      </a:lt2>
      <a:accent1>
        <a:srgbClr val="33CCCC"/>
      </a:accent1>
      <a:accent2>
        <a:srgbClr val="9DC2D7"/>
      </a:accent2>
      <a:accent3>
        <a:srgbClr val="FFFFFF"/>
      </a:accent3>
      <a:accent4>
        <a:srgbClr val="000000"/>
      </a:accent4>
      <a:accent5>
        <a:srgbClr val="ADE2E2"/>
      </a:accent5>
      <a:accent6>
        <a:srgbClr val="8EB0C3"/>
      </a:accent6>
      <a:hlink>
        <a:srgbClr val="006666"/>
      </a:hlink>
      <a:folHlink>
        <a:srgbClr val="CCCCFF"/>
      </a:folHlink>
    </a:clrScheme>
    <a:fontScheme name="Pixel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3A212D3-BBF1-4285-A7F3-8BF460792E5D}">
  <we:reference id="a3b40b4f-8edf-490e-9df1-7e66f93912bf" version="1.1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2D88CD9CFDA74385306FF0A67351CF" ma:contentTypeVersion="0" ma:contentTypeDescription="Create a new document." ma:contentTypeScope="" ma:versionID="9f0928b7be040d9dc0947c5158b537e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7479E2AF-534B-431A-B09F-EB2625D63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DA760E0-97F4-422B-80CC-3B2BD08B1397}">
  <ds:schemaRefs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4858F9-8BD5-4A55-A255-72938E96713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DF4936F-756B-456B-A485-D0AB87B93704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3841</TotalTime>
  <Words>1877</Words>
  <Application>Microsoft Office PowerPoint</Application>
  <PresentationFormat>On-screen Show (4:3)</PresentationFormat>
  <Paragraphs>257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Arabic Typesetting</vt:lpstr>
      <vt:lpstr>Arial</vt:lpstr>
      <vt:lpstr>Arial Black</vt:lpstr>
      <vt:lpstr>Arial Narrow</vt:lpstr>
      <vt:lpstr>Calibri</vt:lpstr>
      <vt:lpstr>Calibri Light</vt:lpstr>
      <vt:lpstr>FuturaLTPro-BoldCond</vt:lpstr>
      <vt:lpstr>Segoe UI Symbol</vt:lpstr>
      <vt:lpstr>Tahoma</vt:lpstr>
      <vt:lpstr>Times New Roman</vt:lpstr>
      <vt:lpstr>Wingdings</vt:lpstr>
      <vt:lpstr>Pixel</vt:lpstr>
      <vt:lpstr>Office 2013 - 2022 Theme</vt:lpstr>
      <vt:lpstr>Chapter 3 Software Requirement Analysis –PART 1 </vt:lpstr>
      <vt:lpstr>SystemProcess Requirements</vt:lpstr>
      <vt:lpstr>Process Modeling</vt:lpstr>
      <vt:lpstr>Process Modeling (Cont.)</vt:lpstr>
      <vt:lpstr>Deliverables and Outcomes</vt:lpstr>
      <vt:lpstr>Deliverables and Outcomes (Cont.)</vt:lpstr>
      <vt:lpstr>Data Flow Diagramming Mechanics</vt:lpstr>
      <vt:lpstr>Definitions and Symbols</vt:lpstr>
      <vt:lpstr>Definitions and Symbols (Cont.)</vt:lpstr>
      <vt:lpstr>Definitions and Symbols (Cont.)</vt:lpstr>
      <vt:lpstr>Developing DFDs</vt:lpstr>
      <vt:lpstr>Context Diagram</vt:lpstr>
      <vt:lpstr>Developing DFDs (Cont.)</vt:lpstr>
      <vt:lpstr>Level-0 Diagram</vt:lpstr>
      <vt:lpstr>Data Flow Diagramming Rules</vt:lpstr>
      <vt:lpstr>Data Flow Diagramming Rules (Cont.)</vt:lpstr>
      <vt:lpstr>Data Flow Diagramming Rules (Cont.)</vt:lpstr>
      <vt:lpstr>Decomposition of DFDs</vt:lpstr>
      <vt:lpstr>Decomposition of DFDs (Cont.)</vt:lpstr>
      <vt:lpstr>Level-1 DFD</vt:lpstr>
      <vt:lpstr>Level-n DFD</vt:lpstr>
      <vt:lpstr>Balancing DFDs</vt:lpstr>
      <vt:lpstr>Balancing DFDs (Cont.)</vt:lpstr>
      <vt:lpstr>Balancing DFDs (Cont.)</vt:lpstr>
      <vt:lpstr>Balancing DFDs (Cont.)</vt:lpstr>
      <vt:lpstr>Balancing DFDs (Cont.)</vt:lpstr>
      <vt:lpstr>Balancing DFDs: More DFD Rules</vt:lpstr>
      <vt:lpstr>Four Different Types of DFDs</vt:lpstr>
      <vt:lpstr>Four Different Types of DFDs (Cont.)</vt:lpstr>
      <vt:lpstr>Guidelines for Drawing DFDs</vt:lpstr>
      <vt:lpstr>Guidelines for Drawing DFDs (Cont.)</vt:lpstr>
      <vt:lpstr>Guidelines for Drawing DFDs (Cont.)</vt:lpstr>
      <vt:lpstr>Guidelines for Drawing DFDs (Cont.)</vt:lpstr>
      <vt:lpstr>Guidelines for Drawing DFDs (Cont.)</vt:lpstr>
      <vt:lpstr>Guidelines for Drawing DFDs (Cont.)</vt:lpstr>
      <vt:lpstr>Using DFDs as Analysis Tools</vt:lpstr>
      <vt:lpstr>Using DFDs in BPR</vt:lpstr>
      <vt:lpstr>Using DFDs in BPR (Cont.)</vt:lpstr>
      <vt:lpstr>Modeling Logic with Decision Tables</vt:lpstr>
      <vt:lpstr>Modeling Logic with Decision Tables (Cont.)</vt:lpstr>
      <vt:lpstr>Modeling Logic with Decision Tables (Cont.)</vt:lpstr>
      <vt:lpstr>Modeling Logic with Decision Tables (Cont.)</vt:lpstr>
      <vt:lpstr>Modeling Logic with Decision Tables (Cont.)</vt:lpstr>
      <vt:lpstr>Modeling Logic with Decision Tables (Cont.)</vt:lpstr>
      <vt:lpstr>Electronic Commerce Application: Process Modeling using Data Flow Diagrams</vt:lpstr>
      <vt:lpstr>Electronic Commerce Application: Process Modeling using Data Flow Diagrams (Cont.)</vt:lpstr>
      <vt:lpstr>Electronic Commerce Application: Process Modeling using Data Flow Diagrams</vt:lpstr>
      <vt:lpstr>Summary</vt:lpstr>
      <vt:lpstr>Summary (Cont.)</vt:lpstr>
      <vt:lpstr>Modern Systems Analysis and Design  by  Jeffrey A. Hoffer  Joey F. George Joseph S. Valacich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Determining System Requirements.</dc:title>
  <dc:creator>Mike Mitri</dc:creator>
  <cp:lastModifiedBy>AINITA BINTI BAN</cp:lastModifiedBy>
  <cp:revision>350</cp:revision>
  <cp:lastPrinted>1601-01-01T00:00:00Z</cp:lastPrinted>
  <dcterms:created xsi:type="dcterms:W3CDTF">2000-04-11T00:26:26Z</dcterms:created>
  <dcterms:modified xsi:type="dcterms:W3CDTF">2025-04-25T06:37:59Z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