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6512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3004" y="135636"/>
            <a:ext cx="8730996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956" y="0"/>
            <a:ext cx="277495" cy="271780"/>
          </a:xfrm>
          <a:custGeom>
            <a:avLst/>
            <a:gdLst/>
            <a:ahLst/>
            <a:cxnLst/>
            <a:rect l="l" t="t" r="r" b="b"/>
            <a:pathLst>
              <a:path w="277495" h="271780">
                <a:moveTo>
                  <a:pt x="137160" y="135648"/>
                </a:moveTo>
                <a:lnTo>
                  <a:pt x="0" y="135648"/>
                </a:lnTo>
                <a:lnTo>
                  <a:pt x="0" y="271272"/>
                </a:lnTo>
                <a:lnTo>
                  <a:pt x="137160" y="271272"/>
                </a:lnTo>
                <a:lnTo>
                  <a:pt x="137160" y="135648"/>
                </a:lnTo>
                <a:close/>
              </a:path>
              <a:path w="277495" h="271780">
                <a:moveTo>
                  <a:pt x="277368" y="0"/>
                </a:moveTo>
                <a:lnTo>
                  <a:pt x="137160" y="0"/>
                </a:lnTo>
                <a:lnTo>
                  <a:pt x="137160" y="135648"/>
                </a:lnTo>
                <a:lnTo>
                  <a:pt x="277368" y="135648"/>
                </a:lnTo>
                <a:lnTo>
                  <a:pt x="27736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115" y="13563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5">
                <a:moveTo>
                  <a:pt x="140208" y="0"/>
                </a:moveTo>
                <a:lnTo>
                  <a:pt x="0" y="0"/>
                </a:lnTo>
                <a:lnTo>
                  <a:pt x="0" y="140207"/>
                </a:lnTo>
                <a:lnTo>
                  <a:pt x="140208" y="140207"/>
                </a:lnTo>
                <a:lnTo>
                  <a:pt x="140208" y="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319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063" y="137160"/>
            <a:ext cx="142240" cy="137160"/>
          </a:xfrm>
          <a:custGeom>
            <a:avLst/>
            <a:gdLst/>
            <a:ahLst/>
            <a:cxnLst/>
            <a:rect l="l" t="t" r="r" b="b"/>
            <a:pathLst>
              <a:path w="142240" h="137160">
                <a:moveTo>
                  <a:pt x="141732" y="0"/>
                </a:moveTo>
                <a:lnTo>
                  <a:pt x="0" y="0"/>
                </a:lnTo>
                <a:lnTo>
                  <a:pt x="0" y="137159"/>
                </a:lnTo>
                <a:lnTo>
                  <a:pt x="141732" y="137159"/>
                </a:lnTo>
                <a:lnTo>
                  <a:pt x="141732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320" y="271271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272796" y="0"/>
                </a:moveTo>
                <a:lnTo>
                  <a:pt x="135636" y="0"/>
                </a:lnTo>
                <a:lnTo>
                  <a:pt x="135636" y="138684"/>
                </a:lnTo>
                <a:lnTo>
                  <a:pt x="0" y="138684"/>
                </a:lnTo>
                <a:lnTo>
                  <a:pt x="0" y="274320"/>
                </a:lnTo>
                <a:lnTo>
                  <a:pt x="137160" y="274320"/>
                </a:lnTo>
                <a:lnTo>
                  <a:pt x="137160" y="138684"/>
                </a:lnTo>
                <a:lnTo>
                  <a:pt x="272796" y="138684"/>
                </a:lnTo>
                <a:lnTo>
                  <a:pt x="272796" y="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07237"/>
            <a:ext cx="773557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05126"/>
            <a:ext cx="7336790" cy="3050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91537"/>
            <a:ext cx="69278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98929" y="6475107"/>
            <a:ext cx="47161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3043" y="6440710"/>
            <a:ext cx="293370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argouml.tigris.org/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317" y="1524000"/>
            <a:ext cx="5841365" cy="223843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endParaRPr sz="28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Chapter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50" dirty="0">
                <a:latin typeface="Arial"/>
                <a:cs typeface="Arial"/>
              </a:rPr>
              <a:t>1</a:t>
            </a:r>
            <a:endParaRPr sz="3600" dirty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865"/>
              </a:spcBef>
            </a:pP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Systems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Development Environment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4753"/>
            <a:ext cx="668020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Systems</a:t>
            </a:r>
            <a:r>
              <a:rPr sz="4400" spc="-50" dirty="0"/>
              <a:t> </a:t>
            </a:r>
            <a:r>
              <a:rPr sz="4400" dirty="0"/>
              <a:t>Development</a:t>
            </a:r>
            <a:r>
              <a:rPr sz="4400" spc="-25" dirty="0"/>
              <a:t> </a:t>
            </a:r>
            <a:r>
              <a:rPr sz="4400" spc="-20" dirty="0"/>
              <a:t>Life </a:t>
            </a:r>
            <a:r>
              <a:rPr sz="4400" dirty="0"/>
              <a:t>Cycle</a:t>
            </a:r>
            <a:r>
              <a:rPr sz="4400" spc="-20" dirty="0"/>
              <a:t> </a:t>
            </a:r>
            <a:r>
              <a:rPr sz="4400" spc="-10" dirty="0"/>
              <a:t>(SDLC)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5711"/>
            <a:ext cx="7037070" cy="3587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Traditional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methodology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develop, </a:t>
            </a:r>
            <a:r>
              <a:rPr sz="2800" dirty="0">
                <a:latin typeface="Arial"/>
                <a:cs typeface="Arial"/>
              </a:rPr>
              <a:t>maintain,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replace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information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Phases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SDLC: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CC0066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Planning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CC0066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CC0066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CC0066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CC0066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Maintenance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033" y="2057400"/>
            <a:ext cx="7983220" cy="2978150"/>
            <a:chOff x="856033" y="2057400"/>
            <a:chExt cx="7983220" cy="2978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033" y="2304360"/>
              <a:ext cx="4096966" cy="273093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2057400"/>
              <a:ext cx="4038600" cy="2895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Standard</a:t>
            </a:r>
            <a:r>
              <a:rPr spc="-135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dirty="0"/>
              <a:t>Evolutionary</a:t>
            </a:r>
            <a:r>
              <a:rPr spc="-140" dirty="0"/>
              <a:t> </a:t>
            </a:r>
            <a:r>
              <a:rPr spc="-10" dirty="0"/>
              <a:t>Views </a:t>
            </a:r>
            <a:r>
              <a:rPr dirty="0"/>
              <a:t>of</a:t>
            </a:r>
            <a:r>
              <a:rPr spc="-35" dirty="0"/>
              <a:t> </a:t>
            </a:r>
            <a:r>
              <a:rPr spc="-20" dirty="0"/>
              <a:t>SDLC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8828" y="5133594"/>
            <a:ext cx="335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6365" algn="l"/>
              </a:tabLst>
            </a:pPr>
            <a:r>
              <a:rPr sz="1800" b="1" dirty="0">
                <a:latin typeface="Arial"/>
                <a:cs typeface="Arial"/>
              </a:rPr>
              <a:t>FIGURE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1-</a:t>
            </a:r>
            <a:r>
              <a:rPr sz="1800" b="1" spc="-50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dirty="0">
                <a:latin typeface="Arial"/>
                <a:cs typeface="Arial"/>
              </a:rPr>
              <a:t>Evolutionary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5285994"/>
            <a:ext cx="3209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FIGURE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1-</a:t>
            </a:r>
            <a:r>
              <a:rPr sz="1800" b="1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Systems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life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cycle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Systems</a:t>
            </a:r>
            <a:r>
              <a:rPr spc="-145" dirty="0"/>
              <a:t> </a:t>
            </a:r>
            <a:r>
              <a:rPr dirty="0"/>
              <a:t>Development</a:t>
            </a:r>
            <a:r>
              <a:rPr spc="-114" dirty="0"/>
              <a:t> </a:t>
            </a:r>
            <a:r>
              <a:rPr dirty="0"/>
              <a:t>Life</a:t>
            </a:r>
            <a:r>
              <a:rPr spc="-145" dirty="0"/>
              <a:t> </a:t>
            </a:r>
            <a:r>
              <a:rPr spc="-20" dirty="0"/>
              <a:t>Cycle </a:t>
            </a:r>
            <a:r>
              <a:rPr dirty="0"/>
              <a:t>(SDLC)</a:t>
            </a:r>
            <a:r>
              <a:rPr spc="-114" dirty="0"/>
              <a:t> </a:t>
            </a:r>
            <a:r>
              <a:rPr spc="-1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50263"/>
            <a:ext cx="7540625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10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Planning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organization’s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total </a:t>
            </a:r>
            <a:r>
              <a:rPr sz="3200" dirty="0">
                <a:latin typeface="Arial"/>
                <a:cs typeface="Arial"/>
              </a:rPr>
              <a:t>information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needs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identified, </a:t>
            </a:r>
            <a:r>
              <a:rPr sz="3200" dirty="0">
                <a:latin typeface="Arial"/>
                <a:cs typeface="Arial"/>
              </a:rPr>
              <a:t>analyzed,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prioritized,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arranged</a:t>
            </a:r>
            <a:endParaRPr sz="3200">
              <a:latin typeface="Arial"/>
              <a:cs typeface="Arial"/>
            </a:endParaRPr>
          </a:p>
          <a:p>
            <a:pPr marL="355600" marR="591820" indent="-343535">
              <a:lnSpc>
                <a:spcPct val="100000"/>
              </a:lnSpc>
              <a:spcBef>
                <a:spcPts val="7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Analysis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requirements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are </a:t>
            </a:r>
            <a:r>
              <a:rPr sz="3200" dirty="0">
                <a:latin typeface="Arial"/>
                <a:cs typeface="Arial"/>
              </a:rPr>
              <a:t>studied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structured</a:t>
            </a:r>
            <a:endParaRPr sz="3200">
              <a:latin typeface="Arial"/>
              <a:cs typeface="Arial"/>
            </a:endParaRPr>
          </a:p>
          <a:p>
            <a:pPr marL="354330" marR="5080" indent="-342265">
              <a:lnSpc>
                <a:spcPct val="100000"/>
              </a:lnSpc>
              <a:spcBef>
                <a:spcPts val="77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Design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description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the 	</a:t>
            </a:r>
            <a:r>
              <a:rPr sz="3200" dirty="0">
                <a:latin typeface="Arial"/>
                <a:cs typeface="Arial"/>
              </a:rPr>
              <a:t>recommended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solution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converted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into 	</a:t>
            </a:r>
            <a:r>
              <a:rPr sz="3200" dirty="0">
                <a:latin typeface="Arial"/>
                <a:cs typeface="Arial"/>
              </a:rPr>
              <a:t>logical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physical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system 	specifications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Systems</a:t>
            </a:r>
            <a:r>
              <a:rPr spc="-145" dirty="0"/>
              <a:t> </a:t>
            </a:r>
            <a:r>
              <a:rPr dirty="0"/>
              <a:t>Development</a:t>
            </a:r>
            <a:r>
              <a:rPr spc="-114" dirty="0"/>
              <a:t> </a:t>
            </a:r>
            <a:r>
              <a:rPr dirty="0"/>
              <a:t>Life</a:t>
            </a:r>
            <a:r>
              <a:rPr spc="-145" dirty="0"/>
              <a:t> </a:t>
            </a:r>
            <a:r>
              <a:rPr spc="-20" dirty="0"/>
              <a:t>Cycle </a:t>
            </a:r>
            <a:r>
              <a:rPr dirty="0"/>
              <a:t>(SDLC)</a:t>
            </a:r>
            <a:r>
              <a:rPr spc="-114" dirty="0"/>
              <a:t> </a:t>
            </a:r>
            <a:r>
              <a:rPr spc="-1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01495"/>
            <a:ext cx="8013065" cy="45624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3025" indent="-343535">
              <a:lnSpc>
                <a:spcPts val="3460"/>
              </a:lnSpc>
              <a:spcBef>
                <a:spcPts val="53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Logical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design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functional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features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chosen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development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analysis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described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independently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any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computer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platform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90000"/>
              </a:lnSpc>
              <a:spcBef>
                <a:spcPts val="70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Physical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design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logical </a:t>
            </a:r>
            <a:r>
              <a:rPr sz="3200" dirty="0">
                <a:latin typeface="Arial"/>
                <a:cs typeface="Arial"/>
              </a:rPr>
              <a:t>specifications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logical </a:t>
            </a:r>
            <a:r>
              <a:rPr sz="3200" dirty="0">
                <a:latin typeface="Arial"/>
                <a:cs typeface="Arial"/>
              </a:rPr>
              <a:t>design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transformed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technology-</a:t>
            </a:r>
            <a:r>
              <a:rPr sz="3200" dirty="0">
                <a:latin typeface="Arial"/>
                <a:cs typeface="Arial"/>
              </a:rPr>
              <a:t>specific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details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which</a:t>
            </a:r>
            <a:r>
              <a:rPr sz="3200" spc="-25" dirty="0">
                <a:latin typeface="Arial"/>
                <a:cs typeface="Arial"/>
              </a:rPr>
              <a:t> all </a:t>
            </a:r>
            <a:r>
              <a:rPr sz="3200" dirty="0">
                <a:latin typeface="Arial"/>
                <a:cs typeface="Arial"/>
              </a:rPr>
              <a:t>programming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construction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can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accomplished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Systems</a:t>
            </a:r>
            <a:r>
              <a:rPr spc="-145" dirty="0"/>
              <a:t> </a:t>
            </a:r>
            <a:r>
              <a:rPr dirty="0"/>
              <a:t>Development</a:t>
            </a:r>
            <a:r>
              <a:rPr spc="-114" dirty="0"/>
              <a:t> </a:t>
            </a:r>
            <a:r>
              <a:rPr dirty="0"/>
              <a:t>Life</a:t>
            </a:r>
            <a:r>
              <a:rPr spc="-145" dirty="0"/>
              <a:t> </a:t>
            </a:r>
            <a:r>
              <a:rPr spc="-20" dirty="0"/>
              <a:t>Cycle </a:t>
            </a:r>
            <a:r>
              <a:rPr dirty="0"/>
              <a:t>(SDLC)</a:t>
            </a:r>
            <a:r>
              <a:rPr spc="-114" dirty="0"/>
              <a:t> </a:t>
            </a:r>
            <a:r>
              <a:rPr spc="-1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2663"/>
            <a:ext cx="8060055" cy="256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Implementation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information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system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coded,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tested,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installed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supported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organization</a:t>
            </a:r>
            <a:endParaRPr sz="3200">
              <a:latin typeface="Arial"/>
              <a:cs typeface="Arial"/>
            </a:endParaRPr>
          </a:p>
          <a:p>
            <a:pPr marL="355600" marR="414655" indent="-343535">
              <a:lnSpc>
                <a:spcPct val="100000"/>
              </a:lnSpc>
              <a:spcBef>
                <a:spcPts val="7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Maintenance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information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systematically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repaired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improved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967" y="710601"/>
            <a:ext cx="7694460" cy="55286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8929" y="6460642"/>
            <a:ext cx="47161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Copyright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©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2014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Pearson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Education,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Inc.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Publishing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Prentice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Hall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7428" y="1430781"/>
            <a:ext cx="3143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FIGURE</a:t>
            </a:r>
            <a:r>
              <a:rPr sz="1600" b="1" spc="-10" dirty="0">
                <a:latin typeface="Arial"/>
                <a:cs typeface="Arial"/>
              </a:rPr>
              <a:t> 1-</a:t>
            </a:r>
            <a:r>
              <a:rPr sz="1600" b="1" spc="-50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heart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systems</a:t>
            </a:r>
            <a:r>
              <a:rPr sz="1600" spc="-10" dirty="0">
                <a:latin typeface="Arial"/>
                <a:cs typeface="Arial"/>
              </a:rPr>
              <a:t> development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77101"/>
            <a:ext cx="692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Chapter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607821"/>
            <a:ext cx="8712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Heart</a:t>
            </a:r>
            <a:r>
              <a:rPr sz="3200" spc="-40" dirty="0"/>
              <a:t> </a:t>
            </a:r>
            <a:r>
              <a:rPr sz="3200" dirty="0"/>
              <a:t>of</a:t>
            </a:r>
            <a:r>
              <a:rPr sz="3200" spc="-25" dirty="0"/>
              <a:t> </a:t>
            </a:r>
            <a:r>
              <a:rPr sz="3200" dirty="0"/>
              <a:t>the</a:t>
            </a:r>
            <a:r>
              <a:rPr sz="3200" spc="-35" dirty="0"/>
              <a:t> </a:t>
            </a:r>
            <a:r>
              <a:rPr sz="3200" dirty="0"/>
              <a:t>Systems</a:t>
            </a:r>
            <a:r>
              <a:rPr sz="3200" spc="-40" dirty="0"/>
              <a:t> </a:t>
            </a:r>
            <a:r>
              <a:rPr sz="3200" dirty="0"/>
              <a:t>Development</a:t>
            </a:r>
            <a:r>
              <a:rPr sz="3200" spc="-40" dirty="0"/>
              <a:t> </a:t>
            </a:r>
            <a:r>
              <a:rPr sz="3200" spc="-10" dirty="0"/>
              <a:t>Process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93444" y="5649569"/>
            <a:ext cx="72231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Current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practice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combines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design,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implementation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iterative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parallel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activities.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22" y="1828800"/>
            <a:ext cx="4202408" cy="333383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349197"/>
            <a:ext cx="2924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FIGURE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1-</a:t>
            </a:r>
            <a:r>
              <a:rPr sz="1600" b="1" spc="-5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"/>
                <a:cs typeface="Arial"/>
              </a:rPr>
              <a:t>Analysis–design–code–test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loop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20" y="1981200"/>
            <a:ext cx="4602479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Traditional</a:t>
            </a:r>
            <a:r>
              <a:rPr sz="4400" spc="-40" dirty="0"/>
              <a:t> </a:t>
            </a:r>
            <a:r>
              <a:rPr sz="4400" dirty="0"/>
              <a:t>Waterfall</a:t>
            </a:r>
            <a:r>
              <a:rPr sz="4400" spc="-40" dirty="0"/>
              <a:t> </a:t>
            </a:r>
            <a:r>
              <a:rPr sz="4400" spc="-20" dirty="0"/>
              <a:t>SDLC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80809" y="2769235"/>
            <a:ext cx="208661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One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phase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begins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another </a:t>
            </a:r>
            <a:r>
              <a:rPr sz="2000" dirty="0">
                <a:latin typeface="Arial"/>
                <a:cs typeface="Arial"/>
              </a:rPr>
              <a:t>completes,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little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backtracking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looping.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14855"/>
            <a:ext cx="5487143" cy="4724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540" y="4905832"/>
            <a:ext cx="237934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FIGURE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1-</a:t>
            </a:r>
            <a:r>
              <a:rPr sz="1600" b="1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"/>
                <a:cs typeface="Arial"/>
              </a:rPr>
              <a:t>Traditional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waterfall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SDLC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Problems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45" dirty="0"/>
              <a:t> </a:t>
            </a:r>
            <a:r>
              <a:rPr dirty="0"/>
              <a:t>Waterfall</a:t>
            </a:r>
            <a:r>
              <a:rPr spc="-114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2663"/>
            <a:ext cx="7969884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29005" indent="-343535">
              <a:lnSpc>
                <a:spcPct val="100000"/>
              </a:lnSpc>
              <a:spcBef>
                <a:spcPts val="10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Feedback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ignored,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milestones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lock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design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specs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even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when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conditions change</a:t>
            </a:r>
            <a:endParaRPr sz="3200">
              <a:latin typeface="Arial"/>
              <a:cs typeface="Arial"/>
            </a:endParaRPr>
          </a:p>
          <a:p>
            <a:pPr marL="355600" marR="1696085" indent="-343535">
              <a:lnSpc>
                <a:spcPct val="100000"/>
              </a:lnSpc>
              <a:spcBef>
                <a:spcPts val="7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Limited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involvement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(only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requirements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phase)</a:t>
            </a:r>
            <a:endParaRPr sz="3200">
              <a:latin typeface="Arial"/>
              <a:cs typeface="Arial"/>
            </a:endParaRPr>
          </a:p>
          <a:p>
            <a:pPr marL="354330" marR="5080" indent="-342265">
              <a:lnSpc>
                <a:spcPct val="100000"/>
              </a:lnSpc>
              <a:spcBef>
                <a:spcPts val="77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much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focus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milestone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deadlines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of 	</a:t>
            </a:r>
            <a:r>
              <a:rPr sz="3200" dirty="0">
                <a:latin typeface="Arial"/>
                <a:cs typeface="Arial"/>
              </a:rPr>
              <a:t>SDLC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phases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detriment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sound 	</a:t>
            </a:r>
            <a:r>
              <a:rPr sz="3200" dirty="0">
                <a:latin typeface="Arial"/>
                <a:cs typeface="Arial"/>
              </a:rPr>
              <a:t>development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practices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Different</a:t>
            </a:r>
            <a:r>
              <a:rPr spc="-130" dirty="0"/>
              <a:t> </a:t>
            </a:r>
            <a:r>
              <a:rPr dirty="0"/>
              <a:t>Approaches</a:t>
            </a:r>
            <a:r>
              <a:rPr spc="-114" dirty="0"/>
              <a:t> </a:t>
            </a:r>
            <a:r>
              <a:rPr dirty="0"/>
              <a:t>to</a:t>
            </a:r>
            <a:r>
              <a:rPr spc="-150" dirty="0"/>
              <a:t> </a:t>
            </a:r>
            <a:r>
              <a:rPr spc="-10" dirty="0"/>
              <a:t>Improving 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2935"/>
            <a:ext cx="6746875" cy="32080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CASE </a:t>
            </a:r>
            <a:r>
              <a:rPr sz="3600" spc="-10" dirty="0">
                <a:latin typeface="Arial"/>
                <a:cs typeface="Arial"/>
              </a:rPr>
              <a:t>Tools</a:t>
            </a:r>
            <a:endParaRPr sz="3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8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Rapid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Application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Development (RAD)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Agile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Methodologies</a:t>
            </a:r>
            <a:endParaRPr sz="3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3600" dirty="0">
                <a:latin typeface="Arial"/>
                <a:cs typeface="Arial"/>
              </a:rPr>
              <a:t>eXtreme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Programming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Learning</a:t>
            </a:r>
            <a:r>
              <a:rPr sz="4400" spc="-25" dirty="0"/>
              <a:t> </a:t>
            </a:r>
            <a:r>
              <a:rPr sz="4400" spc="-10" dirty="0"/>
              <a:t>Objectives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34083"/>
            <a:ext cx="7960359" cy="3354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B92112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Define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analysis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design.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ts val="2590"/>
              </a:lnSpc>
              <a:spcBef>
                <a:spcPts val="615"/>
              </a:spcBef>
              <a:buClr>
                <a:srgbClr val="B92112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Describe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development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cycle (SDLC).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254"/>
              </a:spcBef>
              <a:buClr>
                <a:srgbClr val="B92112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Explain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Rapid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Application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Development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(RAD)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spc="-20" dirty="0">
                <a:latin typeface="Arial"/>
                <a:cs typeface="Arial"/>
              </a:rPr>
              <a:t>computer-</a:t>
            </a:r>
            <a:r>
              <a:rPr sz="2400" dirty="0">
                <a:latin typeface="Arial"/>
                <a:cs typeface="Arial"/>
              </a:rPr>
              <a:t>aided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engineering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(CASE)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tools.</a:t>
            </a:r>
            <a:endParaRPr sz="2400">
              <a:latin typeface="Arial"/>
              <a:cs typeface="Arial"/>
            </a:endParaRPr>
          </a:p>
          <a:p>
            <a:pPr marL="355600" marR="1729105" indent="-343535">
              <a:lnSpc>
                <a:spcPts val="2590"/>
              </a:lnSpc>
              <a:spcBef>
                <a:spcPts val="615"/>
              </a:spcBef>
              <a:buClr>
                <a:srgbClr val="B92112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Describe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Agile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Methodologies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eXtreme Programming.</a:t>
            </a:r>
            <a:endParaRPr sz="2400">
              <a:latin typeface="Arial"/>
              <a:cs typeface="Arial"/>
            </a:endParaRPr>
          </a:p>
          <a:p>
            <a:pPr marL="355600" marR="626110" indent="-343535">
              <a:lnSpc>
                <a:spcPts val="2590"/>
              </a:lnSpc>
              <a:spcBef>
                <a:spcPts val="580"/>
              </a:spcBef>
              <a:buClr>
                <a:srgbClr val="B92112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Explain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object-</a:t>
            </a:r>
            <a:r>
              <a:rPr sz="2400" dirty="0">
                <a:latin typeface="Arial"/>
                <a:cs typeface="Arial"/>
              </a:rPr>
              <a:t>oriented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analysis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design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Rational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Unified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(RUP).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Computer-</a:t>
            </a:r>
            <a:r>
              <a:rPr dirty="0"/>
              <a:t>Aided</a:t>
            </a:r>
            <a:r>
              <a:rPr spc="-5" dirty="0"/>
              <a:t> </a:t>
            </a:r>
            <a:r>
              <a:rPr spc="-10" dirty="0"/>
              <a:t>Software </a:t>
            </a:r>
            <a:r>
              <a:rPr dirty="0"/>
              <a:t>Engineering</a:t>
            </a:r>
            <a:r>
              <a:rPr spc="-150" dirty="0"/>
              <a:t> </a:t>
            </a:r>
            <a:r>
              <a:rPr dirty="0"/>
              <a:t>(CASE)</a:t>
            </a:r>
            <a:r>
              <a:rPr spc="-165" dirty="0"/>
              <a:t> </a:t>
            </a:r>
            <a:r>
              <a:rPr spc="-10"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3895"/>
            <a:ext cx="7745730" cy="33432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906780" indent="-343535">
              <a:lnSpc>
                <a:spcPts val="3460"/>
              </a:lnSpc>
              <a:spcBef>
                <a:spcPts val="53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Diagramming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tools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enable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graphical representation.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90000"/>
              </a:lnSpc>
              <a:spcBef>
                <a:spcPts val="71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Computer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displays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report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generators </a:t>
            </a:r>
            <a:r>
              <a:rPr sz="3200" dirty="0">
                <a:latin typeface="Arial"/>
                <a:cs typeface="Arial"/>
              </a:rPr>
              <a:t>help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prototype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how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“look</a:t>
            </a:r>
            <a:r>
              <a:rPr sz="3200" spc="-25" dirty="0">
                <a:latin typeface="Arial"/>
                <a:cs typeface="Arial"/>
              </a:rPr>
              <a:t> and </a:t>
            </a:r>
            <a:r>
              <a:rPr sz="3200" spc="-10" dirty="0">
                <a:latin typeface="Arial"/>
                <a:cs typeface="Arial"/>
              </a:rPr>
              <a:t>feel”.</a:t>
            </a:r>
            <a:endParaRPr sz="3200">
              <a:latin typeface="Arial"/>
              <a:cs typeface="Arial"/>
            </a:endParaRPr>
          </a:p>
          <a:p>
            <a:pPr marL="355600" marR="838835" indent="-343535">
              <a:lnSpc>
                <a:spcPts val="3460"/>
              </a:lnSpc>
              <a:spcBef>
                <a:spcPts val="81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IBM’s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Rational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best </a:t>
            </a:r>
            <a:r>
              <a:rPr sz="3200" dirty="0">
                <a:latin typeface="Arial"/>
                <a:cs typeface="Arial"/>
              </a:rPr>
              <a:t>known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CASE</a:t>
            </a:r>
            <a:r>
              <a:rPr sz="3200" spc="-10" dirty="0">
                <a:latin typeface="Arial"/>
                <a:cs typeface="Arial"/>
              </a:rPr>
              <a:t> tools.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Computer-</a:t>
            </a:r>
            <a:r>
              <a:rPr dirty="0"/>
              <a:t>Aided</a:t>
            </a:r>
            <a:r>
              <a:rPr spc="-5" dirty="0"/>
              <a:t> </a:t>
            </a:r>
            <a:r>
              <a:rPr spc="-10" dirty="0"/>
              <a:t>Software </a:t>
            </a:r>
            <a:r>
              <a:rPr dirty="0"/>
              <a:t>Engineering</a:t>
            </a:r>
            <a:r>
              <a:rPr spc="-125" dirty="0"/>
              <a:t> </a:t>
            </a:r>
            <a:r>
              <a:rPr dirty="0"/>
              <a:t>(CASE)</a:t>
            </a:r>
            <a:r>
              <a:rPr spc="-140" dirty="0"/>
              <a:t> </a:t>
            </a:r>
            <a:r>
              <a:rPr dirty="0"/>
              <a:t>Tools</a:t>
            </a:r>
            <a:r>
              <a:rPr spc="-15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5126"/>
            <a:ext cx="7675245" cy="25622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586740" indent="-343535">
              <a:lnSpc>
                <a:spcPts val="3070"/>
              </a:lnSpc>
              <a:spcBef>
                <a:spcPts val="844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Analysis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tools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automatically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check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consistency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diagrams,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forms,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reports.</a:t>
            </a:r>
            <a:endParaRPr sz="3200">
              <a:latin typeface="Arial"/>
              <a:cs typeface="Arial"/>
            </a:endParaRPr>
          </a:p>
          <a:p>
            <a:pPr marL="354330" marR="5080" indent="-342265">
              <a:lnSpc>
                <a:spcPts val="3070"/>
              </a:lnSpc>
              <a:spcBef>
                <a:spcPts val="77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central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repository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provides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integrated 	</a:t>
            </a:r>
            <a:r>
              <a:rPr sz="3200" dirty="0">
                <a:latin typeface="Arial"/>
                <a:cs typeface="Arial"/>
              </a:rPr>
              <a:t>storage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diagrams,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reports,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project 	</a:t>
            </a:r>
            <a:r>
              <a:rPr sz="3200" dirty="0">
                <a:latin typeface="Arial"/>
                <a:cs typeface="Arial"/>
              </a:rPr>
              <a:t>management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specifications.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Computer-</a:t>
            </a:r>
            <a:r>
              <a:rPr dirty="0"/>
              <a:t>Aided</a:t>
            </a:r>
            <a:r>
              <a:rPr spc="-5" dirty="0"/>
              <a:t> </a:t>
            </a:r>
            <a:r>
              <a:rPr spc="-10" dirty="0"/>
              <a:t>Software </a:t>
            </a:r>
            <a:r>
              <a:rPr dirty="0"/>
              <a:t>Engineering</a:t>
            </a:r>
            <a:r>
              <a:rPr spc="-125" dirty="0"/>
              <a:t> </a:t>
            </a:r>
            <a:r>
              <a:rPr dirty="0"/>
              <a:t>(CASE)</a:t>
            </a:r>
            <a:r>
              <a:rPr spc="-140" dirty="0"/>
              <a:t> </a:t>
            </a:r>
            <a:r>
              <a:rPr dirty="0"/>
              <a:t>Tools</a:t>
            </a:r>
            <a:r>
              <a:rPr spc="-15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5126"/>
            <a:ext cx="7360920" cy="25622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5080" indent="-343535">
              <a:lnSpc>
                <a:spcPts val="3070"/>
              </a:lnSpc>
              <a:spcBef>
                <a:spcPts val="844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Documentation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generators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standardize </a:t>
            </a:r>
            <a:r>
              <a:rPr sz="3200" dirty="0">
                <a:latin typeface="Arial"/>
                <a:cs typeface="Arial"/>
              </a:rPr>
              <a:t>technical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documentation.</a:t>
            </a:r>
            <a:endParaRPr sz="3200">
              <a:latin typeface="Arial"/>
              <a:cs typeface="Arial"/>
            </a:endParaRPr>
          </a:p>
          <a:p>
            <a:pPr marL="355600" marR="230504" indent="-343535">
              <a:lnSpc>
                <a:spcPct val="80000"/>
              </a:lnSpc>
              <a:spcBef>
                <a:spcPts val="80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Code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generators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enable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automatic </a:t>
            </a:r>
            <a:r>
              <a:rPr sz="3200" dirty="0">
                <a:latin typeface="Arial"/>
                <a:cs typeface="Arial"/>
              </a:rPr>
              <a:t>generation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programs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database </a:t>
            </a:r>
            <a:r>
              <a:rPr sz="3200" dirty="0">
                <a:latin typeface="Arial"/>
                <a:cs typeface="Arial"/>
              </a:rPr>
              <a:t>code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directly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design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documents, </a:t>
            </a:r>
            <a:r>
              <a:rPr sz="3200" dirty="0">
                <a:latin typeface="Arial"/>
                <a:cs typeface="Arial"/>
              </a:rPr>
              <a:t>diagrams,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forms,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reports.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1433"/>
            <a:ext cx="4936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CASE Tools </a:t>
            </a:r>
            <a:r>
              <a:rPr sz="4400" spc="-10" dirty="0"/>
              <a:t>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04609" y="2846959"/>
            <a:ext cx="2499995" cy="1948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FIGURE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1-</a:t>
            </a:r>
            <a:r>
              <a:rPr sz="1800" b="1" spc="-2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  <a:p>
            <a:pPr marL="12700" marR="5619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Screen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ArgoUML,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open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tool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(</a:t>
            </a:r>
            <a:r>
              <a:rPr sz="1900" i="1" spc="-10" dirty="0">
                <a:latin typeface="Arial"/>
                <a:cs typeface="Arial"/>
              </a:rPr>
              <a:t>Source: </a:t>
            </a:r>
            <a:r>
              <a:rPr sz="1900" i="1" spc="-50" dirty="0">
                <a:latin typeface="Arial"/>
                <a:cs typeface="Arial"/>
                <a:hlinkClick r:id="rId2"/>
              </a:rPr>
              <a:t>http://argouml.tigris.org/)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576" y="1219200"/>
            <a:ext cx="5678424" cy="51678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CASE</a:t>
            </a:r>
            <a:r>
              <a:rPr sz="4400" spc="15" dirty="0"/>
              <a:t> </a:t>
            </a:r>
            <a:r>
              <a:rPr sz="4400" dirty="0"/>
              <a:t>Tools </a:t>
            </a:r>
            <a:r>
              <a:rPr sz="4400" spc="-10" dirty="0"/>
              <a:t>(Cont.)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" y="2042734"/>
            <a:ext cx="8961119" cy="35198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Rapid</a:t>
            </a:r>
            <a:r>
              <a:rPr spc="-145" dirty="0"/>
              <a:t> </a:t>
            </a:r>
            <a:r>
              <a:rPr dirty="0"/>
              <a:t>Application</a:t>
            </a:r>
            <a:r>
              <a:rPr spc="-165" dirty="0"/>
              <a:t> </a:t>
            </a:r>
            <a:r>
              <a:rPr spc="-10" dirty="0"/>
              <a:t>Development (RAD)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850263"/>
            <a:ext cx="8060690" cy="425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1340" indent="-342900">
              <a:lnSpc>
                <a:spcPct val="100000"/>
              </a:lnSpc>
              <a:spcBef>
                <a:spcPts val="100"/>
              </a:spcBef>
              <a:buClr>
                <a:srgbClr val="3399FF"/>
              </a:buClr>
              <a:buSzPct val="74242"/>
              <a:buFont typeface="Wingdings"/>
              <a:buChar char=""/>
              <a:tabLst>
                <a:tab pos="355600" algn="l"/>
              </a:tabLst>
            </a:pPr>
            <a:r>
              <a:rPr sz="3300" dirty="0">
                <a:latin typeface="Arial"/>
                <a:cs typeface="Arial"/>
              </a:rPr>
              <a:t>Decreases</a:t>
            </a:r>
            <a:r>
              <a:rPr sz="3300" spc="-114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design</a:t>
            </a:r>
            <a:r>
              <a:rPr sz="3300" spc="-10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and</a:t>
            </a:r>
            <a:r>
              <a:rPr sz="3300" spc="-95" dirty="0">
                <a:latin typeface="Arial"/>
                <a:cs typeface="Arial"/>
              </a:rPr>
              <a:t> </a:t>
            </a:r>
            <a:r>
              <a:rPr sz="3300" spc="-10" dirty="0">
                <a:latin typeface="Arial"/>
                <a:cs typeface="Arial"/>
              </a:rPr>
              <a:t>implementation </a:t>
            </a:r>
            <a:r>
              <a:rPr sz="3300" spc="-20" dirty="0">
                <a:latin typeface="Arial"/>
                <a:cs typeface="Arial"/>
              </a:rPr>
              <a:t>time</a:t>
            </a:r>
            <a:endParaRPr sz="33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Clr>
                <a:srgbClr val="3399FF"/>
              </a:buClr>
              <a:buSzPct val="74242"/>
              <a:buFont typeface="Wingdings"/>
              <a:buChar char=""/>
              <a:tabLst>
                <a:tab pos="355600" algn="l"/>
                <a:tab pos="2243455" algn="l"/>
                <a:tab pos="4761865" algn="l"/>
              </a:tabLst>
            </a:pPr>
            <a:r>
              <a:rPr sz="3300" spc="-10" dirty="0">
                <a:latin typeface="Arial"/>
                <a:cs typeface="Arial"/>
              </a:rPr>
              <a:t>Involves:</a:t>
            </a:r>
            <a:r>
              <a:rPr sz="3300" dirty="0">
                <a:latin typeface="Arial"/>
                <a:cs typeface="Arial"/>
              </a:rPr>
              <a:t>	extensive</a:t>
            </a:r>
            <a:r>
              <a:rPr sz="3300" spc="-3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user</a:t>
            </a:r>
            <a:r>
              <a:rPr sz="3300" spc="-10" dirty="0">
                <a:latin typeface="Arial"/>
                <a:cs typeface="Arial"/>
              </a:rPr>
              <a:t> involvement, </a:t>
            </a:r>
            <a:r>
              <a:rPr sz="3300" dirty="0">
                <a:latin typeface="Arial"/>
                <a:cs typeface="Arial"/>
              </a:rPr>
              <a:t>prototyping,</a:t>
            </a:r>
            <a:r>
              <a:rPr sz="3300" spc="-200" dirty="0">
                <a:latin typeface="Arial"/>
                <a:cs typeface="Arial"/>
              </a:rPr>
              <a:t> </a:t>
            </a:r>
            <a:r>
              <a:rPr sz="3300" spc="-10" dirty="0">
                <a:latin typeface="Arial"/>
                <a:cs typeface="Arial"/>
              </a:rPr>
              <a:t>integrated</a:t>
            </a:r>
            <a:r>
              <a:rPr sz="3300" dirty="0">
                <a:latin typeface="Arial"/>
                <a:cs typeface="Arial"/>
              </a:rPr>
              <a:t>	CASE</a:t>
            </a:r>
            <a:r>
              <a:rPr sz="3300" spc="-8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tools,</a:t>
            </a:r>
            <a:r>
              <a:rPr sz="3300" spc="-85" dirty="0">
                <a:latin typeface="Arial"/>
                <a:cs typeface="Arial"/>
              </a:rPr>
              <a:t> </a:t>
            </a:r>
            <a:r>
              <a:rPr sz="3300" spc="-20" dirty="0">
                <a:latin typeface="Arial"/>
                <a:cs typeface="Arial"/>
              </a:rPr>
              <a:t>code </a:t>
            </a:r>
            <a:r>
              <a:rPr sz="3300" spc="-10" dirty="0">
                <a:latin typeface="Arial"/>
                <a:cs typeface="Arial"/>
              </a:rPr>
              <a:t>generators</a:t>
            </a:r>
            <a:endParaRPr sz="3300">
              <a:latin typeface="Arial"/>
              <a:cs typeface="Arial"/>
            </a:endParaRPr>
          </a:p>
          <a:p>
            <a:pPr marL="355600" marR="119380" indent="-342900">
              <a:lnSpc>
                <a:spcPct val="100000"/>
              </a:lnSpc>
              <a:spcBef>
                <a:spcPts val="795"/>
              </a:spcBef>
              <a:buClr>
                <a:srgbClr val="3399FF"/>
              </a:buClr>
              <a:buSzPct val="74242"/>
              <a:buFont typeface="Wingdings"/>
              <a:buChar char=""/>
              <a:tabLst>
                <a:tab pos="355600" algn="l"/>
              </a:tabLst>
            </a:pPr>
            <a:r>
              <a:rPr sz="3300" dirty="0">
                <a:latin typeface="Arial"/>
                <a:cs typeface="Arial"/>
              </a:rPr>
              <a:t>More</a:t>
            </a:r>
            <a:r>
              <a:rPr sz="3300" spc="-4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focus</a:t>
            </a:r>
            <a:r>
              <a:rPr sz="3300" spc="-4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on</a:t>
            </a:r>
            <a:r>
              <a:rPr sz="3300" spc="-4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user</a:t>
            </a:r>
            <a:r>
              <a:rPr sz="3300" spc="-5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interface</a:t>
            </a:r>
            <a:r>
              <a:rPr sz="3300" spc="-4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and</a:t>
            </a:r>
            <a:r>
              <a:rPr sz="3300" spc="-30" dirty="0">
                <a:latin typeface="Arial"/>
                <a:cs typeface="Arial"/>
              </a:rPr>
              <a:t> </a:t>
            </a:r>
            <a:r>
              <a:rPr sz="3300" spc="-10" dirty="0">
                <a:latin typeface="Arial"/>
                <a:cs typeface="Arial"/>
              </a:rPr>
              <a:t>system </a:t>
            </a:r>
            <a:r>
              <a:rPr sz="3300" dirty="0">
                <a:latin typeface="Arial"/>
                <a:cs typeface="Arial"/>
              </a:rPr>
              <a:t>function,</a:t>
            </a:r>
            <a:r>
              <a:rPr sz="3300" spc="-9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less</a:t>
            </a:r>
            <a:r>
              <a:rPr sz="3300" spc="-8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on</a:t>
            </a:r>
            <a:r>
              <a:rPr sz="3300" spc="-8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detailed</a:t>
            </a:r>
            <a:r>
              <a:rPr sz="3300" spc="-80" dirty="0">
                <a:latin typeface="Arial"/>
                <a:cs typeface="Arial"/>
              </a:rPr>
              <a:t> </a:t>
            </a:r>
            <a:r>
              <a:rPr sz="3300" spc="-10" dirty="0">
                <a:latin typeface="Arial"/>
                <a:cs typeface="Arial"/>
              </a:rPr>
              <a:t>business </a:t>
            </a:r>
            <a:r>
              <a:rPr sz="3300" dirty="0">
                <a:latin typeface="Arial"/>
                <a:cs typeface="Arial"/>
              </a:rPr>
              <a:t>analysis</a:t>
            </a:r>
            <a:r>
              <a:rPr sz="3300" spc="-6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and</a:t>
            </a:r>
            <a:r>
              <a:rPr sz="3300" spc="-5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system</a:t>
            </a:r>
            <a:r>
              <a:rPr sz="3300" spc="-55" dirty="0">
                <a:latin typeface="Arial"/>
                <a:cs typeface="Arial"/>
              </a:rPr>
              <a:t> </a:t>
            </a:r>
            <a:r>
              <a:rPr sz="3300" spc="-10" dirty="0">
                <a:latin typeface="Arial"/>
                <a:cs typeface="Arial"/>
              </a:rPr>
              <a:t>performance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91" y="425018"/>
            <a:ext cx="71069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Rapid</a:t>
            </a:r>
            <a:r>
              <a:rPr spc="-180" dirty="0"/>
              <a:t> </a:t>
            </a:r>
            <a:r>
              <a:rPr dirty="0"/>
              <a:t>Application</a:t>
            </a:r>
            <a:r>
              <a:rPr spc="-195" dirty="0"/>
              <a:t> </a:t>
            </a:r>
            <a:r>
              <a:rPr spc="-10" dirty="0"/>
              <a:t>Development </a:t>
            </a:r>
            <a:r>
              <a:rPr dirty="0"/>
              <a:t>(RAD)</a:t>
            </a:r>
            <a:r>
              <a:rPr spc="-100" dirty="0"/>
              <a:t> </a:t>
            </a:r>
            <a:r>
              <a:rPr spc="-10" dirty="0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5155519" cy="37488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08828" y="2465959"/>
            <a:ext cx="144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FIGURE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1-</a:t>
            </a:r>
            <a:r>
              <a:rPr sz="1800" b="1" spc="-2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RAD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life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cycle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Agile</a:t>
            </a:r>
            <a:r>
              <a:rPr sz="4400" spc="-35" dirty="0"/>
              <a:t> </a:t>
            </a:r>
            <a:r>
              <a:rPr sz="4400" spc="-10" dirty="0"/>
              <a:t>Methodologies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2663"/>
            <a:ext cx="7653655" cy="361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Motivated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recognition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software </a:t>
            </a:r>
            <a:r>
              <a:rPr sz="3200" dirty="0">
                <a:latin typeface="Arial"/>
                <a:cs typeface="Arial"/>
              </a:rPr>
              <a:t>development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fluid,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unpredictable,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dynamic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Three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key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principles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Adaptive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rather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predictive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Emphasize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people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rather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roles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5650" algn="l"/>
              </a:tabLst>
            </a:pPr>
            <a:r>
              <a:rPr sz="2800" spc="-20" dirty="0">
                <a:latin typeface="Arial"/>
                <a:cs typeface="Arial"/>
              </a:rPr>
              <a:t>Self-</a:t>
            </a:r>
            <a:r>
              <a:rPr sz="2800" dirty="0">
                <a:latin typeface="Arial"/>
                <a:cs typeface="Arial"/>
              </a:rPr>
              <a:t>adaptive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processes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956686"/>
            <a:ext cx="220726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Agile </a:t>
            </a:r>
            <a:r>
              <a:rPr sz="1800" dirty="0">
                <a:latin typeface="Arial"/>
                <a:cs typeface="Arial"/>
              </a:rPr>
              <a:t>Methodologies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group </a:t>
            </a:r>
            <a:r>
              <a:rPr sz="1800" dirty="0">
                <a:latin typeface="Arial"/>
                <a:cs typeface="Arial"/>
              </a:rPr>
              <a:t>argues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software development methodologies </a:t>
            </a:r>
            <a:r>
              <a:rPr sz="1800" dirty="0">
                <a:latin typeface="Arial"/>
                <a:cs typeface="Arial"/>
              </a:rPr>
              <a:t>adapted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engineering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generally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real- </a:t>
            </a:r>
            <a:r>
              <a:rPr sz="1800" dirty="0">
                <a:latin typeface="Arial"/>
                <a:cs typeface="Arial"/>
              </a:rPr>
              <a:t>world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software development.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065" y="671404"/>
            <a:ext cx="8971915" cy="5805805"/>
            <a:chOff x="96065" y="671404"/>
            <a:chExt cx="8971915" cy="5805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65" y="671404"/>
              <a:ext cx="6004085" cy="19696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1676400"/>
              <a:ext cx="5334000" cy="4800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0033"/>
            <a:ext cx="83572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When</a:t>
            </a:r>
            <a:r>
              <a:rPr sz="4400" spc="-20" dirty="0"/>
              <a:t> </a:t>
            </a:r>
            <a:r>
              <a:rPr sz="4400" dirty="0"/>
              <a:t>to</a:t>
            </a:r>
            <a:r>
              <a:rPr sz="4400" spc="-20" dirty="0"/>
              <a:t> </a:t>
            </a:r>
            <a:r>
              <a:rPr sz="4400" dirty="0"/>
              <a:t>use</a:t>
            </a:r>
            <a:r>
              <a:rPr sz="4400" spc="-15" dirty="0"/>
              <a:t> </a:t>
            </a:r>
            <a:r>
              <a:rPr sz="4400" dirty="0"/>
              <a:t>Agile</a:t>
            </a:r>
            <a:r>
              <a:rPr sz="4400" spc="-40" dirty="0"/>
              <a:t> </a:t>
            </a:r>
            <a:r>
              <a:rPr sz="4400" spc="-10" dirty="0"/>
              <a:t>Methodologies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2071"/>
            <a:ext cx="7753350" cy="25793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If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project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involves: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Unpredictable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dynamic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Responsible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motivated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developers</a:t>
            </a:r>
            <a:endParaRPr sz="28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75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Customers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understand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process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and 	</a:t>
            </a:r>
            <a:r>
              <a:rPr sz="2800" dirty="0">
                <a:latin typeface="Arial"/>
                <a:cs typeface="Arial"/>
              </a:rPr>
              <a:t>will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involved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Introduction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2202"/>
            <a:ext cx="7860030" cy="27438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Information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Analysis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0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Complex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organizational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755015" marR="678815" lvl="1" indent="-285750">
              <a:lnSpc>
                <a:spcPts val="3030"/>
              </a:lnSpc>
              <a:spcBef>
                <a:spcPts val="715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Used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develop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maintain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computer- 	</a:t>
            </a:r>
            <a:r>
              <a:rPr sz="2800" dirty="0">
                <a:latin typeface="Arial"/>
                <a:cs typeface="Arial"/>
              </a:rPr>
              <a:t>based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information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755015" marR="609600" lvl="1" indent="-285750">
              <a:lnSpc>
                <a:spcPts val="3020"/>
              </a:lnSpc>
              <a:spcBef>
                <a:spcPts val="670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Used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team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business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systems 	professionals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584" y="457200"/>
            <a:ext cx="7254815" cy="5779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eXtreme</a:t>
            </a:r>
            <a:r>
              <a:rPr sz="4400" spc="-30" dirty="0"/>
              <a:t> </a:t>
            </a:r>
            <a:r>
              <a:rPr sz="4400" spc="-10" dirty="0"/>
              <a:t>Programming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/>
              <a:t>Short,</a:t>
            </a:r>
            <a:r>
              <a:rPr spc="-70" dirty="0"/>
              <a:t> </a:t>
            </a:r>
            <a:r>
              <a:rPr dirty="0"/>
              <a:t>incremental</a:t>
            </a:r>
            <a:r>
              <a:rPr spc="-80" dirty="0"/>
              <a:t> </a:t>
            </a:r>
            <a:r>
              <a:rPr dirty="0"/>
              <a:t>development</a:t>
            </a:r>
            <a:r>
              <a:rPr spc="-70" dirty="0"/>
              <a:t> </a:t>
            </a:r>
            <a:r>
              <a:rPr spc="-10" dirty="0"/>
              <a:t>cycles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/>
              <a:t>Automated</a:t>
            </a:r>
            <a:r>
              <a:rPr spc="-105" dirty="0"/>
              <a:t> </a:t>
            </a:r>
            <a:r>
              <a:rPr spc="-10" dirty="0"/>
              <a:t>tests</a:t>
            </a: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pc="-10" dirty="0"/>
              <a:t>Two-</a:t>
            </a:r>
            <a:r>
              <a:rPr dirty="0"/>
              <a:t>person</a:t>
            </a:r>
            <a:r>
              <a:rPr spc="-110" dirty="0"/>
              <a:t> </a:t>
            </a:r>
            <a:r>
              <a:rPr dirty="0"/>
              <a:t>programming</a:t>
            </a:r>
            <a:r>
              <a:rPr spc="-75" dirty="0"/>
              <a:t> </a:t>
            </a:r>
            <a:r>
              <a:rPr spc="-10" dirty="0"/>
              <a:t>teams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/>
              <a:t>Coding,</a:t>
            </a:r>
            <a:r>
              <a:rPr spc="-70" dirty="0"/>
              <a:t> </a:t>
            </a:r>
            <a:r>
              <a:rPr dirty="0"/>
              <a:t>testing,</a:t>
            </a:r>
            <a:r>
              <a:rPr spc="-70" dirty="0"/>
              <a:t> </a:t>
            </a:r>
            <a:r>
              <a:rPr dirty="0"/>
              <a:t>listening,</a:t>
            </a:r>
            <a:r>
              <a:rPr spc="-55" dirty="0"/>
              <a:t> </a:t>
            </a:r>
            <a:r>
              <a:rPr spc="-10" dirty="0"/>
              <a:t>designing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eXtreme</a:t>
            </a:r>
            <a:r>
              <a:rPr sz="4400" spc="-20" dirty="0"/>
              <a:t> </a:t>
            </a:r>
            <a:r>
              <a:rPr sz="4400" dirty="0"/>
              <a:t>Programming</a:t>
            </a:r>
            <a:r>
              <a:rPr sz="4400" spc="-25" dirty="0"/>
              <a:t> </a:t>
            </a:r>
            <a:r>
              <a:rPr sz="4400" spc="-10" dirty="0"/>
              <a:t>(Cont.)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5736"/>
            <a:ext cx="6841490" cy="27343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Coding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testing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operate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together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Advantages: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85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Communication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between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developers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High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level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productivity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5650" algn="l"/>
              </a:tabLst>
            </a:pPr>
            <a:r>
              <a:rPr sz="2800" spc="-20" dirty="0">
                <a:latin typeface="Arial"/>
                <a:cs typeface="Arial"/>
              </a:rPr>
              <a:t>High-</a:t>
            </a:r>
            <a:r>
              <a:rPr sz="2800" dirty="0">
                <a:latin typeface="Arial"/>
                <a:cs typeface="Arial"/>
              </a:rPr>
              <a:t>quality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Object-</a:t>
            </a:r>
            <a:r>
              <a:rPr dirty="0"/>
              <a:t>Oriented</a:t>
            </a:r>
            <a:r>
              <a:rPr spc="-110" dirty="0"/>
              <a:t> </a:t>
            </a:r>
            <a:r>
              <a:rPr dirty="0"/>
              <a:t>Analysis</a:t>
            </a:r>
            <a:r>
              <a:rPr spc="-135" dirty="0"/>
              <a:t> </a:t>
            </a:r>
            <a:r>
              <a:rPr spc="-25" dirty="0"/>
              <a:t>and </a:t>
            </a:r>
            <a:r>
              <a:rPr dirty="0"/>
              <a:t>Design</a:t>
            </a:r>
            <a:r>
              <a:rPr spc="-135" dirty="0"/>
              <a:t> </a:t>
            </a:r>
            <a:r>
              <a:rPr spc="-10" dirty="0"/>
              <a:t>(OOAD)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798"/>
            <a:ext cx="7759065" cy="26593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3535" algn="just">
              <a:lnSpc>
                <a:spcPts val="3890"/>
              </a:lnSpc>
              <a:spcBef>
                <a:spcPts val="58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Based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on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objects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rather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than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data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or </a:t>
            </a:r>
            <a:r>
              <a:rPr sz="3600" spc="-10" dirty="0">
                <a:latin typeface="Arial"/>
                <a:cs typeface="Arial"/>
              </a:rPr>
              <a:t>processes</a:t>
            </a:r>
            <a:endParaRPr sz="3600">
              <a:latin typeface="Arial"/>
              <a:cs typeface="Arial"/>
            </a:endParaRPr>
          </a:p>
          <a:p>
            <a:pPr marL="354330" marR="584835" indent="-342265" algn="just">
              <a:lnSpc>
                <a:spcPct val="90000"/>
              </a:lnSpc>
              <a:spcBef>
                <a:spcPts val="80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600" b="1" dirty="0">
                <a:latin typeface="Arial"/>
                <a:cs typeface="Arial"/>
              </a:rPr>
              <a:t>Object</a:t>
            </a:r>
            <a:r>
              <a:rPr sz="3600" dirty="0">
                <a:latin typeface="Arial"/>
                <a:cs typeface="Arial"/>
              </a:rPr>
              <a:t>: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structure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encapsulating 	</a:t>
            </a:r>
            <a:r>
              <a:rPr sz="3600" dirty="0">
                <a:latin typeface="Arial"/>
                <a:cs typeface="Arial"/>
              </a:rPr>
              <a:t>attributes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behaviors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real- 	</a:t>
            </a:r>
            <a:r>
              <a:rPr sz="3600" dirty="0">
                <a:latin typeface="Arial"/>
                <a:cs typeface="Arial"/>
              </a:rPr>
              <a:t>world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entity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Object-</a:t>
            </a:r>
            <a:r>
              <a:rPr dirty="0"/>
              <a:t>Oriented</a:t>
            </a:r>
            <a:r>
              <a:rPr spc="-110" dirty="0"/>
              <a:t> </a:t>
            </a:r>
            <a:r>
              <a:rPr dirty="0"/>
              <a:t>Analysis</a:t>
            </a:r>
            <a:r>
              <a:rPr spc="-135" dirty="0"/>
              <a:t> </a:t>
            </a:r>
            <a:r>
              <a:rPr spc="-25" dirty="0"/>
              <a:t>and </a:t>
            </a:r>
            <a:r>
              <a:rPr dirty="0"/>
              <a:t>Design</a:t>
            </a:r>
            <a:r>
              <a:rPr spc="-135" dirty="0"/>
              <a:t> </a:t>
            </a:r>
            <a:r>
              <a:rPr dirty="0"/>
              <a:t>(OOAD)</a:t>
            </a:r>
            <a:r>
              <a:rPr spc="-12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798"/>
            <a:ext cx="7456170" cy="364744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3535" algn="just">
              <a:lnSpc>
                <a:spcPts val="3890"/>
              </a:lnSpc>
              <a:spcBef>
                <a:spcPts val="58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600" b="1" dirty="0">
                <a:latin typeface="Arial"/>
                <a:cs typeface="Arial"/>
              </a:rPr>
              <a:t>Object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class</a:t>
            </a:r>
            <a:r>
              <a:rPr sz="3600" dirty="0">
                <a:latin typeface="Arial"/>
                <a:cs typeface="Arial"/>
              </a:rPr>
              <a:t>: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logical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grouping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of </a:t>
            </a:r>
            <a:r>
              <a:rPr sz="3600" dirty="0">
                <a:latin typeface="Arial"/>
                <a:cs typeface="Arial"/>
              </a:rPr>
              <a:t>objects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sharing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same</a:t>
            </a:r>
            <a:r>
              <a:rPr sz="3600" spc="-10" dirty="0">
                <a:latin typeface="Arial"/>
                <a:cs typeface="Arial"/>
              </a:rPr>
              <a:t> attributes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behaviors</a:t>
            </a:r>
            <a:endParaRPr sz="3600">
              <a:latin typeface="Arial"/>
              <a:cs typeface="Arial"/>
            </a:endParaRPr>
          </a:p>
          <a:p>
            <a:pPr marL="355600" marR="281940" indent="-343535">
              <a:lnSpc>
                <a:spcPct val="90000"/>
              </a:lnSpc>
              <a:spcBef>
                <a:spcPts val="80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600" b="1" dirty="0">
                <a:latin typeface="Arial"/>
                <a:cs typeface="Arial"/>
              </a:rPr>
              <a:t>Inheritance</a:t>
            </a:r>
            <a:r>
              <a:rPr sz="3600" dirty="0">
                <a:latin typeface="Arial"/>
                <a:cs typeface="Arial"/>
              </a:rPr>
              <a:t>: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hierarchical </a:t>
            </a:r>
            <a:r>
              <a:rPr sz="3600" dirty="0">
                <a:latin typeface="Arial"/>
                <a:cs typeface="Arial"/>
              </a:rPr>
              <a:t>arrangement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classes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enable </a:t>
            </a:r>
            <a:r>
              <a:rPr sz="3600" dirty="0">
                <a:latin typeface="Arial"/>
                <a:cs typeface="Arial"/>
              </a:rPr>
              <a:t>subclasses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to inherit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properties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of </a:t>
            </a:r>
            <a:r>
              <a:rPr sz="3600" spc="-10" dirty="0">
                <a:latin typeface="Arial"/>
                <a:cs typeface="Arial"/>
              </a:rPr>
              <a:t>superclasses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80033"/>
            <a:ext cx="78587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Rational</a:t>
            </a:r>
            <a:r>
              <a:rPr sz="4400" spc="-25" dirty="0"/>
              <a:t> </a:t>
            </a:r>
            <a:r>
              <a:rPr sz="4400" dirty="0"/>
              <a:t>Unified</a:t>
            </a:r>
            <a:r>
              <a:rPr sz="4400" spc="-25" dirty="0"/>
              <a:t> </a:t>
            </a:r>
            <a:r>
              <a:rPr sz="4400" dirty="0"/>
              <a:t>Process</a:t>
            </a:r>
            <a:r>
              <a:rPr sz="4400" spc="-30" dirty="0"/>
              <a:t> </a:t>
            </a:r>
            <a:r>
              <a:rPr sz="4400" spc="-20" dirty="0"/>
              <a:t>(RUP)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2663"/>
            <a:ext cx="7700645" cy="3503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object-</a:t>
            </a:r>
            <a:r>
              <a:rPr sz="3200" dirty="0">
                <a:latin typeface="Arial"/>
                <a:cs typeface="Arial"/>
              </a:rPr>
              <a:t>oriented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development methodology</a:t>
            </a:r>
            <a:endParaRPr sz="3200">
              <a:latin typeface="Arial"/>
              <a:cs typeface="Arial"/>
            </a:endParaRPr>
          </a:p>
          <a:p>
            <a:pPr marL="354330" marR="165735" indent="-342265" algn="just">
              <a:lnSpc>
                <a:spcPct val="100000"/>
              </a:lnSpc>
              <a:spcBef>
                <a:spcPts val="7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Establishes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four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phase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development: 	</a:t>
            </a:r>
            <a:r>
              <a:rPr sz="3200" dirty="0">
                <a:latin typeface="Arial"/>
                <a:cs typeface="Arial"/>
              </a:rPr>
              <a:t>inception,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elaboration,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construction,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and 	</a:t>
            </a:r>
            <a:r>
              <a:rPr sz="3200" spc="-10" dirty="0">
                <a:latin typeface="Arial"/>
                <a:cs typeface="Arial"/>
              </a:rPr>
              <a:t>transition</a:t>
            </a:r>
            <a:endParaRPr sz="3200">
              <a:latin typeface="Arial"/>
              <a:cs typeface="Arial"/>
            </a:endParaRPr>
          </a:p>
          <a:p>
            <a:pPr marL="756285" marR="365760" indent="-287020" algn="just">
              <a:lnSpc>
                <a:spcPct val="100000"/>
              </a:lnSpc>
              <a:spcBef>
                <a:spcPts val="690"/>
              </a:spcBef>
            </a:pPr>
            <a:r>
              <a:rPr sz="2250" dirty="0">
                <a:solidFill>
                  <a:srgbClr val="CC0066"/>
                </a:solidFill>
                <a:latin typeface="Wingdings"/>
                <a:cs typeface="Wingdings"/>
              </a:rPr>
              <a:t></a:t>
            </a:r>
            <a:r>
              <a:rPr sz="2250" spc="-310" dirty="0">
                <a:solidFill>
                  <a:srgbClr val="CC0066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Each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phase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organized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into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number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separate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iterations.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16" y="609600"/>
            <a:ext cx="7348483" cy="55422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32175" y="1017778"/>
            <a:ext cx="399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FIGURE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1-</a:t>
            </a:r>
            <a:r>
              <a:rPr sz="1800" b="1" spc="-25" dirty="0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Phases 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OOSAD-</a:t>
            </a:r>
            <a:r>
              <a:rPr sz="1800" dirty="0">
                <a:latin typeface="Arial"/>
                <a:cs typeface="Arial"/>
              </a:rPr>
              <a:t>based </a:t>
            </a:r>
            <a:r>
              <a:rPr sz="1800" spc="-10" dirty="0">
                <a:latin typeface="Arial"/>
                <a:cs typeface="Arial"/>
              </a:rPr>
              <a:t>development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Our</a:t>
            </a:r>
            <a:r>
              <a:rPr spc="-90" dirty="0"/>
              <a:t> </a:t>
            </a:r>
            <a:r>
              <a:rPr dirty="0"/>
              <a:t>Approach</a:t>
            </a:r>
            <a:r>
              <a:rPr spc="-75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10" dirty="0"/>
              <a:t>Systems 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2663"/>
            <a:ext cx="7992109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67055" indent="-343535">
              <a:lnSpc>
                <a:spcPct val="100000"/>
              </a:lnSpc>
              <a:spcBef>
                <a:spcPts val="10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SDLC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organizing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guiding </a:t>
            </a:r>
            <a:r>
              <a:rPr sz="3200" dirty="0">
                <a:latin typeface="Arial"/>
                <a:cs typeface="Arial"/>
              </a:rPr>
              <a:t>principle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book.</a:t>
            </a:r>
            <a:endParaRPr sz="3200">
              <a:latin typeface="Arial"/>
              <a:cs typeface="Arial"/>
            </a:endParaRPr>
          </a:p>
          <a:p>
            <a:pPr marL="354330" marR="296545" indent="-342265">
              <a:lnSpc>
                <a:spcPct val="100000"/>
              </a:lnSpc>
              <a:spcBef>
                <a:spcPts val="76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may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construct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artificial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boundaries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 	</a:t>
            </a:r>
            <a:r>
              <a:rPr sz="3200" dirty="0">
                <a:latin typeface="Arial"/>
                <a:cs typeface="Arial"/>
              </a:rPr>
              <a:t>artificially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separate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activities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and 	</a:t>
            </a:r>
            <a:r>
              <a:rPr sz="3200" dirty="0">
                <a:latin typeface="Arial"/>
                <a:cs typeface="Arial"/>
              </a:rPr>
              <a:t>processes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learning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purposes.</a:t>
            </a:r>
            <a:endParaRPr sz="3200">
              <a:latin typeface="Arial"/>
              <a:cs typeface="Arial"/>
            </a:endParaRPr>
          </a:p>
          <a:p>
            <a:pPr marL="354330" marR="5080" indent="-342265">
              <a:lnSpc>
                <a:spcPct val="100000"/>
              </a:lnSpc>
              <a:spcBef>
                <a:spcPts val="77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Our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intent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help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understand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25" dirty="0">
                <a:latin typeface="Arial"/>
                <a:cs typeface="Arial"/>
              </a:rPr>
              <a:t> the 	</a:t>
            </a:r>
            <a:r>
              <a:rPr sz="3200" dirty="0">
                <a:latin typeface="Arial"/>
                <a:cs typeface="Arial"/>
              </a:rPr>
              <a:t>pieces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how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assemble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80033"/>
            <a:ext cx="2419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Summary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42590"/>
            <a:ext cx="7383780" cy="42316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chapter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learned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how</a:t>
            </a:r>
            <a:r>
              <a:rPr sz="3200" spc="-25" dirty="0">
                <a:latin typeface="Arial"/>
                <a:cs typeface="Arial"/>
              </a:rPr>
              <a:t> to: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B92112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Define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analysis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design.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ts val="2590"/>
              </a:lnSpc>
              <a:spcBef>
                <a:spcPts val="615"/>
              </a:spcBef>
              <a:buClr>
                <a:srgbClr val="B92112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Describe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Development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Life </a:t>
            </a:r>
            <a:r>
              <a:rPr sz="2400" dirty="0">
                <a:latin typeface="Arial"/>
                <a:cs typeface="Arial"/>
              </a:rPr>
              <a:t>Cycle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(SDLC).</a:t>
            </a:r>
            <a:endParaRPr sz="2400">
              <a:latin typeface="Arial"/>
              <a:cs typeface="Arial"/>
            </a:endParaRPr>
          </a:p>
          <a:p>
            <a:pPr marL="355600" marR="142875" indent="-343535">
              <a:lnSpc>
                <a:spcPts val="2590"/>
              </a:lnSpc>
              <a:spcBef>
                <a:spcPts val="580"/>
              </a:spcBef>
              <a:buClr>
                <a:srgbClr val="B92112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Explain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Rapid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Application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Development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(RAD), </a:t>
            </a:r>
            <a:r>
              <a:rPr sz="2400" dirty="0">
                <a:latin typeface="Arial"/>
                <a:cs typeface="Arial"/>
              </a:rPr>
              <a:t>prototyping,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Aided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Engineering </a:t>
            </a:r>
            <a:r>
              <a:rPr sz="2400" dirty="0">
                <a:latin typeface="Arial"/>
                <a:cs typeface="Arial"/>
              </a:rPr>
              <a:t>(CASE),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Service-</a:t>
            </a:r>
            <a:r>
              <a:rPr sz="2400" dirty="0">
                <a:latin typeface="Arial"/>
                <a:cs typeface="Arial"/>
              </a:rPr>
              <a:t>Oriented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Architecture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(SOA).</a:t>
            </a:r>
            <a:endParaRPr sz="2400">
              <a:latin typeface="Arial"/>
              <a:cs typeface="Arial"/>
            </a:endParaRPr>
          </a:p>
          <a:p>
            <a:pPr marL="355600" marR="1186180" indent="-343535">
              <a:lnSpc>
                <a:spcPts val="2590"/>
              </a:lnSpc>
              <a:spcBef>
                <a:spcPts val="585"/>
              </a:spcBef>
              <a:buClr>
                <a:srgbClr val="B92112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Describe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agile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methodologies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eXtreme programming.</a:t>
            </a:r>
            <a:endParaRPr sz="2400">
              <a:latin typeface="Arial"/>
              <a:cs typeface="Arial"/>
            </a:endParaRPr>
          </a:p>
          <a:p>
            <a:pPr marL="355600" marR="379095" indent="-343535">
              <a:lnSpc>
                <a:spcPts val="2590"/>
              </a:lnSpc>
              <a:spcBef>
                <a:spcPts val="580"/>
              </a:spcBef>
              <a:buClr>
                <a:srgbClr val="B92112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Explain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Object-</a:t>
            </a:r>
            <a:r>
              <a:rPr sz="2400" dirty="0">
                <a:latin typeface="Arial"/>
                <a:cs typeface="Arial"/>
              </a:rPr>
              <a:t>Oriented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Analysis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Design </a:t>
            </a:r>
            <a:r>
              <a:rPr sz="2400" dirty="0">
                <a:latin typeface="Arial"/>
                <a:cs typeface="Arial"/>
              </a:rPr>
              <a:t>(OOAD)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Rational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Unified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(RUP).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Introduction</a:t>
            </a:r>
            <a:r>
              <a:rPr sz="4400" spc="-90" dirty="0"/>
              <a:t> </a:t>
            </a:r>
            <a:r>
              <a:rPr sz="4400" spc="-10" dirty="0"/>
              <a:t>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5514543"/>
            <a:ext cx="6615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FIGURE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1-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organizational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approach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analysis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design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methodologies,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techniques,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2516" y="1380744"/>
            <a:ext cx="5458967" cy="40965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Introduction</a:t>
            </a:r>
            <a:r>
              <a:rPr spc="-20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2071"/>
            <a:ext cx="7557770" cy="30797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Application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  <a:p>
            <a:pPr marL="755015" marR="558800" lvl="1" indent="-285750">
              <a:lnSpc>
                <a:spcPct val="100000"/>
              </a:lnSpc>
              <a:spcBef>
                <a:spcPts val="690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Computer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software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designed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support 	</a:t>
            </a:r>
            <a:r>
              <a:rPr sz="2800" dirty="0">
                <a:latin typeface="Arial"/>
                <a:cs typeface="Arial"/>
              </a:rPr>
              <a:t>organizational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processes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Systems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Analyst</a:t>
            </a:r>
            <a:endParaRPr sz="32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90"/>
              </a:spcBef>
              <a:buClr>
                <a:srgbClr val="CC0066"/>
              </a:buClr>
              <a:buSzPct val="80357"/>
              <a:buFont typeface="Wingdings"/>
              <a:buChar char=""/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Organizational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role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most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responsible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for 	</a:t>
            </a:r>
            <a:r>
              <a:rPr sz="2800" dirty="0">
                <a:latin typeface="Arial"/>
                <a:cs typeface="Arial"/>
              </a:rPr>
              <a:t>analysis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information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105" dirty="0"/>
              <a:t> </a:t>
            </a:r>
            <a:r>
              <a:rPr dirty="0"/>
              <a:t>Modern</a:t>
            </a:r>
            <a:r>
              <a:rPr spc="-65" dirty="0"/>
              <a:t> </a:t>
            </a:r>
            <a:r>
              <a:rPr dirty="0"/>
              <a:t>Approach</a:t>
            </a:r>
            <a:r>
              <a:rPr spc="-85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-10" dirty="0"/>
              <a:t>Systems </a:t>
            </a:r>
            <a:r>
              <a:rPr dirty="0"/>
              <a:t>Analysis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26670" indent="-343535">
              <a:lnSpc>
                <a:spcPts val="3070"/>
              </a:lnSpc>
              <a:spcBef>
                <a:spcPts val="844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/>
              <a:t>1950s:</a:t>
            </a:r>
            <a:r>
              <a:rPr spc="-55" dirty="0"/>
              <a:t> </a:t>
            </a:r>
            <a:r>
              <a:rPr dirty="0"/>
              <a:t>focus</a:t>
            </a:r>
            <a:r>
              <a:rPr spc="-65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efficient</a:t>
            </a:r>
            <a:r>
              <a:rPr spc="-35" dirty="0"/>
              <a:t> </a:t>
            </a:r>
            <a:r>
              <a:rPr dirty="0"/>
              <a:t>automation</a:t>
            </a:r>
            <a:r>
              <a:rPr spc="-55" dirty="0"/>
              <a:t> </a:t>
            </a:r>
            <a:r>
              <a:rPr spc="-25" dirty="0"/>
              <a:t>of </a:t>
            </a:r>
            <a:r>
              <a:rPr dirty="0"/>
              <a:t>existing</a:t>
            </a:r>
            <a:r>
              <a:rPr spc="-65" dirty="0"/>
              <a:t> </a:t>
            </a:r>
            <a:r>
              <a:rPr spc="-10" dirty="0"/>
              <a:t>processes</a:t>
            </a:r>
          </a:p>
          <a:p>
            <a:pPr marL="355600" marR="5080" indent="-343535">
              <a:lnSpc>
                <a:spcPts val="3070"/>
              </a:lnSpc>
              <a:spcBef>
                <a:spcPts val="77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/>
              <a:t>1960s:</a:t>
            </a:r>
            <a:r>
              <a:rPr spc="-50" dirty="0"/>
              <a:t> </a:t>
            </a:r>
            <a:r>
              <a:rPr dirty="0"/>
              <a:t>advent</a:t>
            </a:r>
            <a:r>
              <a:rPr spc="-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procedural</a:t>
            </a:r>
            <a:r>
              <a:rPr spc="-65" dirty="0"/>
              <a:t> </a:t>
            </a:r>
            <a:r>
              <a:rPr spc="-10" dirty="0"/>
              <a:t>third </a:t>
            </a:r>
            <a:r>
              <a:rPr dirty="0"/>
              <a:t>generation</a:t>
            </a:r>
            <a:r>
              <a:rPr spc="-75" dirty="0"/>
              <a:t> </a:t>
            </a:r>
            <a:r>
              <a:rPr dirty="0"/>
              <a:t>languages</a:t>
            </a:r>
            <a:r>
              <a:rPr spc="-55" dirty="0"/>
              <a:t> </a:t>
            </a:r>
            <a:r>
              <a:rPr dirty="0"/>
              <a:t>(3GL)</a:t>
            </a:r>
            <a:r>
              <a:rPr spc="-65" dirty="0"/>
              <a:t> </a:t>
            </a:r>
            <a:r>
              <a:rPr dirty="0"/>
              <a:t>faster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dirty="0"/>
              <a:t>more</a:t>
            </a:r>
            <a:r>
              <a:rPr spc="-70" dirty="0"/>
              <a:t> </a:t>
            </a:r>
            <a:r>
              <a:rPr dirty="0"/>
              <a:t>reliable</a:t>
            </a:r>
            <a:r>
              <a:rPr spc="-40" dirty="0"/>
              <a:t> </a:t>
            </a:r>
            <a:r>
              <a:rPr spc="-10" dirty="0"/>
              <a:t>computers</a:t>
            </a:r>
          </a:p>
          <a:p>
            <a:pPr marL="355600" marR="160020" indent="-343535">
              <a:lnSpc>
                <a:spcPts val="3070"/>
              </a:lnSpc>
              <a:spcBef>
                <a:spcPts val="77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/>
              <a:t>1970s: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70" dirty="0"/>
              <a:t> </a:t>
            </a:r>
            <a:r>
              <a:rPr dirty="0"/>
              <a:t>development</a:t>
            </a:r>
            <a:r>
              <a:rPr spc="-60" dirty="0"/>
              <a:t> </a:t>
            </a:r>
            <a:r>
              <a:rPr spc="-10" dirty="0"/>
              <a:t>becomes </a:t>
            </a:r>
            <a:r>
              <a:rPr dirty="0"/>
              <a:t>more</a:t>
            </a:r>
            <a:r>
              <a:rPr spc="-75" dirty="0"/>
              <a:t> </a:t>
            </a:r>
            <a:r>
              <a:rPr dirty="0"/>
              <a:t>like</a:t>
            </a:r>
            <a:r>
              <a:rPr spc="-50" dirty="0"/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spc="-10" dirty="0"/>
              <a:t>discipline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105" dirty="0"/>
              <a:t> </a:t>
            </a:r>
            <a:r>
              <a:rPr dirty="0"/>
              <a:t>Modern</a:t>
            </a:r>
            <a:r>
              <a:rPr spc="-65" dirty="0"/>
              <a:t> </a:t>
            </a:r>
            <a:r>
              <a:rPr dirty="0"/>
              <a:t>Approach</a:t>
            </a:r>
            <a:r>
              <a:rPr spc="-85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-10" dirty="0"/>
              <a:t>Systems </a:t>
            </a:r>
            <a:r>
              <a:rPr dirty="0"/>
              <a:t>Analysis</a:t>
            </a:r>
            <a:r>
              <a:rPr spc="-12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dirty="0"/>
              <a:t>Design</a:t>
            </a:r>
            <a:r>
              <a:rPr spc="-9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5126"/>
            <a:ext cx="7586345" cy="383095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545465" indent="-343535">
              <a:lnSpc>
                <a:spcPts val="3070"/>
              </a:lnSpc>
              <a:spcBef>
                <a:spcPts val="844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1980s: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major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breakthrough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4GL, </a:t>
            </a:r>
            <a:r>
              <a:rPr sz="3200" dirty="0">
                <a:latin typeface="Arial"/>
                <a:cs typeface="Arial"/>
              </a:rPr>
              <a:t>CASE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tools,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object-</a:t>
            </a:r>
            <a:r>
              <a:rPr sz="3200" dirty="0">
                <a:latin typeface="Arial"/>
                <a:cs typeface="Arial"/>
              </a:rPr>
              <a:t>oriented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methods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ts val="3070"/>
              </a:lnSpc>
              <a:spcBef>
                <a:spcPts val="77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1990s: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focus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integration,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GUI </a:t>
            </a:r>
            <a:r>
              <a:rPr sz="3200" dirty="0">
                <a:latin typeface="Arial"/>
                <a:cs typeface="Arial"/>
              </a:rPr>
              <a:t>applications,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client/server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platforms, Internet</a:t>
            </a:r>
            <a:endParaRPr sz="3200">
              <a:latin typeface="Arial"/>
              <a:cs typeface="Arial"/>
            </a:endParaRPr>
          </a:p>
          <a:p>
            <a:pPr marL="355600" marR="49530" indent="-343535">
              <a:lnSpc>
                <a:spcPct val="80000"/>
              </a:lnSpc>
              <a:spcBef>
                <a:spcPts val="800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new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century: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Web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application </a:t>
            </a:r>
            <a:r>
              <a:rPr sz="3200" dirty="0">
                <a:latin typeface="Arial"/>
                <a:cs typeface="Arial"/>
              </a:rPr>
              <a:t>development,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wireless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PDAs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smart </a:t>
            </a:r>
            <a:r>
              <a:rPr sz="3200" dirty="0">
                <a:latin typeface="Arial"/>
                <a:cs typeface="Arial"/>
              </a:rPr>
              <a:t>phones,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component-</a:t>
            </a:r>
            <a:r>
              <a:rPr sz="3200" dirty="0">
                <a:latin typeface="Arial"/>
                <a:cs typeface="Arial"/>
              </a:rPr>
              <a:t>based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applications, </a:t>
            </a:r>
            <a:r>
              <a:rPr sz="3200" dirty="0">
                <a:latin typeface="Arial"/>
                <a:cs typeface="Arial"/>
              </a:rPr>
              <a:t>application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providers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(ASP)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A22-92B7-A457-628A-513E960F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07237"/>
            <a:ext cx="7735570" cy="984885"/>
          </a:xfrm>
        </p:spPr>
        <p:txBody>
          <a:bodyPr/>
          <a:lstStyle/>
          <a:p>
            <a:r>
              <a:rPr lang="en-US" sz="3200" b="1" dirty="0"/>
              <a:t>A</a:t>
            </a:r>
            <a:r>
              <a:rPr lang="en-US" sz="3200" b="1" spc="-105" dirty="0"/>
              <a:t> </a:t>
            </a:r>
            <a:r>
              <a:rPr lang="en-US" sz="3200" b="1" dirty="0"/>
              <a:t>Modern</a:t>
            </a:r>
            <a:r>
              <a:rPr lang="en-US" sz="3200" b="1" spc="-65" dirty="0"/>
              <a:t> </a:t>
            </a:r>
            <a:r>
              <a:rPr lang="en-US" sz="3200" b="1" dirty="0"/>
              <a:t>Approach</a:t>
            </a:r>
            <a:r>
              <a:rPr lang="en-US" sz="3200" b="1" spc="-85" dirty="0"/>
              <a:t> </a:t>
            </a:r>
            <a:r>
              <a:rPr lang="en-US" sz="3200" b="1" dirty="0"/>
              <a:t>to</a:t>
            </a:r>
            <a:r>
              <a:rPr lang="en-US" sz="3200" b="1" spc="-105" dirty="0"/>
              <a:t> </a:t>
            </a:r>
            <a:r>
              <a:rPr lang="en-US" sz="3200" b="1" spc="-10" dirty="0"/>
              <a:t>Systems </a:t>
            </a:r>
            <a:r>
              <a:rPr lang="en-US" sz="3200" b="1" dirty="0"/>
              <a:t>Analysis</a:t>
            </a:r>
            <a:r>
              <a:rPr lang="en-US" sz="3200" b="1" spc="-125" dirty="0"/>
              <a:t> </a:t>
            </a:r>
            <a:r>
              <a:rPr lang="en-US" sz="3200" b="1" dirty="0"/>
              <a:t>and</a:t>
            </a:r>
            <a:r>
              <a:rPr lang="en-US" sz="3200" b="1" spc="-114" dirty="0"/>
              <a:t> </a:t>
            </a:r>
            <a:r>
              <a:rPr lang="en-US" sz="3200" b="1" dirty="0"/>
              <a:t>Design</a:t>
            </a:r>
            <a:r>
              <a:rPr lang="en-US" sz="3200" b="1" spc="-95" dirty="0"/>
              <a:t> </a:t>
            </a:r>
            <a:r>
              <a:rPr lang="en-US" sz="3200" b="1" spc="-10" dirty="0"/>
              <a:t>(Cont.)</a:t>
            </a:r>
            <a:endParaRPr lang="en-MY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B1A8A-C75A-663A-84AB-5E2ACC6D4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229600" cy="4924425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NewBaskervilleITCPro-Roman"/>
              </a:rPr>
              <a:t>Trends in System Development</a:t>
            </a:r>
          </a:p>
          <a:p>
            <a:pPr algn="l"/>
            <a:endParaRPr lang="en-US" sz="2000" b="0" i="0" u="none" strike="noStrike" baseline="0" dirty="0">
              <a:latin typeface="NewBaskervilleITCPro-Roman"/>
            </a:endParaRPr>
          </a:p>
          <a:p>
            <a:pPr algn="l"/>
            <a:r>
              <a:rPr lang="en-US" sz="2000" b="0" i="0" u="none" strike="noStrike" baseline="0" dirty="0">
                <a:latin typeface="NewBaskervilleITCPro-Roman"/>
              </a:rPr>
              <a:t>✅ Internet &amp; Networks – Focus on building systems for the Internet, intranets, and extranets.</a:t>
            </a:r>
          </a:p>
          <a:p>
            <a:pPr algn="l"/>
            <a:endParaRPr lang="en-US" sz="2000" dirty="0">
              <a:latin typeface="NewBaskervilleITCPro-Roman"/>
            </a:endParaRPr>
          </a:p>
          <a:p>
            <a:pPr algn="l"/>
            <a:r>
              <a:rPr lang="en-US" sz="2000" b="0" i="0" u="none" strike="noStrike" baseline="0" dirty="0">
                <a:latin typeface="NewBaskervilleITCPro-Roman"/>
              </a:rPr>
              <a:t>✅ Three-Tier Architecture – Systems use: </a:t>
            </a:r>
          </a:p>
          <a:p>
            <a:pPr algn="l"/>
            <a:r>
              <a:rPr lang="en-US" sz="2000" b="0" i="0" u="none" strike="noStrike" baseline="0" dirty="0">
                <a:latin typeface="NewBaskervilleITCPro-Roman"/>
              </a:rPr>
              <a:t>	- Database server</a:t>
            </a:r>
          </a:p>
          <a:p>
            <a:pPr algn="l"/>
            <a:r>
              <a:rPr lang="en-US" sz="2000" dirty="0">
                <a:latin typeface="NewBaskervilleITCPro-Roman"/>
              </a:rPr>
              <a:t>	- </a:t>
            </a:r>
            <a:r>
              <a:rPr lang="en-US" sz="2000" b="0" i="0" u="none" strike="noStrike" baseline="0" dirty="0">
                <a:latin typeface="NewBaskervilleITCPro-Roman"/>
              </a:rPr>
              <a:t>Application server</a:t>
            </a:r>
          </a:p>
          <a:p>
            <a:pPr algn="l"/>
            <a:r>
              <a:rPr lang="en-US" sz="2000" dirty="0">
                <a:latin typeface="NewBaskervilleITCPro-Roman"/>
              </a:rPr>
              <a:t>	- </a:t>
            </a:r>
            <a:r>
              <a:rPr lang="en-US" sz="2000" b="0" i="0" u="none" strike="noStrike" baseline="0" dirty="0">
                <a:latin typeface="NewBaskervilleITCPro-Roman"/>
              </a:rPr>
              <a:t>Client (user’s device)</a:t>
            </a:r>
          </a:p>
          <a:p>
            <a:pPr algn="l"/>
            <a:endParaRPr lang="en-US" sz="2000" dirty="0">
              <a:latin typeface="NewBaskervilleITCPro-Roman"/>
            </a:endParaRPr>
          </a:p>
          <a:p>
            <a:pPr algn="l"/>
            <a:r>
              <a:rPr lang="en-US" sz="2000" b="0" i="0" u="none" strike="noStrike" baseline="0" dirty="0">
                <a:latin typeface="NewBaskervilleITCPro-Roman"/>
              </a:rPr>
              <a:t>✅ Wireless Technology – Web applications can be accessed from anywhere via wireless devices.</a:t>
            </a:r>
          </a:p>
          <a:p>
            <a:pPr algn="l"/>
            <a:endParaRPr lang="en-US" sz="2000" dirty="0">
              <a:latin typeface="NewBaskervilleITCPro-Roman"/>
            </a:endParaRPr>
          </a:p>
          <a:p>
            <a:pPr algn="l"/>
            <a:r>
              <a:rPr lang="en-US" sz="2000" b="0" i="0" u="none" strike="noStrike" baseline="0" dirty="0">
                <a:latin typeface="NewBaskervilleITCPro-Roman"/>
              </a:rPr>
              <a:t>✅ Off-the-Shelf Solutions &amp; Cloud – Many companies buy ready-made software or use cloud-based applications instead of developing in-house.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359909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Developing</a:t>
            </a:r>
            <a:r>
              <a:rPr spc="-204" dirty="0"/>
              <a:t> </a:t>
            </a:r>
            <a:r>
              <a:rPr dirty="0"/>
              <a:t>Information</a:t>
            </a:r>
            <a:r>
              <a:rPr spc="-19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55" dirty="0"/>
              <a:t> </a:t>
            </a:r>
            <a:r>
              <a:rPr dirty="0"/>
              <a:t>Pearson</a:t>
            </a:r>
            <a:r>
              <a:rPr spc="-50" dirty="0"/>
              <a:t> </a:t>
            </a:r>
            <a:r>
              <a:rPr dirty="0"/>
              <a:t>Education,</a:t>
            </a:r>
            <a:r>
              <a:rPr spc="-55" dirty="0"/>
              <a:t> </a:t>
            </a:r>
            <a:r>
              <a:rPr dirty="0"/>
              <a:t>Inc.</a:t>
            </a:r>
            <a:r>
              <a:rPr spc="-25" dirty="0"/>
              <a:t> </a:t>
            </a:r>
            <a:r>
              <a:rPr dirty="0"/>
              <a:t>Publishing</a:t>
            </a:r>
            <a:r>
              <a:rPr spc="-6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Prentice</a:t>
            </a:r>
            <a:r>
              <a:rPr spc="-60" dirty="0"/>
              <a:t> </a:t>
            </a:r>
            <a:r>
              <a:rPr spc="-2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Chapter</a:t>
            </a:r>
            <a:r>
              <a:rPr spc="-4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2663"/>
            <a:ext cx="785685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99FF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System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Development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Methodology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a </a:t>
            </a:r>
            <a:r>
              <a:rPr sz="3200" dirty="0">
                <a:latin typeface="Arial"/>
                <a:cs typeface="Arial"/>
              </a:rPr>
              <a:t>standard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process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followed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an </a:t>
            </a:r>
            <a:r>
              <a:rPr sz="3200" dirty="0">
                <a:latin typeface="Arial"/>
                <a:cs typeface="Arial"/>
              </a:rPr>
              <a:t>organization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conduct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steps </a:t>
            </a:r>
            <a:r>
              <a:rPr sz="3200" dirty="0">
                <a:latin typeface="Arial"/>
                <a:cs typeface="Arial"/>
              </a:rPr>
              <a:t>necessary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analyze,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design,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implement,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maintain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information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systems.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1791</Words>
  <Application>Microsoft Office PowerPoint</Application>
  <PresentationFormat>On-screen Show (4:3)</PresentationFormat>
  <Paragraphs>262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NewBaskervilleITCPro-Roman</vt:lpstr>
      <vt:lpstr>Times New Roman</vt:lpstr>
      <vt:lpstr>Wingdings</vt:lpstr>
      <vt:lpstr>Office Theme</vt:lpstr>
      <vt:lpstr>PowerPoint Presentation</vt:lpstr>
      <vt:lpstr>Learning Objectives</vt:lpstr>
      <vt:lpstr>Introduction</vt:lpstr>
      <vt:lpstr>Introduction (Cont.)</vt:lpstr>
      <vt:lpstr>Introduction (Cont.)</vt:lpstr>
      <vt:lpstr>A Modern Approach to Systems Analysis and Design</vt:lpstr>
      <vt:lpstr>A Modern Approach to Systems Analysis and Design (Cont.)</vt:lpstr>
      <vt:lpstr>A Modern Approach to Systems Analysis and Design (Cont.)</vt:lpstr>
      <vt:lpstr>Developing Information Systems</vt:lpstr>
      <vt:lpstr>Systems Development Life Cycle (SDLC)</vt:lpstr>
      <vt:lpstr>Standard and Evolutionary Views of SDLC</vt:lpstr>
      <vt:lpstr>Systems Development Life Cycle (SDLC) (Cont.)</vt:lpstr>
      <vt:lpstr>Systems Development Life Cycle (SDLC) (Cont.)</vt:lpstr>
      <vt:lpstr>Systems Development Life Cycle (SDLC) (Cont.)</vt:lpstr>
      <vt:lpstr>PowerPoint Presentation</vt:lpstr>
      <vt:lpstr>The Heart of the Systems Development Process</vt:lpstr>
      <vt:lpstr>Traditional Waterfall SDLC</vt:lpstr>
      <vt:lpstr>Problems with Waterfall Approach</vt:lpstr>
      <vt:lpstr>Different Approaches to Improving Development</vt:lpstr>
      <vt:lpstr>Computer-Aided Software Engineering (CASE) Tools</vt:lpstr>
      <vt:lpstr>Computer-Aided Software Engineering (CASE) Tools (Cont.)</vt:lpstr>
      <vt:lpstr>Computer-Aided Software Engineering (CASE) Tools (Cont.)</vt:lpstr>
      <vt:lpstr>CASE Tools (Cont.)</vt:lpstr>
      <vt:lpstr>CASE Tools (Cont.)</vt:lpstr>
      <vt:lpstr>Rapid Application Development (RAD)</vt:lpstr>
      <vt:lpstr>Rapid Application Development (RAD) (Cont.)</vt:lpstr>
      <vt:lpstr>Agile Methodologies</vt:lpstr>
      <vt:lpstr>PowerPoint Presentation</vt:lpstr>
      <vt:lpstr>When to use Agile Methodologies</vt:lpstr>
      <vt:lpstr>PowerPoint Presentation</vt:lpstr>
      <vt:lpstr>eXtreme Programming</vt:lpstr>
      <vt:lpstr>eXtreme Programming (Cont.)</vt:lpstr>
      <vt:lpstr>Object-Oriented Analysis and Design (OOAD)</vt:lpstr>
      <vt:lpstr>Object-Oriented Analysis and Design (OOAD) (Cont.)</vt:lpstr>
      <vt:lpstr>Rational Unified Process (RUP)</vt:lpstr>
      <vt:lpstr>PowerPoint Presentation</vt:lpstr>
      <vt:lpstr>Our Approach to Systems Development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Systems Analysis and Design Ch1</dc:title>
  <dc:creator>Mike Mitri</dc:creator>
  <cp:lastModifiedBy>AINITA BINTI BAN</cp:lastModifiedBy>
  <cp:revision>2</cp:revision>
  <dcterms:created xsi:type="dcterms:W3CDTF">2025-03-21T08:03:14Z</dcterms:created>
  <dcterms:modified xsi:type="dcterms:W3CDTF">2025-03-21T10:00:33Z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2025-03-21T00:00:00Z</vt:filetime>
  </property>
  <property fmtid="{D5CDD505-2E9C-101B-9397-08002B2CF9AE}" pid="5" name="Producer">
    <vt:lpwstr>Microsoft® PowerPoint® 2019</vt:lpwstr>
  </property>
</Properties>
</file>