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02" r:id="rId39"/>
    <p:sldId id="297" r:id="rId40"/>
    <p:sldId id="298" r:id="rId41"/>
    <p:sldId id="299" r:id="rId42"/>
    <p:sldId id="300" r:id="rId43"/>
    <p:sldId id="301" r:id="rId4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08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rgbClr val="07294D"/>
                </a:solidFill>
                <a:latin typeface="Tw Cen MT Condensed"/>
                <a:cs typeface="Tw Cen MT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D0729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rgbClr val="07294D"/>
                </a:solidFill>
                <a:latin typeface="Tw Cen MT Condensed"/>
                <a:cs typeface="Tw Cen MT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D0729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rgbClr val="07294D"/>
                </a:solidFill>
                <a:latin typeface="Tw Cen MT Condensed"/>
                <a:cs typeface="Tw Cen MT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83907" y="1775662"/>
            <a:ext cx="4251325" cy="3656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D0729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86953" y="5264277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1382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rgbClr val="07294D"/>
                </a:solidFill>
                <a:latin typeface="Tw Cen MT Condensed"/>
                <a:cs typeface="Tw Cen MT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380" y="395097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8361" y="151892"/>
            <a:ext cx="9491980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rgbClr val="07294D"/>
                </a:solidFill>
                <a:latin typeface="Tw Cen MT Condensed"/>
                <a:cs typeface="Tw Cen MT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30171" y="1416590"/>
            <a:ext cx="9746996" cy="3724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D0729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5049265"/>
            <a:ext cx="75412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ts val="4320"/>
              </a:lnSpc>
              <a:spcBef>
                <a:spcPts val="100"/>
              </a:spcBef>
            </a:pPr>
            <a:r>
              <a:rPr sz="4000" b="1" spc="120" dirty="0">
                <a:solidFill>
                  <a:srgbClr val="0D0D0D"/>
                </a:solidFill>
                <a:latin typeface="Tw Cen MT Condensed"/>
                <a:cs typeface="Tw Cen MT Condensed"/>
              </a:rPr>
              <a:t>IDENTIFYING</a:t>
            </a:r>
            <a:r>
              <a:rPr sz="4000" b="1" spc="295" dirty="0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sz="4000" b="1" spc="95" dirty="0">
                <a:solidFill>
                  <a:srgbClr val="0D0D0D"/>
                </a:solidFill>
                <a:latin typeface="Tw Cen MT Condensed"/>
                <a:cs typeface="Tw Cen MT Condensed"/>
              </a:rPr>
              <a:t>AND</a:t>
            </a:r>
            <a:r>
              <a:rPr sz="4000" b="1" spc="295" dirty="0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sz="4000" b="1" spc="114" dirty="0">
                <a:solidFill>
                  <a:srgbClr val="0D0D0D"/>
                </a:solidFill>
                <a:latin typeface="Tw Cen MT Condensed"/>
                <a:cs typeface="Tw Cen MT Condensed"/>
              </a:rPr>
              <a:t>SELECTING</a:t>
            </a:r>
            <a:r>
              <a:rPr sz="4000" b="1" spc="300" dirty="0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sz="4000" b="1" spc="110" dirty="0">
                <a:solidFill>
                  <a:srgbClr val="0D0D0D"/>
                </a:solidFill>
                <a:latin typeface="Tw Cen MT Condensed"/>
                <a:cs typeface="Tw Cen MT Condensed"/>
              </a:rPr>
              <a:t>SYSTEMS</a:t>
            </a:r>
            <a:endParaRPr sz="4000">
              <a:latin typeface="Tw Cen MT Condensed"/>
              <a:cs typeface="Tw Cen MT Condensed"/>
            </a:endParaRPr>
          </a:p>
          <a:p>
            <a:pPr marR="5080" algn="r">
              <a:lnSpc>
                <a:spcPts val="4320"/>
              </a:lnSpc>
            </a:pPr>
            <a:r>
              <a:rPr sz="4000" b="1" spc="110" dirty="0">
                <a:solidFill>
                  <a:srgbClr val="0D0D0D"/>
                </a:solidFill>
                <a:latin typeface="Tw Cen MT Condensed"/>
                <a:cs typeface="Tw Cen MT Condensed"/>
              </a:rPr>
              <a:t>DEVELOPMENT</a:t>
            </a:r>
            <a:r>
              <a:rPr sz="4000" b="1" spc="320" dirty="0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sz="4000" b="1" spc="100" dirty="0">
                <a:solidFill>
                  <a:srgbClr val="0D0D0D"/>
                </a:solidFill>
                <a:latin typeface="Tw Cen MT Condensed"/>
                <a:cs typeface="Tw Cen MT Condensed"/>
              </a:rPr>
              <a:t>PROJECTS</a:t>
            </a:r>
            <a:endParaRPr sz="4000">
              <a:latin typeface="Tw Cen MT Condensed"/>
              <a:cs typeface="Tw Cen MT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9847" y="5566664"/>
            <a:ext cx="1967864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MY" sz="1350" dirty="0">
                <a:solidFill>
                  <a:srgbClr val="0D0D0D"/>
                </a:solidFill>
                <a:latin typeface="Tw Cen MT"/>
                <a:cs typeface="Tw Cen MT"/>
              </a:rPr>
              <a:t>Chapter 2</a:t>
            </a:r>
            <a:endParaRPr sz="135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171" rIns="0" bIns="0" rtlCol="0">
            <a:spAutoFit/>
          </a:bodyPr>
          <a:lstStyle/>
          <a:p>
            <a:pPr marL="12700" marR="5080">
              <a:lnSpc>
                <a:spcPts val="3070"/>
              </a:lnSpc>
              <a:spcBef>
                <a:spcPts val="840"/>
              </a:spcBef>
            </a:pPr>
            <a:r>
              <a:rPr sz="3200" dirty="0"/>
              <a:t>THE</a:t>
            </a:r>
            <a:r>
              <a:rPr sz="3200" spc="265" dirty="0"/>
              <a:t> </a:t>
            </a:r>
            <a:r>
              <a:rPr sz="3200" spc="45" dirty="0"/>
              <a:t>PROCESS</a:t>
            </a:r>
            <a:r>
              <a:rPr sz="3200" spc="275" dirty="0"/>
              <a:t> </a:t>
            </a:r>
            <a:r>
              <a:rPr sz="3200" dirty="0"/>
              <a:t>OF</a:t>
            </a:r>
            <a:r>
              <a:rPr sz="3200" spc="250" dirty="0"/>
              <a:t> </a:t>
            </a:r>
            <a:r>
              <a:rPr sz="3200" spc="50" dirty="0"/>
              <a:t>IDENTIFYING</a:t>
            </a:r>
            <a:r>
              <a:rPr sz="3200" spc="275" dirty="0"/>
              <a:t> </a:t>
            </a:r>
            <a:r>
              <a:rPr sz="3200" dirty="0"/>
              <a:t>AND</a:t>
            </a:r>
            <a:r>
              <a:rPr sz="3200" spc="265" dirty="0"/>
              <a:t> </a:t>
            </a:r>
            <a:r>
              <a:rPr sz="3200" spc="50" dirty="0"/>
              <a:t>SELECTING</a:t>
            </a:r>
            <a:r>
              <a:rPr sz="3200" spc="280" dirty="0"/>
              <a:t> </a:t>
            </a:r>
            <a:r>
              <a:rPr sz="3200" dirty="0"/>
              <a:t>IS</a:t>
            </a:r>
            <a:r>
              <a:rPr sz="3200" spc="254" dirty="0"/>
              <a:t> </a:t>
            </a:r>
            <a:r>
              <a:rPr sz="3200" dirty="0"/>
              <a:t>DEVELOPMENT</a:t>
            </a:r>
            <a:r>
              <a:rPr sz="3200" spc="275" dirty="0"/>
              <a:t> </a:t>
            </a:r>
            <a:r>
              <a:rPr sz="3200" spc="35" dirty="0"/>
              <a:t>PROJECTS </a:t>
            </a:r>
            <a:r>
              <a:rPr sz="3200" spc="-10" dirty="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40101" y="1479413"/>
            <a:ext cx="6954520" cy="210375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  <a:tabLst>
                <a:tab pos="526415" algn="l"/>
              </a:tabLst>
            </a:pPr>
            <a:r>
              <a:rPr sz="3200" i="1" spc="-25" dirty="0">
                <a:solidFill>
                  <a:srgbClr val="1CACE3"/>
                </a:solidFill>
                <a:latin typeface="Tw Cen MT"/>
                <a:cs typeface="Tw Cen MT"/>
              </a:rPr>
              <a:t>3.</a:t>
            </a:r>
            <a:r>
              <a:rPr sz="3200" i="1" dirty="0">
                <a:solidFill>
                  <a:srgbClr val="1CACE3"/>
                </a:solidFill>
                <a:latin typeface="Tw Cen MT"/>
                <a:cs typeface="Tw Cen MT"/>
              </a:rPr>
              <a:t>	</a:t>
            </a:r>
            <a:r>
              <a:rPr sz="3200" i="1" dirty="0">
                <a:solidFill>
                  <a:srgbClr val="4D0729"/>
                </a:solidFill>
                <a:latin typeface="Tw Cen MT"/>
                <a:cs typeface="Tw Cen MT"/>
              </a:rPr>
              <a:t>Selecting</a:t>
            </a:r>
            <a:r>
              <a:rPr sz="3200" i="1" spc="-10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3200" i="1" dirty="0">
                <a:solidFill>
                  <a:srgbClr val="4D0729"/>
                </a:solidFill>
                <a:latin typeface="Tw Cen MT"/>
                <a:cs typeface="Tw Cen MT"/>
              </a:rPr>
              <a:t>IS</a:t>
            </a:r>
            <a:r>
              <a:rPr sz="3200" i="1" spc="-1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3200" i="1" dirty="0">
                <a:solidFill>
                  <a:srgbClr val="4D0729"/>
                </a:solidFill>
                <a:latin typeface="Tw Cen MT"/>
                <a:cs typeface="Tw Cen MT"/>
              </a:rPr>
              <a:t>development</a:t>
            </a:r>
            <a:r>
              <a:rPr sz="3200" i="1" spc="-9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3200" i="1" spc="-10" dirty="0">
                <a:solidFill>
                  <a:srgbClr val="4D0729"/>
                </a:solidFill>
                <a:latin typeface="Tw Cen MT"/>
                <a:cs typeface="Tw Cen MT"/>
              </a:rPr>
              <a:t>projects</a:t>
            </a:r>
            <a:endParaRPr sz="3200">
              <a:latin typeface="Tw Cen MT"/>
              <a:cs typeface="Tw Cen MT"/>
            </a:endParaRPr>
          </a:p>
          <a:p>
            <a:pPr marL="469900">
              <a:lnSpc>
                <a:spcPct val="100000"/>
              </a:lnSpc>
              <a:spcBef>
                <a:spcPts val="155"/>
              </a:spcBef>
              <a:tabLst>
                <a:tab pos="926465" algn="l"/>
              </a:tabLst>
            </a:pPr>
            <a:r>
              <a:rPr sz="2400" spc="-5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2400" dirty="0">
                <a:solidFill>
                  <a:srgbClr val="1CACE3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w Cen MT"/>
                <a:cs typeface="Tw Cen MT"/>
              </a:rPr>
              <a:t>Based</a:t>
            </a:r>
            <a:r>
              <a:rPr sz="2400" spc="-4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on</a:t>
            </a:r>
            <a:r>
              <a:rPr sz="2400" spc="-3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various</a:t>
            </a:r>
            <a:r>
              <a:rPr sz="2400" spc="-3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factors</a:t>
            </a:r>
            <a:endParaRPr sz="2400">
              <a:latin typeface="Tw Cen MT"/>
              <a:cs typeface="Tw Cen MT"/>
            </a:endParaRPr>
          </a:p>
          <a:p>
            <a:pPr marL="469900">
              <a:lnSpc>
                <a:spcPct val="100000"/>
              </a:lnSpc>
              <a:spcBef>
                <a:spcPts val="210"/>
              </a:spcBef>
              <a:tabLst>
                <a:tab pos="926465" algn="l"/>
              </a:tabLst>
            </a:pPr>
            <a:r>
              <a:rPr sz="2400" spc="-5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2400" dirty="0">
                <a:solidFill>
                  <a:srgbClr val="1CACE3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w Cen MT"/>
                <a:cs typeface="Tw Cen MT"/>
              </a:rPr>
              <a:t>Both</a:t>
            </a:r>
            <a:r>
              <a:rPr sz="2400" spc="-2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short-</a:t>
            </a:r>
            <a:r>
              <a:rPr sz="2400" spc="-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and</a:t>
            </a:r>
            <a:r>
              <a:rPr sz="2400" spc="-2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long-</a:t>
            </a:r>
            <a:r>
              <a:rPr sz="2400" dirty="0">
                <a:latin typeface="Tw Cen MT"/>
                <a:cs typeface="Tw Cen MT"/>
              </a:rPr>
              <a:t>term</a:t>
            </a:r>
            <a:r>
              <a:rPr sz="2400" spc="-2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projects</a:t>
            </a:r>
            <a:r>
              <a:rPr sz="2400" spc="-2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considered</a:t>
            </a:r>
            <a:endParaRPr sz="2400">
              <a:latin typeface="Tw Cen MT"/>
              <a:cs typeface="Tw Cen MT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  <a:tabLst>
                <a:tab pos="926465" algn="l"/>
              </a:tabLst>
            </a:pPr>
            <a:r>
              <a:rPr sz="2400" spc="-5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2400" dirty="0">
                <a:solidFill>
                  <a:srgbClr val="1CACE3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w Cen MT"/>
                <a:cs typeface="Tw Cen MT"/>
              </a:rPr>
              <a:t>Most</a:t>
            </a:r>
            <a:r>
              <a:rPr sz="2400" spc="-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likely</a:t>
            </a:r>
            <a:r>
              <a:rPr sz="2400" spc="-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to</a:t>
            </a:r>
            <a:r>
              <a:rPr sz="2400" spc="-1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achieve</a:t>
            </a:r>
            <a:r>
              <a:rPr sz="2400" spc="-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business</a:t>
            </a:r>
            <a:r>
              <a:rPr sz="2400" spc="-1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objectives</a:t>
            </a:r>
            <a:r>
              <a:rPr sz="2400" spc="-20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selected</a:t>
            </a:r>
            <a:endParaRPr sz="2400">
              <a:latin typeface="Tw Cen MT"/>
              <a:cs typeface="Tw Cen MT"/>
            </a:endParaRPr>
          </a:p>
          <a:p>
            <a:pPr marL="469900">
              <a:lnSpc>
                <a:spcPct val="100000"/>
              </a:lnSpc>
              <a:spcBef>
                <a:spcPts val="210"/>
              </a:spcBef>
              <a:tabLst>
                <a:tab pos="926465" algn="l"/>
              </a:tabLst>
            </a:pPr>
            <a:r>
              <a:rPr sz="2400" spc="-5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2400" dirty="0">
                <a:solidFill>
                  <a:srgbClr val="1CACE3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w Cen MT"/>
                <a:cs typeface="Tw Cen MT"/>
              </a:rPr>
              <a:t>A</a:t>
            </a:r>
            <a:r>
              <a:rPr sz="2400" spc="-2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very</a:t>
            </a:r>
            <a:r>
              <a:rPr sz="2400" spc="-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important</a:t>
            </a:r>
            <a:r>
              <a:rPr sz="2400" spc="-3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and</a:t>
            </a:r>
            <a:r>
              <a:rPr sz="2400" spc="-2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ongoing</a:t>
            </a:r>
            <a:r>
              <a:rPr sz="2400" spc="-20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activity</a:t>
            </a:r>
            <a:endParaRPr sz="2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4921" rIns="0" bIns="0" rtlCol="0">
            <a:spAutoFit/>
          </a:bodyPr>
          <a:lstStyle/>
          <a:p>
            <a:pPr marL="86360" marR="5080">
              <a:lnSpc>
                <a:spcPts val="3070"/>
              </a:lnSpc>
              <a:spcBef>
                <a:spcPts val="840"/>
              </a:spcBef>
            </a:pPr>
            <a:r>
              <a:rPr sz="3200" dirty="0"/>
              <a:t>THE</a:t>
            </a:r>
            <a:r>
              <a:rPr sz="3200" spc="265" dirty="0"/>
              <a:t> </a:t>
            </a:r>
            <a:r>
              <a:rPr sz="3200" spc="45" dirty="0"/>
              <a:t>PROCESS</a:t>
            </a:r>
            <a:r>
              <a:rPr sz="3200" spc="275" dirty="0"/>
              <a:t> </a:t>
            </a:r>
            <a:r>
              <a:rPr sz="3200" dirty="0"/>
              <a:t>OF</a:t>
            </a:r>
            <a:r>
              <a:rPr sz="3200" spc="250" dirty="0"/>
              <a:t> </a:t>
            </a:r>
            <a:r>
              <a:rPr sz="3200" spc="50" dirty="0"/>
              <a:t>IDENTIFYING</a:t>
            </a:r>
            <a:r>
              <a:rPr sz="3200" spc="275" dirty="0"/>
              <a:t> </a:t>
            </a:r>
            <a:r>
              <a:rPr sz="3200" dirty="0"/>
              <a:t>AND</a:t>
            </a:r>
            <a:r>
              <a:rPr sz="3200" spc="265" dirty="0"/>
              <a:t> </a:t>
            </a:r>
            <a:r>
              <a:rPr sz="3200" spc="50" dirty="0"/>
              <a:t>SELECTING</a:t>
            </a:r>
            <a:r>
              <a:rPr sz="3200" spc="280" dirty="0"/>
              <a:t> </a:t>
            </a:r>
            <a:r>
              <a:rPr sz="3200" dirty="0"/>
              <a:t>IS</a:t>
            </a:r>
            <a:r>
              <a:rPr sz="3200" spc="254" dirty="0"/>
              <a:t> </a:t>
            </a:r>
            <a:r>
              <a:rPr sz="3200" dirty="0"/>
              <a:t>DEVELOPMENT</a:t>
            </a:r>
            <a:r>
              <a:rPr sz="3200" spc="275" dirty="0"/>
              <a:t> </a:t>
            </a:r>
            <a:r>
              <a:rPr sz="3200" spc="35" dirty="0"/>
              <a:t>PROJECTS </a:t>
            </a:r>
            <a:r>
              <a:rPr sz="3200" spc="-10" dirty="0"/>
              <a:t>(CONT.)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1781555"/>
            <a:ext cx="6934575" cy="41906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32447" y="4980432"/>
            <a:ext cx="35934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Project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selection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decisions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must </a:t>
            </a:r>
            <a:r>
              <a:rPr sz="1800" dirty="0">
                <a:latin typeface="Arial"/>
                <a:cs typeface="Arial"/>
              </a:rPr>
              <a:t>consider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numerous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factors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can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numerous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outcomes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171" rIns="0" bIns="0" rtlCol="0">
            <a:spAutoFit/>
          </a:bodyPr>
          <a:lstStyle/>
          <a:p>
            <a:pPr marL="12700" marR="5080">
              <a:lnSpc>
                <a:spcPts val="3070"/>
              </a:lnSpc>
              <a:spcBef>
                <a:spcPts val="840"/>
              </a:spcBef>
            </a:pPr>
            <a:r>
              <a:rPr sz="3200" dirty="0"/>
              <a:t>THE</a:t>
            </a:r>
            <a:r>
              <a:rPr sz="3200" spc="265" dirty="0"/>
              <a:t> </a:t>
            </a:r>
            <a:r>
              <a:rPr sz="3200" spc="45" dirty="0"/>
              <a:t>PROCESS</a:t>
            </a:r>
            <a:r>
              <a:rPr sz="3200" spc="275" dirty="0"/>
              <a:t> </a:t>
            </a:r>
            <a:r>
              <a:rPr sz="3200" dirty="0"/>
              <a:t>OF</a:t>
            </a:r>
            <a:r>
              <a:rPr sz="3200" spc="250" dirty="0"/>
              <a:t> </a:t>
            </a:r>
            <a:r>
              <a:rPr sz="3200" spc="50" dirty="0"/>
              <a:t>IDENTIFYING</a:t>
            </a:r>
            <a:r>
              <a:rPr sz="3200" spc="275" dirty="0"/>
              <a:t> </a:t>
            </a:r>
            <a:r>
              <a:rPr sz="3200" dirty="0"/>
              <a:t>AND</a:t>
            </a:r>
            <a:r>
              <a:rPr sz="3200" spc="265" dirty="0"/>
              <a:t> </a:t>
            </a:r>
            <a:r>
              <a:rPr sz="3200" spc="50" dirty="0"/>
              <a:t>SELECTING</a:t>
            </a:r>
            <a:r>
              <a:rPr sz="3200" spc="280" dirty="0"/>
              <a:t> </a:t>
            </a:r>
            <a:r>
              <a:rPr sz="3200" dirty="0"/>
              <a:t>IS</a:t>
            </a:r>
            <a:r>
              <a:rPr sz="3200" spc="254" dirty="0"/>
              <a:t> </a:t>
            </a:r>
            <a:r>
              <a:rPr sz="3200" dirty="0"/>
              <a:t>DEVELOPMENT</a:t>
            </a:r>
            <a:r>
              <a:rPr sz="3200" spc="275" dirty="0"/>
              <a:t> </a:t>
            </a:r>
            <a:r>
              <a:rPr sz="3200" spc="35" dirty="0"/>
              <a:t>PROJECTS </a:t>
            </a:r>
            <a:r>
              <a:rPr sz="3200" spc="-10" dirty="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408682" y="1514094"/>
            <a:ext cx="9242425" cy="21818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29209">
              <a:lnSpc>
                <a:spcPts val="3030"/>
              </a:lnSpc>
              <a:spcBef>
                <a:spcPts val="480"/>
              </a:spcBef>
            </a:pP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One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method</a:t>
            </a:r>
            <a:r>
              <a:rPr sz="28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for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deciding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among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different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projects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or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alternative designs:</a:t>
            </a:r>
            <a:endParaRPr sz="2800">
              <a:latin typeface="Tw Cen MT"/>
              <a:cs typeface="Tw Cen MT"/>
            </a:endParaRPr>
          </a:p>
          <a:p>
            <a:pPr marL="858519" marR="4872355" indent="-457200">
              <a:lnSpc>
                <a:spcPts val="2660"/>
              </a:lnSpc>
              <a:spcBef>
                <a:spcPts val="25"/>
              </a:spcBef>
              <a:tabLst>
                <a:tab pos="857885" algn="l"/>
              </a:tabLst>
            </a:pPr>
            <a:r>
              <a:rPr sz="2000" spc="-5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2000" dirty="0">
                <a:solidFill>
                  <a:srgbClr val="1CACE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w Cen MT"/>
                <a:cs typeface="Tw Cen MT"/>
              </a:rPr>
              <a:t>For</a:t>
            </a:r>
            <a:r>
              <a:rPr sz="2000" spc="-2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each</a:t>
            </a:r>
            <a:r>
              <a:rPr sz="2000" spc="-1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requirement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or</a:t>
            </a:r>
            <a:r>
              <a:rPr sz="2000" spc="-10" dirty="0">
                <a:latin typeface="Tw Cen MT"/>
                <a:cs typeface="Tw Cen MT"/>
              </a:rPr>
              <a:t> constraint: </a:t>
            </a:r>
            <a:r>
              <a:rPr sz="2000" dirty="0">
                <a:latin typeface="Tw Cen MT"/>
                <a:cs typeface="Tw Cen MT"/>
              </a:rPr>
              <a:t>Score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=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weight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X</a:t>
            </a:r>
            <a:r>
              <a:rPr sz="2000" spc="-30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rating</a:t>
            </a:r>
            <a:endParaRPr sz="2000">
              <a:latin typeface="Tw Cen MT"/>
              <a:cs typeface="Tw Cen MT"/>
            </a:endParaRPr>
          </a:p>
          <a:p>
            <a:pPr marL="400685">
              <a:lnSpc>
                <a:spcPct val="100000"/>
              </a:lnSpc>
              <a:spcBef>
                <a:spcPts val="130"/>
              </a:spcBef>
              <a:tabLst>
                <a:tab pos="857885" algn="l"/>
              </a:tabLst>
            </a:pPr>
            <a:r>
              <a:rPr sz="2000" spc="-5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2000" dirty="0">
                <a:solidFill>
                  <a:srgbClr val="1CACE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w Cen MT"/>
                <a:cs typeface="Tw Cen MT"/>
              </a:rPr>
              <a:t>Each</a:t>
            </a:r>
            <a:r>
              <a:rPr sz="2000" spc="-3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alternative: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sum</a:t>
            </a:r>
            <a:r>
              <a:rPr sz="2000" spc="-3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scores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across</a:t>
            </a:r>
            <a:r>
              <a:rPr sz="2000" spc="-30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requirements/constraints</a:t>
            </a:r>
            <a:endParaRPr sz="2000">
              <a:latin typeface="Tw Cen MT"/>
              <a:cs typeface="Tw Cen MT"/>
            </a:endParaRPr>
          </a:p>
          <a:p>
            <a:pPr marL="400685">
              <a:lnSpc>
                <a:spcPct val="100000"/>
              </a:lnSpc>
              <a:spcBef>
                <a:spcPts val="260"/>
              </a:spcBef>
              <a:tabLst>
                <a:tab pos="857885" algn="l"/>
              </a:tabLst>
            </a:pPr>
            <a:r>
              <a:rPr sz="2000" spc="-5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2000" dirty="0">
                <a:solidFill>
                  <a:srgbClr val="1CACE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w Cen MT"/>
                <a:cs typeface="Tw Cen MT"/>
              </a:rPr>
              <a:t>Alternative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with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highest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score</a:t>
            </a:r>
            <a:r>
              <a:rPr sz="2000" spc="-15" dirty="0">
                <a:latin typeface="Tw Cen MT"/>
                <a:cs typeface="Tw Cen MT"/>
              </a:rPr>
              <a:t> </a:t>
            </a:r>
            <a:r>
              <a:rPr sz="2000" spc="-20" dirty="0">
                <a:latin typeface="Tw Cen MT"/>
                <a:cs typeface="Tw Cen MT"/>
              </a:rPr>
              <a:t>wins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171" rIns="0" bIns="0" rtlCol="0">
            <a:spAutoFit/>
          </a:bodyPr>
          <a:lstStyle/>
          <a:p>
            <a:pPr marL="12700" marR="5080">
              <a:lnSpc>
                <a:spcPts val="3070"/>
              </a:lnSpc>
              <a:spcBef>
                <a:spcPts val="840"/>
              </a:spcBef>
            </a:pPr>
            <a:r>
              <a:rPr sz="3200" dirty="0"/>
              <a:t>THE</a:t>
            </a:r>
            <a:r>
              <a:rPr sz="3200" spc="265" dirty="0"/>
              <a:t> </a:t>
            </a:r>
            <a:r>
              <a:rPr sz="3200" spc="45" dirty="0"/>
              <a:t>PROCESS</a:t>
            </a:r>
            <a:r>
              <a:rPr sz="3200" spc="275" dirty="0"/>
              <a:t> </a:t>
            </a:r>
            <a:r>
              <a:rPr sz="3200" dirty="0"/>
              <a:t>OF</a:t>
            </a:r>
            <a:r>
              <a:rPr sz="3200" spc="250" dirty="0"/>
              <a:t> </a:t>
            </a:r>
            <a:r>
              <a:rPr sz="3200" spc="50" dirty="0"/>
              <a:t>IDENTIFYING</a:t>
            </a:r>
            <a:r>
              <a:rPr sz="3200" spc="275" dirty="0"/>
              <a:t> </a:t>
            </a:r>
            <a:r>
              <a:rPr sz="3200" dirty="0"/>
              <a:t>AND</a:t>
            </a:r>
            <a:r>
              <a:rPr sz="3200" spc="265" dirty="0"/>
              <a:t> </a:t>
            </a:r>
            <a:r>
              <a:rPr sz="3200" spc="50" dirty="0"/>
              <a:t>SELECTING</a:t>
            </a:r>
            <a:r>
              <a:rPr sz="3200" spc="280" dirty="0"/>
              <a:t> </a:t>
            </a:r>
            <a:r>
              <a:rPr sz="3200" dirty="0"/>
              <a:t>IS</a:t>
            </a:r>
            <a:r>
              <a:rPr sz="3200" spc="254" dirty="0"/>
              <a:t> </a:t>
            </a:r>
            <a:r>
              <a:rPr sz="3200" dirty="0"/>
              <a:t>DEVELOPMENT</a:t>
            </a:r>
            <a:r>
              <a:rPr sz="3200" spc="275" dirty="0"/>
              <a:t> </a:t>
            </a:r>
            <a:r>
              <a:rPr sz="3200" spc="35" dirty="0"/>
              <a:t>PROJECTS </a:t>
            </a:r>
            <a:r>
              <a:rPr sz="3200" spc="-10" dirty="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299702" y="2400300"/>
            <a:ext cx="17272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Alternative </a:t>
            </a:r>
            <a:r>
              <a:rPr sz="1800" dirty="0">
                <a:latin typeface="Arial"/>
                <a:cs typeface="Arial"/>
              </a:rPr>
              <a:t>projects</a:t>
            </a:r>
            <a:r>
              <a:rPr sz="1800" spc="-25" dirty="0">
                <a:latin typeface="Arial"/>
                <a:cs typeface="Arial"/>
              </a:rPr>
              <a:t> and </a:t>
            </a:r>
            <a:r>
              <a:rPr sz="1800" dirty="0">
                <a:latin typeface="Arial"/>
                <a:cs typeface="Arial"/>
              </a:rPr>
              <a:t>system </a:t>
            </a:r>
            <a:r>
              <a:rPr sz="1800" spc="-10" dirty="0">
                <a:latin typeface="Arial"/>
                <a:cs typeface="Arial"/>
              </a:rPr>
              <a:t>design </a:t>
            </a:r>
            <a:r>
              <a:rPr sz="1800" dirty="0">
                <a:latin typeface="Arial"/>
                <a:cs typeface="Arial"/>
              </a:rPr>
              <a:t>decisions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be </a:t>
            </a:r>
            <a:r>
              <a:rPr sz="1800" dirty="0">
                <a:latin typeface="Arial"/>
                <a:cs typeface="Arial"/>
              </a:rPr>
              <a:t>assisted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using weighted multicriteria analysis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1870" y="1789868"/>
            <a:ext cx="6512949" cy="41926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9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DELIVERABLES</a:t>
            </a:r>
            <a:r>
              <a:rPr spc="135" dirty="0"/>
              <a:t> </a:t>
            </a:r>
            <a:r>
              <a:rPr spc="50" dirty="0"/>
              <a:t>AND</a:t>
            </a:r>
            <a:r>
              <a:rPr spc="145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130171" y="1416590"/>
            <a:ext cx="9746996" cy="2609399"/>
          </a:xfrm>
          <a:prstGeom prst="rect">
            <a:avLst/>
          </a:prstGeom>
        </p:spPr>
        <p:txBody>
          <a:bodyPr vert="horz" wrap="square" lIns="0" tIns="158463" rIns="0" bIns="0" rtlCol="0">
            <a:spAutoFit/>
          </a:bodyPr>
          <a:lstStyle/>
          <a:p>
            <a:pPr marL="290830" marR="196215" indent="29209">
              <a:lnSpc>
                <a:spcPts val="3030"/>
              </a:lnSpc>
              <a:spcBef>
                <a:spcPts val="480"/>
              </a:spcBef>
            </a:pPr>
            <a:r>
              <a:rPr sz="2800" dirty="0"/>
              <a:t>Primary</a:t>
            </a:r>
            <a:r>
              <a:rPr sz="2800" spc="-35" dirty="0"/>
              <a:t> </a:t>
            </a:r>
            <a:r>
              <a:rPr sz="2800" dirty="0"/>
              <a:t>deliverable</a:t>
            </a:r>
            <a:r>
              <a:rPr sz="2800" spc="-35" dirty="0"/>
              <a:t> </a:t>
            </a:r>
            <a:r>
              <a:rPr sz="2800" dirty="0"/>
              <a:t>from</a:t>
            </a:r>
            <a:r>
              <a:rPr sz="2800" spc="-35" dirty="0"/>
              <a:t> </a:t>
            </a:r>
            <a:r>
              <a:rPr sz="2800" dirty="0"/>
              <a:t>the</a:t>
            </a:r>
            <a:r>
              <a:rPr sz="2800" spc="-35" dirty="0"/>
              <a:t> </a:t>
            </a:r>
            <a:r>
              <a:rPr sz="2800" dirty="0"/>
              <a:t>first</a:t>
            </a:r>
            <a:r>
              <a:rPr sz="2800" spc="-35" dirty="0"/>
              <a:t> </a:t>
            </a:r>
            <a:r>
              <a:rPr sz="2800" dirty="0"/>
              <a:t>part</a:t>
            </a:r>
            <a:r>
              <a:rPr sz="2800" spc="-25" dirty="0"/>
              <a:t> </a:t>
            </a:r>
            <a:r>
              <a:rPr sz="2800" dirty="0"/>
              <a:t>of</a:t>
            </a:r>
            <a:r>
              <a:rPr sz="2800" spc="45" dirty="0"/>
              <a:t> </a:t>
            </a:r>
            <a:r>
              <a:rPr sz="2800" dirty="0"/>
              <a:t>the</a:t>
            </a:r>
            <a:r>
              <a:rPr sz="2800" spc="-35" dirty="0"/>
              <a:t> </a:t>
            </a:r>
            <a:r>
              <a:rPr sz="2800" dirty="0"/>
              <a:t>planning</a:t>
            </a:r>
            <a:r>
              <a:rPr sz="2800" spc="-40" dirty="0"/>
              <a:t> </a:t>
            </a:r>
            <a:r>
              <a:rPr sz="2800" dirty="0"/>
              <a:t>phase</a:t>
            </a:r>
            <a:r>
              <a:rPr sz="2800" spc="-35" dirty="0"/>
              <a:t> </a:t>
            </a:r>
            <a:r>
              <a:rPr sz="2800" dirty="0"/>
              <a:t>is</a:t>
            </a:r>
            <a:r>
              <a:rPr sz="2800" spc="-35" dirty="0"/>
              <a:t> </a:t>
            </a:r>
            <a:r>
              <a:rPr sz="2800" spc="-50" dirty="0"/>
              <a:t>a </a:t>
            </a:r>
            <a:r>
              <a:rPr sz="2800" b="1" dirty="0"/>
              <a:t>schedule</a:t>
            </a:r>
            <a:r>
              <a:rPr sz="2800" spc="-40" dirty="0"/>
              <a:t> </a:t>
            </a:r>
            <a:r>
              <a:rPr sz="2800" dirty="0"/>
              <a:t>of</a:t>
            </a:r>
            <a:r>
              <a:rPr sz="2800" spc="65" dirty="0"/>
              <a:t> </a:t>
            </a:r>
            <a:r>
              <a:rPr sz="2800" dirty="0"/>
              <a:t>specific</a:t>
            </a:r>
            <a:r>
              <a:rPr sz="2800" spc="-20" dirty="0"/>
              <a:t> </a:t>
            </a:r>
            <a:r>
              <a:rPr sz="2800" dirty="0"/>
              <a:t>IS</a:t>
            </a:r>
            <a:r>
              <a:rPr sz="2800" spc="-20" dirty="0"/>
              <a:t> </a:t>
            </a:r>
            <a:r>
              <a:rPr sz="2800" dirty="0"/>
              <a:t>development</a:t>
            </a:r>
            <a:r>
              <a:rPr sz="2800" spc="-35" dirty="0"/>
              <a:t> </a:t>
            </a:r>
            <a:r>
              <a:rPr sz="2800" spc="-10" dirty="0"/>
              <a:t>projects.</a:t>
            </a:r>
            <a:endParaRPr sz="2800" dirty="0"/>
          </a:p>
          <a:p>
            <a:pPr marL="290830" marR="5080" indent="29209">
              <a:lnSpc>
                <a:spcPts val="3020"/>
              </a:lnSpc>
              <a:spcBef>
                <a:spcPts val="1100"/>
              </a:spcBef>
            </a:pPr>
            <a:r>
              <a:rPr sz="2800" dirty="0"/>
              <a:t>Outcome</a:t>
            </a:r>
            <a:r>
              <a:rPr sz="2800" spc="-55" dirty="0"/>
              <a:t> </a:t>
            </a:r>
            <a:r>
              <a:rPr sz="2800" dirty="0"/>
              <a:t>of</a:t>
            </a:r>
            <a:r>
              <a:rPr sz="2800" spc="50" dirty="0"/>
              <a:t> </a:t>
            </a:r>
            <a:r>
              <a:rPr sz="2800" dirty="0"/>
              <a:t>the</a:t>
            </a:r>
            <a:r>
              <a:rPr sz="2800" spc="-30" dirty="0"/>
              <a:t> </a:t>
            </a:r>
            <a:r>
              <a:rPr sz="2800" dirty="0"/>
              <a:t>next</a:t>
            </a:r>
            <a:r>
              <a:rPr sz="2800" spc="-30" dirty="0"/>
              <a:t> </a:t>
            </a:r>
            <a:r>
              <a:rPr sz="2800" dirty="0"/>
              <a:t>part</a:t>
            </a:r>
            <a:r>
              <a:rPr sz="2800" spc="-30" dirty="0"/>
              <a:t> </a:t>
            </a:r>
            <a:r>
              <a:rPr sz="2800" dirty="0"/>
              <a:t>of</a:t>
            </a:r>
            <a:r>
              <a:rPr sz="2800" spc="50" dirty="0"/>
              <a:t> </a:t>
            </a:r>
            <a:r>
              <a:rPr sz="2800" dirty="0"/>
              <a:t>the</a:t>
            </a:r>
            <a:r>
              <a:rPr sz="2800" spc="-25" dirty="0"/>
              <a:t> </a:t>
            </a:r>
            <a:r>
              <a:rPr sz="2800" dirty="0"/>
              <a:t>planning</a:t>
            </a:r>
            <a:r>
              <a:rPr sz="2800" spc="-35" dirty="0"/>
              <a:t> </a:t>
            </a:r>
            <a:r>
              <a:rPr sz="2800" spc="-10" dirty="0"/>
              <a:t>phase—</a:t>
            </a:r>
            <a:r>
              <a:rPr sz="2800" b="1" dirty="0"/>
              <a:t>project</a:t>
            </a:r>
            <a:r>
              <a:rPr sz="2800" b="1" spc="-30" dirty="0"/>
              <a:t> </a:t>
            </a:r>
            <a:r>
              <a:rPr sz="2800" b="1" spc="-10" dirty="0"/>
              <a:t>initiation </a:t>
            </a:r>
            <a:r>
              <a:rPr sz="2800" b="1" dirty="0"/>
              <a:t>and</a:t>
            </a:r>
            <a:r>
              <a:rPr sz="2800" b="1" spc="-55" dirty="0"/>
              <a:t> </a:t>
            </a:r>
            <a:r>
              <a:rPr sz="2800" b="1" spc="-10" dirty="0"/>
              <a:t>planning</a:t>
            </a:r>
            <a:r>
              <a:rPr sz="2800" spc="-10" dirty="0"/>
              <a:t>—</a:t>
            </a:r>
            <a:r>
              <a:rPr sz="2800" dirty="0"/>
              <a:t>is</a:t>
            </a:r>
            <a:r>
              <a:rPr sz="2800" spc="-50" dirty="0"/>
              <a:t> </a:t>
            </a:r>
            <a:r>
              <a:rPr sz="2800" dirty="0"/>
              <a:t>the</a:t>
            </a:r>
            <a:r>
              <a:rPr sz="2800" spc="-50" dirty="0"/>
              <a:t> </a:t>
            </a:r>
            <a:r>
              <a:rPr sz="2800" dirty="0"/>
              <a:t>assurance</a:t>
            </a:r>
            <a:r>
              <a:rPr sz="2800" spc="-50" dirty="0"/>
              <a:t> </a:t>
            </a:r>
            <a:r>
              <a:rPr sz="2800" dirty="0"/>
              <a:t>that</a:t>
            </a:r>
            <a:r>
              <a:rPr sz="2800" spc="-50" dirty="0"/>
              <a:t> </a:t>
            </a:r>
            <a:r>
              <a:rPr sz="2800" dirty="0"/>
              <a:t>careful</a:t>
            </a:r>
            <a:r>
              <a:rPr sz="2800" spc="-50" dirty="0"/>
              <a:t> </a:t>
            </a:r>
            <a:r>
              <a:rPr sz="2800" dirty="0"/>
              <a:t>consideration</a:t>
            </a:r>
            <a:r>
              <a:rPr sz="2800" spc="-50" dirty="0"/>
              <a:t> </a:t>
            </a:r>
            <a:r>
              <a:rPr sz="2800" spc="-25" dirty="0"/>
              <a:t>was </a:t>
            </a:r>
            <a:r>
              <a:rPr sz="2800" dirty="0"/>
              <a:t>given</a:t>
            </a:r>
            <a:r>
              <a:rPr sz="2800" spc="-25" dirty="0"/>
              <a:t> </a:t>
            </a:r>
            <a:r>
              <a:rPr sz="2800" dirty="0"/>
              <a:t>to</a:t>
            </a:r>
            <a:r>
              <a:rPr sz="2800" spc="-20" dirty="0"/>
              <a:t> </a:t>
            </a:r>
            <a:r>
              <a:rPr sz="2800" dirty="0"/>
              <a:t>project</a:t>
            </a:r>
            <a:r>
              <a:rPr sz="2800" spc="-20" dirty="0"/>
              <a:t> </a:t>
            </a:r>
            <a:r>
              <a:rPr sz="2800" dirty="0"/>
              <a:t>selection</a:t>
            </a:r>
            <a:r>
              <a:rPr sz="2800" spc="-35" dirty="0"/>
              <a:t> </a:t>
            </a:r>
            <a:r>
              <a:rPr sz="2800" dirty="0"/>
              <a:t>and</a:t>
            </a:r>
            <a:r>
              <a:rPr sz="2800" spc="-20" dirty="0"/>
              <a:t> </a:t>
            </a:r>
            <a:r>
              <a:rPr sz="2800" dirty="0"/>
              <a:t>each</a:t>
            </a:r>
            <a:r>
              <a:rPr sz="2800" spc="-30" dirty="0"/>
              <a:t> </a:t>
            </a:r>
            <a:r>
              <a:rPr sz="2800" dirty="0"/>
              <a:t>project</a:t>
            </a:r>
            <a:r>
              <a:rPr sz="2800" spc="-20" dirty="0"/>
              <a:t> </a:t>
            </a:r>
            <a:r>
              <a:rPr sz="2800" dirty="0"/>
              <a:t>can</a:t>
            </a:r>
            <a:r>
              <a:rPr sz="2800" spc="-20" dirty="0"/>
              <a:t> </a:t>
            </a:r>
            <a:r>
              <a:rPr sz="2800" dirty="0"/>
              <a:t>help</a:t>
            </a:r>
            <a:r>
              <a:rPr sz="2800" spc="-20" dirty="0"/>
              <a:t> </a:t>
            </a:r>
            <a:r>
              <a:rPr sz="2800" spc="-25" dirty="0"/>
              <a:t>the </a:t>
            </a:r>
            <a:r>
              <a:rPr sz="2800" dirty="0"/>
              <a:t>organization</a:t>
            </a:r>
            <a:r>
              <a:rPr sz="2800" spc="-40" dirty="0"/>
              <a:t> </a:t>
            </a:r>
            <a:r>
              <a:rPr sz="2800" dirty="0"/>
              <a:t>reach</a:t>
            </a:r>
            <a:r>
              <a:rPr sz="2800" spc="-50" dirty="0"/>
              <a:t> </a:t>
            </a:r>
            <a:r>
              <a:rPr sz="2800" dirty="0"/>
              <a:t>its</a:t>
            </a:r>
            <a:r>
              <a:rPr sz="2800" spc="-40" dirty="0"/>
              <a:t> </a:t>
            </a:r>
            <a:r>
              <a:rPr sz="2800" spc="-10" dirty="0"/>
              <a:t>goals.</a:t>
            </a:r>
            <a:endParaRPr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9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DELIVERABLES</a:t>
            </a:r>
            <a:r>
              <a:rPr spc="225" dirty="0"/>
              <a:t> </a:t>
            </a:r>
            <a:r>
              <a:rPr spc="50" dirty="0"/>
              <a:t>AND</a:t>
            </a:r>
            <a:r>
              <a:rPr spc="245" dirty="0"/>
              <a:t> </a:t>
            </a:r>
            <a:r>
              <a:rPr dirty="0"/>
              <a:t>OUTCOMES</a:t>
            </a:r>
            <a:r>
              <a:rPr spc="22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8682" y="1514094"/>
            <a:ext cx="8665845" cy="12211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26670" algn="just">
              <a:lnSpc>
                <a:spcPts val="3030"/>
              </a:lnSpc>
              <a:spcBef>
                <a:spcPts val="480"/>
              </a:spcBef>
            </a:pP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Incremental</a:t>
            </a:r>
            <a:r>
              <a:rPr sz="2800" b="1" spc="-5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commitment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:</a:t>
            </a:r>
            <a:r>
              <a:rPr sz="2800" spc="-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</a:t>
            </a:r>
            <a:r>
              <a:rPr sz="28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strategy</a:t>
            </a:r>
            <a:r>
              <a:rPr sz="28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in</a:t>
            </a:r>
            <a:r>
              <a:rPr sz="28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systems</a:t>
            </a:r>
            <a:r>
              <a:rPr sz="28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analysis</a:t>
            </a:r>
            <a:r>
              <a:rPr sz="28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and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design</a:t>
            </a: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in</a:t>
            </a: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which</a:t>
            </a:r>
            <a:r>
              <a:rPr sz="28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the</a:t>
            </a: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project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is</a:t>
            </a: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reviewed</a:t>
            </a:r>
            <a:r>
              <a:rPr sz="28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after</a:t>
            </a:r>
            <a:r>
              <a:rPr sz="28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each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phase</a:t>
            </a:r>
            <a:r>
              <a:rPr sz="28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and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continuation</a:t>
            </a:r>
            <a:r>
              <a:rPr sz="28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800" spc="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the</a:t>
            </a: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project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is</a:t>
            </a:r>
            <a:r>
              <a:rPr sz="28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rejustified</a:t>
            </a:r>
            <a:endParaRPr sz="2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9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DELIVERABLES</a:t>
            </a:r>
            <a:r>
              <a:rPr spc="225" dirty="0"/>
              <a:t> </a:t>
            </a:r>
            <a:r>
              <a:rPr spc="50" dirty="0"/>
              <a:t>AND</a:t>
            </a:r>
            <a:r>
              <a:rPr spc="245" dirty="0"/>
              <a:t> </a:t>
            </a:r>
            <a:r>
              <a:rPr dirty="0"/>
              <a:t>OUTCOMES</a:t>
            </a:r>
            <a:r>
              <a:rPr spc="220" dirty="0"/>
              <a:t> </a:t>
            </a:r>
            <a:r>
              <a:rPr spc="-10" dirty="0"/>
              <a:t>(CONT.)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5440" y="1975140"/>
            <a:ext cx="6513236" cy="4016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27194" y="5275833"/>
            <a:ext cx="5447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Information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development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projects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come</a:t>
            </a:r>
            <a:r>
              <a:rPr sz="1800" spc="-20" dirty="0">
                <a:latin typeface="Arial"/>
                <a:cs typeface="Arial"/>
              </a:rPr>
              <a:t> from </a:t>
            </a:r>
            <a:r>
              <a:rPr sz="1800" dirty="0">
                <a:latin typeface="Arial"/>
                <a:cs typeface="Arial"/>
              </a:rPr>
              <a:t>both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top-</a:t>
            </a:r>
            <a:r>
              <a:rPr sz="1800" dirty="0">
                <a:latin typeface="Arial"/>
                <a:cs typeface="Arial"/>
              </a:rPr>
              <a:t>down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bottom-</a:t>
            </a:r>
            <a:r>
              <a:rPr sz="1800" dirty="0">
                <a:latin typeface="Arial"/>
                <a:cs typeface="Arial"/>
              </a:rPr>
              <a:t>up </a:t>
            </a:r>
            <a:r>
              <a:rPr sz="1800" spc="-10" dirty="0">
                <a:latin typeface="Arial"/>
                <a:cs typeface="Arial"/>
              </a:rPr>
              <a:t>initiatives.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CORPORATE</a:t>
            </a:r>
            <a:r>
              <a:rPr sz="4000" spc="335" dirty="0"/>
              <a:t> </a:t>
            </a:r>
            <a:r>
              <a:rPr sz="4000" dirty="0"/>
              <a:t>AND</a:t>
            </a:r>
            <a:r>
              <a:rPr sz="4000" spc="340" dirty="0"/>
              <a:t> </a:t>
            </a:r>
            <a:r>
              <a:rPr sz="4000" dirty="0"/>
              <a:t>INFORMATION</a:t>
            </a:r>
            <a:r>
              <a:rPr sz="4000" spc="345" dirty="0"/>
              <a:t> </a:t>
            </a:r>
            <a:r>
              <a:rPr sz="4000" spc="60" dirty="0"/>
              <a:t>SYSTEMS</a:t>
            </a:r>
            <a:r>
              <a:rPr sz="4000" spc="335" dirty="0"/>
              <a:t> </a:t>
            </a:r>
            <a:r>
              <a:rPr sz="4000" spc="40" dirty="0"/>
              <a:t>PLANNING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408682" y="1514094"/>
            <a:ext cx="9062085" cy="15055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29209">
              <a:lnSpc>
                <a:spcPts val="3030"/>
              </a:lnSpc>
              <a:spcBef>
                <a:spcPts val="480"/>
              </a:spcBef>
            </a:pP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To</a:t>
            </a:r>
            <a:r>
              <a:rPr sz="28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benefit</a:t>
            </a:r>
            <a:r>
              <a:rPr sz="28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from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planning-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based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approach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for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identifying</a:t>
            </a:r>
            <a:r>
              <a:rPr sz="28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and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selecting</a:t>
            </a:r>
            <a:r>
              <a:rPr sz="2800" spc="-8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projects,</a:t>
            </a:r>
            <a:r>
              <a:rPr sz="2800" spc="-9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an</a:t>
            </a:r>
            <a:r>
              <a:rPr sz="2800" spc="-8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organization</a:t>
            </a:r>
            <a:r>
              <a:rPr sz="2800" spc="-8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must:</a:t>
            </a:r>
            <a:endParaRPr sz="2800">
              <a:latin typeface="Tw Cen MT"/>
              <a:cs typeface="Tw Cen MT"/>
            </a:endParaRPr>
          </a:p>
          <a:p>
            <a:pPr marL="400685">
              <a:lnSpc>
                <a:spcPct val="100000"/>
              </a:lnSpc>
              <a:spcBef>
                <a:spcPts val="155"/>
              </a:spcBef>
              <a:tabLst>
                <a:tab pos="857885" algn="l"/>
              </a:tabLst>
            </a:pPr>
            <a:r>
              <a:rPr sz="2000" spc="-5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2000" dirty="0">
                <a:solidFill>
                  <a:srgbClr val="1CACE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w Cen MT"/>
                <a:cs typeface="Tw Cen MT"/>
              </a:rPr>
              <a:t>Analyze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its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information</a:t>
            </a:r>
            <a:r>
              <a:rPr sz="2000" spc="-4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needs</a:t>
            </a:r>
            <a:r>
              <a:rPr sz="2000" spc="-4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thoroughly.</a:t>
            </a:r>
            <a:endParaRPr sz="2000">
              <a:latin typeface="Tw Cen MT"/>
              <a:cs typeface="Tw Cen MT"/>
            </a:endParaRPr>
          </a:p>
          <a:p>
            <a:pPr marL="400685">
              <a:lnSpc>
                <a:spcPct val="100000"/>
              </a:lnSpc>
              <a:spcBef>
                <a:spcPts val="254"/>
              </a:spcBef>
              <a:tabLst>
                <a:tab pos="857885" algn="l"/>
              </a:tabLst>
            </a:pPr>
            <a:r>
              <a:rPr sz="2000" spc="-5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2000" dirty="0">
                <a:solidFill>
                  <a:srgbClr val="1CACE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w Cen MT"/>
                <a:cs typeface="Tw Cen MT"/>
              </a:rPr>
              <a:t>Plan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its</a:t>
            </a:r>
            <a:r>
              <a:rPr sz="2000" spc="-3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projects</a:t>
            </a:r>
            <a:r>
              <a:rPr sz="2000" spc="-40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carefully.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0" dirty="0"/>
              <a:t>REASONS</a:t>
            </a:r>
            <a:r>
              <a:rPr sz="4000" spc="290" dirty="0"/>
              <a:t> </a:t>
            </a:r>
            <a:r>
              <a:rPr sz="4000" dirty="0"/>
              <a:t>FOR</a:t>
            </a:r>
            <a:r>
              <a:rPr sz="4000" spc="305" dirty="0"/>
              <a:t> </a:t>
            </a:r>
            <a:r>
              <a:rPr sz="4000" dirty="0"/>
              <a:t>IMPORTANCE</a:t>
            </a:r>
            <a:r>
              <a:rPr sz="4000" spc="300" dirty="0"/>
              <a:t> </a:t>
            </a:r>
            <a:r>
              <a:rPr sz="4000" dirty="0"/>
              <a:t>OF</a:t>
            </a:r>
            <a:r>
              <a:rPr sz="4000" spc="310" dirty="0"/>
              <a:t> </a:t>
            </a:r>
            <a:r>
              <a:rPr sz="4000" dirty="0"/>
              <a:t>IMPROVED</a:t>
            </a:r>
            <a:r>
              <a:rPr sz="4000" spc="300" dirty="0"/>
              <a:t> </a:t>
            </a:r>
            <a:r>
              <a:rPr sz="4000" spc="40" dirty="0"/>
              <a:t>PLANNING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408682" y="1514094"/>
            <a:ext cx="8778240" cy="345630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29209">
              <a:lnSpc>
                <a:spcPts val="3030"/>
              </a:lnSpc>
              <a:spcBef>
                <a:spcPts val="480"/>
              </a:spcBef>
            </a:pP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Increasing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cost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800" spc="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information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systems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(40%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800" spc="5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organizational expense)</a:t>
            </a:r>
            <a:endParaRPr sz="2800">
              <a:latin typeface="Tw Cen MT"/>
              <a:cs typeface="Tw Cen MT"/>
            </a:endParaRPr>
          </a:p>
          <a:p>
            <a:pPr marL="41910">
              <a:lnSpc>
                <a:spcPct val="100000"/>
              </a:lnSpc>
              <a:spcBef>
                <a:spcPts val="715"/>
              </a:spcBef>
            </a:pP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Lack</a:t>
            </a:r>
            <a:r>
              <a:rPr sz="2800" spc="-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800" spc="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cross-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organizational</a:t>
            </a:r>
            <a:r>
              <a:rPr sz="2800" spc="-7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applications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and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systems</a:t>
            </a:r>
            <a:endParaRPr sz="2800">
              <a:latin typeface="Tw Cen MT"/>
              <a:cs typeface="Tw Cen MT"/>
            </a:endParaRPr>
          </a:p>
          <a:p>
            <a:pPr marL="41910">
              <a:lnSpc>
                <a:spcPct val="100000"/>
              </a:lnSpc>
              <a:spcBef>
                <a:spcPts val="765"/>
              </a:spcBef>
            </a:pP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Systems</a:t>
            </a:r>
            <a:r>
              <a:rPr sz="2800" spc="-9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don’t</a:t>
            </a:r>
            <a:r>
              <a:rPr sz="2800" spc="-9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address</a:t>
            </a:r>
            <a:r>
              <a:rPr sz="2800" spc="-8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critical</a:t>
            </a:r>
            <a:r>
              <a:rPr sz="2800" spc="-8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strategic</a:t>
            </a:r>
            <a:r>
              <a:rPr sz="2800" spc="-8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problems</a:t>
            </a:r>
            <a:endParaRPr sz="2800">
              <a:latin typeface="Tw Cen MT"/>
              <a:cs typeface="Tw Cen MT"/>
            </a:endParaRPr>
          </a:p>
          <a:p>
            <a:pPr marL="41910" marR="1892935">
              <a:lnSpc>
                <a:spcPts val="4130"/>
              </a:lnSpc>
              <a:spcBef>
                <a:spcPts val="254"/>
              </a:spcBef>
            </a:pP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Too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much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data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redundancy,</a:t>
            </a:r>
            <a:r>
              <a:rPr sz="28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lack</a:t>
            </a: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800" spc="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data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 quality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High</a:t>
            </a:r>
            <a:r>
              <a:rPr sz="28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system</a:t>
            </a:r>
            <a:r>
              <a:rPr sz="28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maintenance</a:t>
            </a:r>
            <a:r>
              <a:rPr sz="28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costs</a:t>
            </a:r>
            <a:endParaRPr sz="2800">
              <a:latin typeface="Tw Cen MT"/>
              <a:cs typeface="Tw Cen MT"/>
            </a:endParaRPr>
          </a:p>
          <a:p>
            <a:pPr marL="41910">
              <a:lnSpc>
                <a:spcPct val="100000"/>
              </a:lnSpc>
              <a:spcBef>
                <a:spcPts val="495"/>
              </a:spcBef>
            </a:pP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Long</a:t>
            </a:r>
            <a:r>
              <a:rPr sz="2800" spc="-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application</a:t>
            </a:r>
            <a:r>
              <a:rPr sz="2800" spc="-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backlogs</a:t>
            </a:r>
            <a:endParaRPr sz="2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303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100"/>
              </a:spcBef>
            </a:pPr>
            <a:r>
              <a:rPr dirty="0"/>
              <a:t>CORPORATE</a:t>
            </a:r>
            <a:r>
              <a:rPr spc="495" dirty="0"/>
              <a:t> </a:t>
            </a:r>
            <a:r>
              <a:rPr dirty="0"/>
              <a:t>STRATEGIC</a:t>
            </a:r>
            <a:r>
              <a:rPr spc="500" dirty="0"/>
              <a:t> </a:t>
            </a:r>
            <a:r>
              <a:rPr spc="50" dirty="0"/>
              <a:t>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854" y="1465071"/>
            <a:ext cx="5425440" cy="21126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1524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Ongoing</a:t>
            </a:r>
            <a:r>
              <a:rPr sz="24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process</a:t>
            </a:r>
            <a:r>
              <a:rPr sz="24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that</a:t>
            </a:r>
            <a:r>
              <a:rPr sz="24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defines</a:t>
            </a:r>
            <a:r>
              <a:rPr sz="24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mission,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objectives,</a:t>
            </a:r>
            <a:r>
              <a:rPr sz="2400" spc="-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and</a:t>
            </a:r>
            <a:r>
              <a:rPr sz="2400" spc="-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strategies</a:t>
            </a:r>
            <a:r>
              <a:rPr sz="2400" spc="-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400" spc="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an</a:t>
            </a:r>
            <a:r>
              <a:rPr sz="2400" spc="-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organization</a:t>
            </a:r>
            <a:endParaRPr sz="2400">
              <a:latin typeface="Tw Cen MT"/>
              <a:cs typeface="Tw Cen MT"/>
            </a:endParaRPr>
          </a:p>
          <a:p>
            <a:pPr marL="27305">
              <a:lnSpc>
                <a:spcPct val="100000"/>
              </a:lnSpc>
              <a:spcBef>
                <a:spcPts val="780"/>
              </a:spcBef>
            </a:pP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Corporate</a:t>
            </a:r>
            <a:r>
              <a:rPr sz="2400" spc="-1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strategy</a:t>
            </a:r>
            <a:r>
              <a:rPr sz="2400" spc="-1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involves:</a:t>
            </a:r>
            <a:endParaRPr sz="2400">
              <a:latin typeface="Tw Cen MT"/>
              <a:cs typeface="Tw Cen MT"/>
            </a:endParaRPr>
          </a:p>
          <a:p>
            <a:pPr marL="40005">
              <a:lnSpc>
                <a:spcPct val="100000"/>
              </a:lnSpc>
              <a:spcBef>
                <a:spcPts val="219"/>
              </a:spcBef>
            </a:pPr>
            <a:r>
              <a:rPr sz="1800" spc="-1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1800" spc="-165" dirty="0">
                <a:solidFill>
                  <a:srgbClr val="1CACE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w Cen MT"/>
                <a:cs typeface="Tw Cen MT"/>
              </a:rPr>
              <a:t>Mission</a:t>
            </a:r>
            <a:r>
              <a:rPr sz="1800" spc="-40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statement</a:t>
            </a:r>
            <a:endParaRPr sz="1800">
              <a:latin typeface="Tw Cen MT"/>
              <a:cs typeface="Tw Cen MT"/>
            </a:endParaRPr>
          </a:p>
          <a:p>
            <a:pPr marL="40005">
              <a:lnSpc>
                <a:spcPct val="100000"/>
              </a:lnSpc>
              <a:spcBef>
                <a:spcPts val="280"/>
              </a:spcBef>
            </a:pPr>
            <a:r>
              <a:rPr sz="1800" spc="-1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1800" spc="-165" dirty="0">
                <a:solidFill>
                  <a:srgbClr val="1CACE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w Cen MT"/>
                <a:cs typeface="Tw Cen MT"/>
              </a:rPr>
              <a:t>Objective</a:t>
            </a:r>
            <a:r>
              <a:rPr sz="1800" spc="-3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statements</a:t>
            </a:r>
            <a:endParaRPr sz="1800">
              <a:latin typeface="Tw Cen MT"/>
              <a:cs typeface="Tw Cen MT"/>
            </a:endParaRPr>
          </a:p>
          <a:p>
            <a:pPr marL="40005">
              <a:lnSpc>
                <a:spcPct val="100000"/>
              </a:lnSpc>
              <a:spcBef>
                <a:spcPts val="290"/>
              </a:spcBef>
            </a:pPr>
            <a:r>
              <a:rPr sz="1800" spc="-1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1800" spc="-165" dirty="0">
                <a:solidFill>
                  <a:srgbClr val="1CACE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w Cen MT"/>
                <a:cs typeface="Tw Cen MT"/>
              </a:rPr>
              <a:t>Description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of</a:t>
            </a:r>
            <a:r>
              <a:rPr sz="1800" spc="3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competitive</a:t>
            </a:r>
            <a:r>
              <a:rPr sz="1800" spc="-1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strategy</a:t>
            </a:r>
            <a:endParaRPr sz="18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0117" y="1800578"/>
            <a:ext cx="2210136" cy="28762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85047" y="5018532"/>
            <a:ext cx="23869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Corporate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strategic </a:t>
            </a:r>
            <a:r>
              <a:rPr sz="1800" dirty="0">
                <a:latin typeface="Arial"/>
                <a:cs typeface="Arial"/>
              </a:rPr>
              <a:t>planning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three</a:t>
            </a:r>
            <a:r>
              <a:rPr sz="1800" spc="-20" dirty="0">
                <a:latin typeface="Arial"/>
                <a:cs typeface="Arial"/>
              </a:rPr>
              <a:t> step </a:t>
            </a:r>
            <a:r>
              <a:rPr sz="1800" spc="-10" dirty="0">
                <a:latin typeface="Arial"/>
                <a:cs typeface="Arial"/>
              </a:rPr>
              <a:t>Process.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9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LEARNING</a:t>
            </a:r>
            <a:r>
              <a:rPr spc="135" dirty="0"/>
              <a:t> </a:t>
            </a:r>
            <a:r>
              <a:rPr spc="4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145" y="1559610"/>
            <a:ext cx="8200390" cy="27501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92100" indent="-282575">
              <a:lnSpc>
                <a:spcPct val="100000"/>
              </a:lnSpc>
              <a:spcBef>
                <a:spcPts val="865"/>
              </a:spcBef>
              <a:buClr>
                <a:srgbClr val="B92112"/>
              </a:buClr>
              <a:buSzPct val="96428"/>
              <a:buFont typeface="Wingdings"/>
              <a:buChar char=""/>
              <a:tabLst>
                <a:tab pos="292100" algn="l"/>
              </a:tabLst>
            </a:pP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Describe</a:t>
            </a:r>
            <a:r>
              <a:rPr sz="2800" spc="-6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the</a:t>
            </a:r>
            <a:r>
              <a:rPr sz="2800" spc="-5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project</a:t>
            </a:r>
            <a:r>
              <a:rPr sz="2800" spc="-5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identification</a:t>
            </a:r>
            <a:r>
              <a:rPr sz="2800" spc="-5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and</a:t>
            </a:r>
            <a:r>
              <a:rPr sz="2800" spc="-5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selection</a:t>
            </a:r>
            <a:r>
              <a:rPr sz="2800" spc="-6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process.</a:t>
            </a:r>
            <a:endParaRPr sz="2800" dirty="0">
              <a:solidFill>
                <a:schemeClr val="accent3">
                  <a:lumMod val="75000"/>
                </a:schemeClr>
              </a:solidFill>
              <a:latin typeface="Tw Cen MT"/>
              <a:cs typeface="Tw Cen MT"/>
            </a:endParaRPr>
          </a:p>
          <a:p>
            <a:pPr marL="81280" marR="226060" indent="-71755">
              <a:lnSpc>
                <a:spcPts val="3020"/>
              </a:lnSpc>
              <a:spcBef>
                <a:spcPts val="1155"/>
              </a:spcBef>
              <a:buClr>
                <a:srgbClr val="B92112"/>
              </a:buClr>
              <a:buSzPct val="96428"/>
              <a:buFont typeface="Wingdings"/>
              <a:buChar char=""/>
              <a:tabLst>
                <a:tab pos="81280" algn="l"/>
                <a:tab pos="292100" algn="l"/>
              </a:tabLst>
            </a:pP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	Describe</a:t>
            </a:r>
            <a:r>
              <a:rPr sz="2800" spc="-9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corporate</a:t>
            </a:r>
            <a:r>
              <a:rPr sz="2800" spc="-8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strategic</a:t>
            </a:r>
            <a:r>
              <a:rPr sz="2800" spc="-7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planning</a:t>
            </a:r>
            <a:r>
              <a:rPr sz="2800" spc="-8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and</a:t>
            </a:r>
            <a:r>
              <a:rPr sz="2800" spc="-8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information </a:t>
            </a: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systems</a:t>
            </a:r>
            <a:r>
              <a:rPr sz="2800" spc="-9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planning</a:t>
            </a:r>
            <a:r>
              <a:rPr sz="2800" spc="-8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process.</a:t>
            </a:r>
            <a:endParaRPr sz="2800" dirty="0">
              <a:solidFill>
                <a:schemeClr val="accent3">
                  <a:lumMod val="75000"/>
                </a:schemeClr>
              </a:solidFill>
              <a:latin typeface="Tw Cen MT"/>
              <a:cs typeface="Tw Cen MT"/>
            </a:endParaRPr>
          </a:p>
          <a:p>
            <a:pPr marL="81280" marR="33655" indent="-71755">
              <a:lnSpc>
                <a:spcPts val="3030"/>
              </a:lnSpc>
              <a:spcBef>
                <a:spcPts val="1095"/>
              </a:spcBef>
              <a:buClr>
                <a:srgbClr val="B92112"/>
              </a:buClr>
              <a:buSzPct val="96428"/>
              <a:buFont typeface="Wingdings"/>
              <a:buChar char=""/>
              <a:tabLst>
                <a:tab pos="81280" algn="l"/>
                <a:tab pos="292100" algn="l"/>
              </a:tabLst>
            </a:pP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	Describe</a:t>
            </a:r>
            <a:r>
              <a:rPr sz="28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the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three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classes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800" spc="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Internet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electronic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commerce</a:t>
            </a:r>
            <a:r>
              <a:rPr sz="2800" spc="-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applications:</a:t>
            </a:r>
            <a:r>
              <a:rPr sz="2800" spc="-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business-</a:t>
            </a: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to-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consumer,</a:t>
            </a:r>
            <a:r>
              <a:rPr sz="2800" spc="-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business-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to-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employee,</a:t>
            </a:r>
            <a:r>
              <a:rPr sz="2800" spc="-9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and</a:t>
            </a:r>
            <a:r>
              <a:rPr sz="2800" spc="-7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business-</a:t>
            </a: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to-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business.</a:t>
            </a:r>
            <a:endParaRPr sz="28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CORPORATE</a:t>
            </a:r>
            <a:r>
              <a:rPr sz="4000" spc="330" dirty="0"/>
              <a:t> </a:t>
            </a:r>
            <a:r>
              <a:rPr sz="4000" dirty="0"/>
              <a:t>STRATEGIC</a:t>
            </a:r>
            <a:r>
              <a:rPr sz="4000" spc="340" dirty="0"/>
              <a:t> </a:t>
            </a:r>
            <a:r>
              <a:rPr sz="4000" spc="50" dirty="0"/>
              <a:t>PLANNING</a:t>
            </a:r>
            <a:r>
              <a:rPr sz="4000" spc="34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425954" y="1695957"/>
            <a:ext cx="7653655" cy="8034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indent="12065">
              <a:lnSpc>
                <a:spcPct val="93800"/>
              </a:lnSpc>
              <a:spcBef>
                <a:spcPts val="400"/>
              </a:spcBef>
            </a:pPr>
            <a:r>
              <a:rPr sz="2400" b="1" dirty="0">
                <a:solidFill>
                  <a:srgbClr val="4D0729"/>
                </a:solidFill>
                <a:latin typeface="Tw Cen MT"/>
                <a:cs typeface="Tw Cen MT"/>
              </a:rPr>
              <a:t>Mission</a:t>
            </a:r>
            <a:r>
              <a:rPr sz="2400" b="1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b="1" dirty="0">
                <a:solidFill>
                  <a:srgbClr val="4D0729"/>
                </a:solidFill>
                <a:latin typeface="Tw Cen MT"/>
                <a:cs typeface="Tw Cen MT"/>
              </a:rPr>
              <a:t>statement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: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a</a:t>
            </a:r>
            <a:r>
              <a:rPr sz="24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statement</a:t>
            </a:r>
            <a:r>
              <a:rPr sz="2800" spc="-459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that</a:t>
            </a:r>
            <a:r>
              <a:rPr sz="24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makes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it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clear</a:t>
            </a:r>
            <a:r>
              <a:rPr sz="24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what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business</a:t>
            </a:r>
            <a:r>
              <a:rPr sz="24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a</a:t>
            </a:r>
            <a:r>
              <a:rPr sz="24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company</a:t>
            </a:r>
            <a:r>
              <a:rPr sz="24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is</a:t>
            </a:r>
            <a:r>
              <a:rPr sz="24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25" dirty="0">
                <a:solidFill>
                  <a:srgbClr val="4D0729"/>
                </a:solidFill>
                <a:latin typeface="Tw Cen MT"/>
                <a:cs typeface="Tw Cen MT"/>
              </a:rPr>
              <a:t>in</a:t>
            </a:r>
            <a:r>
              <a:rPr lang="en-MY" sz="2400" spc="-25" dirty="0">
                <a:solidFill>
                  <a:srgbClr val="4D0729"/>
                </a:solidFill>
                <a:latin typeface="Tw Cen MT"/>
                <a:cs typeface="Tw Cen MT"/>
              </a:rPr>
              <a:t>.</a:t>
            </a:r>
            <a:endParaRPr sz="24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6356" y="3386582"/>
            <a:ext cx="3133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Mission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statement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(Pine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Valley Furniture)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1228" y="2793628"/>
            <a:ext cx="4395704" cy="35467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CORPORATE</a:t>
            </a:r>
            <a:r>
              <a:rPr sz="4000" spc="330" dirty="0"/>
              <a:t> </a:t>
            </a:r>
            <a:r>
              <a:rPr sz="4000" dirty="0"/>
              <a:t>STRATEGIC</a:t>
            </a:r>
            <a:r>
              <a:rPr sz="4000" spc="340" dirty="0"/>
              <a:t> </a:t>
            </a:r>
            <a:r>
              <a:rPr sz="4000" spc="50" dirty="0"/>
              <a:t>PLANNING</a:t>
            </a:r>
            <a:r>
              <a:rPr sz="4000" spc="34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408682" y="1514094"/>
            <a:ext cx="9000490" cy="230832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26670">
              <a:lnSpc>
                <a:spcPts val="3030"/>
              </a:lnSpc>
              <a:spcBef>
                <a:spcPts val="480"/>
              </a:spcBef>
            </a:pP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Objective</a:t>
            </a:r>
            <a:r>
              <a:rPr sz="2800" b="1" spc="-5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statement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:</a:t>
            </a:r>
            <a:r>
              <a:rPr sz="2800" spc="-7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</a:t>
            </a:r>
            <a:r>
              <a:rPr sz="2800" spc="-5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series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800" spc="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statements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that</a:t>
            </a:r>
            <a:r>
              <a:rPr sz="2800" spc="-5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express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an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organization’s</a:t>
            </a:r>
            <a:r>
              <a:rPr sz="2800" spc="-9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qualitative</a:t>
            </a:r>
            <a:r>
              <a:rPr sz="2800" spc="-8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and</a:t>
            </a:r>
            <a:r>
              <a:rPr sz="2800" spc="-7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quantitative</a:t>
            </a:r>
            <a:r>
              <a:rPr sz="2800" spc="-7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goals</a:t>
            </a:r>
            <a:r>
              <a:rPr sz="2800" spc="-7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for</a:t>
            </a:r>
            <a:r>
              <a:rPr sz="2800" spc="-7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reaching</a:t>
            </a:r>
            <a:r>
              <a:rPr sz="2800" spc="-7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a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desired</a:t>
            </a:r>
            <a:r>
              <a:rPr sz="2800" spc="-7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future</a:t>
            </a:r>
            <a:r>
              <a:rPr sz="2800" spc="-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position</a:t>
            </a:r>
            <a:r>
              <a:rPr lang="en-MY" sz="2800" spc="-10" dirty="0">
                <a:solidFill>
                  <a:srgbClr val="4D0729"/>
                </a:solidFill>
                <a:latin typeface="Tw Cen MT"/>
                <a:cs typeface="Tw Cen MT"/>
              </a:rPr>
              <a:t>.</a:t>
            </a:r>
            <a:endParaRPr sz="28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785"/>
              </a:spcBef>
            </a:pPr>
            <a:endParaRPr sz="2800" dirty="0">
              <a:latin typeface="Tw Cen MT"/>
              <a:cs typeface="Tw Cen MT"/>
            </a:endParaRPr>
          </a:p>
          <a:p>
            <a:pPr marL="41910">
              <a:lnSpc>
                <a:spcPct val="100000"/>
              </a:lnSpc>
            </a:pP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Sometimes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called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“critical</a:t>
            </a:r>
            <a:r>
              <a:rPr sz="28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success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 factors”</a:t>
            </a:r>
            <a:endParaRPr sz="28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CORPORATE</a:t>
            </a:r>
            <a:r>
              <a:rPr sz="4000" spc="330" dirty="0"/>
              <a:t> </a:t>
            </a:r>
            <a:r>
              <a:rPr sz="4000" dirty="0"/>
              <a:t>STRATEGIC</a:t>
            </a:r>
            <a:r>
              <a:rPr sz="4000" spc="340" dirty="0"/>
              <a:t> </a:t>
            </a:r>
            <a:r>
              <a:rPr sz="4000" spc="50" dirty="0"/>
              <a:t>PLANNING</a:t>
            </a:r>
            <a:r>
              <a:rPr sz="4000" spc="34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830561" y="3379978"/>
            <a:ext cx="13220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Statement </a:t>
            </a:r>
            <a:r>
              <a:rPr sz="1800" spc="-2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Corporate Objectives </a:t>
            </a:r>
            <a:r>
              <a:rPr sz="1800" dirty="0">
                <a:latin typeface="Arial"/>
                <a:cs typeface="Arial"/>
              </a:rPr>
              <a:t>(Pine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Valley Furniture)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9990" y="1960624"/>
            <a:ext cx="7072018" cy="41718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CORPORATE</a:t>
            </a:r>
            <a:r>
              <a:rPr sz="4000" spc="330" dirty="0"/>
              <a:t> </a:t>
            </a:r>
            <a:r>
              <a:rPr sz="4000" dirty="0"/>
              <a:t>STRATEGIC</a:t>
            </a:r>
            <a:r>
              <a:rPr sz="4000" spc="340" dirty="0"/>
              <a:t> </a:t>
            </a:r>
            <a:r>
              <a:rPr sz="4000" spc="50" dirty="0"/>
              <a:t>PLANNING</a:t>
            </a:r>
            <a:r>
              <a:rPr sz="4000" spc="34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463" rIns="0" bIns="0" rtlCol="0">
            <a:spAutoFit/>
          </a:bodyPr>
          <a:lstStyle/>
          <a:p>
            <a:pPr marL="290830" marR="5080" indent="26670">
              <a:lnSpc>
                <a:spcPts val="3030"/>
              </a:lnSpc>
              <a:spcBef>
                <a:spcPts val="480"/>
              </a:spcBef>
            </a:pPr>
            <a:r>
              <a:rPr sz="2800" b="1" dirty="0">
                <a:latin typeface="Tw Cen MT"/>
                <a:cs typeface="Tw Cen MT"/>
              </a:rPr>
              <a:t>Competitive</a:t>
            </a:r>
            <a:r>
              <a:rPr sz="2800" b="1" spc="-20" dirty="0">
                <a:latin typeface="Tw Cen MT"/>
                <a:cs typeface="Tw Cen MT"/>
              </a:rPr>
              <a:t> </a:t>
            </a:r>
            <a:r>
              <a:rPr sz="2800" b="1" dirty="0">
                <a:latin typeface="Tw Cen MT"/>
                <a:cs typeface="Tw Cen MT"/>
              </a:rPr>
              <a:t>strategy</a:t>
            </a:r>
            <a:r>
              <a:rPr sz="2800" dirty="0"/>
              <a:t>: the</a:t>
            </a:r>
            <a:r>
              <a:rPr sz="2800" spc="-15" dirty="0"/>
              <a:t> </a:t>
            </a:r>
            <a:r>
              <a:rPr sz="2800" dirty="0"/>
              <a:t>method by which an</a:t>
            </a:r>
            <a:r>
              <a:rPr sz="2800" spc="-20" dirty="0"/>
              <a:t> </a:t>
            </a:r>
            <a:r>
              <a:rPr sz="2800" spc="-10" dirty="0"/>
              <a:t>organization </a:t>
            </a:r>
            <a:r>
              <a:rPr sz="2800" dirty="0"/>
              <a:t>attempts</a:t>
            </a:r>
            <a:r>
              <a:rPr sz="2800" spc="-25" dirty="0"/>
              <a:t> </a:t>
            </a:r>
            <a:r>
              <a:rPr sz="2800" dirty="0"/>
              <a:t>to</a:t>
            </a:r>
            <a:r>
              <a:rPr sz="2800" spc="-20" dirty="0"/>
              <a:t> </a:t>
            </a:r>
            <a:r>
              <a:rPr sz="2800" dirty="0"/>
              <a:t>achieve</a:t>
            </a:r>
            <a:r>
              <a:rPr sz="2800" spc="-40" dirty="0"/>
              <a:t> </a:t>
            </a:r>
            <a:r>
              <a:rPr sz="2800" dirty="0"/>
              <a:t>its</a:t>
            </a:r>
            <a:r>
              <a:rPr sz="2800" spc="-25" dirty="0"/>
              <a:t> </a:t>
            </a:r>
            <a:r>
              <a:rPr sz="2800" dirty="0"/>
              <a:t>mission</a:t>
            </a:r>
            <a:r>
              <a:rPr sz="2800" spc="-20" dirty="0"/>
              <a:t> </a:t>
            </a:r>
            <a:r>
              <a:rPr sz="2800" dirty="0"/>
              <a:t>and</a:t>
            </a:r>
            <a:r>
              <a:rPr sz="2800" spc="-25" dirty="0"/>
              <a:t> </a:t>
            </a:r>
            <a:r>
              <a:rPr sz="2800" spc="-10" dirty="0"/>
              <a:t>objectives</a:t>
            </a:r>
            <a:endParaRPr sz="2800">
              <a:latin typeface="Tw Cen MT"/>
              <a:cs typeface="Tw Cen MT"/>
            </a:endParaRPr>
          </a:p>
          <a:p>
            <a:pPr marL="320040">
              <a:lnSpc>
                <a:spcPct val="100000"/>
              </a:lnSpc>
              <a:spcBef>
                <a:spcPts val="715"/>
              </a:spcBef>
            </a:pPr>
            <a:r>
              <a:rPr sz="2800" dirty="0"/>
              <a:t>Main</a:t>
            </a:r>
            <a:r>
              <a:rPr sz="2800" spc="-60" dirty="0"/>
              <a:t> </a:t>
            </a:r>
            <a:r>
              <a:rPr sz="2800" spc="-10" dirty="0"/>
              <a:t>types:</a:t>
            </a:r>
            <a:endParaRPr sz="2800"/>
          </a:p>
          <a:p>
            <a:pPr marL="318135">
              <a:lnSpc>
                <a:spcPct val="100000"/>
              </a:lnSpc>
              <a:spcBef>
                <a:spcPts val="200"/>
              </a:spcBef>
            </a:pPr>
            <a:r>
              <a:rPr sz="200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2000" spc="-270" dirty="0">
                <a:solidFill>
                  <a:srgbClr val="1CACE3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00000"/>
                </a:solidFill>
              </a:rPr>
              <a:t>Low-</a:t>
            </a:r>
            <a:r>
              <a:rPr sz="2000" dirty="0">
                <a:solidFill>
                  <a:srgbClr val="000000"/>
                </a:solidFill>
              </a:rPr>
              <a:t>cost</a:t>
            </a:r>
            <a:r>
              <a:rPr sz="2000" spc="-5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producer</a:t>
            </a:r>
            <a:endParaRPr sz="2000">
              <a:latin typeface="Times New Roman"/>
              <a:cs typeface="Times New Roman"/>
            </a:endParaRPr>
          </a:p>
          <a:p>
            <a:pPr marL="318135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2000" spc="-270" dirty="0">
                <a:solidFill>
                  <a:srgbClr val="1CACE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</a:rPr>
              <a:t>Product</a:t>
            </a:r>
            <a:r>
              <a:rPr sz="2000" spc="-90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differentiation</a:t>
            </a:r>
            <a:endParaRPr sz="2000">
              <a:latin typeface="Times New Roman"/>
              <a:cs typeface="Times New Roman"/>
            </a:endParaRPr>
          </a:p>
          <a:p>
            <a:pPr marL="318135">
              <a:lnSpc>
                <a:spcPct val="100000"/>
              </a:lnSpc>
              <a:spcBef>
                <a:spcPts val="259"/>
              </a:spcBef>
            </a:pPr>
            <a:r>
              <a:rPr sz="200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2000" spc="-270" dirty="0">
                <a:solidFill>
                  <a:srgbClr val="1CACE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</a:rPr>
              <a:t>Product</a:t>
            </a:r>
            <a:r>
              <a:rPr sz="2000" spc="-7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focus</a:t>
            </a:r>
            <a:r>
              <a:rPr sz="2000" spc="-5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or</a:t>
            </a:r>
            <a:r>
              <a:rPr sz="2000" spc="-55" dirty="0">
                <a:solidFill>
                  <a:srgbClr val="000000"/>
                </a:solidFill>
              </a:rPr>
              <a:t> </a:t>
            </a:r>
            <a:r>
              <a:rPr sz="2000" spc="-20" dirty="0">
                <a:solidFill>
                  <a:srgbClr val="000000"/>
                </a:solidFill>
              </a:rPr>
              <a:t>niche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9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CORPORATE</a:t>
            </a:r>
            <a:r>
              <a:rPr spc="370" dirty="0"/>
              <a:t> </a:t>
            </a:r>
            <a:r>
              <a:rPr dirty="0"/>
              <a:t>STRATEGIC</a:t>
            </a:r>
            <a:r>
              <a:rPr spc="375" dirty="0"/>
              <a:t> </a:t>
            </a:r>
            <a:r>
              <a:rPr spc="55" dirty="0"/>
              <a:t>PLANNING</a:t>
            </a:r>
            <a:r>
              <a:rPr spc="350" dirty="0"/>
              <a:t> </a:t>
            </a:r>
            <a:r>
              <a:rPr spc="-10" dirty="0"/>
              <a:t>(CONT.)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4963" y="2146486"/>
            <a:ext cx="8930557" cy="386042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INFORMATION</a:t>
            </a:r>
            <a:r>
              <a:rPr sz="4000" spc="280" dirty="0"/>
              <a:t> </a:t>
            </a:r>
            <a:r>
              <a:rPr sz="4000" spc="60" dirty="0"/>
              <a:t>SYSTEMS</a:t>
            </a:r>
            <a:r>
              <a:rPr sz="4000" spc="275" dirty="0"/>
              <a:t> </a:t>
            </a:r>
            <a:r>
              <a:rPr sz="4000" spc="50" dirty="0"/>
              <a:t>PLANNING</a:t>
            </a:r>
            <a:r>
              <a:rPr sz="4000" spc="285" dirty="0"/>
              <a:t> </a:t>
            </a:r>
            <a:r>
              <a:rPr sz="4000" spc="40" dirty="0"/>
              <a:t>(ISP)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13560" y="2286000"/>
            <a:ext cx="4512920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ts val="2280"/>
              </a:lnSpc>
              <a:spcBef>
                <a:spcPts val="100"/>
              </a:spcBef>
            </a:pP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An</a:t>
            </a:r>
            <a:r>
              <a:rPr sz="20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orderly</a:t>
            </a:r>
            <a:r>
              <a:rPr sz="20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means</a:t>
            </a:r>
            <a:r>
              <a:rPr sz="20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000" spc="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assessing</a:t>
            </a:r>
            <a:r>
              <a:rPr sz="20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the</a:t>
            </a:r>
            <a:r>
              <a:rPr sz="20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information</a:t>
            </a:r>
            <a:r>
              <a:rPr sz="20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needs</a:t>
            </a:r>
            <a:r>
              <a:rPr sz="20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000" spc="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an</a:t>
            </a:r>
            <a:r>
              <a:rPr sz="20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organization</a:t>
            </a:r>
            <a:r>
              <a:rPr sz="20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and</a:t>
            </a:r>
            <a:r>
              <a:rPr sz="20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defining</a:t>
            </a:r>
            <a:r>
              <a:rPr sz="20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spc="-25" dirty="0">
                <a:solidFill>
                  <a:srgbClr val="4D0729"/>
                </a:solidFill>
                <a:latin typeface="Tw Cen MT"/>
                <a:cs typeface="Tw Cen MT"/>
              </a:rPr>
              <a:t>the</a:t>
            </a:r>
            <a:r>
              <a:rPr lang="en-MY" sz="20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systems,</a:t>
            </a:r>
            <a:r>
              <a:rPr sz="20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databases,</a:t>
            </a:r>
            <a:r>
              <a:rPr sz="20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and</a:t>
            </a:r>
            <a:r>
              <a:rPr sz="20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technologies</a:t>
            </a:r>
            <a:r>
              <a:rPr sz="20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that</a:t>
            </a:r>
            <a:r>
              <a:rPr sz="20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will</a:t>
            </a:r>
            <a:r>
              <a:rPr sz="20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best</a:t>
            </a:r>
            <a:r>
              <a:rPr sz="20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meet</a:t>
            </a:r>
            <a:r>
              <a:rPr sz="20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those</a:t>
            </a:r>
            <a:r>
              <a:rPr sz="20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4D0729"/>
                </a:solidFill>
                <a:latin typeface="Tw Cen MT"/>
                <a:cs typeface="Tw Cen MT"/>
              </a:rPr>
              <a:t>needs</a:t>
            </a:r>
            <a:endParaRPr sz="2000" dirty="0">
              <a:latin typeface="Tw Cen MT"/>
              <a:cs typeface="Tw Cen MT"/>
            </a:endParaRPr>
          </a:p>
          <a:p>
            <a:pPr marL="13970">
              <a:lnSpc>
                <a:spcPts val="2280"/>
              </a:lnSpc>
              <a:spcBef>
                <a:spcPts val="865"/>
              </a:spcBef>
            </a:pP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ISP</a:t>
            </a:r>
            <a:r>
              <a:rPr sz="20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must</a:t>
            </a:r>
            <a:r>
              <a:rPr sz="20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be</a:t>
            </a:r>
            <a:r>
              <a:rPr sz="20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done</a:t>
            </a:r>
            <a:r>
              <a:rPr sz="20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in</a:t>
            </a:r>
            <a:r>
              <a:rPr sz="20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accordance</a:t>
            </a:r>
            <a:r>
              <a:rPr sz="20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with</a:t>
            </a:r>
            <a:r>
              <a:rPr sz="20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the</a:t>
            </a:r>
            <a:r>
              <a:rPr sz="20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4D0729"/>
                </a:solidFill>
                <a:latin typeface="Tw Cen MT"/>
                <a:cs typeface="Tw Cen MT"/>
              </a:rPr>
              <a:t>organization’s</a:t>
            </a:r>
            <a:r>
              <a:rPr sz="20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mission,</a:t>
            </a:r>
            <a:r>
              <a:rPr sz="20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objectives,</a:t>
            </a:r>
            <a:r>
              <a:rPr sz="20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and</a:t>
            </a:r>
            <a:r>
              <a:rPr sz="20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4D0729"/>
                </a:solidFill>
                <a:latin typeface="Tw Cen MT"/>
                <a:cs typeface="Tw Cen MT"/>
              </a:rPr>
              <a:t>competitive</a:t>
            </a:r>
            <a:r>
              <a:rPr lang="en-MY" sz="20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4D0729"/>
                </a:solidFill>
                <a:latin typeface="Tw Cen MT"/>
                <a:cs typeface="Tw Cen MT"/>
              </a:rPr>
              <a:t>strategy.</a:t>
            </a:r>
            <a:endParaRPr sz="2000" dirty="0">
              <a:latin typeface="Tw Cen MT"/>
              <a:cs typeface="Tw Cen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10083-1C43-52CC-147C-FB5D1DEC6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600200"/>
            <a:ext cx="4838700" cy="463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FD6179-913C-7BDB-F6D0-F26EDC58164F}"/>
              </a:ext>
            </a:extLst>
          </p:cNvPr>
          <p:cNvSpPr txBox="1"/>
          <p:nvPr/>
        </p:nvSpPr>
        <p:spPr>
          <a:xfrm>
            <a:off x="6327241" y="1415534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chemeClr val="accent3">
                    <a:lumMod val="75000"/>
                  </a:schemeClr>
                </a:solidFill>
              </a:rPr>
              <a:t>Information systems planning is a three-step process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3130" y="1507828"/>
            <a:ext cx="6608083" cy="45482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33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INFORMATION</a:t>
            </a:r>
            <a:r>
              <a:rPr sz="4000" spc="280" dirty="0"/>
              <a:t> </a:t>
            </a:r>
            <a:r>
              <a:rPr sz="4000" spc="60" dirty="0"/>
              <a:t>SYSTEMS</a:t>
            </a:r>
            <a:r>
              <a:rPr sz="4000" spc="275" dirty="0"/>
              <a:t> </a:t>
            </a:r>
            <a:r>
              <a:rPr sz="4000" spc="50" dirty="0"/>
              <a:t>PLANNING</a:t>
            </a:r>
            <a:r>
              <a:rPr sz="4000" spc="28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571242" y="3012440"/>
            <a:ext cx="18180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Parallel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activities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corporate </a:t>
            </a:r>
            <a:r>
              <a:rPr sz="1800" dirty="0">
                <a:latin typeface="Arial"/>
                <a:cs typeface="Arial"/>
              </a:rPr>
              <a:t>strategic </a:t>
            </a:r>
            <a:r>
              <a:rPr sz="1800" spc="-10" dirty="0">
                <a:latin typeface="Arial"/>
                <a:cs typeface="Arial"/>
              </a:rPr>
              <a:t>planning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information </a:t>
            </a:r>
            <a:r>
              <a:rPr sz="1800" dirty="0">
                <a:latin typeface="Arial"/>
                <a:cs typeface="Arial"/>
              </a:rPr>
              <a:t>systems </a:t>
            </a:r>
            <a:r>
              <a:rPr sz="1800" spc="-10" dirty="0">
                <a:latin typeface="Arial"/>
                <a:cs typeface="Arial"/>
              </a:rPr>
              <a:t>planning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INFORMATION</a:t>
            </a:r>
            <a:r>
              <a:rPr sz="4000" spc="280" dirty="0"/>
              <a:t> </a:t>
            </a:r>
            <a:r>
              <a:rPr sz="4000" spc="60" dirty="0"/>
              <a:t>SYSTEMS</a:t>
            </a:r>
            <a:r>
              <a:rPr sz="4000" spc="275" dirty="0"/>
              <a:t> </a:t>
            </a:r>
            <a:r>
              <a:rPr sz="4000" spc="50" dirty="0"/>
              <a:t>PLANNING</a:t>
            </a:r>
            <a:r>
              <a:rPr sz="4000" spc="28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1257" rIns="0" bIns="0" rtlCol="0">
            <a:spAutoFit/>
          </a:bodyPr>
          <a:lstStyle/>
          <a:p>
            <a:pPr marL="290830" marR="5080" indent="12065">
              <a:lnSpc>
                <a:spcPts val="2590"/>
              </a:lnSpc>
              <a:spcBef>
                <a:spcPts val="430"/>
              </a:spcBef>
            </a:pPr>
            <a:r>
              <a:rPr sz="2400" b="1" spc="-60" dirty="0">
                <a:latin typeface="Tw Cen MT"/>
                <a:cs typeface="Tw Cen MT"/>
              </a:rPr>
              <a:t>Top-</a:t>
            </a:r>
            <a:r>
              <a:rPr sz="2400" b="1" dirty="0">
                <a:latin typeface="Tw Cen MT"/>
                <a:cs typeface="Tw Cen MT"/>
              </a:rPr>
              <a:t>down</a:t>
            </a:r>
            <a:r>
              <a:rPr sz="2400" b="1" spc="-25" dirty="0">
                <a:latin typeface="Tw Cen MT"/>
                <a:cs typeface="Tw Cen MT"/>
              </a:rPr>
              <a:t> </a:t>
            </a:r>
            <a:r>
              <a:rPr sz="2400" b="1" dirty="0">
                <a:latin typeface="Tw Cen MT"/>
                <a:cs typeface="Tw Cen MT"/>
              </a:rPr>
              <a:t>planning</a:t>
            </a:r>
            <a:r>
              <a:rPr sz="2400" b="1" spc="-15" dirty="0">
                <a:latin typeface="Tw Cen MT"/>
                <a:cs typeface="Tw Cen MT"/>
              </a:rPr>
              <a:t> </a:t>
            </a:r>
            <a:r>
              <a:rPr sz="2400" dirty="0"/>
              <a:t>attempts</a:t>
            </a:r>
            <a:r>
              <a:rPr sz="2400" spc="-25" dirty="0"/>
              <a:t> </a:t>
            </a:r>
            <a:r>
              <a:rPr sz="2400" dirty="0"/>
              <a:t>to</a:t>
            </a:r>
            <a:r>
              <a:rPr sz="2400" spc="-25" dirty="0"/>
              <a:t> </a:t>
            </a:r>
            <a:r>
              <a:rPr sz="2400" dirty="0"/>
              <a:t>gain</a:t>
            </a:r>
            <a:r>
              <a:rPr sz="2400" spc="-35" dirty="0"/>
              <a:t> </a:t>
            </a:r>
            <a:r>
              <a:rPr sz="2400" dirty="0"/>
              <a:t>a</a:t>
            </a:r>
            <a:r>
              <a:rPr sz="2400" spc="-25" dirty="0"/>
              <a:t> </a:t>
            </a:r>
            <a:r>
              <a:rPr sz="2400" dirty="0"/>
              <a:t>broad</a:t>
            </a:r>
            <a:r>
              <a:rPr sz="2400" spc="-25" dirty="0"/>
              <a:t> </a:t>
            </a:r>
            <a:r>
              <a:rPr sz="2400" dirty="0"/>
              <a:t>understanding</a:t>
            </a:r>
            <a:r>
              <a:rPr sz="2400" spc="-25" dirty="0"/>
              <a:t> </a:t>
            </a:r>
            <a:r>
              <a:rPr sz="2400" dirty="0"/>
              <a:t>of</a:t>
            </a:r>
            <a:r>
              <a:rPr sz="2400" spc="30" dirty="0"/>
              <a:t> </a:t>
            </a:r>
            <a:r>
              <a:rPr sz="2400" spc="-10" dirty="0"/>
              <a:t>information </a:t>
            </a:r>
            <a:r>
              <a:rPr sz="2400" dirty="0"/>
              <a:t>system</a:t>
            </a:r>
            <a:r>
              <a:rPr sz="2400" spc="-50" dirty="0"/>
              <a:t> </a:t>
            </a:r>
            <a:r>
              <a:rPr sz="2400" dirty="0"/>
              <a:t>needs</a:t>
            </a:r>
            <a:r>
              <a:rPr sz="2400" spc="-45" dirty="0"/>
              <a:t> </a:t>
            </a:r>
            <a:r>
              <a:rPr sz="2400" dirty="0"/>
              <a:t>of</a:t>
            </a:r>
            <a:r>
              <a:rPr sz="2400" spc="30" dirty="0"/>
              <a:t> </a:t>
            </a:r>
            <a:r>
              <a:rPr sz="2400" dirty="0"/>
              <a:t>the</a:t>
            </a:r>
            <a:r>
              <a:rPr sz="2400" spc="-40" dirty="0"/>
              <a:t> </a:t>
            </a:r>
            <a:r>
              <a:rPr sz="2400" dirty="0"/>
              <a:t>entire</a:t>
            </a:r>
            <a:r>
              <a:rPr sz="2400" spc="-35" dirty="0"/>
              <a:t> </a:t>
            </a:r>
            <a:r>
              <a:rPr sz="2400" dirty="0"/>
              <a:t>organization</a:t>
            </a:r>
            <a:r>
              <a:rPr sz="2400" spc="-35" dirty="0"/>
              <a:t> </a:t>
            </a:r>
            <a:r>
              <a:rPr sz="2400" dirty="0"/>
              <a:t>and</a:t>
            </a:r>
            <a:r>
              <a:rPr sz="2400" spc="-45" dirty="0"/>
              <a:t> </a:t>
            </a:r>
            <a:r>
              <a:rPr sz="2400" spc="-10" dirty="0"/>
              <a:t>offers:</a:t>
            </a:r>
            <a:endParaRPr sz="2400">
              <a:latin typeface="Tw Cen MT"/>
              <a:cs typeface="Tw Cen MT"/>
            </a:endParaRPr>
          </a:p>
          <a:p>
            <a:pPr marL="318135">
              <a:lnSpc>
                <a:spcPct val="100000"/>
              </a:lnSpc>
              <a:spcBef>
                <a:spcPts val="185"/>
              </a:spcBef>
            </a:pPr>
            <a:r>
              <a:rPr sz="1800" spc="-1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1800" spc="-165" dirty="0">
                <a:solidFill>
                  <a:srgbClr val="1CACE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</a:rPr>
              <a:t>Broader</a:t>
            </a:r>
            <a:r>
              <a:rPr sz="1800" spc="-65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perspective.</a:t>
            </a:r>
            <a:endParaRPr sz="1800">
              <a:latin typeface="Times New Roman"/>
              <a:cs typeface="Times New Roman"/>
            </a:endParaRPr>
          </a:p>
          <a:p>
            <a:pPr marL="318135">
              <a:lnSpc>
                <a:spcPct val="100000"/>
              </a:lnSpc>
              <a:spcBef>
                <a:spcPts val="285"/>
              </a:spcBef>
            </a:pPr>
            <a:r>
              <a:rPr sz="1800" spc="-1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1800" spc="-165" dirty="0">
                <a:solidFill>
                  <a:srgbClr val="1CACE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</a:rPr>
              <a:t>Improved</a:t>
            </a:r>
            <a:r>
              <a:rPr sz="1800" spc="-85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integration.</a:t>
            </a:r>
            <a:endParaRPr sz="1800">
              <a:latin typeface="Times New Roman"/>
              <a:cs typeface="Times New Roman"/>
            </a:endParaRPr>
          </a:p>
          <a:p>
            <a:pPr marL="318135">
              <a:lnSpc>
                <a:spcPct val="100000"/>
              </a:lnSpc>
              <a:spcBef>
                <a:spcPts val="280"/>
              </a:spcBef>
            </a:pPr>
            <a:r>
              <a:rPr sz="1800" spc="-1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1800" spc="-165" dirty="0">
                <a:solidFill>
                  <a:srgbClr val="1CACE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</a:rPr>
              <a:t>Improved</a:t>
            </a:r>
            <a:r>
              <a:rPr sz="1800" spc="-8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management</a:t>
            </a:r>
            <a:r>
              <a:rPr sz="1800" spc="-65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support.</a:t>
            </a:r>
            <a:endParaRPr sz="1800">
              <a:latin typeface="Times New Roman"/>
              <a:cs typeface="Times New Roman"/>
            </a:endParaRPr>
          </a:p>
          <a:p>
            <a:pPr marL="318135">
              <a:lnSpc>
                <a:spcPct val="100000"/>
              </a:lnSpc>
              <a:spcBef>
                <a:spcPts val="290"/>
              </a:spcBef>
            </a:pPr>
            <a:r>
              <a:rPr sz="1800" spc="-1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1800" spc="-165" dirty="0">
                <a:solidFill>
                  <a:srgbClr val="1CACE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</a:rPr>
              <a:t>Better </a:t>
            </a:r>
            <a:r>
              <a:rPr sz="1800" spc="-10" dirty="0">
                <a:solidFill>
                  <a:srgbClr val="000000"/>
                </a:solidFill>
              </a:rPr>
              <a:t>understanding.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7BD994-D254-990B-AE6F-9F9F50535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278711"/>
            <a:ext cx="6934200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INFORMATION</a:t>
            </a:r>
            <a:r>
              <a:rPr sz="4000" spc="280" dirty="0"/>
              <a:t> </a:t>
            </a:r>
            <a:r>
              <a:rPr sz="4000" spc="60" dirty="0"/>
              <a:t>SYSTEMS</a:t>
            </a:r>
            <a:r>
              <a:rPr sz="4000" spc="275" dirty="0"/>
              <a:t> </a:t>
            </a:r>
            <a:r>
              <a:rPr sz="4000" spc="50" dirty="0"/>
              <a:t>PLANNING</a:t>
            </a:r>
            <a:r>
              <a:rPr sz="4000" spc="28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408682" y="1523237"/>
            <a:ext cx="8816975" cy="13525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indent="12065">
              <a:lnSpc>
                <a:spcPts val="2590"/>
              </a:lnSpc>
              <a:spcBef>
                <a:spcPts val="430"/>
              </a:spcBef>
            </a:pPr>
            <a:r>
              <a:rPr sz="2400" b="1" spc="-10" dirty="0">
                <a:solidFill>
                  <a:srgbClr val="4D0729"/>
                </a:solidFill>
                <a:latin typeface="Tw Cen MT"/>
                <a:cs typeface="Tw Cen MT"/>
              </a:rPr>
              <a:t>Bottom-</a:t>
            </a:r>
            <a:r>
              <a:rPr sz="2400" b="1" dirty="0">
                <a:solidFill>
                  <a:srgbClr val="4D0729"/>
                </a:solidFill>
                <a:latin typeface="Tw Cen MT"/>
                <a:cs typeface="Tw Cen MT"/>
              </a:rPr>
              <a:t>up</a:t>
            </a:r>
            <a:r>
              <a:rPr sz="2400" b="1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b="1" dirty="0">
                <a:solidFill>
                  <a:srgbClr val="4D0729"/>
                </a:solidFill>
                <a:latin typeface="Tw Cen MT"/>
                <a:cs typeface="Tw Cen MT"/>
              </a:rPr>
              <a:t>planning</a:t>
            </a:r>
            <a:r>
              <a:rPr sz="2400" b="1" spc="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identifies</a:t>
            </a:r>
            <a:r>
              <a:rPr sz="24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IS</a:t>
            </a:r>
            <a:r>
              <a:rPr sz="24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development</a:t>
            </a:r>
            <a:r>
              <a:rPr sz="24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projects</a:t>
            </a:r>
            <a:r>
              <a:rPr sz="24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based</a:t>
            </a:r>
            <a:r>
              <a:rPr sz="24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on</a:t>
            </a:r>
            <a:r>
              <a:rPr sz="24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solving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specific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operational</a:t>
            </a:r>
            <a:r>
              <a:rPr sz="2400" spc="-5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business</a:t>
            </a:r>
            <a:r>
              <a:rPr sz="24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problems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or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taking</a:t>
            </a:r>
            <a:r>
              <a:rPr sz="24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advantage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400" spc="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specific opportunities.</a:t>
            </a:r>
            <a:endParaRPr sz="2400">
              <a:latin typeface="Tw Cen MT"/>
              <a:cs typeface="Tw Cen MT"/>
            </a:endParaRPr>
          </a:p>
          <a:p>
            <a:pPr marL="40005">
              <a:lnSpc>
                <a:spcPct val="100000"/>
              </a:lnSpc>
              <a:spcBef>
                <a:spcPts val="190"/>
              </a:spcBef>
            </a:pPr>
            <a:r>
              <a:rPr sz="1800" spc="-1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1800" spc="-165" dirty="0">
                <a:solidFill>
                  <a:srgbClr val="1CACE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w Cen MT"/>
                <a:cs typeface="Tw Cen MT"/>
              </a:rPr>
              <a:t>Can</a:t>
            </a:r>
            <a:r>
              <a:rPr sz="1800" spc="-3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be</a:t>
            </a:r>
            <a:r>
              <a:rPr sz="1800" spc="-1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faster</a:t>
            </a:r>
            <a:r>
              <a:rPr sz="1800" spc="-20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and</a:t>
            </a:r>
            <a:r>
              <a:rPr sz="1800" spc="-30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less</a:t>
            </a:r>
            <a:r>
              <a:rPr sz="1800" spc="-10" dirty="0">
                <a:latin typeface="Tw Cen MT"/>
                <a:cs typeface="Tw Cen MT"/>
              </a:rPr>
              <a:t> costly,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so</a:t>
            </a:r>
            <a:r>
              <a:rPr sz="1800" spc="-1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may</a:t>
            </a:r>
            <a:r>
              <a:rPr sz="1800" spc="-1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be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beneficial</a:t>
            </a:r>
            <a:r>
              <a:rPr sz="1800" spc="-20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in</a:t>
            </a:r>
            <a:r>
              <a:rPr sz="1800" spc="-10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certain</a:t>
            </a:r>
            <a:r>
              <a:rPr sz="1800" spc="-1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circumstances.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7221" y="5247132"/>
            <a:ext cx="4191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Information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planning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information </a:t>
            </a:r>
            <a:r>
              <a:rPr sz="1800" dirty="0">
                <a:latin typeface="Arial"/>
                <a:cs typeface="Arial"/>
              </a:rPr>
              <a:t>(Pine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Valley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Furniture)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289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INFORMATION</a:t>
            </a:r>
            <a:r>
              <a:rPr sz="4000" spc="280" dirty="0"/>
              <a:t> </a:t>
            </a:r>
            <a:r>
              <a:rPr sz="4000" spc="60" dirty="0"/>
              <a:t>SYSTEMS</a:t>
            </a:r>
            <a:r>
              <a:rPr sz="4000" spc="275" dirty="0"/>
              <a:t> </a:t>
            </a:r>
            <a:r>
              <a:rPr sz="4000" spc="50" dirty="0"/>
              <a:t>PLANNING</a:t>
            </a:r>
            <a:r>
              <a:rPr sz="4000" spc="28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5193" y="2047956"/>
            <a:ext cx="8542263" cy="30173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2389" y="1511154"/>
            <a:ext cx="4589612" cy="4368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060"/>
              </a:spcBef>
            </a:pPr>
            <a:r>
              <a:rPr sz="4000" spc="55" dirty="0"/>
              <a:t>IDENTIFYING</a:t>
            </a:r>
            <a:r>
              <a:rPr sz="4000" spc="125" dirty="0"/>
              <a:t> </a:t>
            </a:r>
            <a:r>
              <a:rPr sz="4000" spc="45" dirty="0"/>
              <a:t>AND</a:t>
            </a:r>
            <a:r>
              <a:rPr sz="4000" spc="120" dirty="0"/>
              <a:t> </a:t>
            </a:r>
            <a:r>
              <a:rPr sz="4000" spc="55" dirty="0"/>
              <a:t>SELECTING</a:t>
            </a:r>
            <a:r>
              <a:rPr sz="4000" spc="130" dirty="0"/>
              <a:t> </a:t>
            </a:r>
            <a:r>
              <a:rPr sz="4000" spc="60" dirty="0"/>
              <a:t>SYSTEMS</a:t>
            </a:r>
            <a:r>
              <a:rPr sz="4000" spc="114" dirty="0"/>
              <a:t> </a:t>
            </a:r>
            <a:r>
              <a:rPr sz="4000" spc="-10" dirty="0"/>
              <a:t>DEVELOPMENT </a:t>
            </a:r>
            <a:r>
              <a:rPr sz="4000" spc="35" dirty="0"/>
              <a:t>PROJECTS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279394" y="2465578"/>
            <a:ext cx="36836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Systems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development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life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cycle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project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identification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selection highlighted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594" y="4064254"/>
            <a:ext cx="43827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Three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steps:</a:t>
            </a:r>
            <a:endParaRPr sz="1800">
              <a:latin typeface="Arial"/>
              <a:cs typeface="Arial"/>
            </a:endParaRPr>
          </a:p>
          <a:p>
            <a:pPr marL="355600" marR="67754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Identifying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potential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development projects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Classifying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ranking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development projects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dirty="0">
                <a:latin typeface="Arial"/>
                <a:cs typeface="Arial"/>
              </a:rPr>
              <a:t>Selecting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development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projects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INFORMATION</a:t>
            </a:r>
            <a:r>
              <a:rPr sz="4000" spc="280" dirty="0"/>
              <a:t> </a:t>
            </a:r>
            <a:r>
              <a:rPr sz="4000" spc="60" dirty="0"/>
              <a:t>SYSTEMS</a:t>
            </a:r>
            <a:r>
              <a:rPr sz="4000" spc="275" dirty="0"/>
              <a:t> </a:t>
            </a:r>
            <a:r>
              <a:rPr sz="4000" spc="50" dirty="0"/>
              <a:t>PLANNING</a:t>
            </a:r>
            <a:r>
              <a:rPr sz="4000" spc="28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408682" y="1514094"/>
            <a:ext cx="8040370" cy="8375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26670">
              <a:lnSpc>
                <a:spcPts val="3030"/>
              </a:lnSpc>
              <a:spcBef>
                <a:spcPts val="480"/>
              </a:spcBef>
            </a:pP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Functional</a:t>
            </a:r>
            <a:r>
              <a:rPr sz="2800" b="1" spc="-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Decomposition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:</a:t>
            </a:r>
            <a:r>
              <a:rPr sz="2800" spc="-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breaking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high-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level</a:t>
            </a:r>
            <a:r>
              <a:rPr sz="2800" spc="-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abstract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information</a:t>
            </a:r>
            <a:r>
              <a:rPr sz="2800" spc="-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into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smaller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units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for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more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detailed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planning</a:t>
            </a:r>
            <a:endParaRPr sz="2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2209800"/>
            <a:ext cx="179260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Functional </a:t>
            </a:r>
            <a:r>
              <a:rPr sz="1800" dirty="0">
                <a:latin typeface="Arial"/>
                <a:cs typeface="Arial"/>
              </a:rPr>
              <a:t>decomposition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information </a:t>
            </a:r>
            <a:r>
              <a:rPr sz="1800" dirty="0">
                <a:latin typeface="Arial"/>
                <a:cs typeface="Arial"/>
              </a:rPr>
              <a:t>systems </a:t>
            </a:r>
            <a:r>
              <a:rPr sz="1800" spc="-10" dirty="0">
                <a:latin typeface="Arial"/>
                <a:cs typeface="Arial"/>
              </a:rPr>
              <a:t>planning </a:t>
            </a:r>
            <a:r>
              <a:rPr sz="1800" dirty="0">
                <a:latin typeface="Arial"/>
                <a:cs typeface="Arial"/>
              </a:rPr>
              <a:t>information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(Pine </a:t>
            </a:r>
            <a:r>
              <a:rPr sz="1800" spc="-10" dirty="0">
                <a:latin typeface="Arial"/>
                <a:cs typeface="Arial"/>
              </a:rPr>
              <a:t>Valley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Furniture)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"/>
              <a:cs typeface="Arial"/>
            </a:endParaRPr>
          </a:p>
          <a:p>
            <a:pPr marL="12700" marR="43688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(</a:t>
            </a:r>
            <a:r>
              <a:rPr sz="1800" i="1" spc="-10" dirty="0">
                <a:latin typeface="Arial"/>
                <a:cs typeface="Arial"/>
              </a:rPr>
              <a:t>Source: </a:t>
            </a:r>
            <a:r>
              <a:rPr sz="1800" spc="-10" dirty="0">
                <a:latin typeface="Arial"/>
                <a:cs typeface="Arial"/>
              </a:rPr>
              <a:t>Microsoft Corporation.)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INFORMATION</a:t>
            </a:r>
            <a:r>
              <a:rPr sz="4000" spc="280" dirty="0"/>
              <a:t> </a:t>
            </a:r>
            <a:r>
              <a:rPr sz="4000" spc="60" dirty="0"/>
              <a:t>SYSTEMS</a:t>
            </a:r>
            <a:r>
              <a:rPr sz="4000" spc="275" dirty="0"/>
              <a:t> </a:t>
            </a:r>
            <a:r>
              <a:rPr sz="4000" spc="50" dirty="0"/>
              <a:t>PLANNING</a:t>
            </a:r>
            <a:r>
              <a:rPr sz="4000" spc="28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1143000"/>
            <a:ext cx="7848599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INFORMATION</a:t>
            </a:r>
            <a:r>
              <a:rPr sz="4000" spc="280" dirty="0"/>
              <a:t> </a:t>
            </a:r>
            <a:r>
              <a:rPr sz="4000" spc="60" dirty="0"/>
              <a:t>SYSTEMS</a:t>
            </a:r>
            <a:r>
              <a:rPr sz="4000" spc="275" dirty="0"/>
              <a:t> </a:t>
            </a:r>
            <a:r>
              <a:rPr sz="4000" spc="50" dirty="0"/>
              <a:t>PLANNING</a:t>
            </a:r>
            <a:r>
              <a:rPr sz="4000" spc="28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408682" y="1523237"/>
            <a:ext cx="9366250" cy="10502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indent="15240">
              <a:lnSpc>
                <a:spcPts val="2590"/>
              </a:lnSpc>
              <a:spcBef>
                <a:spcPts val="430"/>
              </a:spcBef>
            </a:pP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IS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planning</a:t>
            </a:r>
            <a:r>
              <a:rPr sz="24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matrices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describe</a:t>
            </a:r>
            <a:r>
              <a:rPr sz="24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relationships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between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pairs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400" spc="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organizational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elements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(location,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function,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business</a:t>
            </a:r>
            <a:r>
              <a:rPr sz="24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unit,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objective,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process,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data,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information system).</a:t>
            </a:r>
            <a:endParaRPr sz="2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363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05"/>
              </a:spcBef>
            </a:pPr>
            <a:r>
              <a:rPr sz="4000" spc="50" dirty="0"/>
              <a:t>TYPES</a:t>
            </a:r>
            <a:r>
              <a:rPr sz="4000" spc="130" dirty="0"/>
              <a:t> </a:t>
            </a:r>
            <a:r>
              <a:rPr sz="4000" dirty="0"/>
              <a:t>OF</a:t>
            </a:r>
            <a:r>
              <a:rPr sz="4000" spc="165" dirty="0"/>
              <a:t> </a:t>
            </a:r>
            <a:r>
              <a:rPr sz="4000" spc="55" dirty="0"/>
              <a:t>PLANNING</a:t>
            </a:r>
            <a:r>
              <a:rPr sz="4000" spc="145" dirty="0"/>
              <a:t> </a:t>
            </a:r>
            <a:r>
              <a:rPr sz="4000" spc="-10" dirty="0"/>
              <a:t>MATRICES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08250" y="1775662"/>
            <a:ext cx="3661410" cy="34975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69265">
              <a:lnSpc>
                <a:spcPct val="118700"/>
              </a:lnSpc>
              <a:spcBef>
                <a:spcPts val="95"/>
              </a:spcBef>
            </a:pPr>
            <a:r>
              <a:rPr sz="3200" spc="-20" dirty="0">
                <a:solidFill>
                  <a:srgbClr val="4D0729"/>
                </a:solidFill>
                <a:latin typeface="Tw Cen MT"/>
                <a:cs typeface="Tw Cen MT"/>
              </a:rPr>
              <a:t>Location-</a:t>
            </a:r>
            <a:r>
              <a:rPr sz="3200" spc="-10" dirty="0">
                <a:solidFill>
                  <a:srgbClr val="4D0729"/>
                </a:solidFill>
                <a:latin typeface="Tw Cen MT"/>
                <a:cs typeface="Tw Cen MT"/>
              </a:rPr>
              <a:t>to-Function </a:t>
            </a:r>
            <a:r>
              <a:rPr sz="3200" spc="-20" dirty="0">
                <a:solidFill>
                  <a:srgbClr val="4D0729"/>
                </a:solidFill>
                <a:latin typeface="Tw Cen MT"/>
                <a:cs typeface="Tw Cen MT"/>
              </a:rPr>
              <a:t>Location-</a:t>
            </a:r>
            <a:r>
              <a:rPr sz="3200" spc="-10" dirty="0">
                <a:solidFill>
                  <a:srgbClr val="4D0729"/>
                </a:solidFill>
                <a:latin typeface="Tw Cen MT"/>
                <a:cs typeface="Tw Cen MT"/>
              </a:rPr>
              <a:t>to-</a:t>
            </a:r>
            <a:r>
              <a:rPr sz="3200" spc="-20" dirty="0">
                <a:solidFill>
                  <a:srgbClr val="4D0729"/>
                </a:solidFill>
                <a:latin typeface="Tw Cen MT"/>
                <a:cs typeface="Tw Cen MT"/>
              </a:rPr>
              <a:t>Unit </a:t>
            </a:r>
            <a:r>
              <a:rPr sz="3200" spc="-10" dirty="0">
                <a:solidFill>
                  <a:srgbClr val="4D0729"/>
                </a:solidFill>
                <a:latin typeface="Tw Cen MT"/>
                <a:cs typeface="Tw Cen MT"/>
              </a:rPr>
              <a:t>Unit-to-Function</a:t>
            </a:r>
            <a:endParaRPr sz="3200">
              <a:latin typeface="Tw Cen MT"/>
              <a:cs typeface="Tw Cen MT"/>
            </a:endParaRPr>
          </a:p>
          <a:p>
            <a:pPr marL="12700" marR="231775">
              <a:lnSpc>
                <a:spcPct val="118600"/>
              </a:lnSpc>
            </a:pPr>
            <a:r>
              <a:rPr sz="3200" spc="-10" dirty="0">
                <a:solidFill>
                  <a:srgbClr val="4D0729"/>
                </a:solidFill>
                <a:latin typeface="Tw Cen MT"/>
                <a:cs typeface="Tw Cen MT"/>
              </a:rPr>
              <a:t>Function-to-Objective Function-to-Process</a:t>
            </a:r>
            <a:endParaRPr sz="32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200" spc="-10" dirty="0">
                <a:solidFill>
                  <a:srgbClr val="4D0729"/>
                </a:solidFill>
                <a:latin typeface="Tw Cen MT"/>
                <a:cs typeface="Tw Cen MT"/>
              </a:rPr>
              <a:t>Function-to-</a:t>
            </a:r>
            <a:r>
              <a:rPr sz="3200" dirty="0">
                <a:solidFill>
                  <a:srgbClr val="4D0729"/>
                </a:solidFill>
                <a:latin typeface="Tw Cen MT"/>
                <a:cs typeface="Tw Cen MT"/>
              </a:rPr>
              <a:t>Data</a:t>
            </a:r>
            <a:r>
              <a:rPr sz="3200" spc="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3200" spc="-10" dirty="0">
                <a:solidFill>
                  <a:srgbClr val="4D0729"/>
                </a:solidFill>
                <a:latin typeface="Tw Cen MT"/>
                <a:cs typeface="Tw Cen MT"/>
              </a:rPr>
              <a:t>Entity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815"/>
              </a:spcBef>
            </a:pPr>
            <a:r>
              <a:rPr spc="-25" dirty="0"/>
              <a:t>Process-</a:t>
            </a:r>
            <a:r>
              <a:rPr spc="-10" dirty="0"/>
              <a:t>to-</a:t>
            </a:r>
            <a:r>
              <a:rPr dirty="0"/>
              <a:t>Data</a:t>
            </a:r>
            <a:r>
              <a:rPr spc="75" dirty="0"/>
              <a:t> </a:t>
            </a:r>
            <a:r>
              <a:rPr spc="-10" dirty="0"/>
              <a:t>Entity</a:t>
            </a:r>
          </a:p>
          <a:p>
            <a:pPr marL="12700" marR="625475" indent="43815">
              <a:lnSpc>
                <a:spcPts val="3460"/>
              </a:lnSpc>
              <a:spcBef>
                <a:spcPts val="1145"/>
              </a:spcBef>
            </a:pPr>
            <a:r>
              <a:rPr spc="-25" dirty="0"/>
              <a:t>Process-</a:t>
            </a:r>
            <a:r>
              <a:rPr spc="-10" dirty="0"/>
              <a:t>to-Information System</a:t>
            </a:r>
          </a:p>
          <a:p>
            <a:pPr marL="12700" marR="5080" indent="43815">
              <a:lnSpc>
                <a:spcPts val="3460"/>
              </a:lnSpc>
              <a:spcBef>
                <a:spcPts val="1095"/>
              </a:spcBef>
            </a:pPr>
            <a:r>
              <a:rPr dirty="0"/>
              <a:t>Data</a:t>
            </a:r>
            <a:r>
              <a:rPr spc="55" dirty="0"/>
              <a:t> </a:t>
            </a:r>
            <a:r>
              <a:rPr spc="-10" dirty="0"/>
              <a:t>Entity-to-Information System</a:t>
            </a:r>
          </a:p>
          <a:p>
            <a:pPr marL="12700" marR="549275" indent="43815">
              <a:lnSpc>
                <a:spcPts val="3460"/>
              </a:lnSpc>
              <a:spcBef>
                <a:spcPts val="1090"/>
              </a:spcBef>
            </a:pPr>
            <a:r>
              <a:rPr dirty="0"/>
              <a:t>Information</a:t>
            </a:r>
            <a:r>
              <a:rPr spc="-25" dirty="0"/>
              <a:t> </a:t>
            </a:r>
            <a:r>
              <a:rPr dirty="0"/>
              <a:t>System-</a:t>
            </a:r>
            <a:r>
              <a:rPr spc="-25" dirty="0"/>
              <a:t>to- </a:t>
            </a:r>
            <a:r>
              <a:rPr spc="-10" dirty="0"/>
              <a:t>Objective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2621" y="5822950"/>
            <a:ext cx="536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Data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Entity-to-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matrix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(Pine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Valley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Furniture)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289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INFORMATION</a:t>
            </a:r>
            <a:r>
              <a:rPr sz="4000" spc="280" dirty="0"/>
              <a:t> </a:t>
            </a:r>
            <a:r>
              <a:rPr sz="4000" spc="60" dirty="0"/>
              <a:t>SYSTEMS</a:t>
            </a:r>
            <a:r>
              <a:rPr sz="4000" spc="275" dirty="0"/>
              <a:t> </a:t>
            </a:r>
            <a:r>
              <a:rPr sz="4000" spc="50" dirty="0"/>
              <a:t>PLANNING</a:t>
            </a:r>
            <a:r>
              <a:rPr sz="4000" spc="28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9169" y="1870897"/>
            <a:ext cx="8385409" cy="391509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9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MAKING</a:t>
            </a:r>
            <a:r>
              <a:rPr spc="225" dirty="0"/>
              <a:t> </a:t>
            </a:r>
            <a:r>
              <a:rPr dirty="0"/>
              <a:t>SENSE</a:t>
            </a:r>
            <a:r>
              <a:rPr spc="245" dirty="0"/>
              <a:t> </a:t>
            </a:r>
            <a:r>
              <a:rPr dirty="0"/>
              <a:t>OF</a:t>
            </a:r>
            <a:r>
              <a:rPr spc="240" dirty="0"/>
              <a:t> </a:t>
            </a:r>
            <a:r>
              <a:rPr dirty="0"/>
              <a:t>THE</a:t>
            </a:r>
            <a:r>
              <a:rPr spc="240" dirty="0"/>
              <a:t> </a:t>
            </a:r>
            <a:r>
              <a:rPr spc="-10" dirty="0"/>
              <a:t>MATRICES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130171" y="1416590"/>
            <a:ext cx="9746996" cy="4072396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869"/>
              </a:spcBef>
            </a:pPr>
            <a:r>
              <a:rPr sz="2800" dirty="0"/>
              <a:t>IS</a:t>
            </a:r>
            <a:r>
              <a:rPr sz="2800" spc="-35" dirty="0"/>
              <a:t> </a:t>
            </a:r>
            <a:r>
              <a:rPr sz="2800" dirty="0"/>
              <a:t>planning</a:t>
            </a:r>
            <a:r>
              <a:rPr sz="2800" spc="-45" dirty="0"/>
              <a:t> </a:t>
            </a:r>
            <a:r>
              <a:rPr sz="2800" dirty="0"/>
              <a:t>takes</a:t>
            </a:r>
            <a:r>
              <a:rPr sz="2800" spc="-35" dirty="0"/>
              <a:t> </a:t>
            </a:r>
            <a:r>
              <a:rPr sz="2800" dirty="0"/>
              <a:t>place</a:t>
            </a:r>
            <a:r>
              <a:rPr sz="2800" spc="-35" dirty="0"/>
              <a:t> </a:t>
            </a:r>
            <a:r>
              <a:rPr sz="2800" dirty="0"/>
              <a:t>prior</a:t>
            </a:r>
            <a:r>
              <a:rPr sz="2800" spc="-35" dirty="0"/>
              <a:t> </a:t>
            </a:r>
            <a:r>
              <a:rPr sz="2800" dirty="0"/>
              <a:t>to</a:t>
            </a:r>
            <a:r>
              <a:rPr sz="2800" spc="-35" dirty="0"/>
              <a:t> </a:t>
            </a:r>
            <a:r>
              <a:rPr sz="2800" dirty="0"/>
              <a:t>project</a:t>
            </a:r>
            <a:r>
              <a:rPr sz="2800" spc="-35" dirty="0"/>
              <a:t> </a:t>
            </a:r>
            <a:r>
              <a:rPr sz="2800" dirty="0"/>
              <a:t>identification</a:t>
            </a:r>
            <a:r>
              <a:rPr sz="2800" spc="-40" dirty="0"/>
              <a:t> </a:t>
            </a:r>
            <a:r>
              <a:rPr sz="2800" dirty="0"/>
              <a:t>and</a:t>
            </a:r>
            <a:r>
              <a:rPr sz="2800" spc="-35" dirty="0"/>
              <a:t> </a:t>
            </a:r>
            <a:r>
              <a:rPr sz="2800" spc="-10" dirty="0"/>
              <a:t>selection</a:t>
            </a:r>
            <a:endParaRPr sz="2800" dirty="0"/>
          </a:p>
          <a:p>
            <a:pPr marL="320040">
              <a:lnSpc>
                <a:spcPct val="100000"/>
              </a:lnSpc>
              <a:spcBef>
                <a:spcPts val="770"/>
              </a:spcBef>
            </a:pPr>
            <a:r>
              <a:rPr sz="2800" dirty="0"/>
              <a:t>“Behind</a:t>
            </a:r>
            <a:r>
              <a:rPr sz="2800" spc="-35" dirty="0"/>
              <a:t> </a:t>
            </a:r>
            <a:r>
              <a:rPr sz="2800" dirty="0"/>
              <a:t>the</a:t>
            </a:r>
            <a:r>
              <a:rPr sz="2800" spc="-20" dirty="0"/>
              <a:t> </a:t>
            </a:r>
            <a:r>
              <a:rPr sz="2800" dirty="0"/>
              <a:t>scenes”</a:t>
            </a:r>
            <a:r>
              <a:rPr sz="2800" spc="-40" dirty="0"/>
              <a:t> </a:t>
            </a:r>
            <a:r>
              <a:rPr sz="2800" spc="-10" dirty="0"/>
              <a:t>analysis</a:t>
            </a:r>
            <a:endParaRPr sz="2800" dirty="0"/>
          </a:p>
          <a:p>
            <a:pPr marL="418465" marR="2466340" indent="-98425">
              <a:lnSpc>
                <a:spcPct val="122700"/>
              </a:lnSpc>
            </a:pPr>
            <a:r>
              <a:rPr sz="2800" dirty="0"/>
              <a:t>Matrices:</a:t>
            </a:r>
            <a:r>
              <a:rPr sz="2800" spc="-75" dirty="0"/>
              <a:t> </a:t>
            </a:r>
            <a:r>
              <a:rPr sz="2800" spc="-10" dirty="0"/>
              <a:t>as-</a:t>
            </a:r>
            <a:r>
              <a:rPr sz="2800" dirty="0"/>
              <a:t>is</a:t>
            </a:r>
            <a:r>
              <a:rPr sz="2800" spc="-60" dirty="0"/>
              <a:t> </a:t>
            </a:r>
            <a:r>
              <a:rPr sz="2800" dirty="0"/>
              <a:t>(current)</a:t>
            </a:r>
            <a:r>
              <a:rPr sz="2800" spc="-85" dirty="0"/>
              <a:t> </a:t>
            </a:r>
            <a:r>
              <a:rPr sz="2800" dirty="0"/>
              <a:t>and</a:t>
            </a:r>
            <a:r>
              <a:rPr sz="2800" spc="-70" dirty="0"/>
              <a:t> </a:t>
            </a:r>
            <a:r>
              <a:rPr sz="2800" dirty="0"/>
              <a:t>to-be</a:t>
            </a:r>
            <a:r>
              <a:rPr sz="2800" spc="-70" dirty="0"/>
              <a:t> </a:t>
            </a:r>
            <a:r>
              <a:rPr sz="2800" dirty="0"/>
              <a:t>(future,</a:t>
            </a:r>
            <a:r>
              <a:rPr sz="2800" spc="-70" dirty="0"/>
              <a:t> </a:t>
            </a:r>
            <a:r>
              <a:rPr sz="2800" spc="-10" dirty="0"/>
              <a:t>target) </a:t>
            </a:r>
            <a:r>
              <a:rPr sz="2800" dirty="0"/>
              <a:t>CASE</a:t>
            </a:r>
            <a:r>
              <a:rPr sz="2800" spc="-35" dirty="0"/>
              <a:t> </a:t>
            </a:r>
            <a:r>
              <a:rPr sz="2800" dirty="0"/>
              <a:t>tools</a:t>
            </a:r>
            <a:r>
              <a:rPr sz="2800" spc="-15" dirty="0"/>
              <a:t> </a:t>
            </a:r>
            <a:r>
              <a:rPr sz="2800" dirty="0"/>
              <a:t>help</a:t>
            </a:r>
            <a:r>
              <a:rPr sz="2800" spc="-15" dirty="0"/>
              <a:t> </a:t>
            </a:r>
            <a:r>
              <a:rPr sz="2800" spc="-20" dirty="0"/>
              <a:t>via:</a:t>
            </a:r>
            <a:endParaRPr sz="2800" dirty="0"/>
          </a:p>
          <a:p>
            <a:pPr marL="318135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2400" dirty="0">
                <a:solidFill>
                  <a:srgbClr val="000000"/>
                </a:solidFill>
              </a:rPr>
              <a:t>Managing</a:t>
            </a:r>
            <a:r>
              <a:rPr sz="2400" spc="10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information</a:t>
            </a:r>
            <a:endParaRPr sz="2400" dirty="0">
              <a:latin typeface="Wingdings 3"/>
              <a:cs typeface="Wingdings 3"/>
            </a:endParaRPr>
          </a:p>
          <a:p>
            <a:pPr marL="318135">
              <a:lnSpc>
                <a:spcPct val="100000"/>
              </a:lnSpc>
              <a:spcBef>
                <a:spcPts val="210"/>
              </a:spcBef>
            </a:pPr>
            <a:r>
              <a:rPr sz="240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2400" dirty="0">
                <a:solidFill>
                  <a:srgbClr val="000000"/>
                </a:solidFill>
              </a:rPr>
              <a:t>Matrix</a:t>
            </a:r>
            <a:r>
              <a:rPr sz="2400" spc="10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construction</a:t>
            </a:r>
            <a:endParaRPr sz="2400" dirty="0">
              <a:latin typeface="Wingdings 3"/>
              <a:cs typeface="Wingdings 3"/>
            </a:endParaRPr>
          </a:p>
          <a:p>
            <a:pPr marL="318135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2400" dirty="0">
                <a:solidFill>
                  <a:srgbClr val="000000"/>
                </a:solidFill>
              </a:rPr>
              <a:t>Matrix</a:t>
            </a:r>
            <a:r>
              <a:rPr sz="2400" spc="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analysis</a:t>
            </a:r>
            <a:r>
              <a:rPr sz="2400" spc="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(affinity</a:t>
            </a:r>
            <a:r>
              <a:rPr sz="2400" spc="3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clustering)</a:t>
            </a:r>
            <a:endParaRPr lang="en-MY" sz="2400" spc="-10" dirty="0">
              <a:solidFill>
                <a:srgbClr val="000000"/>
              </a:solidFill>
            </a:endParaRPr>
          </a:p>
          <a:p>
            <a:pPr marL="318135">
              <a:lnSpc>
                <a:spcPct val="100000"/>
              </a:lnSpc>
              <a:spcBef>
                <a:spcPts val="215"/>
              </a:spcBef>
            </a:pPr>
            <a:endParaRPr lang="en-MY" sz="2400" spc="-10" dirty="0">
              <a:solidFill>
                <a:srgbClr val="000000"/>
              </a:solidFill>
            </a:endParaRPr>
          </a:p>
          <a:p>
            <a:pPr algn="l"/>
            <a:r>
              <a:rPr lang="en-MY" sz="2400" spc="-10" dirty="0">
                <a:solidFill>
                  <a:srgbClr val="000000"/>
                </a:solidFill>
                <a:latin typeface="Wingdings 3"/>
                <a:cs typeface="Wingdings 3"/>
              </a:rPr>
              <a:t>	</a:t>
            </a:r>
            <a:endParaRPr sz="2400" dirty="0">
              <a:latin typeface="Wingdings 3"/>
              <a:cs typeface="Wingdings 3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9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AFFINITY</a:t>
            </a:r>
            <a:r>
              <a:rPr spc="130" dirty="0"/>
              <a:t> </a:t>
            </a:r>
            <a:r>
              <a:rPr spc="-10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8682" y="1523237"/>
            <a:ext cx="9137015" cy="26543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indent="15240" algn="just">
              <a:lnSpc>
                <a:spcPts val="2590"/>
              </a:lnSpc>
              <a:spcBef>
                <a:spcPts val="430"/>
              </a:spcBef>
            </a:pP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Arranging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planning</a:t>
            </a:r>
            <a:r>
              <a:rPr sz="24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matrix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information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so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that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clusters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400" spc="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information</a:t>
            </a:r>
            <a:r>
              <a:rPr sz="24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with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a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predetermined</a:t>
            </a:r>
            <a:r>
              <a:rPr sz="24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level</a:t>
            </a:r>
            <a:r>
              <a:rPr sz="24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or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type</a:t>
            </a:r>
            <a:r>
              <a:rPr sz="24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400" spc="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affinity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are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placed</a:t>
            </a:r>
            <a:r>
              <a:rPr sz="24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next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to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each</a:t>
            </a:r>
            <a:r>
              <a:rPr sz="24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other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on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a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matrix 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report</a:t>
            </a:r>
            <a:endParaRPr sz="2400">
              <a:latin typeface="Tw Cen MT"/>
              <a:cs typeface="Tw Cen MT"/>
            </a:endParaRPr>
          </a:p>
          <a:p>
            <a:pPr marL="27940" marR="1370965">
              <a:lnSpc>
                <a:spcPts val="3690"/>
              </a:lnSpc>
              <a:spcBef>
                <a:spcPts val="229"/>
              </a:spcBef>
            </a:pP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Affinity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– the</a:t>
            </a:r>
            <a:r>
              <a:rPr sz="24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extent to</a:t>
            </a:r>
            <a:r>
              <a:rPr sz="24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which information</a:t>
            </a:r>
            <a:r>
              <a:rPr sz="24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holds things</a:t>
            </a:r>
            <a:r>
              <a:rPr sz="24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in 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common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Example: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Function</a:t>
            </a:r>
            <a:r>
              <a:rPr sz="24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–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to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–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Data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entity</a:t>
            </a:r>
            <a:r>
              <a:rPr sz="24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matrix</a:t>
            </a:r>
            <a:endParaRPr sz="2400">
              <a:latin typeface="Tw Cen MT"/>
              <a:cs typeface="Tw Cen MT"/>
            </a:endParaRPr>
          </a:p>
          <a:p>
            <a:pPr marL="40005">
              <a:lnSpc>
                <a:spcPts val="2325"/>
              </a:lnSpc>
            </a:pPr>
            <a:r>
              <a:rPr sz="200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2000" spc="-270" dirty="0">
                <a:solidFill>
                  <a:srgbClr val="1CACE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w Cen MT"/>
                <a:cs typeface="Tw Cen MT"/>
              </a:rPr>
              <a:t>Functions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using</a:t>
            </a:r>
            <a:r>
              <a:rPr sz="2000" spc="-1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similar</a:t>
            </a:r>
            <a:r>
              <a:rPr sz="2000" spc="-1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data</a:t>
            </a:r>
            <a:r>
              <a:rPr sz="2000" spc="-1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entities</a:t>
            </a:r>
            <a:r>
              <a:rPr sz="2000" spc="-1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placed in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adjacent</a:t>
            </a:r>
            <a:r>
              <a:rPr sz="2000" spc="-20" dirty="0">
                <a:latin typeface="Tw Cen MT"/>
                <a:cs typeface="Tw Cen MT"/>
              </a:rPr>
              <a:t> rows</a:t>
            </a:r>
            <a:endParaRPr sz="2000">
              <a:latin typeface="Tw Cen MT"/>
              <a:cs typeface="Tw Cen MT"/>
            </a:endParaRPr>
          </a:p>
          <a:p>
            <a:pPr marL="40005">
              <a:lnSpc>
                <a:spcPct val="100000"/>
              </a:lnSpc>
              <a:spcBef>
                <a:spcPts val="259"/>
              </a:spcBef>
            </a:pPr>
            <a:r>
              <a:rPr sz="2000" spc="45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2000" spc="45" dirty="0">
                <a:latin typeface="Tw Cen MT"/>
                <a:cs typeface="Tw Cen MT"/>
              </a:rPr>
              <a:t>Data</a:t>
            </a:r>
            <a:r>
              <a:rPr sz="2000" spc="-3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entities</a:t>
            </a:r>
            <a:r>
              <a:rPr sz="2000" spc="-5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used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in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common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by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processes</a:t>
            </a:r>
            <a:r>
              <a:rPr sz="2000" spc="-4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in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adjacent</a:t>
            </a:r>
            <a:r>
              <a:rPr sz="2000" spc="-40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columns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9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INFORMATION</a:t>
            </a:r>
            <a:r>
              <a:rPr spc="355" dirty="0"/>
              <a:t> </a:t>
            </a:r>
            <a:r>
              <a:rPr spc="50" dirty="0"/>
              <a:t>SYSTEMS</a:t>
            </a:r>
            <a:r>
              <a:rPr spc="365" dirty="0"/>
              <a:t> </a:t>
            </a:r>
            <a:r>
              <a:rPr dirty="0"/>
              <a:t>(IS)</a:t>
            </a:r>
            <a:r>
              <a:rPr spc="360" dirty="0"/>
              <a:t> </a:t>
            </a:r>
            <a:r>
              <a:rPr spc="-20" dirty="0"/>
              <a:t>PLAN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996558"/>
            <a:ext cx="7907768" cy="33488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98394" y="5190744"/>
            <a:ext cx="716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Systems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development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projects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flow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information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systems</a:t>
            </a:r>
            <a:r>
              <a:rPr sz="1800" spc="-10" dirty="0">
                <a:latin typeface="Arial"/>
                <a:cs typeface="Arial"/>
              </a:rPr>
              <a:t> plan.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70C8C-4EA6-B077-AEC6-C255165A9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633412"/>
            <a:ext cx="94107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35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394" y="294640"/>
            <a:ext cx="5720715" cy="105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50"/>
              </a:lnSpc>
              <a:spcBef>
                <a:spcPts val="100"/>
              </a:spcBef>
            </a:pPr>
            <a:r>
              <a:rPr spc="55" dirty="0"/>
              <a:t>ELECTRONIC</a:t>
            </a:r>
            <a:r>
              <a:rPr spc="135" dirty="0"/>
              <a:t> </a:t>
            </a:r>
            <a:r>
              <a:rPr spc="40" dirty="0"/>
              <a:t>COMMERCE:</a:t>
            </a:r>
          </a:p>
          <a:p>
            <a:pPr marL="12700">
              <a:lnSpc>
                <a:spcPts val="4050"/>
              </a:lnSpc>
            </a:pPr>
            <a:r>
              <a:rPr spc="55" dirty="0"/>
              <a:t>IDENTIFYING</a:t>
            </a:r>
            <a:r>
              <a:rPr spc="150" dirty="0"/>
              <a:t> </a:t>
            </a:r>
            <a:r>
              <a:rPr spc="50" dirty="0"/>
              <a:t>AND</a:t>
            </a:r>
            <a:r>
              <a:rPr spc="155" dirty="0"/>
              <a:t> </a:t>
            </a:r>
            <a:r>
              <a:rPr spc="50" dirty="0"/>
              <a:t>SELECTING</a:t>
            </a:r>
            <a:r>
              <a:rPr spc="170" dirty="0"/>
              <a:t> </a:t>
            </a:r>
            <a:r>
              <a:rPr spc="35" dirty="0"/>
              <a:t>PROJECTS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3056" y="2628917"/>
            <a:ext cx="7191735" cy="21815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93720" y="5063997"/>
            <a:ext cx="3569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Three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possible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electronic commerce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5822" y="626364"/>
            <a:ext cx="7971155" cy="90360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 marR="5080">
              <a:lnSpc>
                <a:spcPts val="3070"/>
              </a:lnSpc>
              <a:spcBef>
                <a:spcPts val="840"/>
              </a:spcBef>
            </a:pPr>
            <a:r>
              <a:rPr sz="3200" dirty="0"/>
              <a:t>THE</a:t>
            </a:r>
            <a:r>
              <a:rPr sz="3200" spc="215" dirty="0"/>
              <a:t> </a:t>
            </a:r>
            <a:r>
              <a:rPr sz="3200" spc="45" dirty="0"/>
              <a:t>PROCESS</a:t>
            </a:r>
            <a:r>
              <a:rPr sz="3200" spc="220" dirty="0"/>
              <a:t> </a:t>
            </a:r>
            <a:r>
              <a:rPr sz="3200" dirty="0"/>
              <a:t>OF</a:t>
            </a:r>
            <a:r>
              <a:rPr sz="3200" spc="195" dirty="0"/>
              <a:t> </a:t>
            </a:r>
            <a:r>
              <a:rPr sz="3200" spc="55" dirty="0"/>
              <a:t>IDENTIFYING</a:t>
            </a:r>
            <a:r>
              <a:rPr sz="3200" spc="220" dirty="0"/>
              <a:t> </a:t>
            </a:r>
            <a:r>
              <a:rPr sz="3200" dirty="0"/>
              <a:t>AND</a:t>
            </a:r>
            <a:r>
              <a:rPr sz="3200" spc="215" dirty="0"/>
              <a:t> </a:t>
            </a:r>
            <a:r>
              <a:rPr sz="3200" spc="50" dirty="0"/>
              <a:t>SELECTING</a:t>
            </a:r>
            <a:r>
              <a:rPr sz="3200" spc="225" dirty="0"/>
              <a:t> </a:t>
            </a:r>
            <a:r>
              <a:rPr sz="3200" dirty="0"/>
              <a:t>IS</a:t>
            </a:r>
            <a:r>
              <a:rPr sz="3200" spc="200" dirty="0"/>
              <a:t> </a:t>
            </a:r>
            <a:r>
              <a:rPr sz="3200" spc="-10" dirty="0"/>
              <a:t>DEVELOPMENT </a:t>
            </a:r>
            <a:r>
              <a:rPr sz="3200" spc="35" dirty="0"/>
              <a:t>PROJECTS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40101" y="1348679"/>
            <a:ext cx="7834630" cy="134175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3600" i="1" dirty="0">
                <a:solidFill>
                  <a:srgbClr val="1CACE3"/>
                </a:solidFill>
                <a:latin typeface="Tw Cen MT"/>
                <a:cs typeface="Tw Cen MT"/>
              </a:rPr>
              <a:t>1.</a:t>
            </a:r>
            <a:r>
              <a:rPr sz="3600" i="1" spc="-250" dirty="0">
                <a:solidFill>
                  <a:srgbClr val="1CACE3"/>
                </a:solidFill>
                <a:latin typeface="Tw Cen MT"/>
                <a:cs typeface="Tw Cen MT"/>
              </a:rPr>
              <a:t> </a:t>
            </a:r>
            <a:r>
              <a:rPr sz="3600" i="1" dirty="0">
                <a:solidFill>
                  <a:srgbClr val="4D0729"/>
                </a:solidFill>
                <a:latin typeface="Tw Cen MT"/>
                <a:cs typeface="Tw Cen MT"/>
              </a:rPr>
              <a:t>Identifying</a:t>
            </a:r>
            <a:r>
              <a:rPr sz="3600" i="1" spc="-10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3600" i="1" dirty="0">
                <a:solidFill>
                  <a:srgbClr val="4D0729"/>
                </a:solidFill>
                <a:latin typeface="Tw Cen MT"/>
                <a:cs typeface="Tw Cen MT"/>
              </a:rPr>
              <a:t>potential</a:t>
            </a:r>
            <a:r>
              <a:rPr sz="3600" i="1" spc="-1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3600" i="1" dirty="0">
                <a:solidFill>
                  <a:srgbClr val="4D0729"/>
                </a:solidFill>
                <a:latin typeface="Tw Cen MT"/>
                <a:cs typeface="Tw Cen MT"/>
              </a:rPr>
              <a:t>development</a:t>
            </a:r>
            <a:r>
              <a:rPr sz="3600" i="1" spc="-10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3600" i="1" spc="-10" dirty="0">
                <a:solidFill>
                  <a:srgbClr val="4D0729"/>
                </a:solidFill>
                <a:latin typeface="Tw Cen MT"/>
                <a:cs typeface="Tw Cen MT"/>
              </a:rPr>
              <a:t>projects</a:t>
            </a:r>
            <a:endParaRPr sz="3600">
              <a:latin typeface="Tw Cen MT"/>
              <a:cs typeface="Tw Cen MT"/>
            </a:endParaRPr>
          </a:p>
          <a:p>
            <a:pPr marL="469900">
              <a:lnSpc>
                <a:spcPct val="100000"/>
              </a:lnSpc>
              <a:spcBef>
                <a:spcPts val="1040"/>
              </a:spcBef>
              <a:tabLst>
                <a:tab pos="926465" algn="l"/>
              </a:tabLst>
            </a:pPr>
            <a:r>
              <a:rPr sz="3200" spc="-5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3200" dirty="0">
                <a:solidFill>
                  <a:srgbClr val="1CACE3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w Cen MT"/>
                <a:cs typeface="Tw Cen MT"/>
              </a:rPr>
              <a:t>Identification</a:t>
            </a:r>
            <a:r>
              <a:rPr sz="3200" spc="-5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from</a:t>
            </a:r>
            <a:r>
              <a:rPr sz="3200" spc="-4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a</a:t>
            </a:r>
            <a:r>
              <a:rPr sz="3200" spc="-4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stakeholder</a:t>
            </a:r>
            <a:r>
              <a:rPr sz="3200" spc="-55" dirty="0">
                <a:latin typeface="Tw Cen MT"/>
                <a:cs typeface="Tw Cen MT"/>
              </a:rPr>
              <a:t> </a:t>
            </a:r>
            <a:r>
              <a:rPr sz="3200" spc="-10" dirty="0">
                <a:latin typeface="Tw Cen MT"/>
                <a:cs typeface="Tw Cen MT"/>
              </a:rPr>
              <a:t>group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4502" y="2834386"/>
            <a:ext cx="8208645" cy="604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69900" marR="5080" indent="-457200">
              <a:lnSpc>
                <a:spcPts val="2160"/>
              </a:lnSpc>
              <a:spcBef>
                <a:spcPts val="370"/>
              </a:spcBef>
              <a:tabLst>
                <a:tab pos="469265" algn="l"/>
              </a:tabLst>
            </a:pPr>
            <a:r>
              <a:rPr sz="2000" spc="-5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2000" dirty="0">
                <a:solidFill>
                  <a:srgbClr val="1CACE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Tw Cen MT"/>
                <a:cs typeface="Tw Cen MT"/>
              </a:rPr>
              <a:t>Each</a:t>
            </a:r>
            <a:r>
              <a:rPr sz="2000" spc="-4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stakeholder</a:t>
            </a:r>
            <a:r>
              <a:rPr sz="2000" spc="-4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group</a:t>
            </a:r>
            <a:r>
              <a:rPr sz="2000" spc="-4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brings</a:t>
            </a:r>
            <a:r>
              <a:rPr sz="2000" spc="-4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their</a:t>
            </a:r>
            <a:r>
              <a:rPr sz="2000" spc="-4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own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perspective</a:t>
            </a:r>
            <a:r>
              <a:rPr sz="2000" spc="-4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and</a:t>
            </a:r>
            <a:r>
              <a:rPr sz="2000" spc="-4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motivation</a:t>
            </a:r>
            <a:r>
              <a:rPr sz="2000" spc="-4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to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the</a:t>
            </a:r>
            <a:r>
              <a:rPr sz="2000" spc="-40" dirty="0">
                <a:latin typeface="Tw Cen MT"/>
                <a:cs typeface="Tw Cen MT"/>
              </a:rPr>
              <a:t> </a:t>
            </a:r>
            <a:r>
              <a:rPr sz="2000" spc="-25" dirty="0">
                <a:latin typeface="Tw Cen MT"/>
                <a:cs typeface="Tw Cen MT"/>
              </a:rPr>
              <a:t>IS </a:t>
            </a:r>
            <a:r>
              <a:rPr sz="2000" spc="-10" dirty="0">
                <a:latin typeface="Tw Cen MT"/>
                <a:cs typeface="Tw Cen MT"/>
              </a:rPr>
              <a:t>decision.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060"/>
              </a:spcBef>
            </a:pPr>
            <a:r>
              <a:rPr sz="4000" spc="50" dirty="0"/>
              <a:t>ELECTRONIC</a:t>
            </a:r>
            <a:r>
              <a:rPr sz="4000" spc="229" dirty="0"/>
              <a:t> </a:t>
            </a:r>
            <a:r>
              <a:rPr sz="4000" spc="45" dirty="0"/>
              <a:t>COMMERCE</a:t>
            </a:r>
            <a:r>
              <a:rPr sz="4000" spc="220" dirty="0"/>
              <a:t> </a:t>
            </a:r>
            <a:r>
              <a:rPr sz="4000" dirty="0"/>
              <a:t>APPLICATIONS</a:t>
            </a:r>
            <a:r>
              <a:rPr sz="4000" spc="225" dirty="0"/>
              <a:t> </a:t>
            </a:r>
            <a:r>
              <a:rPr sz="4000" spc="45" dirty="0"/>
              <a:t>AND</a:t>
            </a:r>
            <a:r>
              <a:rPr sz="4000" spc="225" dirty="0"/>
              <a:t> </a:t>
            </a:r>
            <a:r>
              <a:rPr sz="4000" spc="55" dirty="0"/>
              <a:t>INTERNET</a:t>
            </a:r>
            <a:r>
              <a:rPr sz="4000" spc="220" dirty="0"/>
              <a:t> </a:t>
            </a:r>
            <a:r>
              <a:rPr sz="4000" spc="-10" dirty="0"/>
              <a:t>BASICS (CONT.)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921254" y="1796542"/>
            <a:ext cx="7170420" cy="30365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indent="26670">
              <a:lnSpc>
                <a:spcPts val="3020"/>
              </a:lnSpc>
              <a:spcBef>
                <a:spcPts val="484"/>
              </a:spcBef>
            </a:pPr>
            <a:r>
              <a:rPr sz="2800" b="1" spc="-20" dirty="0">
                <a:solidFill>
                  <a:srgbClr val="4D0729"/>
                </a:solidFill>
                <a:latin typeface="Tw Cen MT"/>
                <a:cs typeface="Tw Cen MT"/>
              </a:rPr>
              <a:t>Business-</a:t>
            </a:r>
            <a:r>
              <a:rPr sz="2800" b="1" spc="-10" dirty="0">
                <a:solidFill>
                  <a:srgbClr val="4D0729"/>
                </a:solidFill>
                <a:latin typeface="Tw Cen MT"/>
                <a:cs typeface="Tw Cen MT"/>
              </a:rPr>
              <a:t>to-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consumer</a:t>
            </a:r>
            <a:r>
              <a:rPr sz="2800" b="1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(B2C)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:</a:t>
            </a: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electronic</a:t>
            </a:r>
            <a:r>
              <a:rPr sz="28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commerce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between</a:t>
            </a:r>
            <a:r>
              <a:rPr sz="2800" spc="-8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businesses</a:t>
            </a:r>
            <a:r>
              <a:rPr sz="2800" spc="-7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and</a:t>
            </a:r>
            <a:r>
              <a:rPr sz="2800" spc="-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consumers</a:t>
            </a:r>
            <a:endParaRPr sz="2800">
              <a:latin typeface="Tw Cen MT"/>
              <a:cs typeface="Tw Cen MT"/>
            </a:endParaRPr>
          </a:p>
          <a:p>
            <a:pPr marL="12700" marR="168910" indent="26670">
              <a:lnSpc>
                <a:spcPts val="3020"/>
              </a:lnSpc>
              <a:spcBef>
                <a:spcPts val="1110"/>
              </a:spcBef>
            </a:pPr>
            <a:r>
              <a:rPr sz="2800" b="1" spc="-20" dirty="0">
                <a:solidFill>
                  <a:srgbClr val="4D0729"/>
                </a:solidFill>
                <a:latin typeface="Tw Cen MT"/>
                <a:cs typeface="Tw Cen MT"/>
              </a:rPr>
              <a:t>Business-</a:t>
            </a:r>
            <a:r>
              <a:rPr sz="2800" b="1" spc="-10" dirty="0">
                <a:solidFill>
                  <a:srgbClr val="4D0729"/>
                </a:solidFill>
                <a:latin typeface="Tw Cen MT"/>
                <a:cs typeface="Tw Cen MT"/>
              </a:rPr>
              <a:t>to-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business</a:t>
            </a:r>
            <a:r>
              <a:rPr sz="2800" b="1" spc="-7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(B2B)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:</a:t>
            </a:r>
            <a:r>
              <a:rPr sz="2800" spc="-8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electronic</a:t>
            </a:r>
            <a:r>
              <a:rPr sz="2800" spc="-8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commerce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between</a:t>
            </a:r>
            <a:r>
              <a:rPr sz="2800" spc="-5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business</a:t>
            </a:r>
            <a:r>
              <a:rPr sz="28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partners,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such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as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suppliers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and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intermediaries</a:t>
            </a:r>
            <a:endParaRPr sz="2800">
              <a:latin typeface="Tw Cen MT"/>
              <a:cs typeface="Tw Cen MT"/>
            </a:endParaRPr>
          </a:p>
          <a:p>
            <a:pPr marL="12700" marR="27305" indent="26670">
              <a:lnSpc>
                <a:spcPts val="3020"/>
              </a:lnSpc>
              <a:spcBef>
                <a:spcPts val="1110"/>
              </a:spcBef>
            </a:pPr>
            <a:r>
              <a:rPr sz="2800" b="1" spc="-20" dirty="0">
                <a:solidFill>
                  <a:srgbClr val="4D0729"/>
                </a:solidFill>
                <a:latin typeface="Tw Cen MT"/>
                <a:cs typeface="Tw Cen MT"/>
              </a:rPr>
              <a:t>Business-</a:t>
            </a:r>
            <a:r>
              <a:rPr sz="2800" b="1" spc="-10" dirty="0">
                <a:solidFill>
                  <a:srgbClr val="4D0729"/>
                </a:solidFill>
                <a:latin typeface="Tw Cen MT"/>
                <a:cs typeface="Tw Cen MT"/>
              </a:rPr>
              <a:t>to-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employee</a:t>
            </a:r>
            <a:r>
              <a:rPr sz="2800" b="1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(B2E)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:</a:t>
            </a:r>
            <a:r>
              <a:rPr sz="28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electronic</a:t>
            </a:r>
            <a:r>
              <a:rPr sz="28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commerce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between</a:t>
            </a:r>
            <a:r>
              <a:rPr sz="2800" spc="-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businesses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and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their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employees</a:t>
            </a:r>
            <a:endParaRPr sz="2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0" dirty="0"/>
              <a:t>ELECTRONIC</a:t>
            </a:r>
            <a:r>
              <a:rPr sz="4000" spc="229" dirty="0"/>
              <a:t> </a:t>
            </a:r>
            <a:r>
              <a:rPr sz="4000" spc="45" dirty="0"/>
              <a:t>COMMERCE</a:t>
            </a:r>
            <a:r>
              <a:rPr sz="4000" spc="220" dirty="0"/>
              <a:t> </a:t>
            </a:r>
            <a:r>
              <a:rPr sz="4000" dirty="0"/>
              <a:t>APPLICATIONS</a:t>
            </a:r>
            <a:r>
              <a:rPr sz="4000" spc="225" dirty="0"/>
              <a:t> </a:t>
            </a:r>
            <a:r>
              <a:rPr sz="4000" spc="45" dirty="0"/>
              <a:t>AND</a:t>
            </a:r>
            <a:r>
              <a:rPr sz="4000" spc="225" dirty="0"/>
              <a:t> </a:t>
            </a:r>
            <a:r>
              <a:rPr sz="4000" spc="55" dirty="0"/>
              <a:t>INTERNET</a:t>
            </a:r>
            <a:r>
              <a:rPr sz="4000" spc="220" dirty="0"/>
              <a:t> </a:t>
            </a:r>
            <a:r>
              <a:rPr sz="4000" spc="-10" dirty="0"/>
              <a:t>BASICS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768854" y="2103627"/>
            <a:ext cx="7862570" cy="30372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91440" indent="26670">
              <a:lnSpc>
                <a:spcPts val="3020"/>
              </a:lnSpc>
              <a:spcBef>
                <a:spcPts val="484"/>
              </a:spcBef>
            </a:pP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Internet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:</a:t>
            </a:r>
            <a:r>
              <a:rPr sz="2800" spc="-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</a:t>
            </a:r>
            <a:r>
              <a:rPr sz="28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large</a:t>
            </a:r>
            <a:r>
              <a:rPr sz="28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worldwide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network</a:t>
            </a:r>
            <a:r>
              <a:rPr sz="2800" spc="-5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800" spc="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networks</a:t>
            </a:r>
            <a:r>
              <a:rPr sz="2800" spc="-5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that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use a</a:t>
            </a:r>
            <a:r>
              <a:rPr sz="28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common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protocol</a:t>
            </a:r>
            <a:r>
              <a:rPr sz="28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to</a:t>
            </a:r>
            <a:r>
              <a:rPr sz="28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communicate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with</a:t>
            </a:r>
            <a:r>
              <a:rPr sz="28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each</a:t>
            </a:r>
            <a:r>
              <a:rPr sz="28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other</a:t>
            </a:r>
            <a:endParaRPr sz="2800">
              <a:latin typeface="Tw Cen MT"/>
              <a:cs typeface="Tw Cen MT"/>
            </a:endParaRPr>
          </a:p>
          <a:p>
            <a:pPr marL="12700" marR="5080" indent="26670">
              <a:lnSpc>
                <a:spcPts val="3020"/>
              </a:lnSpc>
              <a:spcBef>
                <a:spcPts val="1110"/>
              </a:spcBef>
            </a:pP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Electronic</a:t>
            </a:r>
            <a:r>
              <a:rPr sz="2800" b="1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Commerce</a:t>
            </a:r>
            <a:r>
              <a:rPr sz="2800" b="1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(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EC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):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Internet-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based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communication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to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support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day-</a:t>
            </a: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to-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day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business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 activities</a:t>
            </a:r>
            <a:endParaRPr sz="2800">
              <a:latin typeface="Tw Cen MT"/>
              <a:cs typeface="Tw Cen MT"/>
            </a:endParaRPr>
          </a:p>
          <a:p>
            <a:pPr marL="12700" marR="600710" indent="26670">
              <a:lnSpc>
                <a:spcPts val="3020"/>
              </a:lnSpc>
              <a:spcBef>
                <a:spcPts val="1110"/>
              </a:spcBef>
            </a:pP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Electronic</a:t>
            </a:r>
            <a:r>
              <a:rPr sz="2800" b="1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data</a:t>
            </a:r>
            <a:r>
              <a:rPr sz="2800" b="1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interchange</a:t>
            </a:r>
            <a:r>
              <a:rPr sz="2800" b="1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(EDI)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: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the</a:t>
            </a:r>
            <a:r>
              <a:rPr sz="28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use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of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telecommunications</a:t>
            </a:r>
            <a:r>
              <a:rPr sz="2800" spc="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technologies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to</a:t>
            </a:r>
            <a:r>
              <a:rPr sz="2800" spc="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directly</a:t>
            </a:r>
            <a:r>
              <a:rPr sz="2800" spc="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transfer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business</a:t>
            </a:r>
            <a:r>
              <a:rPr sz="28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documents</a:t>
            </a:r>
            <a:r>
              <a:rPr sz="2800" spc="-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between</a:t>
            </a:r>
            <a:r>
              <a:rPr sz="2800" spc="-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organizations</a:t>
            </a:r>
            <a:endParaRPr sz="2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060"/>
              </a:spcBef>
            </a:pPr>
            <a:r>
              <a:rPr sz="4000" spc="50" dirty="0"/>
              <a:t>ELECTRONIC</a:t>
            </a:r>
            <a:r>
              <a:rPr sz="4000" spc="229" dirty="0"/>
              <a:t> </a:t>
            </a:r>
            <a:r>
              <a:rPr sz="4000" spc="45" dirty="0"/>
              <a:t>COMMERCE</a:t>
            </a:r>
            <a:r>
              <a:rPr sz="4000" spc="220" dirty="0"/>
              <a:t> </a:t>
            </a:r>
            <a:r>
              <a:rPr sz="4000" dirty="0"/>
              <a:t>APPLICATIONS</a:t>
            </a:r>
            <a:r>
              <a:rPr sz="4000" spc="225" dirty="0"/>
              <a:t> </a:t>
            </a:r>
            <a:r>
              <a:rPr sz="4000" spc="45" dirty="0"/>
              <a:t>AND</a:t>
            </a:r>
            <a:r>
              <a:rPr sz="4000" spc="225" dirty="0"/>
              <a:t> </a:t>
            </a:r>
            <a:r>
              <a:rPr sz="4000" spc="55" dirty="0"/>
              <a:t>INTERNET</a:t>
            </a:r>
            <a:r>
              <a:rPr sz="4000" spc="220" dirty="0"/>
              <a:t> </a:t>
            </a:r>
            <a:r>
              <a:rPr sz="4000" spc="-10" dirty="0"/>
              <a:t>BASICS (CONT.)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0532" y="2234975"/>
            <a:ext cx="8842102" cy="342088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9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6433" y="1621028"/>
            <a:ext cx="7605395" cy="277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In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this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chapter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you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learned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how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to:</a:t>
            </a:r>
            <a:endParaRPr sz="2800" dirty="0">
              <a:latin typeface="Tw Cen MT"/>
              <a:cs typeface="Tw Cen MT"/>
            </a:endParaRPr>
          </a:p>
          <a:p>
            <a:pPr marL="271145" indent="-262255">
              <a:lnSpc>
                <a:spcPct val="100000"/>
              </a:lnSpc>
              <a:spcBef>
                <a:spcPts val="100"/>
              </a:spcBef>
              <a:buClr>
                <a:srgbClr val="B92112"/>
              </a:buClr>
              <a:buSzPct val="96153"/>
              <a:buFont typeface="Wingdings"/>
              <a:buChar char=""/>
              <a:tabLst>
                <a:tab pos="271145" algn="l"/>
              </a:tabLst>
            </a:pP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Describe</a:t>
            </a:r>
            <a:r>
              <a:rPr sz="2600" spc="-7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the</a:t>
            </a:r>
            <a:r>
              <a:rPr sz="2600" spc="-8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project</a:t>
            </a:r>
            <a:r>
              <a:rPr sz="2600" spc="-8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identification</a:t>
            </a:r>
            <a:r>
              <a:rPr sz="2600" spc="-7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and</a:t>
            </a:r>
            <a:r>
              <a:rPr sz="2600" spc="-7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selection</a:t>
            </a:r>
            <a:r>
              <a:rPr sz="2600" spc="-8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spc="-1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process.</a:t>
            </a:r>
            <a:endParaRPr sz="2600" dirty="0">
              <a:solidFill>
                <a:schemeClr val="accent3">
                  <a:lumMod val="75000"/>
                </a:schemeClr>
              </a:solidFill>
              <a:latin typeface="Tw Cen MT"/>
              <a:cs typeface="Tw Cen MT"/>
            </a:endParaRPr>
          </a:p>
          <a:p>
            <a:pPr marL="115570" marR="212725" indent="-106680">
              <a:lnSpc>
                <a:spcPts val="2810"/>
              </a:lnSpc>
              <a:spcBef>
                <a:spcPts val="540"/>
              </a:spcBef>
              <a:buClr>
                <a:srgbClr val="B92112"/>
              </a:buClr>
              <a:buSzPct val="96153"/>
              <a:buFont typeface="Wingdings"/>
              <a:buChar char=""/>
              <a:tabLst>
                <a:tab pos="115570" algn="l"/>
                <a:tab pos="271145" algn="l"/>
              </a:tabLst>
            </a:pP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	Describe</a:t>
            </a:r>
            <a:r>
              <a:rPr sz="2600" spc="-8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corporate</a:t>
            </a:r>
            <a:r>
              <a:rPr sz="2600" spc="-1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strategic</a:t>
            </a:r>
            <a:r>
              <a:rPr sz="2600" spc="-8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planning</a:t>
            </a:r>
            <a:r>
              <a:rPr sz="2600" spc="-8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and</a:t>
            </a:r>
            <a:r>
              <a:rPr sz="2600" spc="-8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spc="-1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information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systems</a:t>
            </a:r>
            <a:r>
              <a:rPr sz="2600" spc="-5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planning</a:t>
            </a:r>
            <a:r>
              <a:rPr sz="2600" spc="-4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spc="-1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process.</a:t>
            </a:r>
            <a:endParaRPr sz="2600" dirty="0">
              <a:solidFill>
                <a:schemeClr val="accent3">
                  <a:lumMod val="75000"/>
                </a:schemeClr>
              </a:solidFill>
              <a:latin typeface="Tw Cen MT"/>
              <a:cs typeface="Tw Cen MT"/>
            </a:endParaRPr>
          </a:p>
          <a:p>
            <a:pPr marL="115570" marR="356235" indent="-106680">
              <a:lnSpc>
                <a:spcPts val="2810"/>
              </a:lnSpc>
              <a:spcBef>
                <a:spcPts val="495"/>
              </a:spcBef>
              <a:buClr>
                <a:srgbClr val="B92112"/>
              </a:buClr>
              <a:buSzPct val="96153"/>
              <a:buFont typeface="Wingdings"/>
              <a:buChar char=""/>
              <a:tabLst>
                <a:tab pos="115570" algn="l"/>
                <a:tab pos="271145" algn="l"/>
              </a:tabLst>
            </a:pPr>
            <a:r>
              <a:rPr sz="2600" dirty="0">
                <a:latin typeface="Tw Cen MT"/>
                <a:cs typeface="Tw Cen MT"/>
              </a:rPr>
              <a:t>	Describe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the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three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classes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of</a:t>
            </a:r>
            <a:r>
              <a:rPr sz="2600" spc="4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Internet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electronic </a:t>
            </a:r>
            <a:r>
              <a:rPr sz="2600" dirty="0">
                <a:latin typeface="Tw Cen MT"/>
                <a:cs typeface="Tw Cen MT"/>
              </a:rPr>
              <a:t>commerce</a:t>
            </a:r>
            <a:r>
              <a:rPr sz="2600" spc="-10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applications:</a:t>
            </a:r>
            <a:r>
              <a:rPr sz="2600" spc="-8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business-to-</a:t>
            </a:r>
            <a:r>
              <a:rPr sz="2600" spc="-20" dirty="0">
                <a:latin typeface="Tw Cen MT"/>
                <a:cs typeface="Tw Cen MT"/>
              </a:rPr>
              <a:t>consumer,</a:t>
            </a:r>
            <a:r>
              <a:rPr sz="2600" spc="-110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business- to-</a:t>
            </a:r>
            <a:r>
              <a:rPr sz="2600" spc="-20" dirty="0">
                <a:latin typeface="Tw Cen MT"/>
                <a:cs typeface="Tw Cen MT"/>
              </a:rPr>
              <a:t>employee,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and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business-to-business.</a:t>
            </a:r>
            <a:endParaRPr sz="26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0101" y="278383"/>
            <a:ext cx="9305925" cy="38773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60960" marR="5080">
              <a:lnSpc>
                <a:spcPts val="3070"/>
              </a:lnSpc>
              <a:spcBef>
                <a:spcPts val="840"/>
              </a:spcBef>
            </a:pPr>
            <a:r>
              <a:rPr sz="3200" dirty="0">
                <a:solidFill>
                  <a:srgbClr val="07294D"/>
                </a:solidFill>
                <a:latin typeface="Tw Cen MT Condensed"/>
                <a:cs typeface="Tw Cen MT Condensed"/>
              </a:rPr>
              <a:t>THE</a:t>
            </a:r>
            <a:r>
              <a:rPr sz="3200" spc="265" dirty="0">
                <a:solidFill>
                  <a:srgbClr val="07294D"/>
                </a:solidFill>
                <a:latin typeface="Tw Cen MT Condensed"/>
                <a:cs typeface="Tw Cen MT Condensed"/>
              </a:rPr>
              <a:t> </a:t>
            </a:r>
            <a:r>
              <a:rPr sz="3200" spc="45" dirty="0">
                <a:solidFill>
                  <a:srgbClr val="07294D"/>
                </a:solidFill>
                <a:latin typeface="Tw Cen MT Condensed"/>
                <a:cs typeface="Tw Cen MT Condensed"/>
              </a:rPr>
              <a:t>PROCESS</a:t>
            </a:r>
            <a:r>
              <a:rPr sz="3200" spc="275" dirty="0">
                <a:solidFill>
                  <a:srgbClr val="07294D"/>
                </a:solidFill>
                <a:latin typeface="Tw Cen MT Condensed"/>
                <a:cs typeface="Tw Cen MT Condensed"/>
              </a:rPr>
              <a:t> </a:t>
            </a:r>
            <a:r>
              <a:rPr sz="3200" dirty="0">
                <a:solidFill>
                  <a:srgbClr val="07294D"/>
                </a:solidFill>
                <a:latin typeface="Tw Cen MT Condensed"/>
                <a:cs typeface="Tw Cen MT Condensed"/>
              </a:rPr>
              <a:t>OF</a:t>
            </a:r>
            <a:r>
              <a:rPr sz="3200" spc="250" dirty="0">
                <a:solidFill>
                  <a:srgbClr val="07294D"/>
                </a:solidFill>
                <a:latin typeface="Tw Cen MT Condensed"/>
                <a:cs typeface="Tw Cen MT Condensed"/>
              </a:rPr>
              <a:t> </a:t>
            </a:r>
            <a:r>
              <a:rPr sz="3200" spc="50" dirty="0">
                <a:solidFill>
                  <a:srgbClr val="07294D"/>
                </a:solidFill>
                <a:latin typeface="Tw Cen MT Condensed"/>
                <a:cs typeface="Tw Cen MT Condensed"/>
              </a:rPr>
              <a:t>IDENTIFYING</a:t>
            </a:r>
            <a:r>
              <a:rPr sz="3200" spc="275" dirty="0">
                <a:solidFill>
                  <a:srgbClr val="07294D"/>
                </a:solidFill>
                <a:latin typeface="Tw Cen MT Condensed"/>
                <a:cs typeface="Tw Cen MT Condensed"/>
              </a:rPr>
              <a:t> </a:t>
            </a:r>
            <a:r>
              <a:rPr sz="3200" dirty="0">
                <a:solidFill>
                  <a:srgbClr val="07294D"/>
                </a:solidFill>
                <a:latin typeface="Tw Cen MT Condensed"/>
                <a:cs typeface="Tw Cen MT Condensed"/>
              </a:rPr>
              <a:t>AND</a:t>
            </a:r>
            <a:r>
              <a:rPr sz="3200" spc="265" dirty="0">
                <a:solidFill>
                  <a:srgbClr val="07294D"/>
                </a:solidFill>
                <a:latin typeface="Tw Cen MT Condensed"/>
                <a:cs typeface="Tw Cen MT Condensed"/>
              </a:rPr>
              <a:t> </a:t>
            </a:r>
            <a:r>
              <a:rPr sz="3200" spc="50" dirty="0">
                <a:solidFill>
                  <a:srgbClr val="07294D"/>
                </a:solidFill>
                <a:latin typeface="Tw Cen MT Condensed"/>
                <a:cs typeface="Tw Cen MT Condensed"/>
              </a:rPr>
              <a:t>SELECTING</a:t>
            </a:r>
            <a:r>
              <a:rPr sz="3200" spc="280" dirty="0">
                <a:solidFill>
                  <a:srgbClr val="07294D"/>
                </a:solidFill>
                <a:latin typeface="Tw Cen MT Condensed"/>
                <a:cs typeface="Tw Cen MT Condensed"/>
              </a:rPr>
              <a:t> </a:t>
            </a:r>
            <a:r>
              <a:rPr sz="3200" dirty="0">
                <a:solidFill>
                  <a:srgbClr val="07294D"/>
                </a:solidFill>
                <a:latin typeface="Tw Cen MT Condensed"/>
                <a:cs typeface="Tw Cen MT Condensed"/>
              </a:rPr>
              <a:t>IS</a:t>
            </a:r>
            <a:r>
              <a:rPr sz="3200" spc="254" dirty="0">
                <a:solidFill>
                  <a:srgbClr val="07294D"/>
                </a:solidFill>
                <a:latin typeface="Tw Cen MT Condensed"/>
                <a:cs typeface="Tw Cen MT Condensed"/>
              </a:rPr>
              <a:t> </a:t>
            </a:r>
            <a:r>
              <a:rPr sz="3200" dirty="0">
                <a:solidFill>
                  <a:srgbClr val="07294D"/>
                </a:solidFill>
                <a:latin typeface="Tw Cen MT Condensed"/>
                <a:cs typeface="Tw Cen MT Condensed"/>
              </a:rPr>
              <a:t>DEVELOPMENT</a:t>
            </a:r>
            <a:r>
              <a:rPr sz="3200" spc="275" dirty="0">
                <a:solidFill>
                  <a:srgbClr val="07294D"/>
                </a:solidFill>
                <a:latin typeface="Tw Cen MT Condensed"/>
                <a:cs typeface="Tw Cen MT Condensed"/>
              </a:rPr>
              <a:t> </a:t>
            </a:r>
            <a:r>
              <a:rPr sz="3200" spc="35" dirty="0">
                <a:solidFill>
                  <a:srgbClr val="07294D"/>
                </a:solidFill>
                <a:latin typeface="Tw Cen MT Condensed"/>
                <a:cs typeface="Tw Cen MT Condensed"/>
              </a:rPr>
              <a:t>PROJECTS </a:t>
            </a:r>
            <a:r>
              <a:rPr sz="3200" spc="-10" dirty="0">
                <a:solidFill>
                  <a:srgbClr val="07294D"/>
                </a:solidFill>
                <a:latin typeface="Tw Cen MT Condensed"/>
                <a:cs typeface="Tw Cen MT Condensed"/>
              </a:rPr>
              <a:t>(CONT.)</a:t>
            </a:r>
            <a:endParaRPr sz="3200">
              <a:latin typeface="Tw Cen MT Condensed"/>
              <a:cs typeface="Tw Cen MT Condensed"/>
            </a:endParaRPr>
          </a:p>
          <a:p>
            <a:pPr marL="469900" marR="967105" indent="-457200">
              <a:lnSpc>
                <a:spcPts val="3460"/>
              </a:lnSpc>
              <a:spcBef>
                <a:spcPts val="3215"/>
              </a:spcBef>
              <a:tabLst>
                <a:tab pos="469265" algn="l"/>
              </a:tabLst>
            </a:pPr>
            <a:r>
              <a:rPr sz="3200" spc="-5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3200" dirty="0">
                <a:solidFill>
                  <a:srgbClr val="1CACE3"/>
                </a:solidFill>
                <a:latin typeface="Times New Roman"/>
                <a:cs typeface="Times New Roman"/>
              </a:rPr>
              <a:t>	</a:t>
            </a:r>
            <a:r>
              <a:rPr sz="3200" i="1" spc="-70" dirty="0">
                <a:latin typeface="Tw Cen MT"/>
                <a:cs typeface="Tw Cen MT"/>
              </a:rPr>
              <a:t>Top-</a:t>
            </a:r>
            <a:r>
              <a:rPr sz="3200" i="1" spc="-10" dirty="0">
                <a:latin typeface="Tw Cen MT"/>
                <a:cs typeface="Tw Cen MT"/>
              </a:rPr>
              <a:t>down</a:t>
            </a:r>
            <a:r>
              <a:rPr sz="3200" i="1" spc="-100" dirty="0">
                <a:latin typeface="Tw Cen MT"/>
                <a:cs typeface="Tw Cen MT"/>
              </a:rPr>
              <a:t> </a:t>
            </a:r>
            <a:r>
              <a:rPr sz="3200" i="1" dirty="0">
                <a:latin typeface="Tw Cen MT"/>
                <a:cs typeface="Tw Cen MT"/>
              </a:rPr>
              <a:t>source</a:t>
            </a:r>
            <a:r>
              <a:rPr sz="3200" i="1" spc="-7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are</a:t>
            </a:r>
            <a:r>
              <a:rPr sz="3200" spc="-10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projects</a:t>
            </a:r>
            <a:r>
              <a:rPr sz="3200" spc="-9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identified</a:t>
            </a:r>
            <a:r>
              <a:rPr sz="3200" spc="-9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by</a:t>
            </a:r>
            <a:r>
              <a:rPr sz="3200" spc="-100" dirty="0">
                <a:latin typeface="Tw Cen MT"/>
                <a:cs typeface="Tw Cen MT"/>
              </a:rPr>
              <a:t> </a:t>
            </a:r>
            <a:r>
              <a:rPr sz="3200" spc="-25" dirty="0">
                <a:latin typeface="Tw Cen MT"/>
                <a:cs typeface="Tw Cen MT"/>
              </a:rPr>
              <a:t>top </a:t>
            </a:r>
            <a:r>
              <a:rPr sz="3200" dirty="0">
                <a:latin typeface="Tw Cen MT"/>
                <a:cs typeface="Tw Cen MT"/>
              </a:rPr>
              <a:t>management</a:t>
            </a:r>
            <a:r>
              <a:rPr sz="3200" spc="-7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or</a:t>
            </a:r>
            <a:r>
              <a:rPr sz="3200" spc="-7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by</a:t>
            </a:r>
            <a:r>
              <a:rPr sz="3200" spc="-7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a</a:t>
            </a:r>
            <a:r>
              <a:rPr sz="3200" spc="-6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diverse</a:t>
            </a:r>
            <a:r>
              <a:rPr sz="3200" spc="-7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steering</a:t>
            </a:r>
            <a:r>
              <a:rPr sz="3200" spc="-70" dirty="0">
                <a:latin typeface="Tw Cen MT"/>
                <a:cs typeface="Tw Cen MT"/>
              </a:rPr>
              <a:t> </a:t>
            </a:r>
            <a:r>
              <a:rPr sz="3200" spc="-10" dirty="0">
                <a:latin typeface="Tw Cen MT"/>
                <a:cs typeface="Tw Cen MT"/>
              </a:rPr>
              <a:t>committee.</a:t>
            </a:r>
            <a:endParaRPr sz="3200">
              <a:latin typeface="Tw Cen MT"/>
              <a:cs typeface="Tw Cen MT"/>
            </a:endParaRPr>
          </a:p>
          <a:p>
            <a:pPr marL="469900" marR="179705" indent="-457200">
              <a:lnSpc>
                <a:spcPts val="3460"/>
              </a:lnSpc>
              <a:spcBef>
                <a:spcPts val="1495"/>
              </a:spcBef>
              <a:tabLst>
                <a:tab pos="469265" algn="l"/>
              </a:tabLst>
            </a:pPr>
            <a:r>
              <a:rPr sz="3200" spc="-5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3200" dirty="0">
                <a:solidFill>
                  <a:srgbClr val="1CACE3"/>
                </a:solidFill>
                <a:latin typeface="Times New Roman"/>
                <a:cs typeface="Times New Roman"/>
              </a:rPr>
              <a:t>	</a:t>
            </a:r>
            <a:r>
              <a:rPr sz="3200" i="1" spc="-25" dirty="0">
                <a:latin typeface="Tw Cen MT"/>
                <a:cs typeface="Tw Cen MT"/>
              </a:rPr>
              <a:t>Bottom-</a:t>
            </a:r>
            <a:r>
              <a:rPr sz="3200" i="1" dirty="0">
                <a:latin typeface="Tw Cen MT"/>
                <a:cs typeface="Tw Cen MT"/>
              </a:rPr>
              <a:t>up</a:t>
            </a:r>
            <a:r>
              <a:rPr sz="3200" i="1" spc="-60" dirty="0">
                <a:latin typeface="Tw Cen MT"/>
                <a:cs typeface="Tw Cen MT"/>
              </a:rPr>
              <a:t> </a:t>
            </a:r>
            <a:r>
              <a:rPr sz="3200" i="1" dirty="0">
                <a:latin typeface="Tw Cen MT"/>
                <a:cs typeface="Tw Cen MT"/>
              </a:rPr>
              <a:t>source</a:t>
            </a:r>
            <a:r>
              <a:rPr sz="3200" i="1" spc="-5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are</a:t>
            </a:r>
            <a:r>
              <a:rPr sz="3200" spc="-5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project</a:t>
            </a:r>
            <a:r>
              <a:rPr sz="3200" spc="-6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initiatives</a:t>
            </a:r>
            <a:r>
              <a:rPr sz="3200" spc="-6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stemming</a:t>
            </a:r>
            <a:r>
              <a:rPr sz="3200" spc="-50" dirty="0">
                <a:latin typeface="Tw Cen MT"/>
                <a:cs typeface="Tw Cen MT"/>
              </a:rPr>
              <a:t> </a:t>
            </a:r>
            <a:r>
              <a:rPr sz="3200" spc="-20" dirty="0">
                <a:latin typeface="Tw Cen MT"/>
                <a:cs typeface="Tw Cen MT"/>
              </a:rPr>
              <a:t>from </a:t>
            </a:r>
            <a:r>
              <a:rPr sz="3200" dirty="0">
                <a:latin typeface="Tw Cen MT"/>
                <a:cs typeface="Tw Cen MT"/>
              </a:rPr>
              <a:t>managers,</a:t>
            </a:r>
            <a:r>
              <a:rPr sz="3200" spc="-8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business</a:t>
            </a:r>
            <a:r>
              <a:rPr sz="3200" spc="-7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units,</a:t>
            </a:r>
            <a:r>
              <a:rPr sz="3200" spc="-7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or</a:t>
            </a:r>
            <a:r>
              <a:rPr sz="3200" spc="-7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the</a:t>
            </a:r>
            <a:r>
              <a:rPr sz="3200" spc="-7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development</a:t>
            </a:r>
            <a:r>
              <a:rPr sz="3200" spc="-70" dirty="0">
                <a:latin typeface="Tw Cen MT"/>
                <a:cs typeface="Tw Cen MT"/>
              </a:rPr>
              <a:t> </a:t>
            </a:r>
            <a:r>
              <a:rPr sz="3200" spc="-10" dirty="0">
                <a:latin typeface="Tw Cen MT"/>
                <a:cs typeface="Tw Cen MT"/>
              </a:rPr>
              <a:t>group.</a:t>
            </a:r>
            <a:endParaRPr sz="32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469265" algn="l"/>
              </a:tabLst>
            </a:pPr>
            <a:r>
              <a:rPr sz="3200" spc="-5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3200" dirty="0">
                <a:solidFill>
                  <a:srgbClr val="1CACE3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latin typeface="Tw Cen MT"/>
                <a:cs typeface="Tw Cen MT"/>
              </a:rPr>
              <a:t>The</a:t>
            </a:r>
            <a:r>
              <a:rPr sz="3200" spc="-7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process</a:t>
            </a:r>
            <a:r>
              <a:rPr sz="3200" spc="-6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varies</a:t>
            </a:r>
            <a:r>
              <a:rPr sz="3200" spc="-7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substantially</a:t>
            </a:r>
            <a:r>
              <a:rPr sz="3200" spc="-7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across</a:t>
            </a:r>
            <a:r>
              <a:rPr sz="3200" spc="-75" dirty="0">
                <a:latin typeface="Tw Cen MT"/>
                <a:cs typeface="Tw Cen MT"/>
              </a:rPr>
              <a:t> </a:t>
            </a:r>
            <a:r>
              <a:rPr sz="3200" spc="-10" dirty="0">
                <a:latin typeface="Tw Cen MT"/>
                <a:cs typeface="Tw Cen MT"/>
              </a:rPr>
              <a:t>organizations.</a:t>
            </a:r>
            <a:endParaRPr sz="3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9394" y="518159"/>
            <a:ext cx="72885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32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Process</a:t>
            </a:r>
            <a:r>
              <a:rPr sz="32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32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Identifying</a:t>
            </a:r>
            <a:r>
              <a:rPr sz="32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320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0000"/>
                </a:solidFill>
                <a:latin typeface="Arial"/>
                <a:cs typeface="Arial"/>
              </a:rPr>
              <a:t>Selecting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32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Development</a:t>
            </a:r>
            <a:r>
              <a:rPr sz="32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Projects</a:t>
            </a:r>
            <a:r>
              <a:rPr sz="3200" spc="-10" dirty="0">
                <a:solidFill>
                  <a:srgbClr val="000000"/>
                </a:solidFill>
                <a:latin typeface="Arial"/>
                <a:cs typeface="Arial"/>
              </a:rPr>
              <a:t> (Cont.)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2900" y="1638324"/>
            <a:ext cx="8250533" cy="46375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171" rIns="0" bIns="0" rtlCol="0">
            <a:spAutoFit/>
          </a:bodyPr>
          <a:lstStyle/>
          <a:p>
            <a:pPr marL="12700" marR="5080">
              <a:lnSpc>
                <a:spcPts val="3070"/>
              </a:lnSpc>
              <a:spcBef>
                <a:spcPts val="840"/>
              </a:spcBef>
            </a:pPr>
            <a:r>
              <a:rPr sz="3200" dirty="0"/>
              <a:t>THE</a:t>
            </a:r>
            <a:r>
              <a:rPr sz="3200" spc="265" dirty="0"/>
              <a:t> </a:t>
            </a:r>
            <a:r>
              <a:rPr sz="3200" spc="45" dirty="0"/>
              <a:t>PROCESS</a:t>
            </a:r>
            <a:r>
              <a:rPr sz="3200" spc="275" dirty="0"/>
              <a:t> </a:t>
            </a:r>
            <a:r>
              <a:rPr sz="3200" dirty="0"/>
              <a:t>OF</a:t>
            </a:r>
            <a:r>
              <a:rPr sz="3200" spc="250" dirty="0"/>
              <a:t> </a:t>
            </a:r>
            <a:r>
              <a:rPr sz="3200" spc="50" dirty="0"/>
              <a:t>IDENTIFYING</a:t>
            </a:r>
            <a:r>
              <a:rPr sz="3200" spc="275" dirty="0"/>
              <a:t> </a:t>
            </a:r>
            <a:r>
              <a:rPr sz="3200" dirty="0"/>
              <a:t>AND</a:t>
            </a:r>
            <a:r>
              <a:rPr sz="3200" spc="265" dirty="0"/>
              <a:t> </a:t>
            </a:r>
            <a:r>
              <a:rPr sz="3200" spc="50" dirty="0"/>
              <a:t>SELECTING</a:t>
            </a:r>
            <a:r>
              <a:rPr sz="3200" spc="280" dirty="0"/>
              <a:t> </a:t>
            </a:r>
            <a:r>
              <a:rPr sz="3200" dirty="0"/>
              <a:t>IS</a:t>
            </a:r>
            <a:r>
              <a:rPr sz="3200" spc="254" dirty="0"/>
              <a:t> </a:t>
            </a:r>
            <a:r>
              <a:rPr sz="3200" dirty="0"/>
              <a:t>DEVELOPMENT</a:t>
            </a:r>
            <a:r>
              <a:rPr sz="3200" spc="275" dirty="0"/>
              <a:t> </a:t>
            </a:r>
            <a:r>
              <a:rPr sz="3200" spc="35" dirty="0"/>
              <a:t>PROJECTS </a:t>
            </a:r>
            <a:r>
              <a:rPr sz="3200" spc="-10" dirty="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471673" y="1951227"/>
            <a:ext cx="70618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800" i="1" spc="-25" dirty="0">
                <a:solidFill>
                  <a:srgbClr val="1CACE3"/>
                </a:solidFill>
                <a:latin typeface="Tw Cen MT"/>
                <a:cs typeface="Tw Cen MT"/>
              </a:rPr>
              <a:t>2.</a:t>
            </a:r>
            <a:r>
              <a:rPr sz="2800" i="1" dirty="0">
                <a:solidFill>
                  <a:srgbClr val="1CACE3"/>
                </a:solidFill>
                <a:latin typeface="Tw Cen MT"/>
                <a:cs typeface="Tw Cen MT"/>
              </a:rPr>
              <a:t>	</a:t>
            </a:r>
            <a:r>
              <a:rPr sz="2800" i="1" dirty="0">
                <a:solidFill>
                  <a:srgbClr val="4D0729"/>
                </a:solidFill>
                <a:latin typeface="Tw Cen MT"/>
                <a:cs typeface="Tw Cen MT"/>
              </a:rPr>
              <a:t>Classifying</a:t>
            </a:r>
            <a:r>
              <a:rPr sz="2800" i="1" spc="-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i="1" dirty="0">
                <a:solidFill>
                  <a:srgbClr val="4D0729"/>
                </a:solidFill>
                <a:latin typeface="Tw Cen MT"/>
                <a:cs typeface="Tw Cen MT"/>
              </a:rPr>
              <a:t>and</a:t>
            </a:r>
            <a:r>
              <a:rPr sz="2800" i="1" spc="-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i="1" dirty="0">
                <a:solidFill>
                  <a:srgbClr val="4D0729"/>
                </a:solidFill>
                <a:latin typeface="Tw Cen MT"/>
                <a:cs typeface="Tw Cen MT"/>
              </a:rPr>
              <a:t>ranking</a:t>
            </a:r>
            <a:r>
              <a:rPr sz="2800" i="1" spc="-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i="1" dirty="0">
                <a:solidFill>
                  <a:srgbClr val="4D0729"/>
                </a:solidFill>
                <a:latin typeface="Tw Cen MT"/>
                <a:cs typeface="Tw Cen MT"/>
              </a:rPr>
              <a:t>IS</a:t>
            </a:r>
            <a:r>
              <a:rPr sz="2800" i="1" spc="-5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i="1" dirty="0">
                <a:solidFill>
                  <a:srgbClr val="4D0729"/>
                </a:solidFill>
                <a:latin typeface="Tw Cen MT"/>
                <a:cs typeface="Tw Cen MT"/>
              </a:rPr>
              <a:t>development</a:t>
            </a:r>
            <a:r>
              <a:rPr sz="2800" i="1" spc="-8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i="1" spc="-10" dirty="0">
                <a:solidFill>
                  <a:srgbClr val="4D0729"/>
                </a:solidFill>
                <a:latin typeface="Tw Cen MT"/>
                <a:cs typeface="Tw Cen MT"/>
              </a:rPr>
              <a:t>projects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8873" y="2241549"/>
            <a:ext cx="7498715" cy="287782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469265" algn="l"/>
              </a:tabLst>
            </a:pPr>
            <a:r>
              <a:rPr sz="2400" spc="-50" dirty="0">
                <a:solidFill>
                  <a:srgbClr val="1CACE3"/>
                </a:solidFill>
                <a:latin typeface="Wingdings 3"/>
                <a:cs typeface="Wingdings 3"/>
              </a:rPr>
              <a:t></a:t>
            </a:r>
            <a:r>
              <a:rPr sz="2400" dirty="0">
                <a:solidFill>
                  <a:srgbClr val="1CACE3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w Cen MT"/>
                <a:cs typeface="Tw Cen MT"/>
              </a:rPr>
              <a:t>Using</a:t>
            </a:r>
            <a:r>
              <a:rPr sz="2400" spc="-1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value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chain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analysis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or</a:t>
            </a:r>
            <a:r>
              <a:rPr sz="2400" spc="-1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other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evaluation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criteria</a:t>
            </a:r>
            <a:endParaRPr sz="2400">
              <a:latin typeface="Tw Cen MT"/>
              <a:cs typeface="Tw Cen MT"/>
            </a:endParaRPr>
          </a:p>
          <a:p>
            <a:pPr marL="927100" marR="5080">
              <a:lnSpc>
                <a:spcPct val="90100"/>
              </a:lnSpc>
              <a:spcBef>
                <a:spcPts val="1500"/>
              </a:spcBef>
            </a:pPr>
            <a:r>
              <a:rPr sz="2400" b="1" dirty="0">
                <a:solidFill>
                  <a:srgbClr val="4D0729"/>
                </a:solidFill>
                <a:latin typeface="Tw Cen MT"/>
                <a:cs typeface="Tw Cen MT"/>
              </a:rPr>
              <a:t>Value</a:t>
            </a:r>
            <a:r>
              <a:rPr sz="2400" b="1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b="1" dirty="0">
                <a:solidFill>
                  <a:srgbClr val="4D0729"/>
                </a:solidFill>
                <a:latin typeface="Tw Cen MT"/>
                <a:cs typeface="Tw Cen MT"/>
              </a:rPr>
              <a:t>chain</a:t>
            </a:r>
            <a:r>
              <a:rPr sz="2400" b="1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b="1" dirty="0">
                <a:solidFill>
                  <a:srgbClr val="4D0729"/>
                </a:solidFill>
                <a:latin typeface="Tw Cen MT"/>
                <a:cs typeface="Tw Cen MT"/>
              </a:rPr>
              <a:t>analysis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: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Analyzing</a:t>
            </a:r>
            <a:r>
              <a:rPr sz="22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an</a:t>
            </a:r>
            <a:r>
              <a:rPr sz="22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spc="-10" dirty="0">
                <a:solidFill>
                  <a:srgbClr val="4D0729"/>
                </a:solidFill>
                <a:latin typeface="Tw Cen MT"/>
                <a:cs typeface="Tw Cen MT"/>
              </a:rPr>
              <a:t>organization’s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activities to</a:t>
            </a:r>
            <a:r>
              <a:rPr sz="22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determine</a:t>
            </a:r>
            <a:r>
              <a:rPr sz="22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where</a:t>
            </a:r>
            <a:r>
              <a:rPr sz="22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value</a:t>
            </a:r>
            <a:r>
              <a:rPr sz="22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is</a:t>
            </a:r>
            <a:r>
              <a:rPr sz="22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added</a:t>
            </a:r>
            <a:r>
              <a:rPr sz="22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to</a:t>
            </a:r>
            <a:r>
              <a:rPr sz="22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spc="-10" dirty="0">
                <a:solidFill>
                  <a:srgbClr val="4D0729"/>
                </a:solidFill>
                <a:latin typeface="Tw Cen MT"/>
                <a:cs typeface="Tw Cen MT"/>
              </a:rPr>
              <a:t>products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and/or</a:t>
            </a:r>
            <a:r>
              <a:rPr sz="22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services</a:t>
            </a:r>
            <a:r>
              <a:rPr sz="22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and</a:t>
            </a:r>
            <a:r>
              <a:rPr sz="22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the</a:t>
            </a:r>
            <a:r>
              <a:rPr sz="22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costs</a:t>
            </a:r>
            <a:r>
              <a:rPr sz="22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incurred</a:t>
            </a:r>
            <a:r>
              <a:rPr sz="22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for</a:t>
            </a:r>
            <a:r>
              <a:rPr sz="22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doing</a:t>
            </a:r>
            <a:r>
              <a:rPr sz="22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so;</a:t>
            </a:r>
            <a:r>
              <a:rPr sz="2200" spc="-10" dirty="0">
                <a:solidFill>
                  <a:srgbClr val="4D0729"/>
                </a:solidFill>
                <a:latin typeface="Tw Cen MT"/>
                <a:cs typeface="Tw Cen MT"/>
              </a:rPr>
              <a:t> usually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also</a:t>
            </a:r>
            <a:r>
              <a:rPr sz="22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includes</a:t>
            </a:r>
            <a:r>
              <a:rPr sz="22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a</a:t>
            </a:r>
            <a:r>
              <a:rPr sz="22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comparison</a:t>
            </a:r>
            <a:r>
              <a:rPr sz="22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with</a:t>
            </a:r>
            <a:r>
              <a:rPr sz="22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the</a:t>
            </a:r>
            <a:r>
              <a:rPr sz="22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activities,</a:t>
            </a:r>
            <a:r>
              <a:rPr sz="22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added</a:t>
            </a:r>
            <a:r>
              <a:rPr sz="22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spc="-10" dirty="0">
                <a:solidFill>
                  <a:srgbClr val="4D0729"/>
                </a:solidFill>
                <a:latin typeface="Tw Cen MT"/>
                <a:cs typeface="Tw Cen MT"/>
              </a:rPr>
              <a:t>value,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and</a:t>
            </a:r>
            <a:r>
              <a:rPr sz="22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costs</a:t>
            </a:r>
            <a:r>
              <a:rPr sz="22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200" spc="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other</a:t>
            </a:r>
            <a:r>
              <a:rPr sz="22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organizations</a:t>
            </a:r>
            <a:r>
              <a:rPr sz="22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for</a:t>
            </a:r>
            <a:r>
              <a:rPr sz="22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the</a:t>
            </a:r>
            <a:r>
              <a:rPr sz="22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purpose</a:t>
            </a:r>
            <a:r>
              <a:rPr sz="22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200" spc="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spc="-10" dirty="0">
                <a:solidFill>
                  <a:srgbClr val="4D0729"/>
                </a:solidFill>
                <a:latin typeface="Tw Cen MT"/>
                <a:cs typeface="Tw Cen MT"/>
              </a:rPr>
              <a:t>making improvements</a:t>
            </a:r>
            <a:r>
              <a:rPr sz="22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in</a:t>
            </a:r>
            <a:r>
              <a:rPr sz="22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the</a:t>
            </a:r>
            <a:r>
              <a:rPr sz="22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spc="-10" dirty="0">
                <a:solidFill>
                  <a:srgbClr val="4D0729"/>
                </a:solidFill>
                <a:latin typeface="Tw Cen MT"/>
                <a:cs typeface="Tw Cen MT"/>
              </a:rPr>
              <a:t>organization’s</a:t>
            </a:r>
            <a:r>
              <a:rPr sz="22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operations</a:t>
            </a:r>
            <a:r>
              <a:rPr sz="2200" spc="-25" dirty="0">
                <a:solidFill>
                  <a:srgbClr val="4D0729"/>
                </a:solidFill>
                <a:latin typeface="Tw Cen MT"/>
                <a:cs typeface="Tw Cen MT"/>
              </a:rPr>
              <a:t> and </a:t>
            </a:r>
            <a:r>
              <a:rPr sz="2200" spc="-10" dirty="0">
                <a:solidFill>
                  <a:srgbClr val="4D0729"/>
                </a:solidFill>
                <a:latin typeface="Tw Cen MT"/>
                <a:cs typeface="Tw Cen MT"/>
              </a:rPr>
              <a:t>performance</a:t>
            </a:r>
            <a:endParaRPr sz="2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594" y="631697"/>
            <a:ext cx="728916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320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Process</a:t>
            </a:r>
            <a:r>
              <a:rPr sz="32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32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Identifying</a:t>
            </a:r>
            <a:r>
              <a:rPr sz="32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32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0000"/>
                </a:solidFill>
                <a:latin typeface="Arial"/>
                <a:cs typeface="Arial"/>
              </a:rPr>
              <a:t>Selecting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32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Development</a:t>
            </a:r>
            <a:r>
              <a:rPr sz="32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Projects</a:t>
            </a:r>
            <a:r>
              <a:rPr sz="3200" spc="-10" dirty="0">
                <a:solidFill>
                  <a:srgbClr val="000000"/>
                </a:solidFill>
                <a:latin typeface="Arial"/>
                <a:cs typeface="Arial"/>
              </a:rPr>
              <a:t> (Cont.)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8994" y="4447032"/>
            <a:ext cx="39998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Organizations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thought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value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chain,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transforming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raw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materials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products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customers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752600"/>
            <a:ext cx="8948428" cy="20733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171" rIns="0" bIns="0" rtlCol="0">
            <a:spAutoFit/>
          </a:bodyPr>
          <a:lstStyle/>
          <a:p>
            <a:pPr marL="12700" marR="5080">
              <a:lnSpc>
                <a:spcPts val="3070"/>
              </a:lnSpc>
              <a:spcBef>
                <a:spcPts val="840"/>
              </a:spcBef>
            </a:pPr>
            <a:r>
              <a:rPr sz="3200" dirty="0"/>
              <a:t>THE</a:t>
            </a:r>
            <a:r>
              <a:rPr sz="3200" spc="265" dirty="0"/>
              <a:t> </a:t>
            </a:r>
            <a:r>
              <a:rPr sz="3200" spc="45" dirty="0"/>
              <a:t>PROCESS</a:t>
            </a:r>
            <a:r>
              <a:rPr sz="3200" spc="275" dirty="0"/>
              <a:t> </a:t>
            </a:r>
            <a:r>
              <a:rPr sz="3200" dirty="0"/>
              <a:t>OF</a:t>
            </a:r>
            <a:r>
              <a:rPr sz="3200" spc="250" dirty="0"/>
              <a:t> </a:t>
            </a:r>
            <a:r>
              <a:rPr sz="3200" spc="50" dirty="0"/>
              <a:t>IDENTIFYING</a:t>
            </a:r>
            <a:r>
              <a:rPr sz="3200" spc="275" dirty="0"/>
              <a:t> </a:t>
            </a:r>
            <a:r>
              <a:rPr sz="3200" dirty="0"/>
              <a:t>AND</a:t>
            </a:r>
            <a:r>
              <a:rPr sz="3200" spc="265" dirty="0"/>
              <a:t> </a:t>
            </a:r>
            <a:r>
              <a:rPr sz="3200" spc="50" dirty="0"/>
              <a:t>SELECTING</a:t>
            </a:r>
            <a:r>
              <a:rPr sz="3200" spc="280" dirty="0"/>
              <a:t> </a:t>
            </a:r>
            <a:r>
              <a:rPr sz="3200" dirty="0"/>
              <a:t>IS</a:t>
            </a:r>
            <a:r>
              <a:rPr sz="3200" spc="254" dirty="0"/>
              <a:t> </a:t>
            </a:r>
            <a:r>
              <a:rPr sz="3200" dirty="0"/>
              <a:t>DEVELOPMENT</a:t>
            </a:r>
            <a:r>
              <a:rPr sz="3200" spc="275" dirty="0"/>
              <a:t> </a:t>
            </a:r>
            <a:r>
              <a:rPr sz="3200" spc="35" dirty="0"/>
              <a:t>PROJECTS </a:t>
            </a:r>
            <a:r>
              <a:rPr sz="3200" spc="-10" dirty="0"/>
              <a:t>(CONT.)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9364" y="1699346"/>
            <a:ext cx="8512844" cy="4545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1413</Words>
  <Application>Microsoft Office PowerPoint</Application>
  <PresentationFormat>Widescreen</PresentationFormat>
  <Paragraphs>152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Times New Roman</vt:lpstr>
      <vt:lpstr>Tw Cen MT</vt:lpstr>
      <vt:lpstr>Tw Cen MT Condensed</vt:lpstr>
      <vt:lpstr>Wingdings</vt:lpstr>
      <vt:lpstr>Wingdings 3</vt:lpstr>
      <vt:lpstr>Office Theme</vt:lpstr>
      <vt:lpstr>IDENTIFYING AND SELECTING SYSTEMS DEVELOPMENT PROJECTS</vt:lpstr>
      <vt:lpstr>LEARNING OBJECTIVES</vt:lpstr>
      <vt:lpstr>IDENTIFYING AND SELECTING SYSTEMS DEVELOPMENT PROJECTS</vt:lpstr>
      <vt:lpstr>THE PROCESS OF IDENTIFYING AND SELECTING IS DEVELOPMENT PROJECTS</vt:lpstr>
      <vt:lpstr>PowerPoint Presentation</vt:lpstr>
      <vt:lpstr>The Process of Identifying and Selecting IS Development Projects (Cont.)</vt:lpstr>
      <vt:lpstr>THE PROCESS OF IDENTIFYING AND SELECTING IS DEVELOPMENT PROJECTS (CONT.)</vt:lpstr>
      <vt:lpstr>The Process of Identifying and Selecting IS Development Projects (Cont.)</vt:lpstr>
      <vt:lpstr>THE PROCESS OF IDENTIFYING AND SELECTING IS DEVELOPMENT PROJECTS (CONT.)</vt:lpstr>
      <vt:lpstr>THE PROCESS OF IDENTIFYING AND SELECTING IS DEVELOPMENT PROJECTS (CONT.)</vt:lpstr>
      <vt:lpstr>THE PROCESS OF IDENTIFYING AND SELECTING IS DEVELOPMENT PROJECTS (CONT.)</vt:lpstr>
      <vt:lpstr>THE PROCESS OF IDENTIFYING AND SELECTING IS DEVELOPMENT PROJECTS (CONT.)</vt:lpstr>
      <vt:lpstr>THE PROCESS OF IDENTIFYING AND SELECTING IS DEVELOPMENT PROJECTS (CONT.)</vt:lpstr>
      <vt:lpstr>DELIVERABLES AND OUTCOMES</vt:lpstr>
      <vt:lpstr>DELIVERABLES AND OUTCOMES (CONT.)</vt:lpstr>
      <vt:lpstr>DELIVERABLES AND OUTCOMES (CONT.)</vt:lpstr>
      <vt:lpstr>CORPORATE AND INFORMATION SYSTEMS PLANNING</vt:lpstr>
      <vt:lpstr>REASONS FOR IMPORTANCE OF IMPROVED PLANNING</vt:lpstr>
      <vt:lpstr>CORPORATE STRATEGIC PLANNING</vt:lpstr>
      <vt:lpstr>CORPORATE STRATEGIC PLANNING (CONT.)</vt:lpstr>
      <vt:lpstr>CORPORATE STRATEGIC PLANNING (CONT.)</vt:lpstr>
      <vt:lpstr>CORPORATE STRATEGIC PLANNING (CONT.)</vt:lpstr>
      <vt:lpstr>CORPORATE STRATEGIC PLANNING (CONT.)</vt:lpstr>
      <vt:lpstr>CORPORATE STRATEGIC PLANNING (CONT.)</vt:lpstr>
      <vt:lpstr>INFORMATION SYSTEMS PLANNING (ISP)</vt:lpstr>
      <vt:lpstr>INFORMATION SYSTEMS PLANNING (CONT.)</vt:lpstr>
      <vt:lpstr>INFORMATION SYSTEMS PLANNING (CONT.)</vt:lpstr>
      <vt:lpstr>INFORMATION SYSTEMS PLANNING (CONT.)</vt:lpstr>
      <vt:lpstr>INFORMATION SYSTEMS PLANNING (CONT.)</vt:lpstr>
      <vt:lpstr>INFORMATION SYSTEMS PLANNING (CONT.)</vt:lpstr>
      <vt:lpstr>INFORMATION SYSTEMS PLANNING (CONT.)</vt:lpstr>
      <vt:lpstr>INFORMATION SYSTEMS PLANNING (CONT.)</vt:lpstr>
      <vt:lpstr>TYPES OF PLANNING MATRICES</vt:lpstr>
      <vt:lpstr>INFORMATION SYSTEMS PLANNING (CONT.)</vt:lpstr>
      <vt:lpstr>MAKING SENSE OF THE MATRICES</vt:lpstr>
      <vt:lpstr>AFFINITY CLUSTERING</vt:lpstr>
      <vt:lpstr>INFORMATION SYSTEMS (IS) PLAN</vt:lpstr>
      <vt:lpstr>PowerPoint Presentation</vt:lpstr>
      <vt:lpstr>ELECTRONIC COMMERCE: IDENTIFYING AND SELECTING PROJECTS</vt:lpstr>
      <vt:lpstr>ELECTRONIC COMMERCE APPLICATIONS AND INTERNET BASICS (CONT.)</vt:lpstr>
      <vt:lpstr>ELECTRONIC COMMERCE APPLICATIONS AND INTERNET BASICS</vt:lpstr>
      <vt:lpstr>ELECTRONIC COMMERCE APPLICATIONS AND INTERNET BASICS (CONT.)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Systems Analysis and Design Ch1</dc:title>
  <dc:creator>Mike Mitri</dc:creator>
  <cp:lastModifiedBy>AINITA BINTI BAN</cp:lastModifiedBy>
  <cp:revision>2</cp:revision>
  <dcterms:created xsi:type="dcterms:W3CDTF">2025-03-28T05:39:15Z</dcterms:created>
  <dcterms:modified xsi:type="dcterms:W3CDTF">2025-03-28T08:59:23Z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2025-03-28T00:00:00Z</vt:filetime>
  </property>
  <property fmtid="{D5CDD505-2E9C-101B-9397-08002B2CF9AE}" pid="5" name="Producer">
    <vt:lpwstr>Microsoft® PowerPoint® 2016</vt:lpwstr>
  </property>
</Properties>
</file>